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8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lov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7" name="Podnaslov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  <p:sp>
        <p:nvSpPr>
          <p:cNvPr id="30" name="Ograda datum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19" name="Ograda no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7" name="Ograda številke diapoz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dreži in zaokroži en kot pravokotnika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 trikotni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10" name="Prostoročno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Prostoročno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ročno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rostoročno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Ograda naslova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0" name="Ograda besedila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0" name="Ograda datum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3B84FA-BD54-48D4-AF4C-1C99DF90B436}" type="datetimeFigureOut">
              <a:rPr lang="sl-SI" smtClean="0"/>
              <a:t>17. 12. 2019</a:t>
            </a:fld>
            <a:endParaRPr lang="sl-SI"/>
          </a:p>
        </p:txBody>
      </p:sp>
      <p:sp>
        <p:nvSpPr>
          <p:cNvPr id="22" name="Ograda no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D6A7E0-9F43-4023-9803-94E6E2B817C0}" type="slidenum">
              <a:rPr lang="sl-SI" smtClean="0"/>
              <a:t>‹#›</a:t>
            </a:fld>
            <a:endParaRPr lang="sl-SI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Prostoročno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Prostoročno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b="1" dirty="0"/>
              <a:t>Izbirni stavki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>
            <a:normAutofit/>
          </a:bodyPr>
          <a:lstStyle/>
          <a:p>
            <a:pPr algn="l"/>
            <a:r>
              <a:rPr lang="sl-SI" dirty="0" smtClean="0"/>
              <a:t>- </a:t>
            </a:r>
            <a:r>
              <a:rPr lang="sl-SI" dirty="0"/>
              <a:t>Omogočajo, da izmed več različnih zaporedij</a:t>
            </a:r>
          </a:p>
          <a:p>
            <a:pPr algn="l"/>
            <a:r>
              <a:rPr lang="sl-SI" dirty="0"/>
              <a:t>stavkov izberemo tisto, ki naj se izvede</a:t>
            </a:r>
          </a:p>
          <a:p>
            <a:pPr algn="l"/>
            <a:r>
              <a:rPr lang="sl-SI" dirty="0" smtClean="0"/>
              <a:t>-</a:t>
            </a:r>
            <a:r>
              <a:rPr lang="en-US" dirty="0" smtClean="0"/>
              <a:t> </a:t>
            </a:r>
            <a:r>
              <a:rPr lang="en-US" dirty="0" err="1"/>
              <a:t>Stavek</a:t>
            </a:r>
            <a:r>
              <a:rPr lang="en-US" dirty="0"/>
              <a:t> if </a:t>
            </a:r>
            <a:r>
              <a:rPr lang="en-US" dirty="0" err="1"/>
              <a:t>oziroma</a:t>
            </a:r>
            <a:r>
              <a:rPr lang="en-US" dirty="0"/>
              <a:t> if … else</a:t>
            </a:r>
          </a:p>
          <a:p>
            <a:pPr algn="l"/>
            <a:r>
              <a:rPr lang="pl-PL" dirty="0" smtClean="0"/>
              <a:t>- </a:t>
            </a:r>
            <a:r>
              <a:rPr lang="pl-PL" dirty="0"/>
              <a:t>Izbira na podlagi pogoja, ki ima lahko vrednost</a:t>
            </a:r>
          </a:p>
          <a:p>
            <a:pPr algn="l"/>
            <a:r>
              <a:rPr lang="sl-SI" dirty="0" err="1"/>
              <a:t>true</a:t>
            </a:r>
            <a:r>
              <a:rPr lang="sl-SI" dirty="0"/>
              <a:t> ali </a:t>
            </a:r>
            <a:r>
              <a:rPr lang="sl-SI" dirty="0" err="1" smtClean="0"/>
              <a:t>false</a:t>
            </a:r>
            <a:endParaRPr lang="sl-SI" dirty="0"/>
          </a:p>
          <a:p>
            <a:pPr algn="l"/>
            <a:r>
              <a:rPr lang="sl-SI" dirty="0" smtClean="0"/>
              <a:t>- </a:t>
            </a:r>
            <a:r>
              <a:rPr lang="sl-SI" dirty="0"/>
              <a:t>Stavek </a:t>
            </a:r>
            <a:r>
              <a:rPr lang="sl-SI" dirty="0" err="1"/>
              <a:t>switch</a:t>
            </a:r>
            <a:endParaRPr lang="sl-SI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dirty="0" smtClean="0"/>
              <a:t>Primer izračuna vsote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2400" dirty="0" smtClean="0"/>
              <a:t>- Izračun vsote s = 1+2+3+4+…+200</a:t>
            </a:r>
          </a:p>
          <a:p>
            <a:pPr algn="l"/>
            <a:r>
              <a:rPr lang="sl-SI" sz="2400" dirty="0" smtClean="0"/>
              <a:t>- Vsoto izračunamo v zanki- Potek izvajanja:</a:t>
            </a:r>
          </a:p>
          <a:p>
            <a:pPr algn="l"/>
            <a:r>
              <a:rPr lang="sl-SI" sz="1800" dirty="0" smtClean="0"/>
              <a:t>        - Začetna vrednost vsote je 0, prvi člen je 1</a:t>
            </a:r>
          </a:p>
          <a:p>
            <a:pPr lvl="1" algn="l"/>
            <a:r>
              <a:rPr lang="sl-SI" sz="1800" dirty="0" smtClean="0"/>
              <a:t>- Ob vsakem prehodu skozi zanko prištejemo</a:t>
            </a:r>
          </a:p>
          <a:p>
            <a:pPr algn="l"/>
            <a:r>
              <a:rPr lang="sl-SI" sz="1800" dirty="0" smtClean="0"/>
              <a:t>naslednji člen</a:t>
            </a:r>
          </a:p>
          <a:p>
            <a:pPr lvl="1" algn="l"/>
            <a:r>
              <a:rPr lang="sl-SI" sz="1800" dirty="0" smtClean="0"/>
              <a:t>- Posebna spremenljivka (števec), šteje, koliko</a:t>
            </a:r>
          </a:p>
          <a:p>
            <a:pPr algn="l"/>
            <a:r>
              <a:rPr lang="sl-SI" sz="1800" dirty="0" smtClean="0"/>
              <a:t>členov smo že prišteli</a:t>
            </a:r>
          </a:p>
          <a:p>
            <a:pPr lvl="1" algn="l"/>
            <a:r>
              <a:rPr lang="pl-PL" sz="1800" dirty="0" smtClean="0"/>
              <a:t>- S pomočjo števca zapišemo pogoj za izstop iz</a:t>
            </a:r>
          </a:p>
          <a:p>
            <a:pPr algn="l"/>
            <a:r>
              <a:rPr lang="sl-SI" sz="1800" dirty="0" smtClean="0"/>
              <a:t>zanke</a:t>
            </a:r>
            <a:endParaRPr lang="sl-SI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dirty="0" smtClean="0"/>
              <a:t>Rešitev s stavkom </a:t>
            </a:r>
            <a:r>
              <a:rPr lang="sl-SI" dirty="0" err="1" smtClean="0"/>
              <a:t>for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2000" dirty="0" err="1" smtClean="0"/>
              <a:t>public</a:t>
            </a:r>
            <a:r>
              <a:rPr lang="sl-SI" sz="2000" dirty="0" smtClean="0"/>
              <a:t> </a:t>
            </a:r>
            <a:r>
              <a:rPr lang="sl-SI" sz="2000" dirty="0" err="1" smtClean="0"/>
              <a:t>class</a:t>
            </a:r>
            <a:r>
              <a:rPr lang="sl-SI" sz="2000" dirty="0" smtClean="0"/>
              <a:t> Vsota1</a:t>
            </a:r>
          </a:p>
          <a:p>
            <a:pPr algn="l"/>
            <a:r>
              <a:rPr lang="sl-SI" sz="2000" dirty="0" smtClean="0"/>
              <a:t>{</a:t>
            </a:r>
          </a:p>
          <a:p>
            <a:pPr algn="l"/>
            <a:r>
              <a:rPr lang="sl-SI" sz="2000" dirty="0" smtClean="0"/>
              <a:t>  </a:t>
            </a: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algn="l"/>
            <a:r>
              <a:rPr lang="sl-SI" sz="2000" dirty="0" smtClean="0"/>
              <a:t>  {  </a:t>
            </a:r>
          </a:p>
          <a:p>
            <a:pPr algn="l"/>
            <a:r>
              <a:rPr lang="sl-SI" sz="2000" dirty="0" smtClean="0"/>
              <a:t>    </a:t>
            </a:r>
            <a:r>
              <a:rPr lang="sl-SI" sz="2000" dirty="0" err="1" smtClean="0"/>
              <a:t>int</a:t>
            </a:r>
            <a:r>
              <a:rPr lang="sl-SI" sz="2000" dirty="0" smtClean="0"/>
              <a:t> s=0;</a:t>
            </a:r>
          </a:p>
          <a:p>
            <a:pPr algn="l"/>
            <a:r>
              <a:rPr lang="sl-SI" sz="2000" dirty="0" smtClean="0"/>
              <a:t>    </a:t>
            </a:r>
            <a:r>
              <a:rPr lang="nn-NO" sz="2000" dirty="0" smtClean="0"/>
              <a:t>for (int i=1; i&lt;=200; i</a:t>
            </a:r>
            <a:r>
              <a:rPr lang="sl-SI" sz="2000" dirty="0" smtClean="0"/>
              <a:t>=i+1</a:t>
            </a:r>
            <a:r>
              <a:rPr lang="nn-NO" sz="2000" dirty="0" smtClean="0"/>
              <a:t>)</a:t>
            </a:r>
          </a:p>
          <a:p>
            <a:pPr algn="l"/>
            <a:r>
              <a:rPr lang="sl-SI" sz="2000" dirty="0" smtClean="0"/>
              <a:t>    {</a:t>
            </a:r>
          </a:p>
          <a:p>
            <a:pPr algn="l"/>
            <a:r>
              <a:rPr lang="sl-SI" sz="2000" dirty="0" smtClean="0"/>
              <a:t>      s=s+i; // prištevanje člena</a:t>
            </a:r>
          </a:p>
          <a:p>
            <a:pPr algn="l"/>
            <a:r>
              <a:rPr lang="sl-SI" sz="2000" dirty="0" smtClean="0"/>
              <a:t>    }</a:t>
            </a:r>
          </a:p>
          <a:p>
            <a:pPr algn="l"/>
            <a:r>
              <a:rPr lang="sl-SI" sz="2000" dirty="0" smtClean="0"/>
              <a:t>    </a:t>
            </a:r>
            <a:r>
              <a:rPr lang="sl-SI" sz="2000" dirty="0" err="1" smtClean="0"/>
              <a:t>System.out.println</a:t>
            </a:r>
            <a:r>
              <a:rPr lang="sl-SI" sz="2000" dirty="0" smtClean="0"/>
              <a:t>("Vsota je "+s);</a:t>
            </a:r>
          </a:p>
          <a:p>
            <a:pPr algn="l"/>
            <a:r>
              <a:rPr lang="sl-SI" sz="2000" dirty="0" smtClean="0"/>
              <a:t>  }</a:t>
            </a:r>
          </a:p>
          <a:p>
            <a:pPr algn="l"/>
            <a:r>
              <a:rPr lang="sl-SI" sz="2000" dirty="0" smtClean="0"/>
              <a:t>}</a:t>
            </a:r>
            <a:endParaRPr lang="sl-SI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dirty="0" smtClean="0"/>
              <a:t>Stavek do … </a:t>
            </a:r>
            <a:r>
              <a:rPr lang="sl-SI" dirty="0" err="1" smtClean="0"/>
              <a:t>while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2000" b="1" dirty="0" smtClean="0"/>
              <a:t>do</a:t>
            </a:r>
          </a:p>
          <a:p>
            <a:pPr algn="l"/>
            <a:r>
              <a:rPr lang="sl-SI" sz="2000" b="1" dirty="0" smtClean="0"/>
              <a:t>{</a:t>
            </a:r>
          </a:p>
          <a:p>
            <a:pPr algn="l"/>
            <a:r>
              <a:rPr lang="sl-SI" sz="2000" b="1" dirty="0" smtClean="0"/>
              <a:t>    // stavki, ki se ponavljajo</a:t>
            </a:r>
          </a:p>
          <a:p>
            <a:pPr algn="l"/>
            <a:r>
              <a:rPr lang="sl-SI" sz="2000" b="1" dirty="0" smtClean="0"/>
              <a:t>} </a:t>
            </a:r>
            <a:r>
              <a:rPr lang="sl-SI" sz="2000" b="1" dirty="0" err="1" smtClean="0"/>
              <a:t>while</a:t>
            </a:r>
            <a:r>
              <a:rPr lang="sl-SI" sz="2000" b="1" dirty="0" smtClean="0"/>
              <a:t> (&lt;pogoj&gt;)</a:t>
            </a:r>
          </a:p>
          <a:p>
            <a:pPr algn="l"/>
            <a:endParaRPr lang="sl-SI" sz="2000" b="1" dirty="0" smtClean="0"/>
          </a:p>
          <a:p>
            <a:pPr algn="l"/>
            <a:r>
              <a:rPr lang="pl-PL" sz="2000" dirty="0" smtClean="0"/>
              <a:t>- Pogoj za ponavljanje je na koncu</a:t>
            </a:r>
          </a:p>
          <a:p>
            <a:pPr algn="l"/>
            <a:r>
              <a:rPr lang="sl-SI" sz="2000" dirty="0" smtClean="0"/>
              <a:t>- Ponavljanje traja toliko časa, dokler</a:t>
            </a:r>
          </a:p>
          <a:p>
            <a:pPr algn="l"/>
            <a:r>
              <a:rPr lang="sl-SI" sz="2000" dirty="0" smtClean="0"/>
              <a:t>je &lt;pogoj&gt; </a:t>
            </a:r>
            <a:r>
              <a:rPr lang="sl-SI" sz="2000" dirty="0" err="1" smtClean="0"/>
              <a:t>true</a:t>
            </a:r>
            <a:endParaRPr lang="sl-SI" sz="2000" dirty="0" smtClean="0"/>
          </a:p>
          <a:p>
            <a:pPr marL="342900" indent="-342900" algn="l">
              <a:buFontTx/>
              <a:buChar char="-"/>
            </a:pPr>
            <a:r>
              <a:rPr lang="sl-SI" sz="2000" dirty="0" smtClean="0"/>
              <a:t>Jedro zanke se izvrši vsaj enkrat</a:t>
            </a:r>
          </a:p>
        </p:txBody>
      </p:sp>
      <p:pic>
        <p:nvPicPr>
          <p:cNvPr id="5" name="Slika 4" descr="http://colos1.fri.uni-lj.si/ERI/RACUNALNISTVO/PROG_JAVA/13_ponavljanja/slike/ponavljanja_do_whil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276872"/>
            <a:ext cx="26003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Rešitev s stavkom do … </a:t>
            </a:r>
            <a:r>
              <a:rPr lang="sl-SI" dirty="0" err="1" smtClean="0"/>
              <a:t>while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1800" dirty="0" err="1" smtClean="0"/>
              <a:t>public</a:t>
            </a:r>
            <a:r>
              <a:rPr lang="sl-SI" sz="1800" dirty="0" smtClean="0"/>
              <a:t> </a:t>
            </a:r>
            <a:r>
              <a:rPr lang="sl-SI" sz="1800" dirty="0" err="1" smtClean="0"/>
              <a:t>class</a:t>
            </a:r>
            <a:r>
              <a:rPr lang="sl-SI" sz="1800" dirty="0" smtClean="0"/>
              <a:t> Vsota2</a:t>
            </a:r>
          </a:p>
          <a:p>
            <a:pPr algn="l"/>
            <a:r>
              <a:rPr lang="sl-SI" sz="1800" dirty="0" smtClean="0"/>
              <a:t>{</a:t>
            </a:r>
          </a:p>
          <a:p>
            <a:pPr algn="l"/>
            <a:r>
              <a:rPr lang="sl-SI" sz="1800" dirty="0" smtClean="0"/>
              <a:t>  </a:t>
            </a:r>
            <a:r>
              <a:rPr lang="en-US" sz="1800" dirty="0" smtClean="0"/>
              <a:t>public static void main 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</a:t>
            </a:r>
          </a:p>
          <a:p>
            <a:pPr algn="l"/>
            <a:r>
              <a:rPr lang="sl-SI" sz="1800" dirty="0" smtClean="0"/>
              <a:t>    {</a:t>
            </a:r>
          </a:p>
          <a:p>
            <a:pPr algn="l"/>
            <a:r>
              <a:rPr lang="sl-SI" sz="1800" dirty="0" smtClean="0"/>
              <a:t>    </a:t>
            </a:r>
            <a:r>
              <a:rPr lang="sl-SI" sz="1800" dirty="0" err="1" smtClean="0"/>
              <a:t>int</a:t>
            </a:r>
            <a:r>
              <a:rPr lang="sl-SI" sz="1800" dirty="0" smtClean="0"/>
              <a:t> s=0; //začetna vrednost vsote</a:t>
            </a:r>
          </a:p>
          <a:p>
            <a:pPr algn="l"/>
            <a:r>
              <a:rPr lang="sl-SI" sz="1800" dirty="0" smtClean="0"/>
              <a:t>    </a:t>
            </a:r>
            <a:r>
              <a:rPr lang="sv-SE" sz="1800" dirty="0" smtClean="0"/>
              <a:t>int i=1; //prvi člen, začetna vrednost števca</a:t>
            </a:r>
          </a:p>
          <a:p>
            <a:pPr algn="l"/>
            <a:r>
              <a:rPr lang="sl-SI" sz="1800" dirty="0" smtClean="0"/>
              <a:t>    do</a:t>
            </a:r>
          </a:p>
          <a:p>
            <a:pPr algn="l"/>
            <a:r>
              <a:rPr lang="sl-SI" sz="1800" dirty="0" smtClean="0"/>
              <a:t>    {</a:t>
            </a:r>
          </a:p>
          <a:p>
            <a:pPr algn="l"/>
            <a:r>
              <a:rPr lang="sl-SI" sz="1800" dirty="0" smtClean="0"/>
              <a:t>    s=s+i; //prištevanje člena</a:t>
            </a:r>
          </a:p>
          <a:p>
            <a:pPr algn="l"/>
            <a:r>
              <a:rPr lang="sl-SI" sz="1800" dirty="0" smtClean="0"/>
              <a:t>    i=i+1; //naslednji člen, povečanje števca</a:t>
            </a:r>
          </a:p>
          <a:p>
            <a:pPr algn="l"/>
            <a:r>
              <a:rPr lang="sl-SI" sz="1800" dirty="0" smtClean="0"/>
              <a:t>    } </a:t>
            </a:r>
            <a:r>
              <a:rPr lang="sl-SI" sz="1800" dirty="0" err="1" smtClean="0"/>
              <a:t>while</a:t>
            </a:r>
            <a:r>
              <a:rPr lang="sl-SI" sz="1800" dirty="0" smtClean="0"/>
              <a:t> (i&lt;=200);</a:t>
            </a:r>
          </a:p>
          <a:p>
            <a:pPr algn="l"/>
            <a:r>
              <a:rPr lang="sl-SI" sz="1800" dirty="0" smtClean="0"/>
              <a:t>    </a:t>
            </a:r>
            <a:r>
              <a:rPr lang="sl-SI" sz="1800" dirty="0" err="1" smtClean="0"/>
              <a:t>System.out.println</a:t>
            </a:r>
            <a:r>
              <a:rPr lang="sl-SI" sz="1800" dirty="0" smtClean="0"/>
              <a:t> ("Vsota je "+s);</a:t>
            </a:r>
          </a:p>
          <a:p>
            <a:pPr algn="l"/>
            <a:r>
              <a:rPr lang="sl-SI" sz="1800" dirty="0" smtClean="0"/>
              <a:t>    }</a:t>
            </a:r>
          </a:p>
          <a:p>
            <a:pPr algn="l"/>
            <a:r>
              <a:rPr lang="sl-SI" sz="1800" smtClean="0"/>
              <a:t>}</a:t>
            </a:r>
            <a:endParaRPr lang="sl-SI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>
            <a:normAutofit/>
          </a:bodyPr>
          <a:lstStyle/>
          <a:p>
            <a:r>
              <a:rPr lang="sl-SI" dirty="0" smtClean="0"/>
              <a:t>Stavek </a:t>
            </a:r>
            <a:r>
              <a:rPr lang="sl-SI" dirty="0" err="1" smtClean="0"/>
              <a:t>while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1800" b="1" dirty="0" err="1" smtClean="0"/>
              <a:t>while</a:t>
            </a:r>
            <a:r>
              <a:rPr lang="sl-SI" sz="1800" b="1" dirty="0" smtClean="0"/>
              <a:t> (&lt;pogoj&gt;)</a:t>
            </a:r>
          </a:p>
          <a:p>
            <a:pPr algn="l"/>
            <a:r>
              <a:rPr lang="sl-SI" sz="1800" b="1" dirty="0" smtClean="0"/>
              <a:t>{</a:t>
            </a:r>
          </a:p>
          <a:p>
            <a:pPr algn="l"/>
            <a:r>
              <a:rPr lang="sl-SI" sz="1800" b="1" dirty="0" smtClean="0"/>
              <a:t>     // stavki, ki se ponavljajo</a:t>
            </a:r>
          </a:p>
          <a:p>
            <a:pPr algn="l"/>
            <a:r>
              <a:rPr lang="sl-SI" sz="1800" b="1" dirty="0" smtClean="0"/>
              <a:t>}</a:t>
            </a:r>
          </a:p>
          <a:p>
            <a:pPr algn="l"/>
            <a:endParaRPr lang="sl-SI" sz="1800" b="1" dirty="0" smtClean="0"/>
          </a:p>
          <a:p>
            <a:pPr algn="l"/>
            <a:r>
              <a:rPr lang="pl-PL" sz="1800" dirty="0" smtClean="0"/>
              <a:t>- Pogoj za ponavljanje je na začetku</a:t>
            </a:r>
          </a:p>
          <a:p>
            <a:pPr algn="l"/>
            <a:r>
              <a:rPr lang="sl-SI" sz="1800" dirty="0" smtClean="0"/>
              <a:t>- Ponavljanje traja toliko časa, dokler</a:t>
            </a:r>
          </a:p>
          <a:p>
            <a:pPr algn="l"/>
            <a:r>
              <a:rPr lang="sl-SI" sz="1800" dirty="0" smtClean="0"/>
              <a:t>je &lt;pogoj&gt; </a:t>
            </a:r>
            <a:r>
              <a:rPr lang="sl-SI" sz="1800" dirty="0" err="1" smtClean="0"/>
              <a:t>true</a:t>
            </a:r>
            <a:endParaRPr lang="sl-SI" sz="1800" dirty="0" smtClean="0"/>
          </a:p>
          <a:p>
            <a:pPr algn="l"/>
            <a:r>
              <a:rPr lang="sl-SI" sz="1800" dirty="0" smtClean="0"/>
              <a:t>- Možno je, da se jedro zanke ne izvrši</a:t>
            </a:r>
          </a:p>
          <a:p>
            <a:pPr algn="l"/>
            <a:r>
              <a:rPr lang="sl-SI" sz="1800" dirty="0" smtClean="0"/>
              <a:t>niti enkrat</a:t>
            </a:r>
            <a:endParaRPr lang="sl-SI" sz="1800" dirty="0"/>
          </a:p>
        </p:txBody>
      </p:sp>
      <p:pic>
        <p:nvPicPr>
          <p:cNvPr id="4" name="Slika 3" descr="http://colos1.fri.uni-lj.si/ERI/RACUNALNISTVO/PROG_JAVA/13_ponavljanja/slike/ponavljanja_while0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276872"/>
            <a:ext cx="27527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>
            <a:normAutofit/>
          </a:bodyPr>
          <a:lstStyle/>
          <a:p>
            <a:r>
              <a:rPr lang="sl-SI" dirty="0" smtClean="0"/>
              <a:t>Rešitev s stavkom </a:t>
            </a:r>
            <a:r>
              <a:rPr lang="sl-SI" dirty="0" err="1" smtClean="0"/>
              <a:t>while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1800" dirty="0" err="1" smtClean="0"/>
              <a:t>public</a:t>
            </a:r>
            <a:r>
              <a:rPr lang="sl-SI" sz="1800" dirty="0" smtClean="0"/>
              <a:t> </a:t>
            </a:r>
            <a:r>
              <a:rPr lang="sl-SI" sz="1800" dirty="0" err="1" smtClean="0"/>
              <a:t>class</a:t>
            </a:r>
            <a:r>
              <a:rPr lang="sl-SI" sz="1800" dirty="0" smtClean="0"/>
              <a:t> Vsota3</a:t>
            </a:r>
          </a:p>
          <a:p>
            <a:pPr algn="l"/>
            <a:r>
              <a:rPr lang="sl-SI" sz="1800" dirty="0" smtClean="0"/>
              <a:t>{</a:t>
            </a:r>
          </a:p>
          <a:p>
            <a:pPr algn="l"/>
            <a:r>
              <a:rPr lang="sl-SI" sz="1800" dirty="0" smtClean="0"/>
              <a:t>  </a:t>
            </a: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</a:t>
            </a:r>
          </a:p>
          <a:p>
            <a:pPr algn="l"/>
            <a:r>
              <a:rPr lang="sl-SI" sz="1800" dirty="0" smtClean="0"/>
              <a:t>  {</a:t>
            </a:r>
          </a:p>
          <a:p>
            <a:pPr algn="l"/>
            <a:r>
              <a:rPr lang="sl-SI" sz="1800" dirty="0" smtClean="0"/>
              <a:t>    </a:t>
            </a:r>
            <a:r>
              <a:rPr lang="sl-SI" sz="1800" dirty="0" err="1" smtClean="0"/>
              <a:t>int</a:t>
            </a:r>
            <a:r>
              <a:rPr lang="sl-SI" sz="1800" dirty="0" smtClean="0"/>
              <a:t> s=0; // začetna vrednost vsote</a:t>
            </a:r>
          </a:p>
          <a:p>
            <a:pPr algn="l"/>
            <a:r>
              <a:rPr lang="sl-SI" sz="1800" dirty="0" smtClean="0"/>
              <a:t>    </a:t>
            </a:r>
            <a:r>
              <a:rPr lang="sv-SE" sz="1800" dirty="0" smtClean="0"/>
              <a:t>int i=1; // prvi člen, začetna vrednost števca</a:t>
            </a:r>
          </a:p>
          <a:p>
            <a:pPr algn="l"/>
            <a:r>
              <a:rPr lang="sl-SI" sz="1800" dirty="0" smtClean="0"/>
              <a:t>    </a:t>
            </a:r>
            <a:r>
              <a:rPr lang="sl-SI" sz="1800" dirty="0" err="1" smtClean="0"/>
              <a:t>while</a:t>
            </a:r>
            <a:r>
              <a:rPr lang="sl-SI" sz="1800" dirty="0" smtClean="0"/>
              <a:t> (i&lt;=200)</a:t>
            </a:r>
          </a:p>
          <a:p>
            <a:pPr algn="l"/>
            <a:r>
              <a:rPr lang="sl-SI" sz="1800" dirty="0" smtClean="0"/>
              <a:t>    {</a:t>
            </a:r>
          </a:p>
          <a:p>
            <a:pPr algn="l"/>
            <a:r>
              <a:rPr lang="sl-SI" sz="1800" dirty="0" smtClean="0"/>
              <a:t>      s=s+i; // prištevanje člena</a:t>
            </a:r>
          </a:p>
          <a:p>
            <a:pPr algn="l"/>
            <a:r>
              <a:rPr lang="sl-SI" sz="1800" dirty="0" smtClean="0"/>
              <a:t>      i=i+1; // naslednji člen, povečanje števca</a:t>
            </a:r>
          </a:p>
          <a:p>
            <a:pPr algn="l"/>
            <a:r>
              <a:rPr lang="sl-SI" sz="1800" dirty="0" smtClean="0"/>
              <a:t>    }</a:t>
            </a:r>
          </a:p>
          <a:p>
            <a:pPr algn="l"/>
            <a:r>
              <a:rPr lang="sl-SI" sz="1800" dirty="0" smtClean="0"/>
              <a:t>    </a:t>
            </a:r>
            <a:r>
              <a:rPr lang="sl-SI" sz="1800" dirty="0" err="1" smtClean="0"/>
              <a:t>System.out.println</a:t>
            </a:r>
            <a:r>
              <a:rPr lang="sl-SI" sz="1800" dirty="0" smtClean="0"/>
              <a:t>("Vsota je "+s);</a:t>
            </a:r>
          </a:p>
          <a:p>
            <a:pPr algn="l"/>
            <a:r>
              <a:rPr lang="sl-SI" sz="1800" dirty="0" smtClean="0"/>
              <a:t>  }</a:t>
            </a:r>
          </a:p>
          <a:p>
            <a:pPr algn="l"/>
            <a:r>
              <a:rPr lang="sl-SI" sz="1800" dirty="0" smtClean="0"/>
              <a:t>}</a:t>
            </a:r>
            <a:endParaRPr lang="sl-SI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dirty="0" smtClean="0"/>
              <a:t>Stavek </a:t>
            </a:r>
            <a:r>
              <a:rPr lang="sl-SI" dirty="0" err="1" smtClean="0"/>
              <a:t>if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sl-SI" dirty="0" smtClean="0"/>
              <a:t>- Izbira v primeru enega samega zaporedja</a:t>
            </a:r>
          </a:p>
          <a:p>
            <a:pPr algn="l"/>
            <a:r>
              <a:rPr lang="sl-SI" dirty="0" smtClean="0"/>
              <a:t>stavkov</a:t>
            </a:r>
          </a:p>
          <a:p>
            <a:pPr algn="l"/>
            <a:r>
              <a:rPr lang="sl-SI" b="1" dirty="0" err="1" smtClean="0"/>
              <a:t>If</a:t>
            </a:r>
            <a:r>
              <a:rPr lang="sl-SI" b="1" dirty="0" smtClean="0"/>
              <a:t> (&lt;pogoj&gt;)</a:t>
            </a:r>
          </a:p>
          <a:p>
            <a:pPr algn="l"/>
            <a:r>
              <a:rPr lang="sl-SI" b="1" dirty="0" smtClean="0"/>
              <a:t>{</a:t>
            </a:r>
          </a:p>
          <a:p>
            <a:pPr algn="l"/>
            <a:r>
              <a:rPr lang="sl-SI" b="1" dirty="0" smtClean="0"/>
              <a:t>    // stavki, ki se izvršijo, če je pogoj TRUE</a:t>
            </a:r>
          </a:p>
          <a:p>
            <a:pPr algn="l"/>
            <a:r>
              <a:rPr lang="sl-SI" b="1" dirty="0" smtClean="0"/>
              <a:t>}</a:t>
            </a:r>
          </a:p>
          <a:p>
            <a:pPr algn="l"/>
            <a:r>
              <a:rPr lang="sl-SI" dirty="0" smtClean="0"/>
              <a:t>- </a:t>
            </a:r>
            <a:r>
              <a:rPr lang="sl-SI" b="1" dirty="0" smtClean="0"/>
              <a:t>Primer:</a:t>
            </a:r>
          </a:p>
          <a:p>
            <a:pPr algn="l"/>
            <a:r>
              <a:rPr lang="pl-PL" dirty="0" smtClean="0"/>
              <a:t>if (ocena==1 &amp;&amp; letnik==4)</a:t>
            </a:r>
          </a:p>
          <a:p>
            <a:pPr algn="l"/>
            <a:r>
              <a:rPr lang="sl-SI" dirty="0" smtClean="0"/>
              <a:t>{</a:t>
            </a:r>
          </a:p>
          <a:p>
            <a:pPr algn="l"/>
            <a:r>
              <a:rPr lang="sl-SI" dirty="0" err="1" smtClean="0"/>
              <a:t>System.out.println</a:t>
            </a:r>
            <a:r>
              <a:rPr lang="sl-SI" dirty="0" smtClean="0"/>
              <a:t>("</a:t>
            </a:r>
            <a:r>
              <a:rPr lang="sl-SI" dirty="0" err="1" smtClean="0"/>
              <a:t>Pricni</a:t>
            </a:r>
            <a:r>
              <a:rPr lang="sl-SI" dirty="0" smtClean="0"/>
              <a:t> se </a:t>
            </a:r>
            <a:r>
              <a:rPr lang="sl-SI" dirty="0" err="1" smtClean="0"/>
              <a:t>uciti</a:t>
            </a:r>
            <a:r>
              <a:rPr lang="sl-SI" dirty="0" smtClean="0"/>
              <a:t> !");</a:t>
            </a:r>
          </a:p>
          <a:p>
            <a:pPr algn="l"/>
            <a:r>
              <a:rPr lang="sl-SI" dirty="0" err="1" smtClean="0"/>
              <a:t>System.out.println</a:t>
            </a:r>
            <a:r>
              <a:rPr lang="sl-SI" dirty="0" smtClean="0"/>
              <a:t>("Matura je pred vrati !");</a:t>
            </a:r>
          </a:p>
          <a:p>
            <a:pPr algn="l"/>
            <a:r>
              <a:rPr lang="sl-SI" dirty="0" smtClean="0"/>
              <a:t>}</a:t>
            </a:r>
            <a:endParaRPr lang="sl-SI" dirty="0"/>
          </a:p>
        </p:txBody>
      </p:sp>
      <p:pic>
        <p:nvPicPr>
          <p:cNvPr id="4" name="Slika 3" descr="http://colos1.fri.uni-lj.si/ERI/RACUNALNISTVO/PROG_JAVA/10_vejitve/slike/vejitve_if0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916832"/>
            <a:ext cx="20478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dirty="0" smtClean="0"/>
              <a:t>Razširjeni stavek </a:t>
            </a:r>
            <a:r>
              <a:rPr lang="sl-SI" dirty="0" err="1" smtClean="0"/>
              <a:t>if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1400" dirty="0" smtClean="0"/>
              <a:t>- Izbira med dvema različnima zaporedjema stavkov</a:t>
            </a:r>
          </a:p>
          <a:p>
            <a:pPr algn="l"/>
            <a:r>
              <a:rPr lang="sl-SI" sz="1400" b="1" dirty="0" err="1" smtClean="0"/>
              <a:t>if</a:t>
            </a:r>
            <a:r>
              <a:rPr lang="sl-SI" sz="1400" b="1" dirty="0" smtClean="0"/>
              <a:t> (&lt;pogoj&gt;)</a:t>
            </a:r>
          </a:p>
          <a:p>
            <a:pPr algn="l"/>
            <a:r>
              <a:rPr lang="sl-SI" sz="1400" b="1" dirty="0" smtClean="0"/>
              <a:t>{</a:t>
            </a:r>
          </a:p>
          <a:p>
            <a:pPr algn="l"/>
            <a:r>
              <a:rPr lang="sl-SI" sz="1400" b="1" dirty="0" smtClean="0"/>
              <a:t>// stavki, ki se izvršijo, če je &lt;pogoj&gt; </a:t>
            </a:r>
            <a:r>
              <a:rPr lang="sl-SI" sz="1400" b="1" dirty="0" err="1" smtClean="0"/>
              <a:t>true</a:t>
            </a:r>
            <a:endParaRPr lang="sl-SI" sz="1400" b="1" dirty="0" smtClean="0"/>
          </a:p>
          <a:p>
            <a:pPr algn="l"/>
            <a:r>
              <a:rPr lang="sl-SI" sz="1400" b="1" dirty="0" smtClean="0"/>
              <a:t>}</a:t>
            </a:r>
          </a:p>
          <a:p>
            <a:pPr algn="l"/>
            <a:r>
              <a:rPr lang="sl-SI" sz="1400" b="1" dirty="0" err="1" smtClean="0"/>
              <a:t>else</a:t>
            </a:r>
            <a:endParaRPr lang="sl-SI" sz="1400" b="1" dirty="0" smtClean="0"/>
          </a:p>
          <a:p>
            <a:pPr algn="l"/>
            <a:r>
              <a:rPr lang="sl-SI" sz="1400" b="1" dirty="0" smtClean="0"/>
              <a:t>{</a:t>
            </a:r>
          </a:p>
          <a:p>
            <a:pPr algn="l"/>
            <a:r>
              <a:rPr lang="sl-SI" sz="1400" b="1" dirty="0" smtClean="0"/>
              <a:t>// stavki, ki se izvršijo, če je &lt;pogoj&gt; </a:t>
            </a:r>
            <a:r>
              <a:rPr lang="sl-SI" sz="1400" b="1" dirty="0" err="1" smtClean="0"/>
              <a:t>false</a:t>
            </a:r>
            <a:endParaRPr lang="sl-SI" sz="1400" b="1" dirty="0" smtClean="0"/>
          </a:p>
          <a:p>
            <a:pPr algn="l"/>
            <a:r>
              <a:rPr lang="sl-SI" sz="1400" b="1" dirty="0" smtClean="0"/>
              <a:t>}</a:t>
            </a:r>
          </a:p>
          <a:p>
            <a:pPr algn="l"/>
            <a:r>
              <a:rPr lang="sl-SI" sz="1400" dirty="0" smtClean="0"/>
              <a:t>- </a:t>
            </a:r>
            <a:r>
              <a:rPr lang="sl-SI" sz="1400" b="1" dirty="0" smtClean="0"/>
              <a:t>Primer:</a:t>
            </a:r>
          </a:p>
          <a:p>
            <a:pPr algn="l"/>
            <a:r>
              <a:rPr lang="sl-SI" sz="1400" dirty="0" err="1" smtClean="0"/>
              <a:t>if</a:t>
            </a:r>
            <a:r>
              <a:rPr lang="sl-SI" sz="1400" dirty="0" smtClean="0"/>
              <a:t> (starost&gt;17)</a:t>
            </a:r>
          </a:p>
          <a:p>
            <a:pPr algn="l"/>
            <a:r>
              <a:rPr lang="sl-SI" sz="1400" dirty="0" smtClean="0"/>
              <a:t>{</a:t>
            </a:r>
          </a:p>
          <a:p>
            <a:pPr algn="l"/>
            <a:r>
              <a:rPr lang="sl-SI" sz="1400" dirty="0" err="1" smtClean="0"/>
              <a:t>System.out.println</a:t>
            </a:r>
            <a:r>
              <a:rPr lang="sl-SI" sz="1400" dirty="0" smtClean="0"/>
              <a:t>(“Ti si polnoleten !");</a:t>
            </a:r>
          </a:p>
          <a:p>
            <a:pPr algn="l"/>
            <a:r>
              <a:rPr lang="sl-SI" sz="1400" dirty="0" smtClean="0"/>
              <a:t>}</a:t>
            </a:r>
          </a:p>
          <a:p>
            <a:pPr algn="l"/>
            <a:r>
              <a:rPr lang="sl-SI" sz="1400" dirty="0" err="1" smtClean="0"/>
              <a:t>else</a:t>
            </a:r>
            <a:endParaRPr lang="sl-SI" sz="1400" dirty="0" smtClean="0"/>
          </a:p>
          <a:p>
            <a:pPr algn="l"/>
            <a:r>
              <a:rPr lang="sl-SI" sz="1400" dirty="0" smtClean="0"/>
              <a:t>{</a:t>
            </a:r>
          </a:p>
          <a:p>
            <a:pPr algn="l"/>
            <a:r>
              <a:rPr lang="sl-SI" sz="1400" dirty="0" err="1" smtClean="0"/>
              <a:t>System.out.println</a:t>
            </a:r>
            <a:r>
              <a:rPr lang="sl-SI" sz="1400" dirty="0" smtClean="0"/>
              <a:t>(“Ti nisi polnoleten !");</a:t>
            </a:r>
          </a:p>
          <a:p>
            <a:pPr algn="l"/>
            <a:r>
              <a:rPr lang="sl-SI" sz="1400" dirty="0" smtClean="0"/>
              <a:t>}</a:t>
            </a:r>
            <a:endParaRPr lang="sl-SI" sz="1400" dirty="0"/>
          </a:p>
        </p:txBody>
      </p:sp>
      <p:pic>
        <p:nvPicPr>
          <p:cNvPr id="4" name="Slika 3" descr="http://colos1.fri.uni-lj.si/ERI/RACUNALNISTVO/PROG_JAVA/10_vejitve/slike/vejitve_if0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988840"/>
            <a:ext cx="17335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dirty="0" smtClean="0"/>
              <a:t>Stavek </a:t>
            </a:r>
            <a:r>
              <a:rPr lang="sl-SI" dirty="0" err="1" smtClean="0"/>
              <a:t>switch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2000" dirty="0" smtClean="0"/>
              <a:t>- Izbira poteka na podlagi vrednosti nekega izraza</a:t>
            </a:r>
          </a:p>
          <a:p>
            <a:pPr algn="l"/>
            <a:r>
              <a:rPr lang="sl-SI" sz="2000" dirty="0" smtClean="0"/>
              <a:t>(spremenljivke)</a:t>
            </a:r>
          </a:p>
          <a:p>
            <a:pPr algn="l"/>
            <a:r>
              <a:rPr lang="sl-SI" sz="2000" dirty="0" smtClean="0"/>
              <a:t>- Izraz (spremenljivka) mora biti celoštevilski ali tipa</a:t>
            </a:r>
          </a:p>
          <a:p>
            <a:pPr algn="l"/>
            <a:r>
              <a:rPr lang="sl-SI" sz="2000" dirty="0" err="1" smtClean="0"/>
              <a:t>char</a:t>
            </a:r>
            <a:endParaRPr lang="sl-SI" sz="2000" dirty="0" smtClean="0"/>
          </a:p>
          <a:p>
            <a:pPr algn="l"/>
            <a:r>
              <a:rPr lang="sl-SI" sz="2000" dirty="0" smtClean="0"/>
              <a:t>- Vsako zaporedje stavkov "označimo" z eno izmed</a:t>
            </a:r>
          </a:p>
          <a:p>
            <a:pPr algn="l"/>
            <a:r>
              <a:rPr lang="sl-SI" sz="2000" dirty="0" smtClean="0"/>
              <a:t>možnih vrednosti</a:t>
            </a:r>
          </a:p>
          <a:p>
            <a:pPr algn="l"/>
            <a:r>
              <a:rPr lang="sl-SI" sz="2000" dirty="0" smtClean="0"/>
              <a:t>-</a:t>
            </a:r>
            <a:r>
              <a:rPr lang="da-DK" sz="2000" dirty="0" smtClean="0"/>
              <a:t> Izvede se tisto zaporedje, pri katerem se "oznaka"</a:t>
            </a:r>
          </a:p>
          <a:p>
            <a:pPr algn="l"/>
            <a:r>
              <a:rPr lang="sl-SI" sz="2000" dirty="0" smtClean="0"/>
              <a:t>ujema z vrednostjo izraza</a:t>
            </a:r>
          </a:p>
          <a:p>
            <a:pPr algn="l"/>
            <a:r>
              <a:rPr lang="sl-SI" sz="2000" dirty="0" smtClean="0"/>
              <a:t>- Primeren je takrat:</a:t>
            </a:r>
          </a:p>
          <a:p>
            <a:pPr algn="l"/>
            <a:r>
              <a:rPr lang="sl-SI" sz="2000" dirty="0" smtClean="0"/>
              <a:t>- Kadar poteka izbira na podlagi ene same celoštevilske ali</a:t>
            </a:r>
          </a:p>
          <a:p>
            <a:pPr algn="l"/>
            <a:r>
              <a:rPr lang="sl-SI" sz="2000" dirty="0" smtClean="0"/>
              <a:t>znakovne spremenljivke</a:t>
            </a:r>
          </a:p>
          <a:p>
            <a:pPr algn="l"/>
            <a:r>
              <a:rPr lang="sl-SI" sz="2000" dirty="0" smtClean="0"/>
              <a:t>- Kadar je število različnih vrednosti omejeno</a:t>
            </a:r>
            <a:endParaRPr lang="sl-SI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dirty="0" smtClean="0"/>
              <a:t>Splošna oblika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1800" b="1" dirty="0" err="1" smtClean="0"/>
              <a:t>switch</a:t>
            </a:r>
            <a:r>
              <a:rPr lang="sl-SI" sz="1800" b="1" dirty="0" smtClean="0"/>
              <a:t> (&lt;izraz&gt;)</a:t>
            </a:r>
          </a:p>
          <a:p>
            <a:pPr algn="l"/>
            <a:r>
              <a:rPr lang="sl-SI" sz="1800" b="1" dirty="0" smtClean="0"/>
              <a:t>{</a:t>
            </a:r>
          </a:p>
          <a:p>
            <a:pPr algn="l"/>
            <a:r>
              <a:rPr lang="sl-SI" sz="1800" b="1" dirty="0" err="1" smtClean="0"/>
              <a:t>case</a:t>
            </a:r>
            <a:r>
              <a:rPr lang="sl-SI" sz="1800" b="1" dirty="0" smtClean="0"/>
              <a:t> &lt;k1&gt;:</a:t>
            </a:r>
          </a:p>
          <a:p>
            <a:pPr algn="l"/>
            <a:r>
              <a:rPr lang="sl-SI" sz="1800" b="1" dirty="0" smtClean="0"/>
              <a:t>// zaporedje stavkov, ki ustreza vrednosti &lt;k1&gt;</a:t>
            </a:r>
          </a:p>
          <a:p>
            <a:pPr algn="l"/>
            <a:r>
              <a:rPr lang="sl-SI" sz="1800" b="1" dirty="0" err="1" smtClean="0"/>
              <a:t>break</a:t>
            </a:r>
            <a:r>
              <a:rPr lang="sl-SI" sz="1800" b="1" dirty="0" smtClean="0"/>
              <a:t>;</a:t>
            </a:r>
          </a:p>
          <a:p>
            <a:pPr algn="l"/>
            <a:r>
              <a:rPr lang="sl-SI" sz="1800" b="1" dirty="0" err="1" smtClean="0"/>
              <a:t>case</a:t>
            </a:r>
            <a:r>
              <a:rPr lang="sl-SI" sz="1800" b="1" dirty="0" smtClean="0"/>
              <a:t> &lt;k2&gt;:</a:t>
            </a:r>
          </a:p>
          <a:p>
            <a:pPr algn="l"/>
            <a:r>
              <a:rPr lang="sl-SI" sz="1800" b="1" dirty="0" smtClean="0"/>
              <a:t>// zaporedje stavkov, ki ustreza vrednosti &lt;k2&gt;</a:t>
            </a:r>
          </a:p>
          <a:p>
            <a:pPr algn="l"/>
            <a:r>
              <a:rPr lang="sl-SI" sz="1800" b="1" dirty="0" err="1" smtClean="0"/>
              <a:t>break</a:t>
            </a:r>
            <a:r>
              <a:rPr lang="sl-SI" sz="1800" b="1" dirty="0" smtClean="0"/>
              <a:t>;</a:t>
            </a:r>
          </a:p>
          <a:p>
            <a:pPr algn="l"/>
            <a:r>
              <a:rPr lang="sl-SI" sz="1800" b="1" dirty="0" smtClean="0"/>
              <a:t>…</a:t>
            </a:r>
          </a:p>
          <a:p>
            <a:pPr algn="l"/>
            <a:r>
              <a:rPr lang="sl-SI" sz="1800" b="1" dirty="0" err="1" smtClean="0"/>
              <a:t>default</a:t>
            </a:r>
            <a:r>
              <a:rPr lang="sl-SI" sz="1800" b="1" dirty="0" smtClean="0"/>
              <a:t>:</a:t>
            </a:r>
          </a:p>
          <a:p>
            <a:pPr algn="l"/>
            <a:r>
              <a:rPr lang="sl-SI" sz="1800" b="1" dirty="0" smtClean="0"/>
              <a:t>// zaporedje znakov, ki se izvrši, če vrednost</a:t>
            </a:r>
          </a:p>
          <a:p>
            <a:pPr algn="l"/>
            <a:r>
              <a:rPr lang="sl-SI" sz="1800" b="1" dirty="0" smtClean="0"/>
              <a:t>// izraza ne</a:t>
            </a:r>
          </a:p>
          <a:p>
            <a:pPr algn="l"/>
            <a:r>
              <a:rPr lang="sl-SI" sz="1800" b="1" dirty="0" smtClean="0"/>
              <a:t>// ustreza nobeni konstanti</a:t>
            </a:r>
          </a:p>
          <a:p>
            <a:pPr algn="l"/>
            <a:r>
              <a:rPr lang="sl-SI" sz="1800" b="1" dirty="0" smtClean="0"/>
              <a:t>}</a:t>
            </a:r>
            <a:endParaRPr lang="sl-SI" sz="1800" dirty="0"/>
          </a:p>
        </p:txBody>
      </p:sp>
      <p:pic>
        <p:nvPicPr>
          <p:cNvPr id="4" name="Slika 3" descr="http://colos1.fri.uni-lj.si/ERI/RACUNALNISTVO/PROG_JAVA/10_vejitve/slike/vejitve_switch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700808"/>
            <a:ext cx="2072630" cy="500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132440" cy="1470025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Primer uporabe stavka </a:t>
            </a:r>
            <a:r>
              <a:rPr lang="sl-SI" dirty="0" err="1" smtClean="0"/>
              <a:t>switch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4968552"/>
          </a:xfrm>
        </p:spPr>
        <p:txBody>
          <a:bodyPr>
            <a:noAutofit/>
          </a:bodyPr>
          <a:lstStyle/>
          <a:p>
            <a:pPr algn="l"/>
            <a:r>
              <a:rPr lang="pl-PL" sz="1400" dirty="0" smtClean="0"/>
              <a:t>switch (ocena) // vsebuje oceno od 1 do 10</a:t>
            </a:r>
          </a:p>
          <a:p>
            <a:pPr algn="l"/>
            <a:r>
              <a:rPr lang="sl-SI" sz="1400" dirty="0" smtClean="0"/>
              <a:t>{</a:t>
            </a:r>
          </a:p>
          <a:p>
            <a:pPr algn="l"/>
            <a:r>
              <a:rPr lang="sl-SI" sz="1400" dirty="0" err="1" smtClean="0"/>
              <a:t>case</a:t>
            </a:r>
            <a:r>
              <a:rPr lang="sl-SI" sz="1400" dirty="0" smtClean="0"/>
              <a:t> 6:</a:t>
            </a:r>
          </a:p>
          <a:p>
            <a:pPr algn="l"/>
            <a:r>
              <a:rPr lang="sl-SI" sz="1400" dirty="0" err="1" smtClean="0"/>
              <a:t>System.out.println</a:t>
            </a:r>
            <a:r>
              <a:rPr lang="sl-SI" sz="1400" dirty="0" smtClean="0"/>
              <a:t> ("zadostno");</a:t>
            </a:r>
          </a:p>
          <a:p>
            <a:pPr algn="l"/>
            <a:r>
              <a:rPr lang="sl-SI" sz="1400" dirty="0" err="1" smtClean="0"/>
              <a:t>break</a:t>
            </a:r>
            <a:r>
              <a:rPr lang="sl-SI" sz="1400" dirty="0" smtClean="0"/>
              <a:t>;</a:t>
            </a:r>
          </a:p>
          <a:p>
            <a:pPr algn="l"/>
            <a:r>
              <a:rPr lang="sl-SI" sz="1400" dirty="0" err="1" smtClean="0"/>
              <a:t>case</a:t>
            </a:r>
            <a:r>
              <a:rPr lang="sl-SI" sz="1400" dirty="0" smtClean="0"/>
              <a:t> 7:</a:t>
            </a:r>
          </a:p>
          <a:p>
            <a:pPr algn="l"/>
            <a:r>
              <a:rPr lang="sl-SI" sz="1400" dirty="0" err="1" smtClean="0"/>
              <a:t>System.out.println</a:t>
            </a:r>
            <a:r>
              <a:rPr lang="sl-SI" sz="1400" dirty="0" smtClean="0"/>
              <a:t> ("dobro");</a:t>
            </a:r>
          </a:p>
          <a:p>
            <a:pPr algn="l"/>
            <a:r>
              <a:rPr lang="sl-SI" sz="1400" dirty="0" err="1" smtClean="0"/>
              <a:t>break</a:t>
            </a:r>
            <a:r>
              <a:rPr lang="sl-SI" sz="1400" dirty="0" smtClean="0"/>
              <a:t>;</a:t>
            </a:r>
          </a:p>
          <a:p>
            <a:pPr algn="l"/>
            <a:r>
              <a:rPr lang="sl-SI" sz="1400" dirty="0" err="1" smtClean="0"/>
              <a:t>case</a:t>
            </a:r>
            <a:r>
              <a:rPr lang="sl-SI" sz="1400" dirty="0" smtClean="0"/>
              <a:t> 8:</a:t>
            </a:r>
          </a:p>
          <a:p>
            <a:pPr algn="l"/>
            <a:r>
              <a:rPr lang="sl-SI" sz="1400" dirty="0" err="1" smtClean="0"/>
              <a:t>System.out.println</a:t>
            </a:r>
            <a:r>
              <a:rPr lang="sl-SI" sz="1400" dirty="0" smtClean="0"/>
              <a:t> ("prav dobro");</a:t>
            </a:r>
          </a:p>
          <a:p>
            <a:pPr algn="l"/>
            <a:r>
              <a:rPr lang="sl-SI" sz="1400" dirty="0" err="1" smtClean="0"/>
              <a:t>break</a:t>
            </a:r>
            <a:r>
              <a:rPr lang="sl-SI" sz="1400" dirty="0" smtClean="0"/>
              <a:t>;</a:t>
            </a:r>
          </a:p>
          <a:p>
            <a:pPr algn="l"/>
            <a:r>
              <a:rPr lang="sl-SI" sz="1400" dirty="0" err="1" smtClean="0"/>
              <a:t>case</a:t>
            </a:r>
            <a:r>
              <a:rPr lang="sl-SI" sz="1400" dirty="0" smtClean="0"/>
              <a:t> 9:</a:t>
            </a:r>
          </a:p>
          <a:p>
            <a:pPr algn="l"/>
            <a:r>
              <a:rPr lang="sl-SI" sz="1400" dirty="0" err="1" smtClean="0"/>
              <a:t>System.out.println</a:t>
            </a:r>
            <a:r>
              <a:rPr lang="sl-SI" sz="1400" dirty="0" smtClean="0"/>
              <a:t> ("prav dobro");</a:t>
            </a:r>
          </a:p>
          <a:p>
            <a:pPr algn="l"/>
            <a:r>
              <a:rPr lang="sl-SI" sz="1400" dirty="0" err="1" smtClean="0"/>
              <a:t>break</a:t>
            </a:r>
            <a:r>
              <a:rPr lang="sl-SI" sz="1400" dirty="0" smtClean="0"/>
              <a:t>;</a:t>
            </a:r>
          </a:p>
          <a:p>
            <a:pPr algn="l"/>
            <a:r>
              <a:rPr lang="sl-SI" sz="1400" dirty="0" err="1" smtClean="0"/>
              <a:t>case</a:t>
            </a:r>
            <a:r>
              <a:rPr lang="sl-SI" sz="1400" dirty="0" smtClean="0"/>
              <a:t> 10:</a:t>
            </a:r>
          </a:p>
          <a:p>
            <a:pPr algn="l"/>
            <a:r>
              <a:rPr lang="sl-SI" sz="1400" dirty="0" err="1" smtClean="0"/>
              <a:t>System.out.println</a:t>
            </a:r>
            <a:r>
              <a:rPr lang="sl-SI" sz="1400" dirty="0" smtClean="0"/>
              <a:t> ("odlično");</a:t>
            </a:r>
          </a:p>
          <a:p>
            <a:pPr algn="l"/>
            <a:r>
              <a:rPr lang="sl-SI" sz="1400" dirty="0" err="1" smtClean="0"/>
              <a:t>break</a:t>
            </a:r>
            <a:r>
              <a:rPr lang="sl-SI" sz="1400" dirty="0" smtClean="0"/>
              <a:t>;</a:t>
            </a:r>
          </a:p>
          <a:p>
            <a:pPr algn="l"/>
            <a:r>
              <a:rPr lang="sl-SI" sz="1400" dirty="0" err="1" smtClean="0"/>
              <a:t>default</a:t>
            </a:r>
            <a:r>
              <a:rPr lang="sl-SI" sz="1400" dirty="0" smtClean="0"/>
              <a:t>:</a:t>
            </a:r>
          </a:p>
          <a:p>
            <a:pPr algn="l"/>
            <a:r>
              <a:rPr lang="sl-SI" sz="1400" dirty="0" err="1" smtClean="0"/>
              <a:t>System.out.println</a:t>
            </a:r>
            <a:r>
              <a:rPr lang="sl-SI" sz="1400" dirty="0" smtClean="0"/>
              <a:t> ("nezadostno");</a:t>
            </a:r>
          </a:p>
          <a:p>
            <a:pPr algn="l"/>
            <a:r>
              <a:rPr lang="sl-SI" sz="1400" dirty="0" smtClean="0"/>
              <a:t>}</a:t>
            </a:r>
            <a:endParaRPr lang="sl-SI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dirty="0" smtClean="0"/>
              <a:t>Ponavljalni stavki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2400" dirty="0" smtClean="0"/>
              <a:t>-</a:t>
            </a:r>
            <a:r>
              <a:rPr lang="pt-BR" sz="2400" dirty="0" smtClean="0"/>
              <a:t> S stavki za ponavljanje dosežemo, da se določeno</a:t>
            </a:r>
            <a:r>
              <a:rPr lang="sl-SI" sz="2400" dirty="0" smtClean="0"/>
              <a:t> </a:t>
            </a:r>
            <a:r>
              <a:rPr lang="pl-PL" sz="2400" dirty="0" smtClean="0"/>
              <a:t>zaporedje ukazov večkrat ponovi (zanka)</a:t>
            </a:r>
          </a:p>
          <a:p>
            <a:pPr algn="l"/>
            <a:endParaRPr lang="pl-PL" sz="2400" dirty="0" smtClean="0"/>
          </a:p>
          <a:p>
            <a:pPr algn="l">
              <a:buFontTx/>
              <a:buChar char="-"/>
            </a:pPr>
            <a:r>
              <a:rPr lang="sl-SI" sz="2400" dirty="0" smtClean="0"/>
              <a:t>Stavek </a:t>
            </a:r>
            <a:r>
              <a:rPr lang="sl-SI" sz="2400" dirty="0" err="1" smtClean="0"/>
              <a:t>for</a:t>
            </a:r>
            <a:endParaRPr lang="sl-SI" sz="2400" dirty="0" smtClean="0"/>
          </a:p>
          <a:p>
            <a:pPr algn="l">
              <a:buFontTx/>
              <a:buChar char="-"/>
            </a:pPr>
            <a:endParaRPr lang="sl-SI" sz="2400" dirty="0" smtClean="0"/>
          </a:p>
          <a:p>
            <a:pPr algn="l">
              <a:buFontTx/>
              <a:buChar char="-"/>
            </a:pPr>
            <a:r>
              <a:rPr lang="sl-SI" sz="2400" dirty="0" smtClean="0"/>
              <a:t>Stavek </a:t>
            </a:r>
            <a:r>
              <a:rPr lang="sl-SI" sz="2400" dirty="0" err="1" smtClean="0"/>
              <a:t>while</a:t>
            </a:r>
            <a:endParaRPr lang="sl-SI" sz="2400" dirty="0" smtClean="0"/>
          </a:p>
          <a:p>
            <a:pPr algn="l">
              <a:buFontTx/>
              <a:buChar char="-"/>
            </a:pPr>
            <a:endParaRPr lang="sl-SI" sz="2400" dirty="0" smtClean="0"/>
          </a:p>
          <a:p>
            <a:pPr algn="l">
              <a:buFontTx/>
              <a:buChar char="-"/>
            </a:pPr>
            <a:r>
              <a:rPr lang="sl-SI" sz="2400" dirty="0" smtClean="0"/>
              <a:t>Stavek do … </a:t>
            </a:r>
            <a:r>
              <a:rPr lang="sl-SI" sz="2400" dirty="0" err="1" smtClean="0"/>
              <a:t>while</a:t>
            </a:r>
            <a:endParaRPr lang="sl-SI" sz="2400" dirty="0" smtClean="0"/>
          </a:p>
          <a:p>
            <a:pPr algn="l"/>
            <a:endParaRPr lang="sl-SI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dirty="0" smtClean="0"/>
              <a:t>Stavek </a:t>
            </a:r>
            <a:r>
              <a:rPr lang="sl-SI" dirty="0" err="1" smtClean="0"/>
              <a:t>for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sl-SI" sz="2000" dirty="0" smtClean="0"/>
              <a:t>- Večina zank je števnih (ang. </a:t>
            </a:r>
            <a:r>
              <a:rPr lang="sl-SI" sz="2000" dirty="0" err="1" smtClean="0"/>
              <a:t>counted</a:t>
            </a:r>
            <a:r>
              <a:rPr lang="sl-SI" sz="2000" dirty="0" smtClean="0"/>
              <a:t> </a:t>
            </a:r>
            <a:r>
              <a:rPr lang="sl-SI" sz="2000" dirty="0" err="1" smtClean="0"/>
              <a:t>loop</a:t>
            </a:r>
            <a:r>
              <a:rPr lang="sl-SI" sz="2000" dirty="0" smtClean="0"/>
              <a:t>)</a:t>
            </a:r>
          </a:p>
          <a:p>
            <a:pPr lvl="1" algn="l"/>
            <a:r>
              <a:rPr lang="sl-SI" sz="1800" dirty="0" smtClean="0"/>
              <a:t>- Število iteracij je vnaprej znano</a:t>
            </a:r>
          </a:p>
          <a:p>
            <a:pPr lvl="1" algn="l"/>
            <a:r>
              <a:rPr lang="sl-SI" sz="1800" dirty="0" smtClean="0"/>
              <a:t>- S pomočjo števca lahko zapišemo pogoj za ponavljanje</a:t>
            </a:r>
          </a:p>
          <a:p>
            <a:pPr algn="l"/>
            <a:r>
              <a:rPr lang="sl-SI" sz="2000" dirty="0" smtClean="0"/>
              <a:t>-</a:t>
            </a:r>
            <a:r>
              <a:rPr lang="es-ES" sz="2000" dirty="0" smtClean="0"/>
              <a:t> Kadar število iteracij ni vnaprej znano, ne moremo</a:t>
            </a:r>
          </a:p>
          <a:p>
            <a:pPr algn="l"/>
            <a:r>
              <a:rPr lang="sl-SI" sz="2000" dirty="0" smtClean="0"/>
              <a:t>uporabljati stavka </a:t>
            </a:r>
            <a:r>
              <a:rPr lang="sl-SI" sz="2000" dirty="0" err="1" smtClean="0"/>
              <a:t>for</a:t>
            </a:r>
            <a:endParaRPr lang="sl-SI" sz="2000" dirty="0" smtClean="0"/>
          </a:p>
          <a:p>
            <a:pPr algn="l"/>
            <a:r>
              <a:rPr lang="sl-SI" sz="2000" dirty="0" smtClean="0"/>
              <a:t>- Stavek </a:t>
            </a:r>
            <a:r>
              <a:rPr lang="sl-SI" sz="2000" dirty="0" err="1" smtClean="0"/>
              <a:t>for</a:t>
            </a:r>
            <a:r>
              <a:rPr lang="sl-SI" sz="2000" dirty="0" smtClean="0"/>
              <a:t> na enem mestu združuje</a:t>
            </a:r>
          </a:p>
          <a:p>
            <a:pPr lvl="1" algn="l"/>
            <a:r>
              <a:rPr lang="sl-SI" sz="1800" dirty="0" smtClean="0"/>
              <a:t>- Inicializacijo števca</a:t>
            </a:r>
          </a:p>
          <a:p>
            <a:pPr lvl="1" algn="l"/>
            <a:r>
              <a:rPr lang="sl-SI" sz="1800" dirty="0" smtClean="0"/>
              <a:t>- Pogoj za nadaljevanje/prekinitev ponavljanja</a:t>
            </a:r>
          </a:p>
          <a:p>
            <a:pPr lvl="1" algn="l"/>
            <a:r>
              <a:rPr lang="pl-PL" sz="1800" dirty="0" smtClean="0"/>
              <a:t>- Izraz, s katerim je določena nova vrednost števca po</a:t>
            </a:r>
          </a:p>
          <a:p>
            <a:pPr algn="l"/>
            <a:r>
              <a:rPr lang="sl-SI" sz="1800" dirty="0" smtClean="0"/>
              <a:t>vsaki iteraciji</a:t>
            </a:r>
            <a:endParaRPr lang="sl-SI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sl-SI" dirty="0" smtClean="0"/>
              <a:t>Splošna oblika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824536"/>
          </a:xfrm>
        </p:spPr>
        <p:txBody>
          <a:bodyPr>
            <a:noAutofit/>
          </a:bodyPr>
          <a:lstStyle/>
          <a:p>
            <a:pPr algn="l"/>
            <a:r>
              <a:rPr lang="pt-BR" sz="2000" b="1" dirty="0" smtClean="0"/>
              <a:t>for (&lt;inicializacija števca&gt;;&lt;pogoj&gt;;&lt;povečevanje števca&gt;)</a:t>
            </a:r>
          </a:p>
          <a:p>
            <a:pPr algn="l"/>
            <a:r>
              <a:rPr lang="sl-SI" sz="2000" b="1" dirty="0" smtClean="0"/>
              <a:t>{</a:t>
            </a:r>
          </a:p>
          <a:p>
            <a:pPr algn="l"/>
            <a:r>
              <a:rPr lang="sl-SI" sz="2000" b="1" dirty="0" smtClean="0"/>
              <a:t>//stavki, ki se ponavljajo</a:t>
            </a:r>
          </a:p>
          <a:p>
            <a:pPr algn="l"/>
            <a:r>
              <a:rPr lang="sl-SI" sz="2000" b="1" dirty="0" smtClean="0"/>
              <a:t>}</a:t>
            </a:r>
          </a:p>
          <a:p>
            <a:pPr algn="l"/>
            <a:r>
              <a:rPr lang="sl-SI" sz="2000" dirty="0" smtClean="0"/>
              <a:t>- </a:t>
            </a:r>
            <a:r>
              <a:rPr lang="sl-SI" sz="1800" dirty="0" smtClean="0"/>
              <a:t>Potek izvajanja:</a:t>
            </a:r>
          </a:p>
          <a:p>
            <a:pPr lvl="1" algn="l"/>
            <a:r>
              <a:rPr lang="sl-SI" sz="1600" dirty="0" smtClean="0"/>
              <a:t>- Najprej se izvrši inicializacija števca</a:t>
            </a:r>
          </a:p>
          <a:p>
            <a:pPr lvl="1" algn="l"/>
            <a:r>
              <a:rPr lang="sl-SI" sz="1600" dirty="0" smtClean="0"/>
              <a:t>- Nato se preveri pogoj za ponavljanje</a:t>
            </a:r>
          </a:p>
          <a:p>
            <a:pPr lvl="1" algn="l"/>
            <a:r>
              <a:rPr lang="sl-SI" sz="1600" dirty="0" smtClean="0"/>
              <a:t>- Če je pogoj izpolnjen, se izvrši jedro zanke</a:t>
            </a:r>
          </a:p>
          <a:p>
            <a:pPr lvl="1" algn="l"/>
            <a:r>
              <a:rPr lang="sl-SI" sz="1600" dirty="0" smtClean="0"/>
              <a:t>- Na koncu jedra se poveča/zmanjša števec</a:t>
            </a:r>
          </a:p>
          <a:p>
            <a:pPr lvl="1" algn="l"/>
            <a:r>
              <a:rPr lang="sl-SI" sz="1600" dirty="0" smtClean="0"/>
              <a:t>- Sledi ponovno preverjanje pogoja za ponavljanje itd.</a:t>
            </a:r>
            <a:endParaRPr lang="sl-SI" sz="1600" dirty="0"/>
          </a:p>
        </p:txBody>
      </p:sp>
      <p:pic>
        <p:nvPicPr>
          <p:cNvPr id="5" name="Slika 4" descr="http://colos1.fri.uni-lj.si/ERI/RACUNALNISTVO/PROG_JAVA/13_ponavljanja/slike/ponavljanja_for0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276872"/>
            <a:ext cx="27527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tek">
  <a:themeElements>
    <a:clrScheme name="Pote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ote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ote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892</Words>
  <Application>Microsoft Office PowerPoint</Application>
  <PresentationFormat>Diaprojekcija na zaslonu (4:3)</PresentationFormat>
  <Paragraphs>192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16" baseType="lpstr">
      <vt:lpstr>Potek</vt:lpstr>
      <vt:lpstr>Izbirni stavki</vt:lpstr>
      <vt:lpstr>Stavek if</vt:lpstr>
      <vt:lpstr>Razširjeni stavek if</vt:lpstr>
      <vt:lpstr>Stavek switch</vt:lpstr>
      <vt:lpstr>Splošna oblika</vt:lpstr>
      <vt:lpstr>Primer uporabe stavka switch</vt:lpstr>
      <vt:lpstr>Ponavljalni stavki</vt:lpstr>
      <vt:lpstr>Stavek for</vt:lpstr>
      <vt:lpstr>Splošna oblika</vt:lpstr>
      <vt:lpstr>Primer izračuna vsote</vt:lpstr>
      <vt:lpstr>Rešitev s stavkom for</vt:lpstr>
      <vt:lpstr>Stavek do … while</vt:lpstr>
      <vt:lpstr>Rešitev s stavkom do … while</vt:lpstr>
      <vt:lpstr>Stavek while</vt:lpstr>
      <vt:lpstr>Rešitev s stavkom while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Izbirni stavki</dc:title>
  <dc:creator>S.M.ART Produkcija</dc:creator>
  <cp:lastModifiedBy>18ekremic</cp:lastModifiedBy>
  <cp:revision>15</cp:revision>
  <dcterms:created xsi:type="dcterms:W3CDTF">2010-12-13T21:57:21Z</dcterms:created>
  <dcterms:modified xsi:type="dcterms:W3CDTF">2019-12-17T12:16:10Z</dcterms:modified>
</cp:coreProperties>
</file>