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355" r:id="rId5"/>
    <p:sldId id="330" r:id="rId6"/>
    <p:sldId id="266" r:id="rId7"/>
    <p:sldId id="664" r:id="rId8"/>
    <p:sldId id="607" r:id="rId9"/>
    <p:sldId id="580" r:id="rId10"/>
    <p:sldId id="665" r:id="rId11"/>
    <p:sldId id="666" r:id="rId12"/>
    <p:sldId id="582" r:id="rId13"/>
    <p:sldId id="634" r:id="rId14"/>
    <p:sldId id="667" r:id="rId15"/>
    <p:sldId id="668" r:id="rId16"/>
    <p:sldId id="635" r:id="rId17"/>
    <p:sldId id="669" r:id="rId18"/>
    <p:sldId id="670" r:id="rId19"/>
    <p:sldId id="671" r:id="rId20"/>
    <p:sldId id="672" r:id="rId21"/>
    <p:sldId id="673" r:id="rId22"/>
    <p:sldId id="674" r:id="rId23"/>
    <p:sldId id="675" r:id="rId24"/>
    <p:sldId id="676" r:id="rId25"/>
    <p:sldId id="677" r:id="rId26"/>
    <p:sldId id="678" r:id="rId27"/>
    <p:sldId id="636" r:id="rId28"/>
    <p:sldId id="637" r:id="rId29"/>
    <p:sldId id="609" r:id="rId30"/>
    <p:sldId id="638" r:id="rId31"/>
    <p:sldId id="679" r:id="rId32"/>
    <p:sldId id="680" r:id="rId33"/>
    <p:sldId id="681" r:id="rId34"/>
    <p:sldId id="682" r:id="rId35"/>
    <p:sldId id="683" r:id="rId36"/>
    <p:sldId id="684" r:id="rId37"/>
    <p:sldId id="685" r:id="rId38"/>
    <p:sldId id="686" r:id="rId39"/>
    <p:sldId id="687" r:id="rId40"/>
    <p:sldId id="688" r:id="rId41"/>
    <p:sldId id="689" r:id="rId42"/>
    <p:sldId id="354"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686" userDrawn="1">
          <p15:clr>
            <a:srgbClr val="A4A3A4"/>
          </p15:clr>
        </p15:guide>
        <p15:guide id="2" pos="526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874"/>
    <a:srgbClr val="004A78"/>
    <a:srgbClr val="820000"/>
    <a:srgbClr val="011681"/>
    <a:srgbClr val="005B8E"/>
    <a:srgbClr val="006E9A"/>
    <a:srgbClr val="910001"/>
    <a:srgbClr val="640064"/>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1" autoAdjust="0"/>
    <p:restoredTop sz="86541" autoAdjust="0"/>
  </p:normalViewPr>
  <p:slideViewPr>
    <p:cSldViewPr snapToGrid="0" snapToObjects="1">
      <p:cViewPr varScale="1">
        <p:scale>
          <a:sx n="73" d="100"/>
          <a:sy n="73" d="100"/>
        </p:scale>
        <p:origin x="618" y="78"/>
      </p:cViewPr>
      <p:guideLst>
        <p:guide orient="horz" pos="686"/>
        <p:guide pos="5269"/>
      </p:guideLst>
    </p:cSldViewPr>
  </p:slideViewPr>
  <p:outlineViewPr>
    <p:cViewPr>
      <p:scale>
        <a:sx n="33" d="100"/>
        <a:sy n="33" d="100"/>
      </p:scale>
      <p:origin x="0" y="-20868"/>
    </p:cViewPr>
  </p:outlineViewPr>
  <p:notesTextViewPr>
    <p:cViewPr>
      <p:scale>
        <a:sx n="1" d="1"/>
        <a:sy n="1" d="1"/>
      </p:scale>
      <p:origin x="0" y="0"/>
    </p:cViewPr>
  </p:notesTextViewPr>
  <p:notesViewPr>
    <p:cSldViewPr snapToGrid="0" snapToObjects="1">
      <p:cViewPr varScale="1">
        <p:scale>
          <a:sx n="83" d="100"/>
          <a:sy n="83" d="100"/>
        </p:scale>
        <p:origin x="342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11/10/2021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youtu.be/78-BlZXm7wA"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youtu.be/78-BlZXm7wA"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a:p>
        </p:txBody>
      </p:sp>
    </p:spTree>
    <p:extLst>
      <p:ext uri="{BB962C8B-B14F-4D97-AF65-F5344CB8AC3E}">
        <p14:creationId xmlns:p14="http://schemas.microsoft.com/office/powerpoint/2010/main" val="2116471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a:solidFill>
                  <a:schemeClr val="tx2"/>
                </a:solidFill>
                <a:effectLst/>
              </a:rPr>
              <a:t>When the Bank of Canada increases the supply of money, the money supply curve shifts from </a:t>
            </a:r>
            <a:r>
              <a:rPr lang="en-US" sz="1200" i="1" kern="1200" dirty="0">
                <a:solidFill>
                  <a:schemeClr val="tx2"/>
                </a:solidFill>
                <a:effectLst/>
              </a:rPr>
              <a:t>MS</a:t>
            </a:r>
            <a:r>
              <a:rPr lang="en-US" sz="1200" i="0" kern="1200" baseline="-25000" dirty="0">
                <a:solidFill>
                  <a:schemeClr val="tx2"/>
                </a:solidFill>
                <a:effectLst/>
              </a:rPr>
              <a:t>1</a:t>
            </a:r>
            <a:r>
              <a:rPr lang="en-US" sz="1200" kern="1200" dirty="0">
                <a:solidFill>
                  <a:schemeClr val="tx2"/>
                </a:solidFill>
                <a:effectLst/>
              </a:rPr>
              <a:t> to </a:t>
            </a:r>
            <a:r>
              <a:rPr lang="en-US" sz="1200" i="1" kern="1200" dirty="0">
                <a:solidFill>
                  <a:schemeClr val="tx2"/>
                </a:solidFill>
                <a:effectLst/>
              </a:rPr>
              <a:t>MS</a:t>
            </a:r>
            <a:r>
              <a:rPr lang="en-US" sz="1200" i="0" kern="1200" baseline="-25000" dirty="0">
                <a:solidFill>
                  <a:schemeClr val="tx2"/>
                </a:solidFill>
                <a:effectLst/>
              </a:rPr>
              <a:t>2</a:t>
            </a:r>
            <a:r>
              <a:rPr lang="en-US" sz="1200" kern="1200" dirty="0">
                <a:solidFill>
                  <a:schemeClr val="tx2"/>
                </a:solidFill>
                <a:effectLst/>
              </a:rPr>
              <a:t>.</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The value of money (on the left axis) and the price level (on the right axis) adjust to bring supply and demand back into balance.</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The equilibrium moves from point A to point B.</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Thus, when an increase in the money supply makes dollars more plentiful, the price level increases, making each dollar less valuable.</a:t>
            </a:r>
            <a:endParaRPr lang="en-US" sz="120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a:p>
        </p:txBody>
      </p:sp>
    </p:spTree>
    <p:extLst>
      <p:ext uri="{BB962C8B-B14F-4D97-AF65-F5344CB8AC3E}">
        <p14:creationId xmlns:p14="http://schemas.microsoft.com/office/powerpoint/2010/main" val="154147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a:solidFill>
                  <a:schemeClr val="tx2"/>
                </a:solidFill>
                <a:effectLst/>
              </a:rPr>
              <a:t>Application of the classical dichotomy is somewhat tricky when we turn to prices. </a:t>
            </a:r>
          </a:p>
          <a:p>
            <a:pPr marL="171450" indent="-171450">
              <a:buFont typeface="Arial" charset="0"/>
              <a:buChar char="•"/>
            </a:pPr>
            <a:r>
              <a:rPr lang="en-US" sz="1200" kern="1200" dirty="0">
                <a:solidFill>
                  <a:schemeClr val="tx2"/>
                </a:solidFill>
                <a:effectLst/>
              </a:rPr>
              <a:t>Prices in the economy are normally quoted in terms of money and, therefore, are nominal variables. </a:t>
            </a:r>
          </a:p>
          <a:p>
            <a:pPr marL="171450" indent="-171450">
              <a:buFont typeface="Arial" charset="0"/>
              <a:buChar char="•"/>
            </a:pPr>
            <a:r>
              <a:rPr lang="en-US" sz="1200" kern="1200" dirty="0">
                <a:solidFill>
                  <a:schemeClr val="tx2"/>
                </a:solidFill>
                <a:effectLst/>
              </a:rPr>
              <a:t>For instance, when we say that the price of corn is $200 per </a:t>
            </a:r>
            <a:r>
              <a:rPr lang="en-US" sz="1200" kern="1200" dirty="0" err="1">
                <a:solidFill>
                  <a:schemeClr val="tx2"/>
                </a:solidFill>
                <a:effectLst/>
              </a:rPr>
              <a:t>tonne</a:t>
            </a:r>
            <a:r>
              <a:rPr lang="en-US" sz="1200" kern="1200" dirty="0">
                <a:solidFill>
                  <a:schemeClr val="tx2"/>
                </a:solidFill>
                <a:effectLst/>
              </a:rPr>
              <a:t> or that the price of wheat is $100 per </a:t>
            </a:r>
            <a:r>
              <a:rPr lang="en-US" sz="1200" kern="1200" dirty="0" err="1">
                <a:solidFill>
                  <a:schemeClr val="tx2"/>
                </a:solidFill>
                <a:effectLst/>
              </a:rPr>
              <a:t>tonne</a:t>
            </a:r>
            <a:r>
              <a:rPr lang="en-US" sz="1200" kern="1200" dirty="0">
                <a:solidFill>
                  <a:schemeClr val="tx2"/>
                </a:solidFill>
                <a:effectLst/>
              </a:rPr>
              <a:t>, both prices are nominal variables. </a:t>
            </a:r>
          </a:p>
          <a:p>
            <a:pPr marL="171450" indent="-171450">
              <a:buFont typeface="Arial" charset="0"/>
              <a:buChar char="•"/>
            </a:pPr>
            <a:r>
              <a:rPr lang="en-US" sz="1200" kern="1200" dirty="0">
                <a:solidFill>
                  <a:schemeClr val="tx2"/>
                </a:solidFill>
                <a:effectLst/>
              </a:rPr>
              <a:t>But what about a </a:t>
            </a:r>
            <a:r>
              <a:rPr lang="en-US" sz="1200" i="1" kern="1200" dirty="0">
                <a:solidFill>
                  <a:schemeClr val="tx2"/>
                </a:solidFill>
                <a:effectLst/>
              </a:rPr>
              <a:t>relative </a:t>
            </a:r>
            <a:r>
              <a:rPr lang="en-US" sz="1200" kern="1200" dirty="0">
                <a:solidFill>
                  <a:schemeClr val="tx2"/>
                </a:solidFill>
                <a:effectLst/>
              </a:rPr>
              <a:t>price—the price of one thing compared to another? In our example, we could say that the price of a </a:t>
            </a:r>
            <a:r>
              <a:rPr lang="en-US" sz="1200" kern="1200" dirty="0" err="1">
                <a:solidFill>
                  <a:schemeClr val="tx2"/>
                </a:solidFill>
                <a:effectLst/>
              </a:rPr>
              <a:t>tonne</a:t>
            </a:r>
            <a:r>
              <a:rPr lang="en-US" sz="1200" kern="1200" dirty="0">
                <a:solidFill>
                  <a:schemeClr val="tx2"/>
                </a:solidFill>
                <a:effectLst/>
              </a:rPr>
              <a:t> of corn is two </a:t>
            </a:r>
            <a:r>
              <a:rPr lang="en-US" sz="1200" kern="1200" dirty="0" err="1">
                <a:solidFill>
                  <a:schemeClr val="tx2"/>
                </a:solidFill>
                <a:effectLst/>
              </a:rPr>
              <a:t>tonnes</a:t>
            </a:r>
            <a:r>
              <a:rPr lang="en-US" sz="1200" kern="1200" dirty="0">
                <a:solidFill>
                  <a:schemeClr val="tx2"/>
                </a:solidFill>
                <a:effectLst/>
              </a:rPr>
              <a:t> of wheat. </a:t>
            </a:r>
          </a:p>
          <a:p>
            <a:pPr marL="171450" indent="-171450">
              <a:buFont typeface="Arial" charset="0"/>
              <a:buChar char="•"/>
            </a:pPr>
            <a:r>
              <a:rPr lang="en-US" sz="1200" kern="1200" dirty="0">
                <a:solidFill>
                  <a:schemeClr val="tx2"/>
                </a:solidFill>
                <a:effectLst/>
              </a:rPr>
              <a:t>Notice that this relative price is no longer measured in terms of money. </a:t>
            </a:r>
          </a:p>
          <a:p>
            <a:pPr marL="171450" indent="-171450">
              <a:buFont typeface="Arial" charset="0"/>
              <a:buChar char="•"/>
            </a:pPr>
            <a:r>
              <a:rPr lang="en-US" sz="1200" kern="1200" dirty="0">
                <a:solidFill>
                  <a:schemeClr val="tx2"/>
                </a:solidFill>
                <a:effectLst/>
              </a:rPr>
              <a:t>When comparing the prices of any two goods, the dollar signs cancel, and the resulting number is measured in physical units. The lesson is that dollar prices are nominal variables, whereas relative prices are real variables. </a:t>
            </a:r>
          </a:p>
          <a:p>
            <a:pPr marL="171450" indent="-171450">
              <a:buFont typeface="Arial" charset="0"/>
              <a:buChar char="•"/>
            </a:pPr>
            <a:r>
              <a:rPr lang="en-US" sz="1200" kern="1200" dirty="0">
                <a:solidFill>
                  <a:schemeClr val="tx2"/>
                </a:solidFill>
                <a:effectLst/>
              </a:rPr>
              <a:t>This lesson has several important applications. For instance, the real wage (the dollar wage adjusted for inflation) is a real variable because it measures the rate at which the economy exchanges goods and services for each unit of </a:t>
            </a:r>
            <a:r>
              <a:rPr lang="en-US" sz="1200" kern="1200" dirty="0" err="1">
                <a:solidFill>
                  <a:schemeClr val="tx2"/>
                </a:solidFill>
                <a:effectLst/>
              </a:rPr>
              <a:t>labour</a:t>
            </a:r>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Similarly, the real interest rate (the nominal interest rate adjusted for inflation) is a real variable because it measures the rate at which the economy exchanges goods and services produced today for goods and services produced in the future.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Why bother separating variables into these two groups?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The classical dichotomy is useful in analyzing the economy because different forces influence real and nominal variables.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In particular, nominal variables are heavily influenced by developments in the economy’s monetary system, whereas in the long run, the quantity of money is largely irrelevant for understanding the determinants of important real variables. </a:t>
            </a:r>
          </a:p>
          <a:p>
            <a:pPr marL="171450" indent="-171450">
              <a:buFont typeface="Arial" charset="0"/>
              <a:buChar char="•"/>
            </a:pPr>
            <a:r>
              <a:rPr lang="en-US" sz="1200" kern="1200" dirty="0">
                <a:solidFill>
                  <a:schemeClr val="tx2"/>
                </a:solidFill>
                <a:effectLst/>
              </a:rPr>
              <a:t>Changes in the supply of money, according to classical analysis, affect nominal variables but not real variables. </a:t>
            </a:r>
          </a:p>
          <a:p>
            <a:pPr marL="171450" indent="-171450">
              <a:buFont typeface="Arial" charset="0"/>
              <a:buChar char="•"/>
            </a:pPr>
            <a:r>
              <a:rPr lang="en-US" sz="1200" kern="1200" dirty="0">
                <a:solidFill>
                  <a:schemeClr val="tx2"/>
                </a:solidFill>
                <a:effectLst/>
              </a:rPr>
              <a:t>When the central bank doubles the money supply, the price level doubles, the dollar wage doubles, and all other dollar values double. </a:t>
            </a:r>
          </a:p>
          <a:p>
            <a:pPr marL="171450" indent="-171450">
              <a:buFont typeface="Arial" charset="0"/>
              <a:buChar char="•"/>
            </a:pPr>
            <a:r>
              <a:rPr lang="en-US" sz="1200" kern="1200" dirty="0">
                <a:solidFill>
                  <a:schemeClr val="tx2"/>
                </a:solidFill>
                <a:effectLst/>
              </a:rPr>
              <a:t>Real variables, such as production, employment, real wages, and real interest rates, are unchanged.</a:t>
            </a:r>
          </a:p>
          <a:p>
            <a:pPr marL="171450" indent="-171450">
              <a:buFont typeface="Arial" charset="0"/>
              <a:buChar char="•"/>
            </a:pPr>
            <a:r>
              <a:rPr lang="en-US" sz="1200" kern="1200" dirty="0">
                <a:solidFill>
                  <a:schemeClr val="tx2"/>
                </a:solidFill>
                <a:effectLst/>
              </a:rPr>
              <a:t>This irrelevance of monetary changes for real variables in the long run is called </a:t>
            </a:r>
            <a:r>
              <a:rPr lang="en-US" sz="1200" b="1" kern="1200" dirty="0">
                <a:solidFill>
                  <a:schemeClr val="tx2"/>
                </a:solidFill>
                <a:effectLst/>
              </a:rPr>
              <a:t>monetary neutrality. </a:t>
            </a:r>
            <a:endParaRPr lang="en-US" sz="1200" dirty="0">
              <a:solidFill>
                <a:schemeClr val="tx2"/>
              </a:solidFill>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dirty="0">
              <a:solidFill>
                <a:schemeClr val="tx2"/>
              </a:solidFill>
            </a:endParaRPr>
          </a:p>
          <a:p>
            <a:endParaRPr lang="en-US" sz="1200" dirty="0">
              <a:solidFill>
                <a:schemeClr val="tx2"/>
              </a:solidFill>
            </a:endParaRPr>
          </a:p>
          <a:p>
            <a:endParaRPr lang="en-US" sz="120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a:p>
        </p:txBody>
      </p:sp>
    </p:spTree>
    <p:extLst>
      <p:ext uri="{BB962C8B-B14F-4D97-AF65-F5344CB8AC3E}">
        <p14:creationId xmlns:p14="http://schemas.microsoft.com/office/powerpoint/2010/main" val="77739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aseline="0" dirty="0">
                <a:solidFill>
                  <a:schemeClr val="tx2"/>
                </a:solidFill>
              </a:rPr>
              <a:t>We can obtain another perspective on the quantity theory of money by considering the following question: how many times per year is the typical dollar used to pay for a newly produced good or service? </a:t>
            </a:r>
          </a:p>
          <a:p>
            <a:pPr marL="171450" indent="-171450">
              <a:buFont typeface="Arial" charset="0"/>
              <a:buChar char="•"/>
            </a:pPr>
            <a:r>
              <a:rPr lang="en-US" sz="1200" baseline="0" dirty="0">
                <a:solidFill>
                  <a:schemeClr val="tx2"/>
                </a:solidFill>
              </a:rPr>
              <a:t>The concept of the velocity of money will help answer this question.</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To calculate the velocity of money, we divide the nominal value of output (nominal GDP) by the quantity of money.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If </a:t>
            </a:r>
            <a:r>
              <a:rPr lang="en-US" sz="1200" i="1" kern="1200" dirty="0">
                <a:solidFill>
                  <a:schemeClr val="tx2"/>
                </a:solidFill>
                <a:effectLst/>
              </a:rPr>
              <a:t>P </a:t>
            </a:r>
            <a:r>
              <a:rPr lang="en-US" sz="1200" kern="1200" dirty="0">
                <a:solidFill>
                  <a:schemeClr val="tx2"/>
                </a:solidFill>
                <a:effectLst/>
              </a:rPr>
              <a:t>is the price level (the GDP deflator), </a:t>
            </a:r>
            <a:r>
              <a:rPr lang="en-US" sz="1200" i="1" kern="1200" dirty="0">
                <a:solidFill>
                  <a:schemeClr val="tx2"/>
                </a:solidFill>
                <a:effectLst/>
              </a:rPr>
              <a:t>Y </a:t>
            </a:r>
            <a:r>
              <a:rPr lang="en-US" sz="1200" kern="1200" dirty="0">
                <a:solidFill>
                  <a:schemeClr val="tx2"/>
                </a:solidFill>
                <a:effectLst/>
              </a:rPr>
              <a:t>the quantity of output (real GDP), and </a:t>
            </a:r>
            <a:br>
              <a:rPr lang="en-US" sz="1200" kern="1200" dirty="0">
                <a:solidFill>
                  <a:schemeClr val="tx2"/>
                </a:solidFill>
                <a:effectLst/>
              </a:rPr>
            </a:br>
            <a:r>
              <a:rPr lang="en-US" sz="1200" i="1" kern="1200" dirty="0">
                <a:solidFill>
                  <a:schemeClr val="tx2"/>
                </a:solidFill>
                <a:effectLst/>
              </a:rPr>
              <a:t>M </a:t>
            </a:r>
            <a:r>
              <a:rPr lang="en-US" sz="1200" kern="1200" dirty="0">
                <a:solidFill>
                  <a:schemeClr val="tx2"/>
                </a:solidFill>
                <a:effectLst/>
              </a:rPr>
              <a:t>the quantity of money, then velocity is (see above).</a:t>
            </a:r>
            <a:endParaRPr lang="en-US" sz="1200" dirty="0">
              <a:solidFill>
                <a:schemeClr val="tx2"/>
              </a:solidFill>
            </a:endParaRPr>
          </a:p>
          <a:p>
            <a:pPr marL="171450" indent="-171450">
              <a:buFont typeface="Arial" charset="0"/>
              <a:buChar char="•"/>
            </a:pPr>
            <a:r>
              <a:rPr lang="en-US" sz="1200" baseline="0" dirty="0">
                <a:solidFill>
                  <a:schemeClr val="tx2"/>
                </a:solidFill>
              </a:rPr>
              <a:t>Let’s imagine a simple economy that produces only pizza. Suppose that the economy produces 100 pizzas in a year, the pizzas sell for $10, and that the quantity of money in the economy is $50.</a:t>
            </a:r>
          </a:p>
          <a:p>
            <a:pPr marL="171450" indent="-171450">
              <a:buFont typeface="Arial" charset="0"/>
              <a:buChar char="•"/>
            </a:pPr>
            <a:r>
              <a:rPr lang="en-US" sz="1200" baseline="0" dirty="0">
                <a:solidFill>
                  <a:schemeClr val="tx2"/>
                </a:solidFill>
              </a:rPr>
              <a:t>Then </a:t>
            </a:r>
            <a:r>
              <a:rPr lang="en-US" sz="1200" i="1" baseline="0" dirty="0">
                <a:solidFill>
                  <a:schemeClr val="tx2"/>
                </a:solidFill>
              </a:rPr>
              <a:t>V</a:t>
            </a:r>
            <a:r>
              <a:rPr lang="en-US" sz="1200" baseline="0" dirty="0">
                <a:solidFill>
                  <a:schemeClr val="tx2"/>
                </a:solidFill>
              </a:rPr>
              <a:t> = (10 × 100)/50 = 20</a:t>
            </a:r>
          </a:p>
          <a:p>
            <a:pPr marL="171450" indent="-171450">
              <a:buFont typeface="Arial" charset="0"/>
              <a:buChar char="•"/>
            </a:pPr>
            <a:r>
              <a:rPr lang="en-US" sz="1200" baseline="0" dirty="0">
                <a:solidFill>
                  <a:schemeClr val="tx2"/>
                </a:solidFill>
              </a:rPr>
              <a:t>In this economy people spend a total of $1000 per year on pizza. </a:t>
            </a:r>
          </a:p>
          <a:p>
            <a:pPr marL="171450" indent="-171450">
              <a:buFont typeface="Arial" charset="0"/>
              <a:buChar char="•"/>
            </a:pPr>
            <a:r>
              <a:rPr lang="en-US" sz="1200" baseline="0" dirty="0">
                <a:solidFill>
                  <a:schemeClr val="tx2"/>
                </a:solidFill>
              </a:rPr>
              <a:t>For this $1000 of spending to take place with only $50 of money, each dollar must change hands on average 20 times per year.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a:p>
        </p:txBody>
      </p:sp>
    </p:spTree>
    <p:extLst>
      <p:ext uri="{BB962C8B-B14F-4D97-AF65-F5344CB8AC3E}">
        <p14:creationId xmlns:p14="http://schemas.microsoft.com/office/powerpoint/2010/main" val="305716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aseline="0" dirty="0">
                <a:solidFill>
                  <a:schemeClr val="tx2"/>
                </a:solidFill>
              </a:rPr>
              <a:t>We can obtain another perspective on the quantity theory of money by considering the following question: how many times per year is the typical dollar used to pay for a newly produced good or service?</a:t>
            </a:r>
          </a:p>
          <a:p>
            <a:r>
              <a:rPr lang="en-US" sz="1200" baseline="0" dirty="0">
                <a:solidFill>
                  <a:schemeClr val="tx2"/>
                </a:solidFill>
              </a:rPr>
              <a:t> </a:t>
            </a:r>
          </a:p>
          <a:p>
            <a:pPr marL="171450" indent="-171450">
              <a:buFont typeface="Arial" charset="0"/>
              <a:buChar char="•"/>
            </a:pPr>
            <a:r>
              <a:rPr lang="en-US" sz="1200" baseline="0" dirty="0">
                <a:solidFill>
                  <a:schemeClr val="tx2"/>
                </a:solidFill>
              </a:rPr>
              <a:t>The concept of the velocity of money will help answer this question.</a:t>
            </a:r>
          </a:p>
          <a:p>
            <a:pPr marL="171450" indent="-171450">
              <a:buFont typeface="Arial" charset="0"/>
              <a:buChar char="•"/>
            </a:pPr>
            <a:endParaRPr lang="en-US" sz="1200" baseline="0" dirty="0">
              <a:solidFill>
                <a:schemeClr val="tx2"/>
              </a:solidFill>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To calculate the velocity of money, we divide the nominal value of output (nominal GDP) by the quantity of money.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a:solidFill>
                <a:schemeClr val="tx2"/>
              </a:solidFill>
              <a:effectLst/>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If </a:t>
            </a:r>
            <a:r>
              <a:rPr lang="en-US" sz="1200" i="1" kern="1200" dirty="0">
                <a:solidFill>
                  <a:schemeClr val="tx2"/>
                </a:solidFill>
                <a:effectLst/>
              </a:rPr>
              <a:t>P </a:t>
            </a:r>
            <a:r>
              <a:rPr lang="en-US" sz="1200" kern="1200" dirty="0">
                <a:solidFill>
                  <a:schemeClr val="tx2"/>
                </a:solidFill>
                <a:effectLst/>
              </a:rPr>
              <a:t>is the price level (the GDP deflator), </a:t>
            </a:r>
            <a:r>
              <a:rPr lang="en-US" sz="1200" i="1" kern="1200" dirty="0">
                <a:solidFill>
                  <a:schemeClr val="tx2"/>
                </a:solidFill>
                <a:effectLst/>
              </a:rPr>
              <a:t>Y </a:t>
            </a:r>
            <a:r>
              <a:rPr lang="en-US" sz="1200" kern="1200" dirty="0">
                <a:solidFill>
                  <a:schemeClr val="tx2"/>
                </a:solidFill>
                <a:effectLst/>
              </a:rPr>
              <a:t>the quantity of output (real GDP), and </a:t>
            </a:r>
            <a:br>
              <a:rPr lang="en-US" sz="1200" kern="1200" dirty="0">
                <a:solidFill>
                  <a:schemeClr val="tx2"/>
                </a:solidFill>
                <a:effectLst/>
              </a:rPr>
            </a:br>
            <a:r>
              <a:rPr lang="en-US" sz="1200" i="1" kern="1200" dirty="0">
                <a:solidFill>
                  <a:schemeClr val="tx2"/>
                </a:solidFill>
                <a:effectLst/>
              </a:rPr>
              <a:t>M </a:t>
            </a:r>
            <a:r>
              <a:rPr lang="en-US" sz="1200" kern="1200" dirty="0">
                <a:solidFill>
                  <a:schemeClr val="tx2"/>
                </a:solidFill>
                <a:effectLst/>
              </a:rPr>
              <a:t>the quantity of money, then velocity is (see above).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dirty="0">
              <a:solidFill>
                <a:schemeClr val="tx2"/>
              </a:solidFill>
            </a:endParaRPr>
          </a:p>
          <a:p>
            <a:pPr marL="171450" indent="-171450">
              <a:buFont typeface="Arial" charset="0"/>
              <a:buChar char="•"/>
            </a:pPr>
            <a:r>
              <a:rPr lang="en-US" sz="1200" baseline="0" dirty="0">
                <a:solidFill>
                  <a:schemeClr val="tx2"/>
                </a:solidFill>
              </a:rPr>
              <a:t>Let’s imagine a simple economy that produces only pizza. Suppose that the economy produces 100 pizzas in a year, the pizzas sell for $10, and that the quantity of money in the economy is $50.</a:t>
            </a:r>
          </a:p>
          <a:p>
            <a:pPr marL="171450" indent="-171450">
              <a:buFont typeface="Arial" charset="0"/>
              <a:buChar char="•"/>
            </a:pPr>
            <a:endParaRPr lang="en-US" sz="1200" baseline="0" dirty="0">
              <a:solidFill>
                <a:schemeClr val="tx2"/>
              </a:solidFill>
            </a:endParaRPr>
          </a:p>
          <a:p>
            <a:pPr marL="171450" indent="-171450">
              <a:buFont typeface="Arial" charset="0"/>
              <a:buChar char="•"/>
            </a:pPr>
            <a:r>
              <a:rPr lang="en-US" sz="1200" baseline="0" dirty="0">
                <a:solidFill>
                  <a:schemeClr val="tx2"/>
                </a:solidFill>
              </a:rPr>
              <a:t>Then </a:t>
            </a:r>
            <a:r>
              <a:rPr lang="en-US" sz="1200" i="1" baseline="0" dirty="0">
                <a:solidFill>
                  <a:schemeClr val="tx2"/>
                </a:solidFill>
              </a:rPr>
              <a:t>V</a:t>
            </a:r>
            <a:r>
              <a:rPr lang="en-US" sz="1200" baseline="0" dirty="0">
                <a:solidFill>
                  <a:schemeClr val="tx2"/>
                </a:solidFill>
              </a:rPr>
              <a:t> = (10 × 100)/50 = 20</a:t>
            </a:r>
          </a:p>
          <a:p>
            <a:pPr marL="171450" indent="-171450">
              <a:buFont typeface="Arial" charset="0"/>
              <a:buChar char="•"/>
            </a:pPr>
            <a:endParaRPr lang="en-US" sz="1200" baseline="0" dirty="0">
              <a:solidFill>
                <a:schemeClr val="tx2"/>
              </a:solidFill>
            </a:endParaRPr>
          </a:p>
          <a:p>
            <a:pPr marL="171450" indent="-171450">
              <a:buFont typeface="Arial" charset="0"/>
              <a:buChar char="•"/>
            </a:pPr>
            <a:r>
              <a:rPr lang="en-US" sz="1200" baseline="0" dirty="0">
                <a:solidFill>
                  <a:schemeClr val="tx2"/>
                </a:solidFill>
              </a:rPr>
              <a:t>In this economy people spend a total of $1000 per year on pizza.</a:t>
            </a:r>
          </a:p>
          <a:p>
            <a:r>
              <a:rPr lang="en-US" sz="1200" baseline="0" dirty="0">
                <a:solidFill>
                  <a:schemeClr val="tx2"/>
                </a:solidFill>
              </a:rPr>
              <a:t> </a:t>
            </a:r>
          </a:p>
          <a:p>
            <a:pPr marL="171450" indent="-171450">
              <a:buFont typeface="Arial" charset="0"/>
              <a:buChar char="•"/>
            </a:pPr>
            <a:r>
              <a:rPr lang="en-US" sz="1200" baseline="0" dirty="0">
                <a:solidFill>
                  <a:schemeClr val="tx2"/>
                </a:solidFill>
              </a:rPr>
              <a:t>For this $1000 of spending to take place with only $50 of money, each dollar must change hands on average 20 times per year.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15</a:t>
            </a:fld>
            <a:endParaRPr lang="en-US"/>
          </a:p>
        </p:txBody>
      </p:sp>
    </p:spTree>
    <p:extLst>
      <p:ext uri="{BB962C8B-B14F-4D97-AF65-F5344CB8AC3E}">
        <p14:creationId xmlns:p14="http://schemas.microsoft.com/office/powerpoint/2010/main" val="2616705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a:solidFill>
                  <a:schemeClr val="tx2"/>
                </a:solidFill>
                <a:effectLst/>
              </a:rPr>
              <a:t>This figure shows the nominal value of output as measured by nominal GDP, the quantity of money as measured by </a:t>
            </a:r>
            <a:r>
              <a:rPr lang="en-US" sz="1200" i="0" kern="1200" dirty="0">
                <a:solidFill>
                  <a:schemeClr val="tx2"/>
                </a:solidFill>
                <a:effectLst/>
              </a:rPr>
              <a:t>M2</a:t>
            </a:r>
            <a:r>
              <a:rPr lang="en-US" sz="1200" kern="1200" dirty="0">
                <a:solidFill>
                  <a:schemeClr val="tx2"/>
                </a:solidFill>
                <a:effectLst/>
              </a:rPr>
              <a:t>, and the velocity of money as measured by their ratio.</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For comparability, all three series have been scaled to equal 100 in 1968. Notice that nominal GDP and the quantity of money have grown dramatically over this period, while velocity has been relatively stable.</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The recession of 2009 is apparent in the fall in the value of GDP in that year. </a:t>
            </a:r>
            <a:endParaRPr lang="en-US" sz="1200" dirty="0">
              <a:solidFill>
                <a:schemeClr val="tx2"/>
              </a:solidFill>
              <a:effectLst/>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a:p>
        </p:txBody>
      </p:sp>
    </p:spTree>
    <p:extLst>
      <p:ext uri="{BB962C8B-B14F-4D97-AF65-F5344CB8AC3E}">
        <p14:creationId xmlns:p14="http://schemas.microsoft.com/office/powerpoint/2010/main" val="796699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sz="1200" baseline="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a:p>
        </p:txBody>
      </p:sp>
    </p:spTree>
    <p:extLst>
      <p:ext uri="{BB962C8B-B14F-4D97-AF65-F5344CB8AC3E}">
        <p14:creationId xmlns:p14="http://schemas.microsoft.com/office/powerpoint/2010/main" val="3441452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aseline="0" dirty="0">
                <a:solidFill>
                  <a:schemeClr val="tx2"/>
                </a:solidFill>
              </a:rPr>
              <a:t>These five steps are the essence of the quantity theory of money.</a:t>
            </a:r>
          </a:p>
          <a:p>
            <a:pPr marL="171450" indent="-171450">
              <a:buFont typeface="Arial" charset="0"/>
              <a:buChar char="•"/>
            </a:pPr>
            <a:endParaRPr lang="en-US" sz="1200" baseline="0" dirty="0">
              <a:solidFill>
                <a:schemeClr val="tx2"/>
              </a:solidFill>
            </a:endParaRPr>
          </a:p>
          <a:p>
            <a:pPr marL="171450" indent="-171450">
              <a:buFont typeface="Arial" charset="0"/>
              <a:buChar char="•"/>
            </a:pPr>
            <a:endParaRPr lang="en-US" sz="1200" baseline="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18</a:t>
            </a:fld>
            <a:endParaRPr lang="en-US"/>
          </a:p>
        </p:txBody>
      </p:sp>
    </p:spTree>
    <p:extLst>
      <p:ext uri="{BB962C8B-B14F-4D97-AF65-F5344CB8AC3E}">
        <p14:creationId xmlns:p14="http://schemas.microsoft.com/office/powerpoint/2010/main" val="856325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a:solidFill>
                  <a:schemeClr val="tx2"/>
                </a:solidFill>
                <a:effectLst/>
              </a:rPr>
              <a:t>This figure shows the quantity of money and the price level during four hyperinflations. (Note that these variables are graphed on logarithmic scales.)</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This means that equal vertical distances on the graph represent equal percentage changes in the variable.) In each case, the quantity of money and the price level move closely together.</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The strong association between these two variables is consistent with the quantity theory of money, which states that growth in the money supply is the primary cause of inflation. </a:t>
            </a:r>
          </a:p>
          <a:p>
            <a:endParaRPr lang="en-CA" sz="1200" kern="1200" dirty="0">
              <a:solidFill>
                <a:schemeClr val="tx2"/>
              </a:solidFill>
              <a:effectLst/>
            </a:endParaRPr>
          </a:p>
          <a:p>
            <a:r>
              <a:rPr lang="en-US" sz="1200" b="1" u="sng" dirty="0">
                <a:solidFill>
                  <a:schemeClr val="tx2"/>
                </a:solidFill>
              </a:rPr>
              <a:t>Video: Zimbabwe Super Hyper Inflation</a:t>
            </a:r>
          </a:p>
          <a:p>
            <a:r>
              <a:rPr lang="en-CA" sz="1200" b="0" i="0" kern="1200" dirty="0">
                <a:solidFill>
                  <a:schemeClr val="tx2"/>
                </a:solidFill>
                <a:effectLst/>
                <a:hlinkClick r:id="rId3"/>
              </a:rPr>
              <a:t>https://youtu.be/78-BlZXm7wA</a:t>
            </a:r>
            <a:endParaRPr lang="en-US" sz="1200" kern="1200" dirty="0">
              <a:solidFill>
                <a:schemeClr val="tx2"/>
              </a:solidFill>
              <a:effectLst/>
            </a:endParaRPr>
          </a:p>
          <a:p>
            <a:endParaRPr lang="en-US" sz="1400" kern="1200" dirty="0">
              <a:solidFill>
                <a:schemeClr val="tx2"/>
              </a:solidFill>
              <a:effectLst/>
              <a:latin typeface="+mn-lt"/>
              <a:ea typeface="+mn-ea"/>
              <a:cs typeface="+mn-cs"/>
            </a:endParaRPr>
          </a:p>
          <a:p>
            <a:pPr algn="ctr"/>
            <a:endParaRPr lang="en-US" sz="1400" dirty="0">
              <a:solidFill>
                <a:schemeClr val="tx2"/>
              </a:solidFill>
            </a:endParaRPr>
          </a:p>
          <a:p>
            <a:pPr algn="ctr"/>
            <a:endParaRPr lang="en-US" sz="1400" dirty="0">
              <a:solidFill>
                <a:schemeClr val="tx2"/>
              </a:solidFill>
            </a:endParaRP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a:p>
        </p:txBody>
      </p:sp>
    </p:spTree>
    <p:extLst>
      <p:ext uri="{BB962C8B-B14F-4D97-AF65-F5344CB8AC3E}">
        <p14:creationId xmlns:p14="http://schemas.microsoft.com/office/powerpoint/2010/main" val="2545405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dirty="0"/>
              <a:t>This figure shows the quantity of money and the price level during four hyperinflations. (Note that these variables are graphed on logarithmic scales.)</a:t>
            </a:r>
          </a:p>
          <a:p>
            <a:r>
              <a:rPr lang="en-US" sz="1200" dirty="0"/>
              <a:t> </a:t>
            </a:r>
          </a:p>
          <a:p>
            <a:pPr marL="171450" indent="-171450">
              <a:buFont typeface="Arial" charset="0"/>
              <a:buChar char="•"/>
            </a:pPr>
            <a:r>
              <a:rPr lang="en-US" sz="1200" dirty="0"/>
              <a:t>This means that equal vertical distances on the graph represent equal percentage changes in the variable.) In each case, the quantity of money and the price level move closely together.</a:t>
            </a:r>
          </a:p>
          <a:p>
            <a:r>
              <a:rPr lang="en-US" sz="1200" dirty="0"/>
              <a:t> </a:t>
            </a:r>
          </a:p>
          <a:p>
            <a:pPr marL="171450" indent="-171450">
              <a:buFont typeface="Arial" charset="0"/>
              <a:buChar char="•"/>
            </a:pPr>
            <a:r>
              <a:rPr lang="en-US" sz="1200" dirty="0"/>
              <a:t>The strong association between these two variables is consistent with the quantity theory of money, which states that growth in the money supply is the primary cause of inflation. </a:t>
            </a:r>
          </a:p>
          <a:p>
            <a:endParaRPr lang="en-CA" sz="1200" dirty="0"/>
          </a:p>
          <a:p>
            <a:r>
              <a:rPr lang="en-US" sz="1200" b="1" u="sng" dirty="0"/>
              <a:t>Video: Zimbabwe Super Hyper Inflation</a:t>
            </a:r>
          </a:p>
          <a:p>
            <a:r>
              <a:rPr lang="en-CA" sz="1200" dirty="0">
                <a:hlinkClick r:id="rId3"/>
              </a:rPr>
              <a:t>https://youtu.be/78-BlZXm7wA</a:t>
            </a:r>
            <a:endParaRPr lang="en-US" sz="1200" dirty="0"/>
          </a:p>
          <a:p>
            <a:endParaRPr lang="en-US" sz="1400" dirty="0">
              <a:solidFill>
                <a:schemeClr val="tx2"/>
              </a:solidFill>
              <a:effectLst/>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a:p>
        </p:txBody>
      </p:sp>
    </p:spTree>
    <p:extLst>
      <p:ext uri="{BB962C8B-B14F-4D97-AF65-F5344CB8AC3E}">
        <p14:creationId xmlns:p14="http://schemas.microsoft.com/office/powerpoint/2010/main" val="117401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aseline="0" dirty="0">
                <a:solidFill>
                  <a:schemeClr val="tx2"/>
                </a:solidFill>
              </a:rPr>
              <a:t>When the government raises revenue by printing money, it is said to levy an inflation tax.</a:t>
            </a:r>
          </a:p>
          <a:p>
            <a:r>
              <a:rPr lang="en-US" sz="1200" dirty="0">
                <a:solidFill>
                  <a:schemeClr val="tx2"/>
                </a:solidFill>
              </a:rPr>
              <a:t> </a:t>
            </a:r>
          </a:p>
          <a:p>
            <a:pPr marL="171450" indent="-171450">
              <a:buFont typeface="Arial" charset="0"/>
              <a:buChar char="•"/>
            </a:pPr>
            <a:r>
              <a:rPr lang="en-US" sz="1200" baseline="0" dirty="0">
                <a:solidFill>
                  <a:schemeClr val="tx2"/>
                </a:solidFill>
              </a:rPr>
              <a:t>Typically the government has high spending, inadequate tax revenue, and limited ability to borrow. As a result it turns to the printing press to pay for its spending.</a:t>
            </a:r>
          </a:p>
          <a:p>
            <a:endParaRPr lang="en-US" sz="1200" baseline="0" dirty="0">
              <a:solidFill>
                <a:schemeClr val="tx2"/>
              </a:solidFill>
            </a:endParaRPr>
          </a:p>
          <a:p>
            <a:pPr marL="171450" indent="-171450">
              <a:buFont typeface="Arial" charset="0"/>
              <a:buChar char="•"/>
            </a:pPr>
            <a:r>
              <a:rPr lang="en-US" sz="1200" baseline="0" dirty="0">
                <a:solidFill>
                  <a:schemeClr val="tx2"/>
                </a:solidFill>
              </a:rPr>
              <a:t>This massive increase in the quantity of money leads to hyperinflation.</a:t>
            </a:r>
          </a:p>
          <a:p>
            <a:r>
              <a:rPr lang="en-US" sz="1200" dirty="0">
                <a:solidFill>
                  <a:schemeClr val="tx2"/>
                </a:solidFill>
              </a:rPr>
              <a:t> </a:t>
            </a:r>
          </a:p>
          <a:p>
            <a:pPr marL="171450" indent="-171450">
              <a:buFont typeface="Arial" charset="0"/>
              <a:buChar char="•"/>
            </a:pPr>
            <a:r>
              <a:rPr lang="en-US" sz="1200" baseline="0" dirty="0">
                <a:solidFill>
                  <a:schemeClr val="tx2"/>
                </a:solidFill>
              </a:rPr>
              <a:t>The inflation ends when the government institutes fiscal reforms, such as a cut in government spending, that eliminate the need for the inflation tax.</a:t>
            </a:r>
          </a:p>
          <a:p>
            <a:pPr marL="171450" indent="-171450">
              <a:buFont typeface="Arial" charset="0"/>
              <a:buChar char="•"/>
            </a:pPr>
            <a:endParaRPr lang="en-US" sz="1200" baseline="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a:p>
        </p:txBody>
      </p:sp>
    </p:spTree>
    <p:extLst>
      <p:ext uri="{BB962C8B-B14F-4D97-AF65-F5344CB8AC3E}">
        <p14:creationId xmlns:p14="http://schemas.microsoft.com/office/powerpoint/2010/main" val="86518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63" indent="-233363">
              <a:buFont typeface="Arial" charset="0"/>
              <a:buChar char="•"/>
            </a:pPr>
            <a:r>
              <a:rPr lang="en-CA" sz="1200" b="0" i="0" u="none" strike="noStrike" kern="1200" baseline="0" dirty="0">
                <a:solidFill>
                  <a:schemeClr val="tx1"/>
                </a:solidFill>
              </a:rPr>
              <a:t>What determines whether an economy experiences inflation and, if so, how much?</a:t>
            </a:r>
          </a:p>
          <a:p>
            <a:r>
              <a:rPr lang="en-CA" sz="1200" b="0" i="0" u="none" strike="noStrike" kern="1200" baseline="0" dirty="0">
                <a:solidFill>
                  <a:schemeClr val="tx1"/>
                </a:solidFill>
              </a:rPr>
              <a:t> </a:t>
            </a:r>
          </a:p>
          <a:p>
            <a:pPr marL="233363" indent="-233363">
              <a:buFont typeface="Arial" charset="0"/>
              <a:buChar char="•"/>
            </a:pPr>
            <a:r>
              <a:rPr lang="en-CA" sz="1200" b="0" i="0" u="none" strike="noStrike" kern="1200" baseline="0" dirty="0">
                <a:solidFill>
                  <a:schemeClr val="tx1"/>
                </a:solidFill>
              </a:rPr>
              <a:t>This chapter answers this question by developing the quantity theory of money.</a:t>
            </a:r>
          </a:p>
          <a:p>
            <a:endParaRPr lang="en-CA" sz="1200" b="0" i="0" u="none" strike="noStrike" kern="1200" baseline="0" dirty="0">
              <a:solidFill>
                <a:schemeClr val="tx1"/>
              </a:solidFill>
            </a:endParaRPr>
          </a:p>
          <a:p>
            <a:pPr marL="233363" indent="-233363">
              <a:buFont typeface="Arial" charset="0"/>
              <a:buChar char="•"/>
            </a:pPr>
            <a:r>
              <a:rPr lang="en-CA" sz="1200" b="0" i="0" u="none" strike="noStrike" kern="1200" baseline="0" dirty="0">
                <a:solidFill>
                  <a:schemeClr val="tx1"/>
                </a:solidFill>
              </a:rPr>
              <a:t>After developing a theory of inflation, we turn to a related question: Why is inflation a problem?</a:t>
            </a:r>
            <a:endParaRPr lang="en-US" sz="1200" baseline="0" dirty="0"/>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a:t>
            </a:fld>
            <a:endParaRPr lang="en-US"/>
          </a:p>
        </p:txBody>
      </p:sp>
    </p:spTree>
    <p:extLst>
      <p:ext uri="{BB962C8B-B14F-4D97-AF65-F5344CB8AC3E}">
        <p14:creationId xmlns:p14="http://schemas.microsoft.com/office/powerpoint/2010/main" val="708493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aseline="0" dirty="0">
                <a:solidFill>
                  <a:schemeClr val="tx2"/>
                </a:solidFill>
              </a:rPr>
              <a:t>According to the principle of monetary neutrality, an increase in the rate of money growth raises the rate of inflation but does not affect any real variable.</a:t>
            </a:r>
            <a:r>
              <a:rPr lang="en-US" sz="1200" dirty="0">
                <a:solidFill>
                  <a:schemeClr val="tx2"/>
                </a:solidFill>
              </a:rPr>
              <a:t> </a:t>
            </a:r>
          </a:p>
          <a:p>
            <a:endParaRPr lang="en-US" sz="1200" dirty="0">
              <a:solidFill>
                <a:schemeClr val="tx2"/>
              </a:solidFill>
            </a:endParaRPr>
          </a:p>
          <a:p>
            <a:pPr marL="171450" indent="-171450">
              <a:buFont typeface="Arial" charset="0"/>
              <a:buChar char="•"/>
            </a:pPr>
            <a:r>
              <a:rPr lang="en-US" sz="1200" baseline="0" dirty="0">
                <a:solidFill>
                  <a:schemeClr val="tx2"/>
                </a:solidFill>
              </a:rPr>
              <a:t>An important application of this principle concerns the effect of money on interest rates.</a:t>
            </a:r>
          </a:p>
          <a:p>
            <a:r>
              <a:rPr lang="en-US" sz="1200" dirty="0">
                <a:solidFill>
                  <a:schemeClr val="tx2"/>
                </a:solidFill>
              </a:rPr>
              <a:t> </a:t>
            </a:r>
          </a:p>
          <a:p>
            <a:pPr marL="171450" indent="-171450">
              <a:buFont typeface="Arial" charset="0"/>
              <a:buChar char="•"/>
            </a:pPr>
            <a:r>
              <a:rPr lang="en-US" sz="1200" baseline="0" dirty="0">
                <a:solidFill>
                  <a:schemeClr val="tx2"/>
                </a:solidFill>
              </a:rPr>
              <a:t>To understand the relationship among money, inflation, and interest rates, recall the distinction between the nominal interest rate and the real interest rate.</a:t>
            </a:r>
          </a:p>
          <a:p>
            <a:r>
              <a:rPr lang="en-US" sz="1200" dirty="0">
                <a:solidFill>
                  <a:schemeClr val="tx2"/>
                </a:solidFill>
              </a:rPr>
              <a:t> </a:t>
            </a:r>
          </a:p>
          <a:p>
            <a:pPr marL="171450" indent="-171450">
              <a:buFont typeface="Arial" charset="0"/>
              <a:buChar char="•"/>
            </a:pPr>
            <a:r>
              <a:rPr lang="en-US" sz="1200" baseline="0" dirty="0">
                <a:solidFill>
                  <a:schemeClr val="tx2"/>
                </a:solidFill>
              </a:rPr>
              <a:t>The relationship between the nominal interest rate, the real interest rate, and the inflation rate are shown in the above two equations.</a:t>
            </a:r>
          </a:p>
          <a:p>
            <a:endParaRPr lang="en-US" sz="1200" baseline="0" dirty="0">
              <a:solidFill>
                <a:schemeClr val="tx2"/>
              </a:solidFill>
            </a:endParaRPr>
          </a:p>
          <a:p>
            <a:pPr marL="171450" indent="-171450">
              <a:buFont typeface="Arial" charset="0"/>
              <a:buChar char="•"/>
            </a:pPr>
            <a:r>
              <a:rPr lang="en-US" sz="1200" baseline="0" dirty="0">
                <a:solidFill>
                  <a:schemeClr val="tx2"/>
                </a:solidFill>
              </a:rPr>
              <a:t>Let us now examine how the growth in the money supply affects interest rates.</a:t>
            </a:r>
          </a:p>
          <a:p>
            <a:endParaRPr lang="en-US" sz="1200" baseline="0" dirty="0">
              <a:solidFill>
                <a:schemeClr val="tx2"/>
              </a:solidFill>
            </a:endParaRPr>
          </a:p>
          <a:p>
            <a:pPr marL="171450" indent="-171450">
              <a:buFont typeface="Arial" charset="0"/>
              <a:buChar char="•"/>
            </a:pPr>
            <a:r>
              <a:rPr lang="en-US" sz="1200" baseline="0" dirty="0">
                <a:solidFill>
                  <a:schemeClr val="tx2"/>
                </a:solidFill>
              </a:rPr>
              <a:t>When the Bank of Canada increases the rate of money growth, the result is both a higher inflation rate and a higher nominal interest rate.</a:t>
            </a:r>
          </a:p>
          <a:p>
            <a:r>
              <a:rPr lang="en-US" sz="1200" baseline="0" dirty="0">
                <a:solidFill>
                  <a:schemeClr val="tx2"/>
                </a:solidFill>
              </a:rPr>
              <a:t> </a:t>
            </a:r>
          </a:p>
          <a:p>
            <a:pPr marL="171450" indent="-171450">
              <a:buFont typeface="Arial" charset="0"/>
              <a:buChar char="•"/>
            </a:pPr>
            <a:r>
              <a:rPr lang="en-US" sz="1200" baseline="0" dirty="0">
                <a:solidFill>
                  <a:schemeClr val="tx2"/>
                </a:solidFill>
              </a:rPr>
              <a:t>This adjustment of the nominal interest rate to the inflation rate is called the Fisher effect.</a:t>
            </a:r>
          </a:p>
          <a:p>
            <a:r>
              <a:rPr lang="en-US" sz="1200" dirty="0">
                <a:solidFill>
                  <a:schemeClr val="tx2"/>
                </a:solidFill>
              </a:rPr>
              <a:t> </a:t>
            </a:r>
          </a:p>
          <a:p>
            <a:pPr marL="171450" indent="-171450">
              <a:buFont typeface="Arial" charset="0"/>
              <a:buChar char="•"/>
            </a:pPr>
            <a:r>
              <a:rPr lang="en-US" sz="1200" baseline="0" dirty="0">
                <a:solidFill>
                  <a:schemeClr val="tx2"/>
                </a:solidFill>
              </a:rPr>
              <a:t>Note that the Fisher effect is a long-run effect, it does not hold in the short run.</a:t>
            </a:r>
          </a:p>
          <a:p>
            <a:pPr marL="171450" indent="-171450">
              <a:buFont typeface="Arial" charset="0"/>
              <a:buChar char="•"/>
            </a:pPr>
            <a:endParaRPr lang="en-US" sz="1200" baseline="0" dirty="0">
              <a:solidFill>
                <a:schemeClr val="tx2"/>
              </a:solidFill>
            </a:endParaRPr>
          </a:p>
          <a:p>
            <a:pPr marL="171450" indent="-171450">
              <a:buFont typeface="Arial" charset="0"/>
              <a:buChar char="•"/>
            </a:pPr>
            <a:endParaRPr lang="en-US" sz="1200" baseline="0" dirty="0">
              <a:solidFill>
                <a:schemeClr val="tx2"/>
              </a:solidFill>
            </a:endParaRPr>
          </a:p>
          <a:p>
            <a:endParaRPr lang="en-US" sz="1200" baseline="0" dirty="0">
              <a:solidFill>
                <a:schemeClr val="tx2"/>
              </a:solidFill>
            </a:endParaRPr>
          </a:p>
          <a:p>
            <a:endParaRPr lang="en-US" sz="1200" baseline="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a:p>
        </p:txBody>
      </p:sp>
    </p:spTree>
    <p:extLst>
      <p:ext uri="{BB962C8B-B14F-4D97-AF65-F5344CB8AC3E}">
        <p14:creationId xmlns:p14="http://schemas.microsoft.com/office/powerpoint/2010/main" val="417491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63" indent="-233363">
              <a:buFont typeface="Arial" charset="0"/>
              <a:buChar char="•"/>
            </a:pPr>
            <a:r>
              <a:rPr lang="en-CA" sz="1200" b="0" i="0" u="none" strike="noStrike" kern="1200" baseline="0" dirty="0">
                <a:solidFill>
                  <a:schemeClr val="tx1"/>
                </a:solidFill>
              </a:rPr>
              <a:t>This figure uses annual data since 1968 to show the nominal interest rate on three-month corporate bonds and the inflation rate as measured by the consumer price index.</a:t>
            </a:r>
          </a:p>
          <a:p>
            <a:endParaRPr lang="en-CA" sz="1200" b="0" i="0" u="none" strike="noStrike" kern="1200" baseline="0" dirty="0">
              <a:solidFill>
                <a:schemeClr val="tx1"/>
              </a:solidFill>
            </a:endParaRPr>
          </a:p>
          <a:p>
            <a:pPr marL="233363" indent="-233363">
              <a:buFont typeface="Arial" charset="0"/>
              <a:buChar char="•"/>
            </a:pPr>
            <a:r>
              <a:rPr lang="en-CA" sz="1200" b="0" i="0" u="none" strike="noStrike" kern="1200" baseline="0" dirty="0">
                <a:solidFill>
                  <a:schemeClr val="tx1"/>
                </a:solidFill>
              </a:rPr>
              <a:t>The close association between these two variables over the long run is evidence for the Fisher effect: When the inflation rate rises, so does the nominal interest rate.</a:t>
            </a:r>
            <a:endParaRPr lang="en-US" sz="1200" baseline="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a:p>
        </p:txBody>
      </p:sp>
    </p:spTree>
    <p:extLst>
      <p:ext uri="{BB962C8B-B14F-4D97-AF65-F5344CB8AC3E}">
        <p14:creationId xmlns:p14="http://schemas.microsoft.com/office/powerpoint/2010/main" val="1667115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24</a:t>
            </a:fld>
            <a:endParaRPr lang="en-US"/>
          </a:p>
        </p:txBody>
      </p:sp>
    </p:spTree>
    <p:extLst>
      <p:ext uri="{BB962C8B-B14F-4D97-AF65-F5344CB8AC3E}">
        <p14:creationId xmlns:p14="http://schemas.microsoft.com/office/powerpoint/2010/main" val="284917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a:p>
        </p:txBody>
      </p:sp>
    </p:spTree>
    <p:extLst>
      <p:ext uri="{BB962C8B-B14F-4D97-AF65-F5344CB8AC3E}">
        <p14:creationId xmlns:p14="http://schemas.microsoft.com/office/powerpoint/2010/main" val="1857867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a:p>
        </p:txBody>
      </p:sp>
    </p:spTree>
    <p:extLst>
      <p:ext uri="{BB962C8B-B14F-4D97-AF65-F5344CB8AC3E}">
        <p14:creationId xmlns:p14="http://schemas.microsoft.com/office/powerpoint/2010/main" val="2668605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Firms change prices infrequently because there are costs of changing prices.</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Costs of price adjustment are called </a:t>
            </a:r>
            <a:r>
              <a:rPr lang="en-US" sz="1200" i="1" kern="1200" dirty="0">
                <a:solidFill>
                  <a:schemeClr val="tx2"/>
                </a:solidFill>
                <a:effectLst/>
              </a:rPr>
              <a:t>menu costs</a:t>
            </a:r>
            <a:r>
              <a:rPr lang="en-US" sz="1200" kern="1200" dirty="0">
                <a:solidFill>
                  <a:schemeClr val="tx2"/>
                </a:solidFill>
                <a:effectLst/>
              </a:rPr>
              <a:t>, a term derived from a restaurant’s cost of printing a new menu.</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Menu costs include the cost of deciding on new prices, the cost of printing new price lists and catalogues, the cost of sending these new price lists and catalogues to dealers and customers, the cost of advertising the new prices, and even the cost of dealing with customer annoyance over price changes. </a:t>
            </a:r>
            <a:endParaRPr lang="en-US" sz="1200" dirty="0">
              <a:solidFill>
                <a:schemeClr val="tx2"/>
              </a:solidFill>
            </a:endParaRPr>
          </a:p>
          <a:p>
            <a:endParaRPr lang="en-US" sz="1200" baseline="0" dirty="0">
              <a:solidFill>
                <a:schemeClr val="tx2"/>
              </a:solidFill>
            </a:endParaRPr>
          </a:p>
          <a:p>
            <a:pPr marL="171450" indent="-171450">
              <a:buFont typeface="Arial" charset="0"/>
              <a:buChar char="•"/>
            </a:pPr>
            <a:endParaRPr lang="en-US" sz="1200" baseline="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a:p>
        </p:txBody>
      </p:sp>
    </p:spTree>
    <p:extLst>
      <p:ext uri="{BB962C8B-B14F-4D97-AF65-F5344CB8AC3E}">
        <p14:creationId xmlns:p14="http://schemas.microsoft.com/office/powerpoint/2010/main" val="515942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aseline="0" dirty="0">
                <a:solidFill>
                  <a:schemeClr val="tx2"/>
                </a:solidFill>
              </a:rPr>
              <a:t>Consumers decide what to buy by comparing the prices of various goods and services.</a:t>
            </a:r>
          </a:p>
          <a:p>
            <a:r>
              <a:rPr lang="en-US" sz="1200" dirty="0">
                <a:solidFill>
                  <a:schemeClr val="tx2"/>
                </a:solidFill>
              </a:rPr>
              <a:t> </a:t>
            </a:r>
          </a:p>
          <a:p>
            <a:pPr marL="171450" indent="-171450">
              <a:buFont typeface="Arial" charset="0"/>
              <a:buChar char="•"/>
            </a:pPr>
            <a:r>
              <a:rPr lang="en-US" sz="1200" baseline="0" dirty="0">
                <a:solidFill>
                  <a:schemeClr val="tx2"/>
                </a:solidFill>
              </a:rPr>
              <a:t>Rarely do consumers look at individual prices when making their purchasing decisions, but more likely they compare the price of an item to the price of a comparable item when making a purchase.</a:t>
            </a:r>
          </a:p>
          <a:p>
            <a:endParaRPr lang="en-US" sz="1200" baseline="0" dirty="0">
              <a:solidFill>
                <a:schemeClr val="tx2"/>
              </a:solidFill>
            </a:endParaRPr>
          </a:p>
          <a:p>
            <a:pPr marL="171450" indent="-171450">
              <a:buFont typeface="Arial" charset="0"/>
              <a:buChar char="•"/>
            </a:pPr>
            <a:r>
              <a:rPr lang="en-US" sz="1200" baseline="0" dirty="0">
                <a:solidFill>
                  <a:schemeClr val="tx2"/>
                </a:solidFill>
              </a:rPr>
              <a:t>When relative prices are distorted because of inflation, consumer decisions are also distorted and markets are less able to allocate resources to their best use.</a:t>
            </a:r>
          </a:p>
          <a:p>
            <a:pPr marL="171450" indent="-171450">
              <a:buFont typeface="Arial" charset="0"/>
              <a:buChar char="•"/>
            </a:pPr>
            <a:endParaRPr lang="en-US" sz="1200" baseline="0" dirty="0">
              <a:solidFill>
                <a:schemeClr val="tx2"/>
              </a:solidFill>
            </a:endParaRPr>
          </a:p>
          <a:p>
            <a:endParaRPr lang="en-US" sz="120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a:p>
        </p:txBody>
      </p:sp>
    </p:spTree>
    <p:extLst>
      <p:ext uri="{BB962C8B-B14F-4D97-AF65-F5344CB8AC3E}">
        <p14:creationId xmlns:p14="http://schemas.microsoft.com/office/powerpoint/2010/main" val="1164855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a:p>
        </p:txBody>
      </p:sp>
    </p:spTree>
    <p:extLst>
      <p:ext uri="{BB962C8B-B14F-4D97-AF65-F5344CB8AC3E}">
        <p14:creationId xmlns:p14="http://schemas.microsoft.com/office/powerpoint/2010/main" val="1048403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a:solidFill>
                  <a:schemeClr val="tx2"/>
                </a:solidFill>
                <a:effectLst/>
              </a:rPr>
              <a:t>In the presence of zero inflation, a 25 percent tax on interest income reduces the real interest rate from </a:t>
            </a:r>
            <a:r>
              <a:rPr lang="en-US" sz="1200" dirty="0"/>
              <a:t>4 percent </a:t>
            </a:r>
            <a:r>
              <a:rPr lang="en-US" sz="1200" kern="1200" dirty="0">
                <a:solidFill>
                  <a:schemeClr val="tx2"/>
                </a:solidFill>
                <a:effectLst/>
              </a:rPr>
              <a:t>to </a:t>
            </a:r>
            <a:r>
              <a:rPr lang="en-US" sz="1200" dirty="0"/>
              <a:t>3 percent.</a:t>
            </a:r>
            <a:endParaRPr lang="en-US" sz="1200" kern="1200" dirty="0">
              <a:solidFill>
                <a:schemeClr val="tx2"/>
              </a:solidFill>
              <a:effectLst/>
            </a:endParaRP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In the presence of </a:t>
            </a:r>
            <a:r>
              <a:rPr lang="en-US" sz="1200" dirty="0"/>
              <a:t>8 percent </a:t>
            </a:r>
            <a:r>
              <a:rPr lang="en-US" sz="1200" kern="1200" dirty="0">
                <a:solidFill>
                  <a:schemeClr val="tx2"/>
                </a:solidFill>
                <a:effectLst/>
              </a:rPr>
              <a:t>inflation, the same tax reduces the real interest rate from </a:t>
            </a:r>
            <a:r>
              <a:rPr lang="en-US" sz="1200" dirty="0"/>
              <a:t>4 percent </a:t>
            </a:r>
            <a:r>
              <a:rPr lang="en-US" sz="1200" kern="1200" dirty="0">
                <a:solidFill>
                  <a:schemeClr val="tx2"/>
                </a:solidFill>
                <a:effectLst/>
              </a:rPr>
              <a:t>to </a:t>
            </a:r>
            <a:r>
              <a:rPr lang="en-US" sz="1200" dirty="0"/>
              <a:t>1 percent. </a:t>
            </a:r>
            <a:endParaRPr lang="en-US" sz="1200" dirty="0">
              <a:solidFill>
                <a:schemeClr val="tx2"/>
              </a:solidFill>
            </a:endParaRP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30</a:t>
            </a:fld>
            <a:endParaRPr lang="en-US"/>
          </a:p>
        </p:txBody>
      </p:sp>
    </p:spTree>
    <p:extLst>
      <p:ext uri="{BB962C8B-B14F-4D97-AF65-F5344CB8AC3E}">
        <p14:creationId xmlns:p14="http://schemas.microsoft.com/office/powerpoint/2010/main" val="1064277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31</a:t>
            </a:fld>
            <a:endParaRPr lang="en-US"/>
          </a:p>
        </p:txBody>
      </p:sp>
    </p:spTree>
    <p:extLst>
      <p:ext uri="{BB962C8B-B14F-4D97-AF65-F5344CB8AC3E}">
        <p14:creationId xmlns:p14="http://schemas.microsoft.com/office/powerpoint/2010/main" val="111200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solidFill>
                  <a:schemeClr val="tx2"/>
                </a:solidFill>
              </a:rPr>
              <a:t>Most economists today rely on this theory to explain the long-run determinants of the price level and the inflation rate.</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a:t>
            </a:fld>
            <a:endParaRPr lang="en-US"/>
          </a:p>
        </p:txBody>
      </p:sp>
    </p:spTree>
    <p:extLst>
      <p:ext uri="{BB962C8B-B14F-4D97-AF65-F5344CB8AC3E}">
        <p14:creationId xmlns:p14="http://schemas.microsoft.com/office/powerpoint/2010/main" val="3657981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63" indent="-233363">
              <a:buFont typeface="Arial" charset="0"/>
              <a:buChar char="•"/>
            </a:pPr>
            <a:r>
              <a:rPr lang="en-CA" sz="1200" b="0" i="0" u="none" strike="noStrike" kern="1200" baseline="0" dirty="0">
                <a:solidFill>
                  <a:schemeClr val="tx1"/>
                </a:solidFill>
              </a:rPr>
              <a:t>Because inflation causes dollars at different times to have different real values, computing a firm’s profit—the difference between its revenue and costs—is more complicated in an economy with inflation.</a:t>
            </a:r>
          </a:p>
          <a:p>
            <a:endParaRPr lang="en-CA" sz="1200" b="0" i="0" u="none" strike="noStrike" kern="1200" baseline="0" dirty="0">
              <a:solidFill>
                <a:schemeClr val="tx1"/>
              </a:solidFill>
            </a:endParaRPr>
          </a:p>
          <a:p>
            <a:pPr marL="233363" indent="-233363">
              <a:buFont typeface="Arial" charset="0"/>
              <a:buChar char="•"/>
            </a:pPr>
            <a:r>
              <a:rPr lang="en-US" sz="1200" kern="1200" dirty="0">
                <a:solidFill>
                  <a:schemeClr val="tx2"/>
                </a:solidFill>
                <a:effectLst/>
              </a:rPr>
              <a:t>Inflation makes investors less able to sort out successful from unsuccessful firms, which in turn impedes financial markets in their role of allocating the economy’s saving to alternative types of investment. </a:t>
            </a:r>
            <a:endParaRPr lang="en-US" sz="1200" dirty="0">
              <a:solidFill>
                <a:schemeClr val="tx2"/>
              </a:solidFill>
            </a:endParaRPr>
          </a:p>
          <a:p>
            <a:endParaRPr lang="en-US" sz="120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35</a:t>
            </a:fld>
            <a:endParaRPr lang="en-US"/>
          </a:p>
        </p:txBody>
      </p:sp>
    </p:spTree>
    <p:extLst>
      <p:ext uri="{BB962C8B-B14F-4D97-AF65-F5344CB8AC3E}">
        <p14:creationId xmlns:p14="http://schemas.microsoft.com/office/powerpoint/2010/main" val="550544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defRPr/>
            </a:pPr>
            <a:r>
              <a:rPr lang="en-US" sz="1200" kern="1200" dirty="0">
                <a:solidFill>
                  <a:schemeClr val="tx2"/>
                </a:solidFill>
                <a:effectLst/>
              </a:rPr>
              <a:t>Consider an example. Suppose that Sam takes out a $20 000 loan at a 7 </a:t>
            </a:r>
            <a:r>
              <a:rPr lang="en-US" sz="1200" dirty="0"/>
              <a:t>percent</a:t>
            </a:r>
            <a:r>
              <a:rPr lang="en-US" sz="1200" kern="1200" dirty="0">
                <a:solidFill>
                  <a:schemeClr val="tx2"/>
                </a:solidFill>
                <a:effectLst/>
              </a:rPr>
              <a:t> interest rate from </a:t>
            </a:r>
            <a:r>
              <a:rPr lang="en-US" sz="1200" kern="1200" dirty="0" err="1">
                <a:solidFill>
                  <a:schemeClr val="tx2"/>
                </a:solidFill>
                <a:effectLst/>
              </a:rPr>
              <a:t>Bigbank</a:t>
            </a:r>
            <a:r>
              <a:rPr lang="en-US" sz="1200" kern="1200" dirty="0">
                <a:solidFill>
                  <a:schemeClr val="tx2"/>
                </a:solidFill>
                <a:effectLst/>
              </a:rPr>
              <a:t> to expand his business.</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indent="-171450">
              <a:buFont typeface="Arial" charset="0"/>
              <a:buChar char="•"/>
              <a:defRPr/>
            </a:pPr>
            <a:r>
              <a:rPr lang="en-US" sz="1200" kern="1200" dirty="0">
                <a:solidFill>
                  <a:schemeClr val="tx2"/>
                </a:solidFill>
                <a:effectLst/>
              </a:rPr>
              <a:t>In ten years, the loan will come due. After his debt has compounded for ten years at 7 </a:t>
            </a:r>
            <a:r>
              <a:rPr lang="en-US" sz="1200" dirty="0"/>
              <a:t>percent</a:t>
            </a:r>
            <a:r>
              <a:rPr lang="en-US" sz="1200" kern="1200" dirty="0">
                <a:solidFill>
                  <a:schemeClr val="tx2"/>
                </a:solidFill>
                <a:effectLst/>
              </a:rPr>
              <a:t>, Sam will owe </a:t>
            </a:r>
            <a:r>
              <a:rPr lang="en-US" sz="1200" kern="1200" dirty="0" err="1">
                <a:solidFill>
                  <a:schemeClr val="tx2"/>
                </a:solidFill>
                <a:effectLst/>
              </a:rPr>
              <a:t>Bigbank</a:t>
            </a:r>
            <a:r>
              <a:rPr lang="en-US" sz="1200" kern="1200" dirty="0">
                <a:solidFill>
                  <a:schemeClr val="tx2"/>
                </a:solidFill>
                <a:effectLst/>
              </a:rPr>
              <a:t> $40 000.</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The real value of this debt will depend on inflation over the decade. If Sam is lucky, the economy will have a hyperinflation.</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In this case, wages and prices will rise so high that Sam will be able to pay the </a:t>
            </a:r>
            <a:br>
              <a:rPr lang="en-US" sz="1200" kern="1200" dirty="0">
                <a:solidFill>
                  <a:schemeClr val="tx2"/>
                </a:solidFill>
                <a:effectLst/>
              </a:rPr>
            </a:br>
            <a:r>
              <a:rPr lang="en-US" sz="1200" kern="1200" dirty="0">
                <a:solidFill>
                  <a:schemeClr val="tx2"/>
                </a:solidFill>
                <a:effectLst/>
              </a:rPr>
              <a:t>$40 000 debt out of pocket change.</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By contrast, if the economy goes through a major deflation, then wages and prices will fall, and Sam will find the $40 000 debt a greater burden than he anticipated. </a:t>
            </a:r>
            <a:endParaRPr lang="en-US" sz="120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36</a:t>
            </a:fld>
            <a:endParaRPr lang="en-US"/>
          </a:p>
        </p:txBody>
      </p:sp>
    </p:spTree>
    <p:extLst>
      <p:ext uri="{BB962C8B-B14F-4D97-AF65-F5344CB8AC3E}">
        <p14:creationId xmlns:p14="http://schemas.microsoft.com/office/powerpoint/2010/main" val="1754863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Perhaps most important, deflation often arises because of broader macroeconomic difficulties.</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As we will see in future chapters, falling prices result when some event, such as a monetary contraction, reduces the overall demand for goods and services in the economy.</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This fall in aggregate demand can lead to falling incomes and rising unemployment.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In other words, deflation is often a symptom of deeper economic problems. </a:t>
            </a:r>
            <a:endParaRPr lang="en-US" sz="120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a:p>
        </p:txBody>
      </p:sp>
    </p:spTree>
    <p:extLst>
      <p:ext uri="{BB962C8B-B14F-4D97-AF65-F5344CB8AC3E}">
        <p14:creationId xmlns:p14="http://schemas.microsoft.com/office/powerpoint/2010/main" val="3041828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Type:</a:t>
            </a:r>
            <a:r>
              <a:rPr lang="en-US" sz="1200" kern="1200" dirty="0">
                <a:solidFill>
                  <a:schemeClr val="tx1"/>
                </a:solidFill>
                <a:effectLst/>
                <a:latin typeface="+mn-lt"/>
                <a:ea typeface="+mn-ea"/>
                <a:cs typeface="+mn-cs"/>
              </a:rPr>
              <a:t> In-class demonstration</a:t>
            </a:r>
          </a:p>
          <a:p>
            <a:r>
              <a:rPr lang="en-US" sz="1200" b="1" kern="1200" dirty="0">
                <a:solidFill>
                  <a:schemeClr val="tx1"/>
                </a:solidFill>
                <a:effectLst/>
                <a:latin typeface="+mn-lt"/>
                <a:ea typeface="+mn-ea"/>
                <a:cs typeface="+mn-cs"/>
              </a:rPr>
              <a:t>Topics: </a:t>
            </a:r>
            <a:r>
              <a:rPr lang="en-US" sz="1200" kern="1200" dirty="0">
                <a:solidFill>
                  <a:schemeClr val="tx1"/>
                </a:solidFill>
                <a:effectLst/>
                <a:latin typeface="+mn-lt"/>
                <a:ea typeface="+mn-ea"/>
                <a:cs typeface="+mn-cs"/>
              </a:rPr>
              <a:t>Inflation</a:t>
            </a:r>
          </a:p>
          <a:p>
            <a:r>
              <a:rPr lang="en-US" sz="1200" b="1" kern="1200" dirty="0">
                <a:solidFill>
                  <a:schemeClr val="tx1"/>
                </a:solidFill>
                <a:effectLst/>
                <a:latin typeface="+mn-lt"/>
                <a:ea typeface="+mn-ea"/>
                <a:cs typeface="+mn-cs"/>
              </a:rPr>
              <a:t>Materials needed:</a:t>
            </a:r>
            <a:r>
              <a:rPr lang="en-US" sz="1200" kern="1200" dirty="0">
                <a:solidFill>
                  <a:schemeClr val="tx1"/>
                </a:solidFill>
                <a:effectLst/>
                <a:latin typeface="+mn-lt"/>
                <a:ea typeface="+mn-ea"/>
                <a:cs typeface="+mn-cs"/>
              </a:rPr>
              <a:t> None</a:t>
            </a:r>
          </a:p>
          <a:p>
            <a:r>
              <a:rPr lang="en-US" sz="1200" b="1" kern="1200" dirty="0">
                <a:solidFill>
                  <a:schemeClr val="tx1"/>
                </a:solidFill>
                <a:effectLst/>
                <a:latin typeface="+mn-lt"/>
                <a:ea typeface="+mn-ea"/>
                <a:cs typeface="+mn-cs"/>
              </a:rPr>
              <a:t>Time: </a:t>
            </a:r>
            <a:r>
              <a:rPr lang="en-US" sz="1200" kern="1200" dirty="0">
                <a:solidFill>
                  <a:schemeClr val="tx1"/>
                </a:solidFill>
                <a:effectLst/>
                <a:latin typeface="+mn-lt"/>
                <a:ea typeface="+mn-ea"/>
                <a:cs typeface="+mn-cs"/>
              </a:rPr>
              <a:t>10 minutes</a:t>
            </a:r>
          </a:p>
          <a:p>
            <a:r>
              <a:rPr lang="en-US" sz="1200" b="1" kern="1200" dirty="0">
                <a:solidFill>
                  <a:schemeClr val="tx1"/>
                </a:solidFill>
                <a:effectLst/>
                <a:latin typeface="+mn-lt"/>
                <a:ea typeface="+mn-ea"/>
                <a:cs typeface="+mn-cs"/>
              </a:rPr>
              <a:t>Class limitations:</a:t>
            </a:r>
            <a:r>
              <a:rPr lang="en-US" sz="1200" kern="1200" dirty="0">
                <a:solidFill>
                  <a:schemeClr val="tx1"/>
                </a:solidFill>
                <a:effectLst/>
                <a:latin typeface="+mn-lt"/>
                <a:ea typeface="+mn-ea"/>
                <a:cs typeface="+mn-cs"/>
              </a:rPr>
              <a:t> Works in any size class</a:t>
            </a:r>
          </a:p>
          <a:p>
            <a:endParaRPr lang="en-US" sz="1200" kern="1200" dirty="0">
              <a:solidFill>
                <a:schemeClr val="tx1"/>
              </a:solidFill>
              <a:effectLst/>
              <a:latin typeface="+mn-lt"/>
              <a:ea typeface="+mn-ea"/>
              <a:cs typeface="+mn-cs"/>
            </a:endParaRPr>
          </a:p>
          <a:p>
            <a:r>
              <a:rPr lang="en-US" sz="1200" b="1" kern="1200" cap="all" dirty="0">
                <a:solidFill>
                  <a:schemeClr val="tx1"/>
                </a:solidFill>
                <a:effectLst/>
                <a:latin typeface="+mn-lt"/>
                <a:ea typeface="+mn-ea"/>
                <a:cs typeface="+mn-cs"/>
              </a:rPr>
              <a:t>Purpose</a:t>
            </a:r>
            <a:endParaRPr lang="en-US" sz="1200" kern="1200" cap="all"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activity demonstrates the effects of inflation.</a:t>
            </a:r>
          </a:p>
          <a:p>
            <a:endParaRPr lang="en-US" sz="1200" kern="1200" dirty="0">
              <a:solidFill>
                <a:schemeClr val="tx1"/>
              </a:solidFill>
              <a:effectLst/>
              <a:latin typeface="+mn-lt"/>
              <a:ea typeface="+mn-ea"/>
              <a:cs typeface="+mn-cs"/>
            </a:endParaRPr>
          </a:p>
          <a:p>
            <a:r>
              <a:rPr lang="en-US" sz="1200" b="1" kern="1200" cap="all" dirty="0">
                <a:solidFill>
                  <a:schemeClr val="tx1"/>
                </a:solidFill>
                <a:effectLst/>
                <a:latin typeface="+mn-lt"/>
                <a:ea typeface="+mn-ea"/>
                <a:cs typeface="+mn-cs"/>
              </a:rPr>
              <a:t>Instructions</a:t>
            </a:r>
            <a:endParaRPr lang="en-US" sz="1200" kern="1200" cap="all" dirty="0">
              <a:solidFill>
                <a:schemeClr val="tx1"/>
              </a:solidFill>
              <a:effectLst/>
              <a:latin typeface="+mn-lt"/>
              <a:ea typeface="+mn-ea"/>
              <a:cs typeface="+mn-cs"/>
            </a:endParaRPr>
          </a:p>
          <a:p>
            <a:pPr>
              <a:spcAft>
                <a:spcPts val="400"/>
              </a:spcAft>
            </a:pPr>
            <a:r>
              <a:rPr lang="en-US" sz="1200" kern="1200" dirty="0">
                <a:solidFill>
                  <a:schemeClr val="tx1"/>
                </a:solidFill>
                <a:effectLst/>
                <a:latin typeface="+mn-lt"/>
                <a:ea typeface="+mn-ea"/>
                <a:cs typeface="+mn-cs"/>
              </a:rPr>
              <a:t>Ask the class to consider the effect of an overnight doubling of prices. </a:t>
            </a:r>
          </a:p>
          <a:p>
            <a:pPr>
              <a:spcAft>
                <a:spcPts val="400"/>
              </a:spcAft>
            </a:pPr>
            <a:r>
              <a:rPr lang="en-US" sz="1200" kern="1200" dirty="0">
                <a:solidFill>
                  <a:schemeClr val="tx1"/>
                </a:solidFill>
                <a:effectLst/>
                <a:latin typeface="+mn-lt"/>
                <a:ea typeface="+mn-ea"/>
                <a:cs typeface="+mn-cs"/>
              </a:rPr>
              <a:t>Tell them everything doubled in price while they slept. A soft drink that sold for a dollar now sells for two dollars; a car that sold for $20 000 now sells for $40 000.</a:t>
            </a:r>
          </a:p>
          <a:p>
            <a:pPr>
              <a:spcAft>
                <a:spcPts val="400"/>
              </a:spcAft>
            </a:pPr>
            <a:r>
              <a:rPr lang="en-US" sz="1200" kern="1200" dirty="0">
                <a:solidFill>
                  <a:schemeClr val="tx1"/>
                </a:solidFill>
                <a:effectLst/>
                <a:latin typeface="+mn-lt"/>
                <a:ea typeface="+mn-ea"/>
                <a:cs typeface="+mn-cs"/>
              </a:rPr>
              <a:t>The price of </a:t>
            </a:r>
            <a:r>
              <a:rPr lang="en-US" sz="1200" kern="1200" dirty="0" err="1">
                <a:solidFill>
                  <a:schemeClr val="tx1"/>
                </a:solidFill>
                <a:effectLst/>
                <a:latin typeface="+mn-lt"/>
                <a:ea typeface="+mn-ea"/>
                <a:cs typeface="+mn-cs"/>
              </a:rPr>
              <a:t>labour</a:t>
            </a:r>
            <a:r>
              <a:rPr lang="en-US" sz="1200" kern="1200" dirty="0">
                <a:solidFill>
                  <a:schemeClr val="tx1"/>
                </a:solidFill>
                <a:effectLst/>
                <a:latin typeface="+mn-lt"/>
                <a:ea typeface="+mn-ea"/>
                <a:cs typeface="+mn-cs"/>
              </a:rPr>
              <a:t> doubled as well, so a job paying $9 an hour now pays $18; a $30 000 annual salary becomes a $60 000 annual salary.</a:t>
            </a:r>
          </a:p>
          <a:p>
            <a:pPr>
              <a:spcAft>
                <a:spcPts val="400"/>
              </a:spcAft>
            </a:pPr>
            <a:r>
              <a:rPr lang="en-US" sz="1200" kern="1200" dirty="0">
                <a:solidFill>
                  <a:schemeClr val="tx1"/>
                </a:solidFill>
                <a:effectLst/>
                <a:latin typeface="+mn-lt"/>
                <a:ea typeface="+mn-ea"/>
                <a:cs typeface="+mn-cs"/>
              </a:rPr>
              <a:t>The value of all assets also doubled. Stock prices are twice what they were at yesterday’s closing.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$1000 bond becomes a $2000 bond. A $35 balance in a </a:t>
            </a:r>
            <a:r>
              <a:rPr lang="en-US" sz="1200" kern="1200" dirty="0" err="1">
                <a:solidFill>
                  <a:schemeClr val="tx1"/>
                </a:solidFill>
                <a:effectLst/>
                <a:latin typeface="+mn-lt"/>
                <a:ea typeface="+mn-ea"/>
                <a:cs typeface="+mn-cs"/>
              </a:rPr>
              <a:t>chequing</a:t>
            </a:r>
            <a:r>
              <a:rPr lang="en-US" sz="1200" kern="1200" dirty="0">
                <a:solidFill>
                  <a:schemeClr val="tx1"/>
                </a:solidFill>
                <a:effectLst/>
                <a:latin typeface="+mn-lt"/>
                <a:ea typeface="+mn-ea"/>
                <a:cs typeface="+mn-cs"/>
              </a:rPr>
              <a:t> account becomes $70, and so on.</a:t>
            </a:r>
          </a:p>
          <a:p>
            <a:pPr>
              <a:spcAft>
                <a:spcPts val="400"/>
              </a:spcAft>
            </a:pPr>
            <a:r>
              <a:rPr lang="en-US" sz="1200" kern="1200" dirty="0">
                <a:solidFill>
                  <a:schemeClr val="tx1"/>
                </a:solidFill>
                <a:effectLst/>
                <a:latin typeface="+mn-lt"/>
                <a:ea typeface="+mn-ea"/>
                <a:cs typeface="+mn-cs"/>
              </a:rPr>
              <a:t>Debts have also doubled. The $5 borrowed from a roommate becomes $10. The $3000 in student loans becomes $6000. A $75 000 home mortgage becomes a $150 000 mortgage.</a:t>
            </a:r>
          </a:p>
          <a:p>
            <a:pPr>
              <a:spcAft>
                <a:spcPts val="400"/>
              </a:spcAft>
            </a:pPr>
            <a:r>
              <a:rPr lang="en-US" sz="1200" kern="1200" dirty="0">
                <a:solidFill>
                  <a:schemeClr val="tx1"/>
                </a:solidFill>
                <a:effectLst/>
                <a:latin typeface="+mn-lt"/>
                <a:ea typeface="+mn-ea"/>
                <a:cs typeface="+mn-cs"/>
              </a:rPr>
              <a:t>And even cash balances double. The inflation fairy sneaks in at night and replaces the $10 bill in their wallet with a new $20 bill. The inflation fairy even doubles the coins in their penny jars.</a:t>
            </a:r>
          </a:p>
          <a:p>
            <a:pPr>
              <a:spcAft>
                <a:spcPts val="400"/>
              </a:spcAft>
            </a:pPr>
            <a:r>
              <a:rPr lang="en-US" sz="1200" kern="1200" dirty="0">
                <a:solidFill>
                  <a:schemeClr val="tx1"/>
                </a:solidFill>
                <a:effectLst/>
                <a:latin typeface="+mn-lt"/>
                <a:ea typeface="+mn-ea"/>
                <a:cs typeface="+mn-cs"/>
              </a:rPr>
              <a:t>If the prices of everything doubled overnight, what would happen?</a:t>
            </a:r>
          </a:p>
          <a:p>
            <a:pPr algn="r"/>
            <a:r>
              <a:rPr lang="en-US" sz="1200" i="1" dirty="0"/>
              <a:t>(Continued on next slide)</a:t>
            </a:r>
            <a:endParaRPr lang="en-US"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a:p>
        </p:txBody>
      </p:sp>
    </p:spTree>
    <p:extLst>
      <p:ext uri="{BB962C8B-B14F-4D97-AF65-F5344CB8AC3E}">
        <p14:creationId xmlns:p14="http://schemas.microsoft.com/office/powerpoint/2010/main" val="3027523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a:p>
        </p:txBody>
      </p:sp>
    </p:spTree>
    <p:extLst>
      <p:ext uri="{BB962C8B-B14F-4D97-AF65-F5344CB8AC3E}">
        <p14:creationId xmlns:p14="http://schemas.microsoft.com/office/powerpoint/2010/main" val="83564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a:solidFill>
                  <a:schemeClr val="tx2"/>
                </a:solidFill>
                <a:effectLst/>
              </a:rPr>
              <a:t>The first insight about inflation is that it is more about the value of money than about the value of goods.</a:t>
            </a:r>
          </a:p>
          <a:p>
            <a:endParaRPr lang="en-US" sz="1200" kern="1200" dirty="0">
              <a:solidFill>
                <a:schemeClr val="tx2"/>
              </a:solidFill>
              <a:effectLst/>
            </a:endParaRPr>
          </a:p>
          <a:p>
            <a:pPr marL="171450" indent="-171450">
              <a:buFont typeface="Arial" charset="0"/>
              <a:buChar char="•"/>
            </a:pPr>
            <a:r>
              <a:rPr lang="en-US" sz="1200" kern="1200" dirty="0">
                <a:solidFill>
                  <a:schemeClr val="tx2"/>
                </a:solidFill>
                <a:effectLst/>
              </a:rPr>
              <a:t>This insight helps point the way toward a theory of inflation. When the consumer price index and other measures of the price level rise, commentators are often tempted to look at the many individual prices that make up these price indexes: “The CPI rose by 3% last month, led by a 20% rise in the price of coffee and a </a:t>
            </a:r>
            <a:br>
              <a:rPr lang="en-US" sz="1200" kern="1200" dirty="0">
                <a:solidFill>
                  <a:schemeClr val="tx2"/>
                </a:solidFill>
                <a:effectLst/>
              </a:rPr>
            </a:br>
            <a:r>
              <a:rPr lang="en-US" sz="1200" kern="1200" dirty="0">
                <a:solidFill>
                  <a:schemeClr val="tx2"/>
                </a:solidFill>
                <a:effectLst/>
              </a:rPr>
              <a:t>30% rise in the price of heating oil.”</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Although this approach does contain some interesting information about what’s happening in the economy, it also misses a key point: Inflation is an economy-wide phenomenon that concerns, first and foremost, the value of the economy’s medium of exchange. </a:t>
            </a:r>
            <a:endParaRPr lang="en-US" sz="120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a:p>
        </p:txBody>
      </p:sp>
    </p:spTree>
    <p:extLst>
      <p:ext uri="{BB962C8B-B14F-4D97-AF65-F5344CB8AC3E}">
        <p14:creationId xmlns:p14="http://schemas.microsoft.com/office/powerpoint/2010/main" val="228468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sz="120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a:p>
        </p:txBody>
      </p:sp>
    </p:spTree>
    <p:extLst>
      <p:ext uri="{BB962C8B-B14F-4D97-AF65-F5344CB8AC3E}">
        <p14:creationId xmlns:p14="http://schemas.microsoft.com/office/powerpoint/2010/main" val="370545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Many factors influence the quantity of money demanded—or, if you like, the preference for holding wealth in liquid form.</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The amount of currency that people hold in their wallets, for instance, depends on how much they rely on credit cards and on whether an ATM is easy to find.</a:t>
            </a:r>
          </a:p>
          <a:p>
            <a:pPr marR="0" algn="l" defTabSz="914400" rtl="0" eaLnBrk="1" fontAlgn="auto" latinLnBrk="0" hangingPunct="1">
              <a:lnSpc>
                <a:spcPct val="100000"/>
              </a:lnSpc>
              <a:spcBef>
                <a:spcPts val="0"/>
              </a:spcBef>
              <a:spcAft>
                <a:spcPts val="0"/>
              </a:spcAft>
              <a:buClrTx/>
              <a:buSzTx/>
              <a:tabLst/>
              <a:defRPr/>
            </a:pPr>
            <a:r>
              <a:rPr lang="en-US" sz="1200" kern="1200" dirty="0">
                <a:solidFill>
                  <a:schemeClr val="tx2"/>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2"/>
                </a:solidFill>
                <a:effectLst/>
              </a:rPr>
              <a:t>And, as we will emphasize in Chapter 15, the quantity of money demanded depends on the interest rate that a person could earn by using the money to buy an interest-bearing bond rather than leaving it in a wallet or low-interest </a:t>
            </a:r>
            <a:r>
              <a:rPr lang="en-US" sz="1200" kern="1200" dirty="0" err="1">
                <a:solidFill>
                  <a:schemeClr val="tx2"/>
                </a:solidFill>
                <a:effectLst/>
              </a:rPr>
              <a:t>chequing</a:t>
            </a:r>
            <a:r>
              <a:rPr lang="en-US" sz="1200" kern="1200" dirty="0">
                <a:solidFill>
                  <a:schemeClr val="tx2"/>
                </a:solidFill>
                <a:effectLst/>
              </a:rPr>
              <a:t> account.</a:t>
            </a:r>
          </a:p>
          <a:p>
            <a:pPr marR="0" algn="l" defTabSz="914400" rtl="0" eaLnBrk="1" fontAlgn="auto" latinLnBrk="0" hangingPunct="1">
              <a:lnSpc>
                <a:spcPct val="100000"/>
              </a:lnSpc>
              <a:spcBef>
                <a:spcPts val="0"/>
              </a:spcBef>
              <a:spcAft>
                <a:spcPts val="0"/>
              </a:spcAft>
              <a:buClrTx/>
              <a:buSzTx/>
              <a:tabLst/>
              <a:defRPr/>
            </a:pPr>
            <a:endParaRPr lang="en-US" sz="1200" kern="1200" dirty="0">
              <a:solidFill>
                <a:schemeClr val="tx2"/>
              </a:solidFill>
              <a:effectLst/>
            </a:endParaRPr>
          </a:p>
          <a:p>
            <a:pPr marL="171450" indent="-171450">
              <a:buFont typeface="Arial" charset="0"/>
              <a:buChar char="•"/>
            </a:pPr>
            <a:r>
              <a:rPr lang="en-US" sz="1200" baseline="0" dirty="0">
                <a:solidFill>
                  <a:schemeClr val="tx2"/>
                </a:solidFill>
              </a:rPr>
              <a:t>Later in the book, it will be explained that interest rates play a key role in explaining short-run equilibrium in the money market.</a:t>
            </a:r>
            <a:r>
              <a:rPr lang="en-US" sz="1200" dirty="0">
                <a:solidFill>
                  <a:schemeClr val="tx2"/>
                </a:solidFill>
              </a:rPr>
              <a:t> </a:t>
            </a:r>
          </a:p>
          <a:p>
            <a:endParaRPr lang="en-US" sz="1200" baseline="0" dirty="0">
              <a:solidFill>
                <a:schemeClr val="tx2"/>
              </a:solidFill>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dirty="0">
              <a:solidFill>
                <a:schemeClr val="tx2"/>
              </a:solidFill>
            </a:endParaRPr>
          </a:p>
          <a:p>
            <a:pPr marL="171450" indent="-171450">
              <a:buFont typeface="Arial" charset="0"/>
              <a:buChar char="•"/>
            </a:pPr>
            <a:endParaRPr lang="en-US" sz="1200" dirty="0">
              <a:solidFill>
                <a:schemeClr val="tx2"/>
              </a:solidFill>
            </a:endParaRPr>
          </a:p>
          <a:p>
            <a:pPr marL="171450" indent="-171450">
              <a:buFont typeface="Arial" charset="0"/>
              <a:buChar char="•"/>
            </a:pPr>
            <a:endParaRPr lang="en-US" sz="120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a:t>
            </a:fld>
            <a:endParaRPr lang="en-US"/>
          </a:p>
        </p:txBody>
      </p:sp>
    </p:spTree>
    <p:extLst>
      <p:ext uri="{BB962C8B-B14F-4D97-AF65-F5344CB8AC3E}">
        <p14:creationId xmlns:p14="http://schemas.microsoft.com/office/powerpoint/2010/main" val="4036648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a:solidFill>
                  <a:schemeClr val="tx2"/>
                </a:solidFill>
                <a:effectLst/>
              </a:rPr>
              <a:t>The horizontal axis shows the quantity of money.</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The left vertical axis shows the value of money, and the right vertical axis shows the price level.</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The supply curve for money is vertical because the quantity of money supplied is fixed by the Bank of Canada.</a:t>
            </a:r>
          </a:p>
          <a:p>
            <a:r>
              <a:rPr lang="en-US" sz="1200" kern="1200" dirty="0">
                <a:solidFill>
                  <a:schemeClr val="tx2"/>
                </a:solidFill>
                <a:effectLst/>
              </a:rPr>
              <a:t> </a:t>
            </a:r>
          </a:p>
          <a:p>
            <a:pPr marL="171450" indent="-171450">
              <a:buFont typeface="Arial" charset="0"/>
              <a:buChar char="•"/>
            </a:pPr>
            <a:r>
              <a:rPr lang="en-US" sz="1200" kern="1200" dirty="0">
                <a:solidFill>
                  <a:schemeClr val="tx2"/>
                </a:solidFill>
                <a:effectLst/>
              </a:rPr>
              <a:t>The demand curve</a:t>
            </a:r>
            <a:r>
              <a:rPr lang="en-US" sz="1200" kern="1200" baseline="0" dirty="0">
                <a:solidFill>
                  <a:schemeClr val="tx2"/>
                </a:solidFill>
                <a:effectLst/>
              </a:rPr>
              <a:t> f</a:t>
            </a:r>
            <a:r>
              <a:rPr lang="en-US" sz="1200" kern="1200" dirty="0">
                <a:solidFill>
                  <a:schemeClr val="tx2"/>
                </a:solidFill>
                <a:effectLst/>
              </a:rPr>
              <a:t>or money is downward-sloping because people want to hold a larger quantity of money when each dollar buys less.</a:t>
            </a:r>
          </a:p>
          <a:p>
            <a:endParaRPr lang="en-US" sz="1200" kern="1200" dirty="0">
              <a:solidFill>
                <a:schemeClr val="tx2"/>
              </a:solidFill>
              <a:effectLst/>
            </a:endParaRPr>
          </a:p>
          <a:p>
            <a:pPr marL="171450" indent="-171450">
              <a:buFont typeface="Arial" charset="0"/>
              <a:buChar char="•"/>
            </a:pPr>
            <a:r>
              <a:rPr lang="en-US" sz="1200" kern="1200" dirty="0">
                <a:solidFill>
                  <a:schemeClr val="tx2"/>
                </a:solidFill>
                <a:effectLst/>
              </a:rPr>
              <a:t>At the equilibrium, point A, the value of money (on the left axis) and the price level (on the right axis) have adjusted to bring the quantity of money supplied and the quantity of money demanded into balance. </a:t>
            </a:r>
            <a:endParaRPr lang="en-US" sz="1200" dirty="0">
              <a:solidFill>
                <a:schemeClr val="tx2"/>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9</a:t>
            </a:fld>
            <a:endParaRPr lang="en-US"/>
          </a:p>
        </p:txBody>
      </p:sp>
    </p:spTree>
    <p:extLst>
      <p:ext uri="{BB962C8B-B14F-4D97-AF65-F5344CB8AC3E}">
        <p14:creationId xmlns:p14="http://schemas.microsoft.com/office/powerpoint/2010/main" val="3845255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10</a:t>
            </a:fld>
            <a:endParaRPr lang="en-US"/>
          </a:p>
        </p:txBody>
      </p:sp>
    </p:spTree>
    <p:extLst>
      <p:ext uri="{BB962C8B-B14F-4D97-AF65-F5344CB8AC3E}">
        <p14:creationId xmlns:p14="http://schemas.microsoft.com/office/powerpoint/2010/main" val="247075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11</a:t>
            </a:fld>
            <a:endParaRPr lang="en-US"/>
          </a:p>
        </p:txBody>
      </p:sp>
    </p:spTree>
    <p:extLst>
      <p:ext uri="{BB962C8B-B14F-4D97-AF65-F5344CB8AC3E}">
        <p14:creationId xmlns:p14="http://schemas.microsoft.com/office/powerpoint/2010/main" val="2141792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a:xfrm>
            <a:off x="847530" y="365125"/>
            <a:ext cx="10498495" cy="672105"/>
          </a:xfrm>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a:p>
        </p:txBody>
      </p:sp>
    </p:spTree>
    <p:extLst>
      <p:ext uri="{BB962C8B-B14F-4D97-AF65-F5344CB8AC3E}">
        <p14:creationId xmlns:p14="http://schemas.microsoft.com/office/powerpoint/2010/main" val="228568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055134"/>
          </a:xfrm>
        </p:spPr>
        <p:txBody>
          <a:bodyPr>
            <a:normAutofit/>
          </a:bodyPr>
          <a:lstStyle>
            <a:lvl1pPr marL="342900" indent="-342900">
              <a:buClr>
                <a:srgbClr val="004A78"/>
              </a:buClr>
              <a:buFont typeface="Arial" charset="0"/>
              <a:buChar char="•"/>
              <a:defRPr sz="24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4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lnSpc>
                <a:spcPct val="100000"/>
              </a:lnSpc>
              <a:spcBef>
                <a:spcPts val="1000"/>
              </a:spcBef>
              <a:buClr>
                <a:srgbClr val="004A78"/>
              </a:buClr>
              <a:buFont typeface="Arial" charset="0"/>
              <a:buChar char="•"/>
              <a:defRPr sz="2400">
                <a:solidFill>
                  <a:srgbClr val="000000"/>
                </a:solidFill>
              </a:defRPr>
            </a:lvl1pPr>
            <a:lvl2pPr marL="685800" marR="0" indent="-228600" algn="l" defTabSz="914400" rtl="0" eaLnBrk="1" fontAlgn="base" latinLnBrk="0" hangingPunct="1">
              <a:lnSpc>
                <a:spcPct val="100000"/>
              </a:lnSpc>
              <a:spcBef>
                <a:spcPts val="1000"/>
              </a:spcBef>
              <a:spcAft>
                <a:spcPct val="0"/>
              </a:spcAft>
              <a:buClr>
                <a:srgbClr val="006298"/>
              </a:buClr>
              <a:buSzTx/>
              <a:buFont typeface="Arial" charset="0"/>
              <a:buChar char="•"/>
              <a:tabLst/>
              <a:defRPr sz="2200" baseline="0">
                <a:solidFill>
                  <a:srgbClr val="000000"/>
                </a:solidFill>
              </a:defRPr>
            </a:lvl2pPr>
            <a:lvl3pPr marL="1143000" indent="-228600">
              <a:lnSpc>
                <a:spcPct val="100000"/>
              </a:lnSpc>
              <a:spcBef>
                <a:spcPts val="1000"/>
              </a:spcBef>
              <a:buClr>
                <a:srgbClr val="000000"/>
              </a:buClr>
              <a:buFont typeface="Arial" charset="0"/>
              <a:buChar char="•"/>
              <a:defRPr sz="2000">
                <a:solidFill>
                  <a:srgbClr val="000000"/>
                </a:solidFill>
              </a:defRPr>
            </a:lvl3pPr>
            <a:lvl4pPr marL="1600200" indent="-228600">
              <a:lnSpc>
                <a:spcPct val="100000"/>
              </a:lnSpc>
              <a:spcBef>
                <a:spcPts val="1000"/>
              </a:spcBef>
              <a:buClr>
                <a:srgbClr val="000000"/>
              </a:buClr>
              <a:buSzPct val="50000"/>
              <a:buFont typeface="Calibri" charset="0"/>
              <a:buChar char="▶"/>
              <a:defRPr sz="1800">
                <a:solidFill>
                  <a:srgbClr val="000000"/>
                </a:solidFill>
              </a:defRPr>
            </a:lvl4pPr>
            <a:lvl5pPr marL="2057400" indent="-228600">
              <a:lnSpc>
                <a:spcPct val="100000"/>
              </a:lnSpc>
              <a:spcBef>
                <a:spcPts val="1000"/>
              </a:spcBef>
              <a:buClr>
                <a:srgbClr val="000000"/>
              </a:buClr>
              <a:buFont typeface="Helvetica" charset="0"/>
              <a:buChar char="⁃"/>
              <a:defRPr sz="160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4162" cy="672105"/>
          </a:xfrm>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46926"/>
            <a:ext cx="10711543" cy="4394200"/>
          </a:xfrm>
        </p:spPr>
        <p:txBody>
          <a:bodyPr>
            <a:normAutofit/>
          </a:bodyPr>
          <a:lstStyle>
            <a:lvl1pPr marL="342900" indent="-342900">
              <a:lnSpc>
                <a:spcPct val="100000"/>
              </a:lnSpc>
              <a:spcBef>
                <a:spcPts val="1000"/>
              </a:spcBef>
              <a:buClr>
                <a:srgbClr val="004A78"/>
              </a:buClr>
              <a:buFont typeface="Arial" charset="0"/>
              <a:buChar char="•"/>
              <a:defRPr sz="2400">
                <a:solidFill>
                  <a:srgbClr val="000000"/>
                </a:solidFill>
              </a:defRPr>
            </a:lvl1pPr>
            <a:lvl2pPr marL="685800" marR="0" indent="-228600" algn="l" defTabSz="914400" rtl="0" eaLnBrk="1" fontAlgn="base" latinLnBrk="0" hangingPunct="1">
              <a:lnSpc>
                <a:spcPct val="100000"/>
              </a:lnSpc>
              <a:spcBef>
                <a:spcPts val="1000"/>
              </a:spcBef>
              <a:spcAft>
                <a:spcPct val="0"/>
              </a:spcAft>
              <a:buClr>
                <a:srgbClr val="006298"/>
              </a:buClr>
              <a:buSzTx/>
              <a:buFont typeface="Arial" charset="0"/>
              <a:buChar char="•"/>
              <a:tabLst/>
              <a:defRPr sz="2200" baseline="0">
                <a:solidFill>
                  <a:srgbClr val="000000"/>
                </a:solidFill>
              </a:defRPr>
            </a:lvl2pPr>
            <a:lvl3pPr marL="1143000" indent="-228600">
              <a:lnSpc>
                <a:spcPct val="100000"/>
              </a:lnSpc>
              <a:spcBef>
                <a:spcPts val="1000"/>
              </a:spcBef>
              <a:buClr>
                <a:srgbClr val="000000"/>
              </a:buClr>
              <a:buFont typeface="Arial" charset="0"/>
              <a:buChar char="•"/>
              <a:defRPr sz="2000">
                <a:solidFill>
                  <a:srgbClr val="000000"/>
                </a:solidFill>
              </a:defRPr>
            </a:lvl3pPr>
            <a:lvl4pPr marL="1600200" indent="-228600">
              <a:lnSpc>
                <a:spcPct val="100000"/>
              </a:lnSpc>
              <a:spcBef>
                <a:spcPts val="1000"/>
              </a:spcBef>
              <a:buClr>
                <a:srgbClr val="000000"/>
              </a:buClr>
              <a:buSzPct val="50000"/>
              <a:buFont typeface="Calibri" charset="0"/>
              <a:buChar char="▶"/>
              <a:defRPr sz="1800">
                <a:solidFill>
                  <a:srgbClr val="000000"/>
                </a:solidFill>
              </a:defRPr>
            </a:lvl4pPr>
            <a:lvl5pPr marL="2057400" indent="-228600">
              <a:lnSpc>
                <a:spcPct val="100000"/>
              </a:lnSpc>
              <a:spcBef>
                <a:spcPts val="1000"/>
              </a:spcBef>
              <a:buClr>
                <a:srgbClr val="000000"/>
              </a:buClr>
              <a:buFont typeface="Helvetica" charset="0"/>
              <a:buChar char="⁃"/>
              <a:defRPr sz="160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45814693"/>
      </p:ext>
    </p:extLst>
  </p:cSld>
  <p:clrMapOvr>
    <a:masterClrMapping/>
  </p:clrMapOvr>
  <p:extLst>
    <p:ext uri="{DCECCB84-F9BA-43D5-87BE-67443E8EF086}">
      <p15:sldGuideLst xmlns:p15="http://schemas.microsoft.com/office/powerpoint/2012/main">
        <p15:guide id="1" orient="horz" pos="527" userDrawn="1">
          <p15:clr>
            <a:srgbClr val="FBAE40"/>
          </p15:clr>
        </p15:guide>
        <p15:guide id="2" pos="715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31415" cy="672105"/>
          </a:xfrm>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781050"/>
          </a:xfrm>
        </p:spPr>
        <p:txBody>
          <a:bodyPr>
            <a:normAutofit/>
          </a:bodyPr>
          <a:lstStyle>
            <a:lvl1pPr marL="342900" indent="-342900">
              <a:lnSpc>
                <a:spcPct val="100000"/>
              </a:lnSpc>
              <a:spcBef>
                <a:spcPts val="1000"/>
              </a:spcBef>
              <a:buClr>
                <a:srgbClr val="004A78"/>
              </a:buClr>
              <a:buFont typeface="Arial" charset="0"/>
              <a:buChar char="•"/>
              <a:defRPr sz="2400">
                <a:solidFill>
                  <a:srgbClr val="000000"/>
                </a:solidFill>
              </a:defRPr>
            </a:lvl1pPr>
            <a:lvl2pPr marL="685800" marR="0" indent="-228600" algn="l" defTabSz="914400" rtl="0" eaLnBrk="1" fontAlgn="base" latinLnBrk="0" hangingPunct="1">
              <a:lnSpc>
                <a:spcPct val="100000"/>
              </a:lnSpc>
              <a:spcBef>
                <a:spcPts val="1000"/>
              </a:spcBef>
              <a:spcAft>
                <a:spcPct val="0"/>
              </a:spcAft>
              <a:buClr>
                <a:srgbClr val="006298"/>
              </a:buClr>
              <a:buSzTx/>
              <a:buFont typeface="Arial" charset="0"/>
              <a:buChar char="•"/>
              <a:tabLst/>
              <a:defRPr sz="2200" baseline="0">
                <a:solidFill>
                  <a:srgbClr val="000000"/>
                </a:solidFill>
              </a:defRPr>
            </a:lvl2pPr>
            <a:lvl3pPr marL="1143000" indent="-228600">
              <a:lnSpc>
                <a:spcPct val="100000"/>
              </a:lnSpc>
              <a:spcBef>
                <a:spcPts val="1000"/>
              </a:spcBef>
              <a:buClr>
                <a:srgbClr val="000000"/>
              </a:buClr>
              <a:buFont typeface="Arial" charset="0"/>
              <a:buChar char="•"/>
              <a:defRPr sz="2000">
                <a:solidFill>
                  <a:srgbClr val="000000"/>
                </a:solidFill>
              </a:defRPr>
            </a:lvl3pPr>
            <a:lvl4pPr marL="1600200" indent="-228600">
              <a:lnSpc>
                <a:spcPct val="100000"/>
              </a:lnSpc>
              <a:spcBef>
                <a:spcPts val="1000"/>
              </a:spcBef>
              <a:buClr>
                <a:srgbClr val="000000"/>
              </a:buClr>
              <a:buSzPct val="50000"/>
              <a:buFont typeface="Calibri" charset="0"/>
              <a:buChar char="▶"/>
              <a:defRPr sz="1800">
                <a:solidFill>
                  <a:srgbClr val="000000"/>
                </a:solidFill>
              </a:defRPr>
            </a:lvl4pPr>
            <a:lvl5pPr marL="2057400" indent="-228600">
              <a:lnSpc>
                <a:spcPct val="100000"/>
              </a:lnSpc>
              <a:spcBef>
                <a:spcPts val="1000"/>
              </a:spcBef>
              <a:buClr>
                <a:srgbClr val="000000"/>
              </a:buClr>
              <a:buFont typeface="Helvetica" charset="0"/>
              <a:buChar char="⁃"/>
              <a:defRPr sz="160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FE63FB1D-F3EF-413A-BB0D-8C54440125B9}"/>
              </a:ext>
            </a:extLst>
          </p:cNvPr>
          <p:cNvSpPr>
            <a:spLocks noGrp="1"/>
          </p:cNvSpPr>
          <p:nvPr>
            <p:ph sz="quarter" idx="19"/>
          </p:nvPr>
        </p:nvSpPr>
        <p:spPr>
          <a:xfrm>
            <a:off x="743576" y="2533650"/>
            <a:ext cx="10711824" cy="80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8D04B405-7908-44BC-80E1-4AEF256C59D6}"/>
              </a:ext>
            </a:extLst>
          </p:cNvPr>
          <p:cNvSpPr>
            <a:spLocks noGrp="1"/>
          </p:cNvSpPr>
          <p:nvPr>
            <p:ph sz="quarter" idx="20"/>
          </p:nvPr>
        </p:nvSpPr>
        <p:spPr>
          <a:xfrm>
            <a:off x="743576" y="3448050"/>
            <a:ext cx="10711824" cy="8001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6B1A9E24-3377-4C40-A876-910BA1DA647B}"/>
              </a:ext>
            </a:extLst>
          </p:cNvPr>
          <p:cNvSpPr>
            <a:spLocks noGrp="1"/>
          </p:cNvSpPr>
          <p:nvPr>
            <p:ph sz="quarter" idx="21"/>
          </p:nvPr>
        </p:nvSpPr>
        <p:spPr>
          <a:xfrm>
            <a:off x="743576" y="4362450"/>
            <a:ext cx="10714999" cy="676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C9A98C98-1EA8-4A28-83D2-C69F6D17689A}"/>
              </a:ext>
            </a:extLst>
          </p:cNvPr>
          <p:cNvSpPr>
            <a:spLocks noGrp="1"/>
          </p:cNvSpPr>
          <p:nvPr>
            <p:ph sz="quarter" idx="22"/>
          </p:nvPr>
        </p:nvSpPr>
        <p:spPr>
          <a:xfrm>
            <a:off x="743575" y="5162550"/>
            <a:ext cx="10714999" cy="58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2E29069F-1104-446B-AED6-A65288BB2A46}"/>
              </a:ext>
            </a:extLst>
          </p:cNvPr>
          <p:cNvSpPr>
            <a:spLocks noGrp="1"/>
          </p:cNvSpPr>
          <p:nvPr>
            <p:ph sz="quarter" idx="23"/>
          </p:nvPr>
        </p:nvSpPr>
        <p:spPr>
          <a:xfrm>
            <a:off x="743576" y="5867400"/>
            <a:ext cx="10711824" cy="4778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2288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26486" cy="672105"/>
          </a:xfrm>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46926"/>
            <a:ext cx="10711543" cy="2390775"/>
          </a:xfrm>
        </p:spPr>
        <p:txBody>
          <a:bodyPr>
            <a:normAutofit/>
          </a:bodyPr>
          <a:lstStyle>
            <a:lvl1pPr marL="342900" indent="-342900">
              <a:lnSpc>
                <a:spcPct val="100000"/>
              </a:lnSpc>
              <a:spcBef>
                <a:spcPts val="1000"/>
              </a:spcBef>
              <a:buClr>
                <a:srgbClr val="004A78"/>
              </a:buClr>
              <a:buFont typeface="Arial" charset="0"/>
              <a:buChar char="•"/>
              <a:defRPr sz="2400">
                <a:solidFill>
                  <a:srgbClr val="000000"/>
                </a:solidFill>
              </a:defRPr>
            </a:lvl1pPr>
            <a:lvl2pPr marL="685800" marR="0" indent="-228600" algn="l" defTabSz="914400" rtl="0" eaLnBrk="1" fontAlgn="base" latinLnBrk="0" hangingPunct="1">
              <a:lnSpc>
                <a:spcPct val="100000"/>
              </a:lnSpc>
              <a:spcBef>
                <a:spcPts val="1000"/>
              </a:spcBef>
              <a:spcAft>
                <a:spcPct val="0"/>
              </a:spcAft>
              <a:buClr>
                <a:srgbClr val="006298"/>
              </a:buClr>
              <a:buSzTx/>
              <a:buFont typeface="Arial" charset="0"/>
              <a:buChar char="•"/>
              <a:tabLst/>
              <a:defRPr sz="2200" baseline="0">
                <a:solidFill>
                  <a:srgbClr val="000000"/>
                </a:solidFill>
              </a:defRPr>
            </a:lvl2pPr>
            <a:lvl3pPr marL="1143000" indent="-228600">
              <a:lnSpc>
                <a:spcPct val="100000"/>
              </a:lnSpc>
              <a:spcBef>
                <a:spcPts val="1000"/>
              </a:spcBef>
              <a:buClr>
                <a:srgbClr val="000000"/>
              </a:buClr>
              <a:buFont typeface="Arial" charset="0"/>
              <a:buChar char="•"/>
              <a:defRPr sz="2000">
                <a:solidFill>
                  <a:srgbClr val="000000"/>
                </a:solidFill>
              </a:defRPr>
            </a:lvl3pPr>
            <a:lvl4pPr marL="1600200" indent="-228600">
              <a:lnSpc>
                <a:spcPct val="100000"/>
              </a:lnSpc>
              <a:spcBef>
                <a:spcPts val="1000"/>
              </a:spcBef>
              <a:buClr>
                <a:srgbClr val="000000"/>
              </a:buClr>
              <a:buSzPct val="50000"/>
              <a:buFont typeface="Calibri" charset="0"/>
              <a:buChar char="▶"/>
              <a:defRPr sz="1800">
                <a:solidFill>
                  <a:srgbClr val="000000"/>
                </a:solidFill>
              </a:defRPr>
            </a:lvl4pPr>
            <a:lvl5pPr marL="2057400" indent="-228600">
              <a:lnSpc>
                <a:spcPct val="100000"/>
              </a:lnSpc>
              <a:spcBef>
                <a:spcPts val="1000"/>
              </a:spcBef>
              <a:buClr>
                <a:srgbClr val="000000"/>
              </a:buClr>
              <a:buFont typeface="Helvetica" charset="0"/>
              <a:buChar char="⁃"/>
              <a:defRPr sz="160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FC8095C5-9041-4EB3-B5BA-D8D7F4C4DD6C}"/>
              </a:ext>
            </a:extLst>
          </p:cNvPr>
          <p:cNvSpPr>
            <a:spLocks noGrp="1"/>
          </p:cNvSpPr>
          <p:nvPr>
            <p:ph sz="quarter" idx="19"/>
          </p:nvPr>
        </p:nvSpPr>
        <p:spPr>
          <a:xfrm>
            <a:off x="742950" y="4210050"/>
            <a:ext cx="10712450" cy="190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2822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a:extLst>
              <a:ext uri="{FF2B5EF4-FFF2-40B4-BE49-F238E27FC236}">
                <a16:creationId xmlns:a16="http://schemas.microsoft.com/office/drawing/2014/main" id="{4CAA3D8D-332B-4C01-8D21-FC234429B78A}"/>
              </a:ext>
            </a:extLst>
          </p:cNvPr>
          <p:cNvSpPr>
            <a:spLocks noGrp="1"/>
          </p:cNvSpPr>
          <p:nvPr>
            <p:ph sz="quarter" idx="13"/>
          </p:nvPr>
        </p:nvSpPr>
        <p:spPr>
          <a:xfrm>
            <a:off x="3997325" y="4926013"/>
            <a:ext cx="6402388" cy="982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9640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2682241"/>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
        <p:nvSpPr>
          <p:cNvPr id="4" name="Content Placeholder 3">
            <a:extLst>
              <a:ext uri="{FF2B5EF4-FFF2-40B4-BE49-F238E27FC236}">
                <a16:creationId xmlns:a16="http://schemas.microsoft.com/office/drawing/2014/main" id="{3869C8B0-48CB-4C7B-B654-8530AF633EAE}"/>
              </a:ext>
            </a:extLst>
          </p:cNvPr>
          <p:cNvSpPr>
            <a:spLocks noGrp="1"/>
          </p:cNvSpPr>
          <p:nvPr>
            <p:ph sz="quarter" idx="16"/>
          </p:nvPr>
        </p:nvSpPr>
        <p:spPr>
          <a:xfrm>
            <a:off x="742950" y="4076700"/>
            <a:ext cx="10712450" cy="20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747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84855"/>
            <a:ext cx="8956009" cy="415498"/>
          </a:xfrm>
          <a:prstGeom prst="rect">
            <a:avLst/>
          </a:prstGeom>
          <a:noFill/>
          <a:effectLst/>
        </p:spPr>
        <p:txBody>
          <a:bodyPr wrap="square" lIns="0" tIns="0" rIns="0" rtlCol="0" anchor="b">
            <a:spAutoFit/>
          </a:bodyPr>
          <a:lstStyle/>
          <a:p>
            <a:r>
              <a:rPr lang="en-US" sz="1200" kern="0" dirty="0">
                <a:solidFill>
                  <a:srgbClr val="005B8E"/>
                </a:solidFill>
                <a:latin typeface="Arial" panose="020B0604020202020204" pitchFamily="34" charset="0"/>
                <a:cs typeface="Arial" panose="020B0604020202020204" pitchFamily="34" charset="0"/>
              </a:rPr>
              <a:t>Mankiw/Kneebone/McKenzie</a:t>
            </a:r>
            <a:r>
              <a:rPr lang="en-US" sz="1200" dirty="0">
                <a:solidFill>
                  <a:srgbClr val="005B8E"/>
                </a:solidFill>
                <a:latin typeface="Arial" panose="020B0604020202020204" pitchFamily="34" charset="0"/>
                <a:cs typeface="Arial" panose="020B0604020202020204" pitchFamily="34" charset="0"/>
              </a:rPr>
              <a:t>, Principles of </a:t>
            </a:r>
            <a:r>
              <a:rPr lang="en-US" sz="1200" kern="0" dirty="0">
                <a:solidFill>
                  <a:srgbClr val="005B8E"/>
                </a:solidFill>
                <a:latin typeface="Arial" panose="020B0604020202020204" pitchFamily="34" charset="0"/>
                <a:cs typeface="Arial" panose="020B0604020202020204" pitchFamily="34" charset="0"/>
              </a:rPr>
              <a:t>Macroeconomics</a:t>
            </a:r>
            <a:r>
              <a:rPr lang="en-US" sz="1200" dirty="0">
                <a:solidFill>
                  <a:srgbClr val="005B8E"/>
                </a:solidFill>
                <a:latin typeface="Arial" panose="020B0604020202020204" pitchFamily="34" charset="0"/>
                <a:cs typeface="Arial" panose="020B0604020202020204" pitchFamily="34" charset="0"/>
              </a:rPr>
              <a:t>, 8</a:t>
            </a:r>
            <a:r>
              <a:rPr lang="en-US" sz="1200" baseline="30000" dirty="0">
                <a:solidFill>
                  <a:srgbClr val="005B8E"/>
                </a:solidFill>
                <a:latin typeface="Arial" panose="020B0604020202020204" pitchFamily="34" charset="0"/>
                <a:cs typeface="Arial" panose="020B0604020202020204" pitchFamily="34" charset="0"/>
              </a:rPr>
              <a:t>th</a:t>
            </a:r>
            <a:r>
              <a:rPr lang="en-US" sz="1200" dirty="0">
                <a:solidFill>
                  <a:srgbClr val="005B8E"/>
                </a:solidFill>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6" name="TextBox 5">
            <a:extLst>
              <a:ext uri="{FF2B5EF4-FFF2-40B4-BE49-F238E27FC236}">
                <a16:creationId xmlns:a16="http://schemas.microsoft.com/office/drawing/2014/main" id="{D93D0EA5-CE3B-450D-9EDF-520F98EF6E6E}"/>
              </a:ext>
            </a:extLst>
          </p:cNvPr>
          <p:cNvSpPr txBox="1"/>
          <p:nvPr userDrawn="1"/>
        </p:nvSpPr>
        <p:spPr>
          <a:xfrm>
            <a:off x="11042333" y="6110382"/>
            <a:ext cx="699653" cy="276999"/>
          </a:xfrm>
          <a:prstGeom prst="rect">
            <a:avLst/>
          </a:prstGeom>
          <a:noFill/>
        </p:spPr>
        <p:txBody>
          <a:bodyPr wrap="square">
            <a:spAutoFit/>
          </a:bodyPr>
          <a:lstStyle/>
          <a:p>
            <a:pPr algn="r" fontAlgn="base">
              <a:spcBef>
                <a:spcPct val="0"/>
              </a:spcBef>
              <a:spcAft>
                <a:spcPct val="0"/>
              </a:spcAft>
              <a:defRPr/>
            </a:pPr>
            <a:r>
              <a:rPr lang="en-US" sz="1200" dirty="0">
                <a:solidFill>
                  <a:srgbClr val="000000"/>
                </a:solidFill>
                <a:latin typeface="Arial" panose="020B0604020202020204" pitchFamily="34" charset="0"/>
                <a:ea typeface="MS PGothic" pitchFamily="34" charset="-128"/>
                <a:cs typeface="Arial" panose="020B0604020202020204" pitchFamily="34" charset="0"/>
              </a:rPr>
              <a:t>11-</a:t>
            </a:r>
            <a:fld id="{53864CA9-ADCA-4554-9432-EA4A2FB55A34}" type="slidenum">
              <a:rPr lang="en-US" sz="1200" smtClean="0">
                <a:solidFill>
                  <a:srgbClr val="000000"/>
                </a:solidFill>
                <a:latin typeface="Arial" panose="020B0604020202020204" pitchFamily="34" charset="0"/>
                <a:ea typeface="MS PGothic" pitchFamily="34" charset="-128"/>
                <a:cs typeface="Arial" panose="020B0604020202020204" pitchFamily="34" charset="0"/>
              </a:rPr>
              <a:pPr algn="r" fontAlgn="base">
                <a:spcBef>
                  <a:spcPct val="0"/>
                </a:spcBef>
                <a:spcAft>
                  <a:spcPct val="0"/>
                </a:spcAft>
                <a:defRPr/>
              </a:pPr>
              <a:t>‹#›</a:t>
            </a:fld>
            <a:endParaRPr lang="en-US" sz="1200" dirty="0">
              <a:solidFill>
                <a:srgbClr val="000000"/>
              </a:solidFill>
              <a:latin typeface="Arial" panose="020B0604020202020204" pitchFamily="34" charset="0"/>
              <a:ea typeface="MS PGothic"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30" r:id="rId4"/>
    <p:sldLayoutId id="2147483714" r:id="rId5"/>
    <p:sldLayoutId id="2147483727" r:id="rId6"/>
    <p:sldLayoutId id="2147483718" r:id="rId7"/>
    <p:sldLayoutId id="2147483715" r:id="rId8"/>
    <p:sldLayoutId id="2147483716" r:id="rId9"/>
    <p:sldLayoutId id="2147483719" r:id="rId10"/>
    <p:sldLayoutId id="2147483720" r:id="rId11"/>
    <p:sldLayoutId id="2147483725" r:id="rId12"/>
    <p:sldLayoutId id="2147483723" r:id="rId13"/>
    <p:sldLayoutId id="2147483724" r:id="rId14"/>
    <p:sldLayoutId id="2147483713" r:id="rId15"/>
    <p:sldLayoutId id="2147483726" r:id="rId16"/>
    <p:sldLayoutId id="2147483729" r:id="rId17"/>
    <p:sldLayoutId id="2147483728" r:id="rId18"/>
    <p:sldLayoutId id="2147483717" r:id="rId19"/>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CCBEBC-23BE-499F-817F-FC36BD639864}"/>
              </a:ext>
            </a:extLst>
          </p:cNvPr>
          <p:cNvSpPr>
            <a:spLocks noGrp="1"/>
          </p:cNvSpPr>
          <p:nvPr>
            <p:ph type="title"/>
          </p:nvPr>
        </p:nvSpPr>
        <p:spPr>
          <a:xfrm>
            <a:off x="874559" y="2941511"/>
            <a:ext cx="7217389" cy="547641"/>
          </a:xfrm>
        </p:spPr>
        <p:txBody>
          <a:bodyPr/>
          <a:lstStyle/>
          <a:p>
            <a:pPr eaLnBrk="0" hangingPunct="0">
              <a:buClr>
                <a:srgbClr val="A30018"/>
              </a:buClr>
              <a:buSzPct val="65000"/>
              <a:buFont typeface="Wingdings" pitchFamily="2" charset="2"/>
              <a:buNone/>
              <a:defRPr/>
            </a:pPr>
            <a:r>
              <a:rPr lang="en-US" sz="3600" b="1" kern="0" noProof="0" dirty="0">
                <a:latin typeface="Arial" panose="020B0604020202020204" pitchFamily="34" charset="0"/>
                <a:cs typeface="Arial" panose="020B0604020202020204" pitchFamily="34" charset="0"/>
              </a:rPr>
              <a:t>Principles of Macroeconomics</a:t>
            </a:r>
          </a:p>
        </p:txBody>
      </p:sp>
      <p:sp>
        <p:nvSpPr>
          <p:cNvPr id="2" name="Text Placeholder 1">
            <a:extLst>
              <a:ext uri="{FF2B5EF4-FFF2-40B4-BE49-F238E27FC236}">
                <a16:creationId xmlns:a16="http://schemas.microsoft.com/office/drawing/2014/main" id="{04039354-BD38-4404-B8AE-8B01041EFE9F}"/>
              </a:ext>
            </a:extLst>
          </p:cNvPr>
          <p:cNvSpPr>
            <a:spLocks noGrp="1"/>
          </p:cNvSpPr>
          <p:nvPr>
            <p:ph type="body" sz="quarter" idx="11"/>
          </p:nvPr>
        </p:nvSpPr>
        <p:spPr>
          <a:xfrm>
            <a:off x="858418" y="3639671"/>
            <a:ext cx="7233530" cy="912333"/>
          </a:xfrm>
        </p:spPr>
        <p:txBody>
          <a:bodyPr anchor="ctr"/>
          <a:lstStyle/>
          <a:p>
            <a:pPr eaLnBrk="0" hangingPunct="0">
              <a:buClr>
                <a:srgbClr val="A30018"/>
              </a:buClr>
              <a:buSzPct val="65000"/>
              <a:buFont typeface="Wingdings" pitchFamily="2" charset="2"/>
              <a:buNone/>
              <a:defRPr/>
            </a:pPr>
            <a:r>
              <a:rPr lang="en-US" sz="2400" kern="0" noProof="0" dirty="0">
                <a:latin typeface="Arial" panose="020B0604020202020204" pitchFamily="34" charset="0"/>
                <a:cs typeface="Arial" panose="020B0604020202020204" pitchFamily="34" charset="0"/>
              </a:rPr>
              <a:t>Eighth Canadian Edition</a:t>
            </a:r>
          </a:p>
          <a:p>
            <a:pPr eaLnBrk="0" hangingPunct="0">
              <a:buClr>
                <a:srgbClr val="A30018"/>
              </a:buClr>
              <a:buSzPct val="65000"/>
              <a:buFont typeface="Wingdings" pitchFamily="2" charset="2"/>
              <a:buNone/>
              <a:defRPr/>
            </a:pPr>
            <a:r>
              <a:rPr lang="en-US" sz="2400" kern="0" noProof="0" dirty="0">
                <a:latin typeface="Arial" panose="020B0604020202020204" pitchFamily="34" charset="0"/>
                <a:cs typeface="Arial" panose="020B0604020202020204" pitchFamily="34" charset="0"/>
              </a:rPr>
              <a:t>by Mankiw/Kneebone/McKenzie</a:t>
            </a:r>
            <a:endParaRPr lang="en-US" sz="2400" b="1" noProof="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C0A6C998-0A1F-423F-9E62-5D6573001CE8}"/>
              </a:ext>
            </a:extLst>
          </p:cNvPr>
          <p:cNvSpPr>
            <a:spLocks noGrp="1"/>
          </p:cNvSpPr>
          <p:nvPr>
            <p:ph sz="quarter" idx="13"/>
          </p:nvPr>
        </p:nvSpPr>
        <p:spPr>
          <a:xfrm>
            <a:off x="858418" y="5001595"/>
            <a:ext cx="5019868" cy="618014"/>
          </a:xfrm>
        </p:spPr>
        <p:txBody>
          <a:bodyPr anchor="t"/>
          <a:lstStyle/>
          <a:p>
            <a:pPr eaLnBrk="0" hangingPunct="0">
              <a:lnSpc>
                <a:spcPct val="100000"/>
              </a:lnSpc>
              <a:spcBef>
                <a:spcPts val="600"/>
              </a:spcBef>
              <a:buClr>
                <a:srgbClr val="A30018"/>
              </a:buClr>
              <a:buSzPct val="65000"/>
              <a:defRPr/>
            </a:pPr>
            <a:r>
              <a:rPr lang="en-US" altLang="en-US" sz="2000" noProof="0" dirty="0">
                <a:solidFill>
                  <a:schemeClr val="bg1"/>
                </a:solidFill>
                <a:latin typeface="Arial" panose="020B0604020202020204" pitchFamily="34" charset="0"/>
                <a:ea typeface="Tahoma" panose="020B0604030504040204" pitchFamily="34" charset="0"/>
                <a:cs typeface="Arial" panose="020B0604020202020204" pitchFamily="34" charset="0"/>
              </a:rPr>
              <a:t>Adapted for the Eighth Canadian Edition by </a:t>
            </a:r>
            <a:r>
              <a:rPr lang="en-US" sz="2000" kern="0" noProof="0" dirty="0">
                <a:solidFill>
                  <a:schemeClr val="bg1"/>
                </a:solidFill>
                <a:latin typeface="Arial" panose="020B0604020202020204" pitchFamily="34" charset="0"/>
                <a:cs typeface="Arial" panose="020B0604020202020204" pitchFamily="34" charset="0"/>
              </a:rPr>
              <a:t>Marc </a:t>
            </a:r>
            <a:r>
              <a:rPr lang="en-US" sz="2000" kern="0" noProof="0" dirty="0" err="1">
                <a:solidFill>
                  <a:schemeClr val="bg1"/>
                </a:solidFill>
                <a:latin typeface="Arial" panose="020B0604020202020204" pitchFamily="34" charset="0"/>
                <a:cs typeface="Arial" panose="020B0604020202020204" pitchFamily="34" charset="0"/>
              </a:rPr>
              <a:t>Prud’Homme</a:t>
            </a:r>
            <a:r>
              <a:rPr lang="en-US" sz="2000" kern="0" noProof="0" dirty="0">
                <a:solidFill>
                  <a:schemeClr val="bg1"/>
                </a:solidFill>
                <a:latin typeface="Arial" panose="020B0604020202020204" pitchFamily="34" charset="0"/>
                <a:cs typeface="Arial" panose="020B0604020202020204" pitchFamily="34" charset="0"/>
              </a:rPr>
              <a:t> University of Ottawa</a:t>
            </a:r>
            <a:endParaRPr lang="en-US" altLang="en-US" sz="2000" b="1" noProof="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pic>
        <p:nvPicPr>
          <p:cNvPr id="7" name="Picture Placeholder 6" descr="The front cover of a book titled Principles of Macroeconomics by Mankiw, Kneebone, and McKenzie displays the photo of a large crowd of people holding their phones up in the air with the flashlights of the phones switched on.">
            <a:extLst>
              <a:ext uri="{FF2B5EF4-FFF2-40B4-BE49-F238E27FC236}">
                <a16:creationId xmlns:a16="http://schemas.microsoft.com/office/drawing/2014/main" id="{339A3D1C-9605-4E6A-A502-DF034F292D33}"/>
              </a:ext>
            </a:extLst>
          </p:cNvPr>
          <p:cNvPicPr>
            <a:picLocks noGrp="1" noChangeAspect="1"/>
          </p:cNvPicPr>
          <p:nvPr>
            <p:ph type="pic" sz="quarter" idx="12"/>
          </p:nvPr>
        </p:nvPicPr>
        <p:blipFill rotWithShape="1">
          <a:blip r:embed="rId2"/>
          <a:srcRect l="-252" r="-252"/>
          <a:stretch/>
        </p:blipFill>
        <p:spPr>
          <a:xfrm>
            <a:off x="8382284" y="1096971"/>
            <a:ext cx="3343275" cy="4318000"/>
          </a:xfrm>
          <a:prstGeom prst="rect">
            <a:avLst/>
          </a:prstGeom>
        </p:spPr>
      </p:pic>
      <p:sp>
        <p:nvSpPr>
          <p:cNvPr id="5" name="Footer Placeholder 6">
            <a:extLst>
              <a:ext uri="{FF2B5EF4-FFF2-40B4-BE49-F238E27FC236}">
                <a16:creationId xmlns:a16="http://schemas.microsoft.com/office/drawing/2014/main" id="{7012CD2B-63EB-40D9-B90C-D233C43BC607}"/>
              </a:ext>
            </a:extLst>
          </p:cNvPr>
          <p:cNvSpPr>
            <a:spLocks noGrp="1"/>
          </p:cNvSpPr>
          <p:nvPr>
            <p:ph type="ftr" sz="quarter" idx="3"/>
          </p:nvPr>
        </p:nvSpPr>
        <p:spPr/>
        <p:txBody>
          <a:bodyPr/>
          <a:lstStyle/>
          <a:p>
            <a:r>
              <a:rPr lang="en-US" sz="1200" kern="0" dirty="0">
                <a:latin typeface="Arial" panose="020B0604020202020204" pitchFamily="34" charset="0"/>
                <a:cs typeface="Arial" panose="020B0604020202020204" pitchFamily="34" charset="0"/>
              </a:rPr>
              <a:t>Mankiw/Kneebone/McKenzie</a:t>
            </a:r>
            <a:r>
              <a:rPr lang="en-US" sz="1200" dirty="0">
                <a:latin typeface="Arial" panose="020B0604020202020204" pitchFamily="34" charset="0"/>
                <a:cs typeface="Arial" panose="020B0604020202020204" pitchFamily="34" charset="0"/>
              </a:rPr>
              <a:t>, Principles of </a:t>
            </a:r>
            <a:r>
              <a:rPr lang="en-US" sz="1200" kern="0" dirty="0">
                <a:latin typeface="Arial" panose="020B0604020202020204" pitchFamily="34" charset="0"/>
                <a:cs typeface="Arial" panose="020B0604020202020204" pitchFamily="34" charset="0"/>
              </a:rPr>
              <a:t>Macroeconomics</a:t>
            </a:r>
            <a:r>
              <a:rPr lang="en-US" sz="1200" dirty="0">
                <a:latin typeface="Arial" panose="020B0604020202020204" pitchFamily="34" charset="0"/>
                <a:cs typeface="Arial" panose="020B0604020202020204" pitchFamily="34" charset="0"/>
              </a:rPr>
              <a:t>, 8</a:t>
            </a:r>
            <a:r>
              <a:rPr lang="en-US" sz="1200" baseline="30000" dirty="0">
                <a:latin typeface="Arial" panose="020B0604020202020204" pitchFamily="34" charset="0"/>
                <a:cs typeface="Arial" panose="020B0604020202020204" pitchFamily="34" charset="0"/>
              </a:rPr>
              <a:t>th</a:t>
            </a:r>
            <a:r>
              <a:rPr lang="en-US" sz="1200" dirty="0">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21492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(5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The Effects of a Monetary Injection</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3" cy="2729230"/>
          </a:xfrm>
        </p:spPr>
        <p:txBody>
          <a:bodyPr/>
          <a:lstStyle/>
          <a:p>
            <a:pPr marL="291600" indent="-291600">
              <a:lnSpc>
                <a:spcPct val="100000"/>
              </a:lnSpc>
              <a:spcAft>
                <a:spcPts val="0"/>
              </a:spcAft>
              <a:buClr>
                <a:srgbClr val="004A78"/>
              </a:buClr>
              <a:buFont typeface="Arial" charset="0"/>
              <a:buChar char="•"/>
            </a:pPr>
            <a:r>
              <a:rPr lang="en-US" sz="2400" dirty="0"/>
              <a:t>What are the effects of a change in monetary policy?</a:t>
            </a:r>
            <a:endParaRPr lang="en-US" sz="2400" dirty="0">
              <a:latin typeface="Arial" panose="020B0604020202020204" pitchFamily="34" charset="0"/>
              <a:cs typeface="Arial" panose="020B0604020202020204" pitchFamily="34" charset="0"/>
            </a:endParaRPr>
          </a:p>
          <a:p>
            <a:pPr marL="291600" indent="-291600">
              <a:lnSpc>
                <a:spcPct val="100000"/>
              </a:lnSpc>
              <a:spcAft>
                <a:spcPts val="0"/>
              </a:spcAft>
              <a:buClr>
                <a:srgbClr val="004A78"/>
              </a:buClr>
              <a:buFont typeface="Arial" charset="0"/>
              <a:buChar char="•"/>
            </a:pPr>
            <a:r>
              <a:rPr lang="en-US" sz="2400" dirty="0"/>
              <a:t>Imagine the B</a:t>
            </a:r>
            <a:r>
              <a:rPr lang="en-US" sz="100" dirty="0"/>
              <a:t> </a:t>
            </a:r>
            <a:r>
              <a:rPr lang="en-US" sz="2400" dirty="0"/>
              <a:t>o</a:t>
            </a:r>
            <a:r>
              <a:rPr lang="en-US" sz="100" dirty="0"/>
              <a:t> </a:t>
            </a:r>
            <a:r>
              <a:rPr lang="en-US" sz="2400" dirty="0"/>
              <a:t>C doubles the supply of money by printing some dollar bills and dropping them around the country from helicopters.</a:t>
            </a:r>
          </a:p>
          <a:p>
            <a:pPr marL="622800" lvl="1" indent="-320400">
              <a:lnSpc>
                <a:spcPct val="100000"/>
              </a:lnSpc>
              <a:spcBef>
                <a:spcPts val="1000"/>
              </a:spcBef>
              <a:spcAft>
                <a:spcPts val="0"/>
              </a:spcAft>
              <a:buClr>
                <a:schemeClr val="accent1">
                  <a:lumMod val="75000"/>
                </a:schemeClr>
              </a:buClr>
            </a:pPr>
            <a:r>
              <a:rPr lang="en-US" sz="2200" dirty="0">
                <a:solidFill>
                  <a:srgbClr val="000000"/>
                </a:solidFill>
                <a:latin typeface="Arial" panose="020B0604020202020204" pitchFamily="34" charset="0"/>
                <a:cs typeface="Arial" panose="020B0604020202020204" pitchFamily="34" charset="0"/>
              </a:rPr>
              <a:t>What happens after such a monetary injection?</a:t>
            </a:r>
          </a:p>
          <a:p>
            <a:pPr marL="622800" lvl="1" indent="-320400">
              <a:lnSpc>
                <a:spcPct val="100000"/>
              </a:lnSpc>
              <a:spcBef>
                <a:spcPts val="1000"/>
              </a:spcBef>
              <a:spcAft>
                <a:spcPts val="0"/>
              </a:spcAft>
              <a:buClr>
                <a:schemeClr val="accent1">
                  <a:lumMod val="75000"/>
                </a:schemeClr>
              </a:buClr>
            </a:pPr>
            <a:r>
              <a:rPr lang="en-US" sz="2200" dirty="0">
                <a:solidFill>
                  <a:srgbClr val="000000"/>
                </a:solidFill>
                <a:latin typeface="Arial" panose="020B0604020202020204" pitchFamily="34" charset="0"/>
                <a:cs typeface="Arial" panose="020B0604020202020204" pitchFamily="34" charset="0"/>
              </a:rPr>
              <a:t>How does the new equilibrium compare to the old one?</a:t>
            </a:r>
          </a:p>
        </p:txBody>
      </p:sp>
    </p:spTree>
    <p:extLst>
      <p:ext uri="{BB962C8B-B14F-4D97-AF65-F5344CB8AC3E}">
        <p14:creationId xmlns:p14="http://schemas.microsoft.com/office/powerpoint/2010/main" val="315718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(6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The Effects of a Monetary Injection</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3" cy="2729230"/>
          </a:xfrm>
        </p:spPr>
        <p:txBody>
          <a:bodyPr/>
          <a:lstStyle/>
          <a:p>
            <a:pPr marL="291600" indent="-291600">
              <a:lnSpc>
                <a:spcPct val="100000"/>
              </a:lnSpc>
              <a:spcAft>
                <a:spcPts val="0"/>
              </a:spcAft>
              <a:buClr>
                <a:srgbClr val="004A78"/>
              </a:buClr>
              <a:buFont typeface="Arial" charset="0"/>
              <a:buChar char="•"/>
            </a:pPr>
            <a:r>
              <a:rPr lang="en-US" sz="2400" dirty="0">
                <a:latin typeface="Arial" panose="020B0604020202020204" pitchFamily="34" charset="0"/>
                <a:cs typeface="Arial" panose="020B0604020202020204" pitchFamily="34" charset="0"/>
              </a:rPr>
              <a:t>This explanation of how the price level is determined and why it might change over time is called the </a:t>
            </a:r>
            <a:r>
              <a:rPr lang="en-US" sz="2400" b="1" u="sng" dirty="0">
                <a:latin typeface="Arial" panose="020B0604020202020204" pitchFamily="34" charset="0"/>
                <a:cs typeface="Arial" panose="020B0604020202020204" pitchFamily="34" charset="0"/>
              </a:rPr>
              <a:t>quantity theory of money</a:t>
            </a:r>
            <a:r>
              <a:rPr lang="en-US" sz="2400" dirty="0">
                <a:latin typeface="Arial" panose="020B0604020202020204" pitchFamily="34" charset="0"/>
                <a:cs typeface="Arial" panose="020B0604020202020204" pitchFamily="34" charset="0"/>
              </a:rPr>
              <a:t>.</a:t>
            </a:r>
          </a:p>
          <a:p>
            <a:pPr marL="291600" indent="-291600">
              <a:lnSpc>
                <a:spcPct val="100000"/>
              </a:lnSpc>
              <a:spcAft>
                <a:spcPts val="0"/>
              </a:spcAft>
              <a:buClr>
                <a:srgbClr val="004A78"/>
              </a:buClr>
              <a:buFont typeface="Arial" charset="0"/>
              <a:buChar char="•"/>
            </a:pPr>
            <a:r>
              <a:rPr lang="en-US" sz="2400" b="1" i="1" dirty="0">
                <a:solidFill>
                  <a:srgbClr val="910200"/>
                </a:solidFill>
                <a:latin typeface="Arial" panose="020B0604020202020204" pitchFamily="34" charset="0"/>
                <a:cs typeface="Arial" panose="020B0604020202020204" pitchFamily="34" charset="0"/>
              </a:rPr>
              <a:t>Quantity theory of money </a:t>
            </a:r>
            <a:r>
              <a:rPr lang="en-US" sz="2400" dirty="0">
                <a:latin typeface="Arial" panose="020B0604020202020204" pitchFamily="34" charset="0"/>
                <a:cs typeface="Arial" panose="020B0604020202020204" pitchFamily="34" charset="0"/>
              </a:rPr>
              <a:t>is a theory asserting that the quantity of money available determines the price level and that the growth rate in the quantity of money available determines the inflation rate.</a:t>
            </a:r>
          </a:p>
        </p:txBody>
      </p:sp>
    </p:spTree>
    <p:extLst>
      <p:ext uri="{BB962C8B-B14F-4D97-AF65-F5344CB8AC3E}">
        <p14:creationId xmlns:p14="http://schemas.microsoft.com/office/powerpoint/2010/main" val="72379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84C579-0B71-430F-B8E4-E1E39F6D8F7C}"/>
              </a:ext>
            </a:extLst>
          </p:cNvPr>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FIGURE 11.2: An Increase in the Money Supply</a:t>
            </a:r>
            <a:endParaRPr lang="en-IN" dirty="0"/>
          </a:p>
        </p:txBody>
      </p:sp>
      <p:pic>
        <p:nvPicPr>
          <p:cNvPr id="5" name="Picture Placeholder 4" descr="A graph depicts supply and demand for money. The vertical axis is labeled value of money ranging from 0 to 1 and horizontal axis is labeled quantity of money. The right vertical axis is labeled price level ranging from 4 to 1. A vertical line denoting money supply M S_1 meets the horizontal axis at a point denoted as M_1. A concave upwards curve from left to right intersects the money supply line at A which has a value of 1 by 2 with respect to left vertical axis and 2 with respect to right vertical axis. Another vertical line denoting money supply M S_2 meets the horizontal axis at a point denoted as M_2. It intersects the concave curve at B  which has a value of 1 by 4 with respect to left vertical axis and 4 with respect to right vertical axis. An arrow from M S_1 to M S_2 is labeled: an increase in money supply. A down arrow from 1 by 2 to 1by 4 on the left vertical axis is labeled: decreases the value of money. A down arrow from 2 to 4 on the right vertical axis is labeled: and increases the price level.">
            <a:extLst>
              <a:ext uri="{FF2B5EF4-FFF2-40B4-BE49-F238E27FC236}">
                <a16:creationId xmlns:a16="http://schemas.microsoft.com/office/drawing/2014/main" id="{AD337AED-5ABB-4606-A9ED-63160C81F790}"/>
              </a:ext>
            </a:extLst>
          </p:cNvPr>
          <p:cNvPicPr>
            <a:picLocks noGrp="1" noChangeAspect="1"/>
          </p:cNvPicPr>
          <p:nvPr>
            <p:ph type="pic" sz="quarter" idx="10"/>
          </p:nvPr>
        </p:nvPicPr>
        <p:blipFill rotWithShape="1">
          <a:blip r:embed="rId3"/>
          <a:srcRect t="-1672" b="-2246"/>
          <a:stretch/>
        </p:blipFill>
        <p:spPr>
          <a:xfrm>
            <a:off x="2177415" y="1449019"/>
            <a:ext cx="7837170" cy="4376522"/>
          </a:xfrm>
          <a:prstGeom prst="rect">
            <a:avLst/>
          </a:prstGeom>
        </p:spPr>
      </p:pic>
    </p:spTree>
    <p:extLst>
      <p:ext uri="{BB962C8B-B14F-4D97-AF65-F5344CB8AC3E}">
        <p14:creationId xmlns:p14="http://schemas.microsoft.com/office/powerpoint/2010/main" val="129821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(7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0386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The Classical Dichotomy and Monetary Neutrality</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6" y="2204720"/>
            <a:ext cx="10711824" cy="1402080"/>
          </a:xfrm>
        </p:spPr>
        <p:txBody>
          <a:bodyPr/>
          <a:lstStyle/>
          <a:p>
            <a:pPr marL="291600" indent="-291600">
              <a:lnSpc>
                <a:spcPct val="100000"/>
              </a:lnSpc>
              <a:spcAft>
                <a:spcPts val="0"/>
              </a:spcAft>
              <a:buClr>
                <a:srgbClr val="004A78"/>
              </a:buClr>
              <a:buFont typeface="Arial" charset="0"/>
              <a:buChar char="•"/>
            </a:pPr>
            <a:r>
              <a:rPr lang="en-US" sz="2400" dirty="0">
                <a:latin typeface="Arial" panose="020B0604020202020204" pitchFamily="34" charset="0"/>
                <a:cs typeface="Arial" panose="020B0604020202020204" pitchFamily="34" charset="0"/>
              </a:rPr>
              <a:t>Economic variables can be divided into two groups:</a:t>
            </a:r>
          </a:p>
          <a:p>
            <a:pPr marL="806400" lvl="1" indent="-403200">
              <a:lnSpc>
                <a:spcPct val="100000"/>
              </a:lnSpc>
              <a:spcBef>
                <a:spcPts val="1000"/>
              </a:spcBef>
              <a:spcAft>
                <a:spcPts val="0"/>
              </a:spcAft>
              <a:buClr>
                <a:srgbClr val="005B8E"/>
              </a:buClr>
              <a:buFont typeface="+mj-lt"/>
              <a:buAutoNum type="arabicPeriod"/>
            </a:pPr>
            <a:r>
              <a:rPr lang="en-US" sz="2200" b="1" i="1" dirty="0">
                <a:solidFill>
                  <a:srgbClr val="910200"/>
                </a:solidFill>
                <a:latin typeface="Arial" panose="020B0604020202020204" pitchFamily="34" charset="0"/>
                <a:cs typeface="Arial" panose="020B0604020202020204" pitchFamily="34" charset="0"/>
              </a:rPr>
              <a:t>Nominal variables </a:t>
            </a:r>
            <a:r>
              <a:rPr lang="en-US" sz="2200" dirty="0">
                <a:solidFill>
                  <a:srgbClr val="000000"/>
                </a:solidFill>
                <a:latin typeface="Arial" panose="020B0604020202020204" pitchFamily="34" charset="0"/>
                <a:cs typeface="Arial" panose="020B0604020202020204" pitchFamily="34" charset="0"/>
              </a:rPr>
              <a:t>are variables measured in monetary units.</a:t>
            </a:r>
          </a:p>
          <a:p>
            <a:pPr marL="806400" lvl="1" indent="-403200">
              <a:lnSpc>
                <a:spcPct val="100000"/>
              </a:lnSpc>
              <a:spcBef>
                <a:spcPts val="1000"/>
              </a:spcBef>
              <a:spcAft>
                <a:spcPts val="0"/>
              </a:spcAft>
              <a:buClr>
                <a:srgbClr val="005B8E"/>
              </a:buClr>
              <a:buFont typeface="+mj-lt"/>
              <a:buAutoNum type="arabicPeriod"/>
            </a:pPr>
            <a:r>
              <a:rPr lang="en-US" sz="2200" b="1" i="1" dirty="0">
                <a:solidFill>
                  <a:srgbClr val="910200"/>
                </a:solidFill>
                <a:latin typeface="Arial" panose="020B0604020202020204" pitchFamily="34" charset="0"/>
                <a:cs typeface="Arial" panose="020B0604020202020204" pitchFamily="34" charset="0"/>
              </a:rPr>
              <a:t>Real variables </a:t>
            </a:r>
            <a:r>
              <a:rPr lang="en-US" sz="2200" dirty="0">
                <a:solidFill>
                  <a:srgbClr val="000000"/>
                </a:solidFill>
                <a:latin typeface="Arial" panose="020B0604020202020204" pitchFamily="34" charset="0"/>
                <a:cs typeface="Arial" panose="020B0604020202020204" pitchFamily="34" charset="0"/>
              </a:rPr>
              <a:t>are variables measured in physical units.</a:t>
            </a:r>
          </a:p>
        </p:txBody>
      </p:sp>
      <p:sp>
        <p:nvSpPr>
          <p:cNvPr id="2" name="Content Placeholder 1">
            <a:extLst>
              <a:ext uri="{FF2B5EF4-FFF2-40B4-BE49-F238E27FC236}">
                <a16:creationId xmlns:a16="http://schemas.microsoft.com/office/drawing/2014/main" id="{5E332EE0-F7B8-466F-825D-3738A3A385EC}"/>
              </a:ext>
            </a:extLst>
          </p:cNvPr>
          <p:cNvSpPr>
            <a:spLocks noGrp="1"/>
          </p:cNvSpPr>
          <p:nvPr>
            <p:ph sz="quarter" idx="20"/>
          </p:nvPr>
        </p:nvSpPr>
        <p:spPr>
          <a:xfrm>
            <a:off x="743576" y="3700607"/>
            <a:ext cx="10711824" cy="1674033"/>
          </a:xfrm>
        </p:spPr>
        <p:txBody>
          <a:bodyPr/>
          <a:lstStyle/>
          <a:p>
            <a:pPr marL="291600" indent="-291600">
              <a:lnSpc>
                <a:spcPct val="100000"/>
              </a:lnSpc>
              <a:spcAft>
                <a:spcPts val="0"/>
              </a:spcAft>
              <a:buClr>
                <a:srgbClr val="004A78"/>
              </a:buClr>
              <a:buFont typeface="Arial" charset="0"/>
              <a:buChar char="•"/>
            </a:pPr>
            <a:r>
              <a:rPr lang="en-US" sz="2400" b="1" i="1" dirty="0">
                <a:solidFill>
                  <a:srgbClr val="910200"/>
                </a:solidFill>
                <a:latin typeface="Arial" panose="020B0604020202020204" pitchFamily="34" charset="0"/>
                <a:cs typeface="Arial" panose="020B0604020202020204" pitchFamily="34" charset="0"/>
              </a:rPr>
              <a:t>Classical dichotomy</a:t>
            </a:r>
            <a:r>
              <a:rPr lang="en-US" sz="2400" dirty="0">
                <a:latin typeface="Arial" panose="020B0604020202020204" pitchFamily="34" charset="0"/>
                <a:cs typeface="Arial" panose="020B0604020202020204" pitchFamily="34" charset="0"/>
              </a:rPr>
              <a:t>: The theoretical separation of nominal and real variables.</a:t>
            </a:r>
          </a:p>
          <a:p>
            <a:pPr marL="291600" indent="-291600">
              <a:lnSpc>
                <a:spcPct val="100000"/>
              </a:lnSpc>
              <a:spcAft>
                <a:spcPts val="0"/>
              </a:spcAft>
              <a:buClr>
                <a:srgbClr val="004A78"/>
              </a:buClr>
              <a:buFont typeface="Arial" charset="0"/>
              <a:buChar char="•"/>
            </a:pPr>
            <a:r>
              <a:rPr lang="en-US" sz="2400" b="1" i="1" dirty="0">
                <a:solidFill>
                  <a:srgbClr val="910200"/>
                </a:solidFill>
                <a:latin typeface="Arial" panose="020B0604020202020204" pitchFamily="34" charset="0"/>
                <a:cs typeface="Arial" panose="020B0604020202020204" pitchFamily="34" charset="0"/>
              </a:rPr>
              <a:t>Monetary neutrality</a:t>
            </a:r>
            <a:r>
              <a:rPr lang="en-US" sz="2400" dirty="0">
                <a:latin typeface="Arial" panose="020B0604020202020204" pitchFamily="34" charset="0"/>
                <a:cs typeface="Arial" panose="020B0604020202020204" pitchFamily="34" charset="0"/>
              </a:rPr>
              <a:t> is the proposition that changes in the money supply do not affect real variables.</a:t>
            </a:r>
          </a:p>
        </p:txBody>
      </p:sp>
    </p:spTree>
    <p:extLst>
      <p:ext uri="{BB962C8B-B14F-4D97-AF65-F5344CB8AC3E}">
        <p14:creationId xmlns:p14="http://schemas.microsoft.com/office/powerpoint/2010/main" val="151279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(8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749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Velocity and the Quantity Equation</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6" y="2208530"/>
            <a:ext cx="10711824" cy="1316990"/>
          </a:xfrm>
        </p:spPr>
        <p:txBody>
          <a:bodyPr/>
          <a:lstStyle/>
          <a:p>
            <a:pPr marL="291600" indent="-291600">
              <a:lnSpc>
                <a:spcPct val="100000"/>
              </a:lnSpc>
              <a:spcAft>
                <a:spcPts val="0"/>
              </a:spcAft>
              <a:buClr>
                <a:srgbClr val="004A78"/>
              </a:buClr>
              <a:buFont typeface="Arial" charset="0"/>
              <a:buChar char="•"/>
            </a:pPr>
            <a:r>
              <a:rPr lang="en-US" sz="2400" dirty="0">
                <a:latin typeface="Arial" panose="020B0604020202020204" pitchFamily="34" charset="0"/>
                <a:cs typeface="Arial" panose="020B0604020202020204" pitchFamily="34" charset="0"/>
              </a:rPr>
              <a:t>How many times per year is the typical dollar used to pay for a newly produced good or service?</a:t>
            </a:r>
          </a:p>
          <a:p>
            <a:pPr marL="291600" indent="-291600">
              <a:lnSpc>
                <a:spcPct val="100000"/>
              </a:lnSpc>
              <a:spcAft>
                <a:spcPts val="0"/>
              </a:spcAft>
              <a:buClr>
                <a:srgbClr val="004A78"/>
              </a:buClr>
              <a:buFont typeface="Arial" charset="0"/>
              <a:buChar char="•"/>
            </a:pPr>
            <a:r>
              <a:rPr lang="en-US" sz="2400" b="1" i="1" dirty="0">
                <a:solidFill>
                  <a:srgbClr val="910200"/>
                </a:solidFill>
                <a:latin typeface="Arial" panose="020B0604020202020204" pitchFamily="34" charset="0"/>
                <a:cs typeface="Arial" panose="020B0604020202020204" pitchFamily="34" charset="0"/>
              </a:rPr>
              <a:t>Velocity of money</a:t>
            </a:r>
            <a:r>
              <a:rPr lang="en-US" sz="2400" dirty="0">
                <a:latin typeface="Arial" panose="020B0604020202020204" pitchFamily="34" charset="0"/>
                <a:cs typeface="Arial" panose="020B0604020202020204" pitchFamily="34" charset="0"/>
              </a:rPr>
              <a:t> is the rate at which money changes hands.</a:t>
            </a:r>
          </a:p>
        </p:txBody>
      </p:sp>
      <p:pic>
        <p:nvPicPr>
          <p:cNvPr id="10" name="Content Placeholder 9" descr="V = (P times Y)/M">
            <a:extLst>
              <a:ext uri="{FF2B5EF4-FFF2-40B4-BE49-F238E27FC236}">
                <a16:creationId xmlns:a16="http://schemas.microsoft.com/office/drawing/2014/main" id="{2F18A167-C593-47D0-8A50-67A1C30A987D}"/>
              </a:ext>
            </a:extLst>
          </p:cNvPr>
          <p:cNvPicPr>
            <a:picLocks noGrp="1" noChangeAspect="1"/>
          </p:cNvPicPr>
          <p:nvPr>
            <p:ph sz="quarter" idx="20"/>
          </p:nvPr>
        </p:nvPicPr>
        <p:blipFill>
          <a:blip r:embed="rId3"/>
          <a:stretch>
            <a:fillRect/>
          </a:stretch>
        </p:blipFill>
        <p:spPr>
          <a:xfrm>
            <a:off x="4415168" y="3612622"/>
            <a:ext cx="3377477" cy="463336"/>
          </a:xfrm>
          <a:prstGeom prst="rect">
            <a:avLst/>
          </a:prstGeom>
        </p:spPr>
      </p:pic>
      <p:sp>
        <p:nvSpPr>
          <p:cNvPr id="5" name="Content Placeholder 4">
            <a:extLst>
              <a:ext uri="{FF2B5EF4-FFF2-40B4-BE49-F238E27FC236}">
                <a16:creationId xmlns:a16="http://schemas.microsoft.com/office/drawing/2014/main" id="{4BCD6493-F0B1-4F78-9DBC-74B27CCC3E13}"/>
              </a:ext>
            </a:extLst>
          </p:cNvPr>
          <p:cNvSpPr>
            <a:spLocks noGrp="1"/>
          </p:cNvSpPr>
          <p:nvPr>
            <p:ph sz="quarter" idx="21"/>
          </p:nvPr>
        </p:nvSpPr>
        <p:spPr>
          <a:xfrm>
            <a:off x="743576" y="4157238"/>
            <a:ext cx="10714999" cy="1917808"/>
          </a:xfrm>
        </p:spPr>
        <p:txBody>
          <a:bodyPr/>
          <a:lstStyle/>
          <a:p>
            <a:pPr marL="291600" indent="-291600">
              <a:lnSpc>
                <a:spcPct val="100000"/>
              </a:lnSpc>
              <a:spcAft>
                <a:spcPts val="0"/>
              </a:spcAft>
              <a:buClr>
                <a:srgbClr val="004A78"/>
              </a:buClr>
              <a:buFont typeface="Arial" charset="0"/>
              <a:buChar char="•"/>
            </a:pPr>
            <a:r>
              <a:rPr lang="en-US" sz="2400" b="1" i="1" dirty="0">
                <a:latin typeface="Arial" panose="020B0604020202020204" pitchFamily="34" charset="0"/>
                <a:cs typeface="Arial" panose="020B0604020202020204" pitchFamily="34" charset="0"/>
              </a:rPr>
              <a:t>V</a:t>
            </a:r>
            <a:r>
              <a:rPr lang="en-US" sz="2400" dirty="0">
                <a:latin typeface="Arial" panose="020B0604020202020204" pitchFamily="34" charset="0"/>
                <a:cs typeface="Arial" panose="020B0604020202020204" pitchFamily="34" charset="0"/>
              </a:rPr>
              <a:t>: Velocity of money</a:t>
            </a:r>
          </a:p>
          <a:p>
            <a:pPr marL="291600" indent="-291600">
              <a:lnSpc>
                <a:spcPct val="100000"/>
              </a:lnSpc>
              <a:spcAft>
                <a:spcPts val="0"/>
              </a:spcAft>
              <a:buClr>
                <a:srgbClr val="004A78"/>
              </a:buClr>
              <a:buFont typeface="Arial" charset="0"/>
              <a:buChar char="•"/>
            </a:pPr>
            <a:r>
              <a:rPr lang="en-US" sz="2400" b="1" i="1" dirty="0">
                <a:latin typeface="Arial" panose="020B0604020202020204" pitchFamily="34" charset="0"/>
                <a:cs typeface="Arial" panose="020B0604020202020204" pitchFamily="34" charset="0"/>
              </a:rPr>
              <a:t>Y</a:t>
            </a:r>
            <a:r>
              <a:rPr lang="en-US" sz="2400" dirty="0">
                <a:latin typeface="Arial" panose="020B0604020202020204" pitchFamily="34" charset="0"/>
                <a:cs typeface="Arial" panose="020B0604020202020204" pitchFamily="34" charset="0"/>
              </a:rPr>
              <a:t>: Real G</a:t>
            </a:r>
            <a:r>
              <a:rPr lang="en-US" sz="1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a:t>
            </a:r>
            <a:r>
              <a:rPr lang="en-US" sz="1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a:t>
            </a:r>
          </a:p>
          <a:p>
            <a:pPr marL="291600" indent="-291600">
              <a:lnSpc>
                <a:spcPct val="100000"/>
              </a:lnSpc>
              <a:spcAft>
                <a:spcPts val="0"/>
              </a:spcAft>
              <a:buClr>
                <a:srgbClr val="004A78"/>
              </a:buClr>
              <a:buFont typeface="Arial" charset="0"/>
              <a:buChar char="•"/>
            </a:pPr>
            <a:r>
              <a:rPr lang="en-US" sz="2400" b="1" i="1" dirty="0">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 Price level</a:t>
            </a:r>
          </a:p>
          <a:p>
            <a:pPr marL="291600" indent="-291600">
              <a:lnSpc>
                <a:spcPct val="100000"/>
              </a:lnSpc>
              <a:spcAft>
                <a:spcPts val="0"/>
              </a:spcAft>
              <a:buClr>
                <a:srgbClr val="004A78"/>
              </a:buClr>
              <a:buFont typeface="Arial" charset="0"/>
              <a:buChar char="•"/>
            </a:pPr>
            <a:r>
              <a:rPr lang="en-US" sz="2400" b="1" i="1" dirty="0">
                <a:latin typeface="Arial" panose="020B0604020202020204" pitchFamily="34" charset="0"/>
                <a:cs typeface="Arial" panose="020B0604020202020204" pitchFamily="34" charset="0"/>
              </a:rPr>
              <a:t>M</a:t>
            </a:r>
            <a:r>
              <a:rPr lang="en-US" sz="2400" dirty="0">
                <a:latin typeface="Arial" panose="020B0604020202020204" pitchFamily="34" charset="0"/>
                <a:cs typeface="Arial" panose="020B0604020202020204" pitchFamily="34" charset="0"/>
              </a:rPr>
              <a:t>: Quantity of money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563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(9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749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Velocity and the Quantity Equation</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6" y="2208530"/>
            <a:ext cx="10711824" cy="1220470"/>
          </a:xfrm>
        </p:spPr>
        <p:txBody>
          <a:bodyPr/>
          <a:lstStyle/>
          <a:p>
            <a:pPr marL="291600" indent="-291600">
              <a:lnSpc>
                <a:spcPct val="100000"/>
              </a:lnSpc>
              <a:spcAft>
                <a:spcPts val="0"/>
              </a:spcAft>
              <a:buClr>
                <a:srgbClr val="004A78"/>
              </a:buClr>
              <a:buFont typeface="Arial" charset="0"/>
              <a:buChar char="•"/>
            </a:pPr>
            <a:r>
              <a:rPr lang="en-US" sz="2400" b="1" i="1" dirty="0">
                <a:solidFill>
                  <a:srgbClr val="910200"/>
                </a:solidFill>
                <a:latin typeface="Arial" panose="020B0604020202020204" pitchFamily="34" charset="0"/>
                <a:cs typeface="Arial" panose="020B0604020202020204" pitchFamily="34" charset="0"/>
              </a:rPr>
              <a:t>Quantity equation </a:t>
            </a:r>
            <a:r>
              <a:rPr lang="en-US" sz="2400" dirty="0">
                <a:latin typeface="Arial" panose="020B0604020202020204" pitchFamily="34" charset="0"/>
                <a:cs typeface="Arial" panose="020B0604020202020204" pitchFamily="34" charset="0"/>
              </a:rPr>
              <a:t>is the equation that relates the quantity of money, the velocity of money, and the dollar value of the economy’s output of goods and services.</a:t>
            </a:r>
          </a:p>
        </p:txBody>
      </p:sp>
      <p:sp>
        <p:nvSpPr>
          <p:cNvPr id="7" name="Content Placeholder 6">
            <a:extLst>
              <a:ext uri="{FF2B5EF4-FFF2-40B4-BE49-F238E27FC236}">
                <a16:creationId xmlns:a16="http://schemas.microsoft.com/office/drawing/2014/main" id="{685A81A6-FAA2-4E3B-8BA6-3F442A38DBF7}"/>
              </a:ext>
            </a:extLst>
          </p:cNvPr>
          <p:cNvSpPr>
            <a:spLocks noGrp="1"/>
          </p:cNvSpPr>
          <p:nvPr>
            <p:ph sz="quarter" idx="20"/>
          </p:nvPr>
        </p:nvSpPr>
        <p:spPr>
          <a:xfrm>
            <a:off x="4817326" y="3620770"/>
            <a:ext cx="2564325" cy="443230"/>
          </a:xfrm>
        </p:spPr>
        <p:txBody>
          <a:bodyPr/>
          <a:lstStyle/>
          <a:p>
            <a:pPr algn="ctr"/>
            <a:r>
              <a:rPr lang="en-US" sz="2400" i="1" dirty="0"/>
              <a:t>M</a:t>
            </a:r>
            <a:r>
              <a:rPr lang="en-US" sz="2400" dirty="0"/>
              <a:t> × </a:t>
            </a:r>
            <a:r>
              <a:rPr lang="en-US" sz="2400" i="1" dirty="0"/>
              <a:t>V</a:t>
            </a:r>
            <a:r>
              <a:rPr lang="en-US" sz="2400" dirty="0"/>
              <a:t> = </a:t>
            </a:r>
            <a:r>
              <a:rPr lang="en-US" sz="2400" i="1" dirty="0"/>
              <a:t>P</a:t>
            </a:r>
            <a:r>
              <a:rPr lang="en-US" sz="2400" dirty="0"/>
              <a:t> × </a:t>
            </a:r>
            <a:r>
              <a:rPr lang="en-US" sz="2400" i="1" dirty="0"/>
              <a:t>Y</a:t>
            </a:r>
            <a:endParaRPr lang="en-IN" sz="2400" i="1" dirty="0"/>
          </a:p>
        </p:txBody>
      </p:sp>
    </p:spTree>
    <p:extLst>
      <p:ext uri="{BB962C8B-B14F-4D97-AF65-F5344CB8AC3E}">
        <p14:creationId xmlns:p14="http://schemas.microsoft.com/office/powerpoint/2010/main" val="279647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D552-9EB3-4DB6-9CA9-D055DA6B3AF4}"/>
              </a:ext>
            </a:extLst>
          </p:cNvPr>
          <p:cNvSpPr>
            <a:spLocks noGrp="1"/>
          </p:cNvSpPr>
          <p:nvPr>
            <p:ph type="title"/>
          </p:nvPr>
        </p:nvSpPr>
        <p:spPr>
          <a:xfrm>
            <a:off x="847530" y="220364"/>
            <a:ext cx="10498495" cy="961626"/>
          </a:xfrm>
        </p:spPr>
        <p:txBody>
          <a:bodyPr/>
          <a:lstStyle/>
          <a:p>
            <a:pPr algn="l"/>
            <a:r>
              <a:rPr lang="en-US" dirty="0">
                <a:latin typeface="Arial" panose="020B0604020202020204" pitchFamily="34" charset="0"/>
                <a:cs typeface="Arial" panose="020B0604020202020204" pitchFamily="34" charset="0"/>
              </a:rPr>
              <a:t>FIGURE 11.3: Nominal G</a:t>
            </a:r>
            <a:r>
              <a:rPr lang="en-US" sz="1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a:t>
            </a:r>
            <a:r>
              <a:rPr lang="en-US" sz="1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 the Quantity of Money, and the Velocity of Money</a:t>
            </a:r>
            <a:endParaRPr lang="en-IN" dirty="0">
              <a:latin typeface="Arial" panose="020B0604020202020204" pitchFamily="34" charset="0"/>
              <a:cs typeface="Arial" panose="020B0604020202020204" pitchFamily="34" charset="0"/>
            </a:endParaRPr>
          </a:p>
        </p:txBody>
      </p:sp>
      <p:pic>
        <p:nvPicPr>
          <p:cNvPr id="6" name="Picture Placeholder 5" descr="A graph with the vertical axis labeled indexes from 0 to 7000 in increments of 1000 and horizontal axis labeled year from 1968 to 2018 in increments of 2. A curve denoting velocity moves flat along the horizontal axis. A curve denoting nominal G D P starts at the origin and moves upwards to the right. It ends at 2700 in 2018. A curve denoting M_2 starts at the origin and moves upwards to end at 6000 in 2018. The values are approximated.">
            <a:extLst>
              <a:ext uri="{FF2B5EF4-FFF2-40B4-BE49-F238E27FC236}">
                <a16:creationId xmlns:a16="http://schemas.microsoft.com/office/drawing/2014/main" id="{30168C3C-9058-47B8-B989-209F29865581}"/>
              </a:ext>
            </a:extLst>
          </p:cNvPr>
          <p:cNvPicPr>
            <a:picLocks noGrp="1" noChangeAspect="1"/>
          </p:cNvPicPr>
          <p:nvPr>
            <p:ph type="pic" sz="quarter" idx="10"/>
          </p:nvPr>
        </p:nvPicPr>
        <p:blipFill rotWithShape="1">
          <a:blip r:embed="rId3"/>
          <a:srcRect l="24917" t="-1204" b="9875"/>
          <a:stretch/>
        </p:blipFill>
        <p:spPr>
          <a:xfrm>
            <a:off x="3153790" y="1400556"/>
            <a:ext cx="5884421" cy="4056888"/>
          </a:xfrm>
          <a:prstGeom prst="rect">
            <a:avLst/>
          </a:prstGeom>
        </p:spPr>
      </p:pic>
      <p:sp>
        <p:nvSpPr>
          <p:cNvPr id="5" name="Text Placeholder 4">
            <a:extLst>
              <a:ext uri="{FF2B5EF4-FFF2-40B4-BE49-F238E27FC236}">
                <a16:creationId xmlns:a16="http://schemas.microsoft.com/office/drawing/2014/main" id="{A9160E9B-5670-40E7-982E-2A9CAF70D0A4}"/>
              </a:ext>
            </a:extLst>
          </p:cNvPr>
          <p:cNvSpPr>
            <a:spLocks noGrp="1"/>
          </p:cNvSpPr>
          <p:nvPr>
            <p:ph type="body" sz="quarter" idx="11"/>
          </p:nvPr>
        </p:nvSpPr>
        <p:spPr>
          <a:xfrm>
            <a:off x="733118" y="5705803"/>
            <a:ext cx="10729158" cy="314522"/>
          </a:xfrm>
        </p:spPr>
        <p:txBody>
          <a:bodyPr/>
          <a:lstStyle/>
          <a:p>
            <a:r>
              <a:rPr lang="en-US" b="1" dirty="0">
                <a:solidFill>
                  <a:srgbClr val="000000"/>
                </a:solidFill>
              </a:rPr>
              <a:t>Sources</a:t>
            </a:r>
            <a:r>
              <a:rPr lang="en-US" dirty="0">
                <a:solidFill>
                  <a:srgbClr val="000000"/>
                </a:solidFill>
              </a:rPr>
              <a:t>: Statistics Canada, C</a:t>
            </a:r>
            <a:r>
              <a:rPr lang="en-US" sz="100" dirty="0">
                <a:solidFill>
                  <a:srgbClr val="000000"/>
                </a:solidFill>
              </a:rPr>
              <a:t> </a:t>
            </a:r>
            <a:r>
              <a:rPr lang="en-US" dirty="0">
                <a:solidFill>
                  <a:srgbClr val="000000"/>
                </a:solidFill>
              </a:rPr>
              <a:t>A</a:t>
            </a:r>
            <a:r>
              <a:rPr lang="en-US" sz="100" dirty="0">
                <a:solidFill>
                  <a:srgbClr val="000000"/>
                </a:solidFill>
              </a:rPr>
              <a:t> </a:t>
            </a:r>
            <a:r>
              <a:rPr lang="en-US" dirty="0">
                <a:solidFill>
                  <a:srgbClr val="000000"/>
                </a:solidFill>
              </a:rPr>
              <a:t>N</a:t>
            </a:r>
            <a:r>
              <a:rPr lang="en-US" sz="100" dirty="0">
                <a:solidFill>
                  <a:srgbClr val="000000"/>
                </a:solidFill>
              </a:rPr>
              <a:t> </a:t>
            </a:r>
            <a:r>
              <a:rPr lang="en-US" dirty="0">
                <a:solidFill>
                  <a:srgbClr val="000000"/>
                </a:solidFill>
              </a:rPr>
              <a:t>S</a:t>
            </a:r>
            <a:r>
              <a:rPr lang="en-US" sz="100" dirty="0">
                <a:solidFill>
                  <a:srgbClr val="000000"/>
                </a:solidFill>
              </a:rPr>
              <a:t> </a:t>
            </a:r>
            <a:r>
              <a:rPr lang="en-US" dirty="0">
                <a:solidFill>
                  <a:srgbClr val="000000"/>
                </a:solidFill>
              </a:rPr>
              <a:t>I</a:t>
            </a:r>
            <a:r>
              <a:rPr lang="en-US" sz="100" dirty="0">
                <a:solidFill>
                  <a:srgbClr val="000000"/>
                </a:solidFill>
              </a:rPr>
              <a:t> </a:t>
            </a:r>
            <a:r>
              <a:rPr lang="en-US" dirty="0">
                <a:solidFill>
                  <a:srgbClr val="000000"/>
                </a:solidFill>
              </a:rPr>
              <a:t>M database and authors’ calculations.</a:t>
            </a:r>
            <a:endParaRPr lang="en-IN" dirty="0">
              <a:solidFill>
                <a:srgbClr val="000000"/>
              </a:solidFill>
            </a:endParaRPr>
          </a:p>
        </p:txBody>
      </p:sp>
    </p:spTree>
    <p:extLst>
      <p:ext uri="{BB962C8B-B14F-4D97-AF65-F5344CB8AC3E}">
        <p14:creationId xmlns:p14="http://schemas.microsoft.com/office/powerpoint/2010/main" val="3045821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(10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749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Velocity and the Quantity Equation</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6" y="2208530"/>
            <a:ext cx="10711824" cy="3318510"/>
          </a:xfrm>
        </p:spPr>
        <p:txBody>
          <a:bodyPr/>
          <a:lstStyle/>
          <a:p>
            <a:pPr marL="291600" indent="-291600">
              <a:lnSpc>
                <a:spcPct val="100000"/>
              </a:lnSpc>
              <a:spcAft>
                <a:spcPts val="0"/>
              </a:spcAft>
              <a:buClr>
                <a:srgbClr val="004A78"/>
              </a:buClr>
              <a:buFont typeface="Arial" charset="0"/>
              <a:buChar char="•"/>
            </a:pPr>
            <a:r>
              <a:rPr lang="en-US" sz="2400" dirty="0"/>
              <a:t>The elements for explaining the equilibrium price level:</a:t>
            </a:r>
          </a:p>
          <a:p>
            <a:pPr marL="806400" lvl="1" indent="-403200">
              <a:lnSpc>
                <a:spcPct val="100000"/>
              </a:lnSpc>
              <a:spcBef>
                <a:spcPts val="1000"/>
              </a:spcBef>
              <a:buClr>
                <a:srgbClr val="005874"/>
              </a:buClr>
              <a:buFont typeface="+mj-lt"/>
              <a:buAutoNum type="arabicPeriod"/>
            </a:pPr>
            <a:r>
              <a:rPr lang="en-US" sz="2200" dirty="0">
                <a:solidFill>
                  <a:srgbClr val="000000"/>
                </a:solidFill>
              </a:rPr>
              <a:t>Velocity (</a:t>
            </a:r>
            <a:r>
              <a:rPr lang="en-US" sz="2200" b="1" i="1" dirty="0">
                <a:solidFill>
                  <a:srgbClr val="000000"/>
                </a:solidFill>
              </a:rPr>
              <a:t>V</a:t>
            </a:r>
            <a:r>
              <a:rPr lang="en-US" sz="2200" dirty="0">
                <a:solidFill>
                  <a:srgbClr val="000000"/>
                </a:solidFill>
              </a:rPr>
              <a:t>) is stable over time.</a:t>
            </a:r>
          </a:p>
          <a:p>
            <a:pPr marL="806400" lvl="1" indent="-403200">
              <a:lnSpc>
                <a:spcPct val="100000"/>
              </a:lnSpc>
              <a:spcBef>
                <a:spcPts val="1000"/>
              </a:spcBef>
              <a:buClr>
                <a:srgbClr val="005874"/>
              </a:buClr>
              <a:buFont typeface="+mj-lt"/>
              <a:buAutoNum type="arabicPeriod"/>
            </a:pPr>
            <a:r>
              <a:rPr lang="en-US" sz="2200" dirty="0">
                <a:solidFill>
                  <a:srgbClr val="000000"/>
                </a:solidFill>
              </a:rPr>
              <a:t>Because </a:t>
            </a:r>
            <a:r>
              <a:rPr lang="en-US" sz="2200" b="1" i="1" dirty="0">
                <a:solidFill>
                  <a:srgbClr val="000000"/>
                </a:solidFill>
              </a:rPr>
              <a:t>V</a:t>
            </a:r>
            <a:r>
              <a:rPr lang="en-US" sz="2200" dirty="0">
                <a:solidFill>
                  <a:srgbClr val="000000"/>
                </a:solidFill>
              </a:rPr>
              <a:t> is stable, when the central bank changes the quantity of money (</a:t>
            </a:r>
            <a:r>
              <a:rPr lang="en-US" sz="2200" b="1" i="1" dirty="0">
                <a:solidFill>
                  <a:srgbClr val="000000"/>
                </a:solidFill>
              </a:rPr>
              <a:t>M</a:t>
            </a:r>
            <a:r>
              <a:rPr lang="en-US" sz="2200" dirty="0">
                <a:solidFill>
                  <a:srgbClr val="000000"/>
                </a:solidFill>
              </a:rPr>
              <a:t>), it causes proportionate changes in the nominal value of output (</a:t>
            </a:r>
            <a:r>
              <a:rPr lang="en-US" sz="2200" b="1" i="1" dirty="0">
                <a:solidFill>
                  <a:srgbClr val="000000"/>
                </a:solidFill>
              </a:rPr>
              <a:t>P</a:t>
            </a:r>
            <a:r>
              <a:rPr lang="en-US" sz="2200" dirty="0">
                <a:solidFill>
                  <a:srgbClr val="000000"/>
                </a:solidFill>
              </a:rPr>
              <a:t> × </a:t>
            </a:r>
            <a:r>
              <a:rPr lang="en-US" sz="2200" b="1" i="1" dirty="0">
                <a:solidFill>
                  <a:srgbClr val="000000"/>
                </a:solidFill>
              </a:rPr>
              <a:t>Y</a:t>
            </a:r>
            <a:r>
              <a:rPr lang="en-US" sz="2200" dirty="0">
                <a:solidFill>
                  <a:srgbClr val="000000"/>
                </a:solidFill>
              </a:rPr>
              <a:t>).</a:t>
            </a:r>
          </a:p>
          <a:p>
            <a:pPr marL="806400" lvl="1" indent="-403200">
              <a:lnSpc>
                <a:spcPct val="100000"/>
              </a:lnSpc>
              <a:spcBef>
                <a:spcPts val="1000"/>
              </a:spcBef>
              <a:buClr>
                <a:srgbClr val="005874"/>
              </a:buClr>
              <a:buFont typeface="+mj-lt"/>
              <a:buAutoNum type="arabicPeriod"/>
            </a:pPr>
            <a:r>
              <a:rPr lang="en-US" sz="2200" dirty="0">
                <a:solidFill>
                  <a:srgbClr val="000000"/>
                </a:solidFill>
              </a:rPr>
              <a:t>The economy’s output of goods and services (</a:t>
            </a:r>
            <a:r>
              <a:rPr lang="en-US" sz="2200" b="1" i="1" dirty="0">
                <a:solidFill>
                  <a:srgbClr val="000000"/>
                </a:solidFill>
              </a:rPr>
              <a:t>Y</a:t>
            </a:r>
            <a:r>
              <a:rPr lang="en-US" sz="2200" dirty="0">
                <a:solidFill>
                  <a:srgbClr val="000000"/>
                </a:solidFill>
              </a:rPr>
              <a:t>) is primarily determined by factor supplies and technology. In particular, because money is neutral, money does not affect output.</a:t>
            </a:r>
          </a:p>
        </p:txBody>
      </p:sp>
    </p:spTree>
    <p:extLst>
      <p:ext uri="{BB962C8B-B14F-4D97-AF65-F5344CB8AC3E}">
        <p14:creationId xmlns:p14="http://schemas.microsoft.com/office/powerpoint/2010/main" val="209087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(11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749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Velocity and the Quantity Equation</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6" y="2208530"/>
            <a:ext cx="10711824" cy="2617470"/>
          </a:xfrm>
        </p:spPr>
        <p:txBody>
          <a:bodyPr/>
          <a:lstStyle/>
          <a:p>
            <a:pPr marL="806400" lvl="1" indent="-403200">
              <a:lnSpc>
                <a:spcPct val="100000"/>
              </a:lnSpc>
              <a:spcBef>
                <a:spcPts val="1000"/>
              </a:spcBef>
              <a:spcAft>
                <a:spcPts val="0"/>
              </a:spcAft>
              <a:buClr>
                <a:srgbClr val="005874"/>
              </a:buClr>
              <a:buFont typeface="+mj-lt"/>
              <a:buAutoNum type="arabicPeriod" startAt="4"/>
            </a:pPr>
            <a:r>
              <a:rPr lang="en-US" sz="2200" dirty="0">
                <a:solidFill>
                  <a:srgbClr val="000000"/>
                </a:solidFill>
              </a:rPr>
              <a:t>With output (</a:t>
            </a:r>
            <a:r>
              <a:rPr lang="en-US" sz="2200" b="1" i="1" dirty="0">
                <a:solidFill>
                  <a:srgbClr val="000000"/>
                </a:solidFill>
              </a:rPr>
              <a:t>Y</a:t>
            </a:r>
            <a:r>
              <a:rPr lang="en-US" sz="2200" dirty="0">
                <a:solidFill>
                  <a:srgbClr val="000000"/>
                </a:solidFill>
              </a:rPr>
              <a:t>) determined by factor supplies and technology, when the central bank alters the money supply (</a:t>
            </a:r>
            <a:r>
              <a:rPr lang="en-US" sz="2200" b="1" i="1" dirty="0">
                <a:solidFill>
                  <a:srgbClr val="000000"/>
                </a:solidFill>
              </a:rPr>
              <a:t>M</a:t>
            </a:r>
            <a:r>
              <a:rPr lang="en-US" sz="2200" dirty="0">
                <a:solidFill>
                  <a:srgbClr val="000000"/>
                </a:solidFill>
              </a:rPr>
              <a:t>) and induces proportional changes in the nominal value of output (</a:t>
            </a:r>
            <a:r>
              <a:rPr lang="en-US" sz="2200" b="1" i="1" dirty="0">
                <a:solidFill>
                  <a:srgbClr val="000000"/>
                </a:solidFill>
              </a:rPr>
              <a:t>P</a:t>
            </a:r>
            <a:r>
              <a:rPr lang="en-US" sz="2200" dirty="0">
                <a:solidFill>
                  <a:srgbClr val="000000"/>
                </a:solidFill>
              </a:rPr>
              <a:t> × </a:t>
            </a:r>
            <a:r>
              <a:rPr lang="en-US" sz="2200" b="1" i="1" dirty="0">
                <a:solidFill>
                  <a:srgbClr val="000000"/>
                </a:solidFill>
              </a:rPr>
              <a:t>Y</a:t>
            </a:r>
            <a:r>
              <a:rPr lang="en-US" sz="2200" dirty="0">
                <a:solidFill>
                  <a:srgbClr val="000000"/>
                </a:solidFill>
              </a:rPr>
              <a:t>), these changes are reflected in changes in the price level.</a:t>
            </a:r>
          </a:p>
          <a:p>
            <a:pPr marL="806400" lvl="1" indent="-403200">
              <a:lnSpc>
                <a:spcPct val="100000"/>
              </a:lnSpc>
              <a:spcBef>
                <a:spcPts val="1000"/>
              </a:spcBef>
              <a:spcAft>
                <a:spcPts val="0"/>
              </a:spcAft>
              <a:buClr>
                <a:srgbClr val="005874"/>
              </a:buClr>
              <a:buFont typeface="+mj-lt"/>
              <a:buAutoNum type="arabicPeriod" startAt="4"/>
            </a:pPr>
            <a:r>
              <a:rPr lang="en-US" sz="2200" dirty="0">
                <a:solidFill>
                  <a:srgbClr val="000000"/>
                </a:solidFill>
              </a:rPr>
              <a:t>Therefore, when the central bank increases the money supply rapidly, the result is a high rate of inflation.</a:t>
            </a:r>
          </a:p>
        </p:txBody>
      </p:sp>
    </p:spTree>
    <p:extLst>
      <p:ext uri="{BB962C8B-B14F-4D97-AF65-F5344CB8AC3E}">
        <p14:creationId xmlns:p14="http://schemas.microsoft.com/office/powerpoint/2010/main" val="242673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8C27-8E81-4EB6-A4C1-508167EE0DA5}"/>
              </a:ext>
            </a:extLst>
          </p:cNvPr>
          <p:cNvSpPr>
            <a:spLocks noGrp="1"/>
          </p:cNvSpPr>
          <p:nvPr>
            <p:ph type="title"/>
          </p:nvPr>
        </p:nvSpPr>
        <p:spPr>
          <a:xfrm>
            <a:off x="838200" y="220364"/>
            <a:ext cx="10531415" cy="961626"/>
          </a:xfrm>
        </p:spPr>
        <p:txBody>
          <a:bodyPr/>
          <a:lstStyle/>
          <a:p>
            <a:pPr algn="l"/>
            <a:r>
              <a:rPr lang="en-US" dirty="0">
                <a:latin typeface="Arial" panose="020B0604020202020204" pitchFamily="34" charset="0"/>
                <a:cs typeface="Arial" panose="020B0604020202020204" pitchFamily="34" charset="0"/>
              </a:rPr>
              <a:t>FIGURE 11.4: Money and Prices during Four Hyperinflations </a:t>
            </a:r>
            <a:r>
              <a:rPr lang="en-US" sz="2400" b="0" dirty="0">
                <a:latin typeface="Arial" panose="020B0604020202020204" pitchFamily="34" charset="0"/>
                <a:cs typeface="Arial" panose="020B0604020202020204" pitchFamily="34" charset="0"/>
              </a:rPr>
              <a:t>(1 of 2)</a:t>
            </a:r>
            <a:endParaRPr lang="en-IN" sz="2400" b="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C5E94B6B-A5D4-4655-A126-05E4D8A5BEF3}"/>
              </a:ext>
            </a:extLst>
          </p:cNvPr>
          <p:cNvSpPr>
            <a:spLocks noGrp="1"/>
          </p:cNvSpPr>
          <p:nvPr>
            <p:ph type="body" sz="quarter" idx="17"/>
          </p:nvPr>
        </p:nvSpPr>
        <p:spPr>
          <a:xfrm>
            <a:off x="2460617" y="1633220"/>
            <a:ext cx="1603384" cy="416445"/>
          </a:xfrm>
        </p:spPr>
        <p:txBody>
          <a:bodyPr/>
          <a:lstStyle/>
          <a:p>
            <a:pPr marL="0" indent="0">
              <a:buNone/>
            </a:pPr>
            <a:r>
              <a:rPr lang="en-US" b="1" dirty="0"/>
              <a:t>(a) Austria</a:t>
            </a:r>
            <a:endParaRPr lang="en-IN" b="1" dirty="0"/>
          </a:p>
        </p:txBody>
      </p:sp>
      <p:pic>
        <p:nvPicPr>
          <p:cNvPr id="9" name="Content Placeholder 8" descr="Two graphs denote Austria and Hungary. In the first one denoting Austria the vertical axis is labeled indexes from 100 to 100 000 and horizontal axis labeled year from 1921 to 1925. A curve denoting price level starts at the origin and moves upwards to the right to end at 11000 after 1924. A curve denoting money supply starts at the origin and moves upwards to the right to end at the same point as the first curve.">
            <a:extLst>
              <a:ext uri="{FF2B5EF4-FFF2-40B4-BE49-F238E27FC236}">
                <a16:creationId xmlns:a16="http://schemas.microsoft.com/office/drawing/2014/main" id="{D212BEA6-1959-4BF5-B2D0-4791152C8339}"/>
              </a:ext>
            </a:extLst>
          </p:cNvPr>
          <p:cNvPicPr>
            <a:picLocks noGrp="1" noChangeAspect="1"/>
          </p:cNvPicPr>
          <p:nvPr>
            <p:ph sz="quarter" idx="19"/>
          </p:nvPr>
        </p:nvPicPr>
        <p:blipFill rotWithShape="1">
          <a:blip r:embed="rId3"/>
          <a:srcRect t="8157"/>
          <a:stretch/>
        </p:blipFill>
        <p:spPr>
          <a:xfrm>
            <a:off x="864170" y="2250316"/>
            <a:ext cx="4796278" cy="2665221"/>
          </a:xfrm>
          <a:prstGeom prst="rect">
            <a:avLst/>
          </a:prstGeom>
        </p:spPr>
      </p:pic>
      <p:sp>
        <p:nvSpPr>
          <p:cNvPr id="5" name="Content Placeholder 4">
            <a:extLst>
              <a:ext uri="{FF2B5EF4-FFF2-40B4-BE49-F238E27FC236}">
                <a16:creationId xmlns:a16="http://schemas.microsoft.com/office/drawing/2014/main" id="{E952F5A9-8659-4573-AF5E-41AE9D1EFC8D}"/>
              </a:ext>
            </a:extLst>
          </p:cNvPr>
          <p:cNvSpPr>
            <a:spLocks noGrp="1"/>
          </p:cNvSpPr>
          <p:nvPr>
            <p:ph sz="quarter" idx="20"/>
          </p:nvPr>
        </p:nvSpPr>
        <p:spPr>
          <a:xfrm>
            <a:off x="7950200" y="1633220"/>
            <a:ext cx="1752600" cy="416445"/>
          </a:xfrm>
        </p:spPr>
        <p:txBody>
          <a:bodyPr/>
          <a:lstStyle/>
          <a:p>
            <a:r>
              <a:rPr lang="en-US" sz="2400" b="1" dirty="0"/>
              <a:t>(b) Hungary</a:t>
            </a:r>
            <a:endParaRPr lang="en-IN" sz="2400" b="1" dirty="0"/>
          </a:p>
        </p:txBody>
      </p:sp>
      <p:pic>
        <p:nvPicPr>
          <p:cNvPr id="10" name="Content Placeholder 9" descr="In the second one the vertical axis is labeled indexes from 100 to 100 000 and horizontal axis labeled year from 1921 to 1925. A curve denoting price level starts between 1921 and 1922 on the horizontal axis and moves upwards to the right to end at 60000 after 1925. A curve denoting money supply starts between 1921 and 1922 on the horizontal axis and moves upwards to the right to end at 30000 after 1925. The values are approximated.">
            <a:extLst>
              <a:ext uri="{FF2B5EF4-FFF2-40B4-BE49-F238E27FC236}">
                <a16:creationId xmlns:a16="http://schemas.microsoft.com/office/drawing/2014/main" id="{43DBA2E7-57B1-4D19-9290-B7E95115D74D}"/>
              </a:ext>
            </a:extLst>
          </p:cNvPr>
          <p:cNvPicPr>
            <a:picLocks noGrp="1" noChangeAspect="1"/>
          </p:cNvPicPr>
          <p:nvPr>
            <p:ph sz="quarter" idx="21"/>
          </p:nvPr>
        </p:nvPicPr>
        <p:blipFill rotWithShape="1">
          <a:blip r:embed="rId4"/>
          <a:srcRect t="39726"/>
          <a:stretch/>
        </p:blipFill>
        <p:spPr>
          <a:xfrm>
            <a:off x="6240607" y="2312228"/>
            <a:ext cx="5151465" cy="2541395"/>
          </a:xfrm>
          <a:prstGeom prst="rect">
            <a:avLst/>
          </a:prstGeom>
        </p:spPr>
      </p:pic>
      <p:sp>
        <p:nvSpPr>
          <p:cNvPr id="7" name="Content Placeholder 6">
            <a:extLst>
              <a:ext uri="{FF2B5EF4-FFF2-40B4-BE49-F238E27FC236}">
                <a16:creationId xmlns:a16="http://schemas.microsoft.com/office/drawing/2014/main" id="{1493E94A-5EBC-4697-8B38-F7BE32F8FB06}"/>
              </a:ext>
            </a:extLst>
          </p:cNvPr>
          <p:cNvSpPr>
            <a:spLocks noGrp="1"/>
          </p:cNvSpPr>
          <p:nvPr>
            <p:ph sz="quarter" idx="22"/>
          </p:nvPr>
        </p:nvSpPr>
        <p:spPr>
          <a:xfrm>
            <a:off x="743575" y="5198851"/>
            <a:ext cx="10714999" cy="769408"/>
          </a:xfrm>
        </p:spPr>
        <p:txBody>
          <a:bodyPr/>
          <a:lstStyle/>
          <a:p>
            <a:r>
              <a:rPr lang="en-US" sz="1800" b="1" dirty="0"/>
              <a:t>Sources for Austria, Hungary, Germany, and Poland:</a:t>
            </a:r>
            <a:r>
              <a:rPr lang="en-US" sz="1800" dirty="0"/>
              <a:t> </a:t>
            </a:r>
            <a:r>
              <a:rPr lang="en-US" sz="1800" dirty="0">
                <a:latin typeface="Arial" panose="020B0604020202020204" pitchFamily="34" charset="0"/>
                <a:cs typeface="Arial" panose="020B0604020202020204" pitchFamily="34" charset="0"/>
              </a:rPr>
              <a:t>©</a:t>
            </a:r>
            <a:r>
              <a:rPr lang="en-US" sz="1800" dirty="0"/>
              <a:t> 2018 Cengage Learning. Adapted from Thomas J. Sargent, “The End of Four Big Inflations,” in Robert Hall, ed., </a:t>
            </a:r>
            <a:r>
              <a:rPr lang="en-US" sz="1800" i="1" dirty="0"/>
              <a:t>Inflation</a:t>
            </a:r>
            <a:r>
              <a:rPr lang="en-US" sz="1800" dirty="0"/>
              <a:t> (Chicago: University of Chicago Press, 1983), pp. 41-93.</a:t>
            </a:r>
            <a:endParaRPr lang="en-IN" sz="1800" dirty="0"/>
          </a:p>
        </p:txBody>
      </p:sp>
    </p:spTree>
    <p:extLst>
      <p:ext uri="{BB962C8B-B14F-4D97-AF65-F5344CB8AC3E}">
        <p14:creationId xmlns:p14="http://schemas.microsoft.com/office/powerpoint/2010/main" val="133500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CCBEBC-23BE-499F-817F-FC36BD639864}"/>
              </a:ext>
            </a:extLst>
          </p:cNvPr>
          <p:cNvSpPr>
            <a:spLocks noGrp="1"/>
          </p:cNvSpPr>
          <p:nvPr>
            <p:ph type="title"/>
          </p:nvPr>
        </p:nvSpPr>
        <p:spPr>
          <a:xfrm>
            <a:off x="874560" y="3090420"/>
            <a:ext cx="3697440" cy="667670"/>
          </a:xfrm>
        </p:spPr>
        <p:txBody>
          <a:bodyPr/>
          <a:lstStyle/>
          <a:p>
            <a:r>
              <a:rPr lang="en-US" sz="3600" b="0" noProof="0" dirty="0">
                <a:latin typeface="Arial" panose="020B0604020202020204" pitchFamily="34" charset="0"/>
                <a:cs typeface="Arial" panose="020B0604020202020204" pitchFamily="34" charset="0"/>
              </a:rPr>
              <a:t>Chapter 11</a:t>
            </a:r>
          </a:p>
        </p:txBody>
      </p:sp>
      <p:sp>
        <p:nvSpPr>
          <p:cNvPr id="2" name="Text Placeholder 1">
            <a:extLst>
              <a:ext uri="{FF2B5EF4-FFF2-40B4-BE49-F238E27FC236}">
                <a16:creationId xmlns:a16="http://schemas.microsoft.com/office/drawing/2014/main" id="{04039354-BD38-4404-B8AE-8B01041EFE9F}"/>
              </a:ext>
            </a:extLst>
          </p:cNvPr>
          <p:cNvSpPr>
            <a:spLocks noGrp="1"/>
          </p:cNvSpPr>
          <p:nvPr>
            <p:ph type="body" sz="quarter" idx="11"/>
          </p:nvPr>
        </p:nvSpPr>
        <p:spPr>
          <a:xfrm>
            <a:off x="858418" y="3911955"/>
            <a:ext cx="4790542" cy="1578791"/>
          </a:xfrm>
        </p:spPr>
        <p:txBody>
          <a:bodyPr anchor="ctr"/>
          <a:lstStyle/>
          <a:p>
            <a:r>
              <a:rPr lang="en-US" sz="3400" b="1" dirty="0"/>
              <a:t>MONEY GROWTH AND INFLATION</a:t>
            </a:r>
            <a:endParaRPr lang="en-US" sz="3400" b="1" noProof="0" dirty="0">
              <a:latin typeface="Arial" panose="020B0604020202020204" pitchFamily="34" charset="0"/>
              <a:cs typeface="Arial" panose="020B0604020202020204" pitchFamily="34" charset="0"/>
            </a:endParaRPr>
          </a:p>
        </p:txBody>
      </p:sp>
      <p:pic>
        <p:nvPicPr>
          <p:cNvPr id="6" name="Picture Placeholder 5" descr="A photo of Canadian dollar bills attached to thin branches with clothes pegs. ">
            <a:extLst>
              <a:ext uri="{FF2B5EF4-FFF2-40B4-BE49-F238E27FC236}">
                <a16:creationId xmlns:a16="http://schemas.microsoft.com/office/drawing/2014/main" id="{79F7AF52-91DB-46CB-A1FA-2CCD5AB0BFAA}"/>
              </a:ext>
            </a:extLst>
          </p:cNvPr>
          <p:cNvPicPr>
            <a:picLocks noGrp="1" noChangeAspect="1"/>
          </p:cNvPicPr>
          <p:nvPr>
            <p:ph type="pic" sz="quarter" idx="12"/>
          </p:nvPr>
        </p:nvPicPr>
        <p:blipFill rotWithShape="1">
          <a:blip r:embed="rId2"/>
          <a:srcRect l="78"/>
          <a:stretch/>
        </p:blipFill>
        <p:spPr>
          <a:xfrm>
            <a:off x="5963920" y="2127657"/>
            <a:ext cx="5944860" cy="3568595"/>
          </a:xfrm>
          <a:prstGeom prst="rect">
            <a:avLst/>
          </a:prstGeom>
        </p:spPr>
      </p:pic>
      <p:sp>
        <p:nvSpPr>
          <p:cNvPr id="5" name="Footer Placeholder 6">
            <a:extLst>
              <a:ext uri="{FF2B5EF4-FFF2-40B4-BE49-F238E27FC236}">
                <a16:creationId xmlns:a16="http://schemas.microsoft.com/office/drawing/2014/main" id="{7012CD2B-63EB-40D9-B90C-D233C43BC607}"/>
              </a:ext>
            </a:extLst>
          </p:cNvPr>
          <p:cNvSpPr>
            <a:spLocks noGrp="1"/>
          </p:cNvSpPr>
          <p:nvPr>
            <p:ph type="ftr" sz="quarter" idx="3"/>
          </p:nvPr>
        </p:nvSpPr>
        <p:spPr/>
        <p:txBody>
          <a:bodyPr/>
          <a:lstStyle/>
          <a:p>
            <a:r>
              <a:rPr lang="en-US" sz="1200" kern="0" dirty="0">
                <a:latin typeface="Arial" panose="020B0604020202020204" pitchFamily="34" charset="0"/>
                <a:cs typeface="Arial" panose="020B0604020202020204" pitchFamily="34" charset="0"/>
              </a:rPr>
              <a:t>Mankiw/Kneebone/McKenzie</a:t>
            </a:r>
            <a:r>
              <a:rPr lang="en-US" sz="1200" dirty="0">
                <a:latin typeface="Arial" panose="020B0604020202020204" pitchFamily="34" charset="0"/>
                <a:cs typeface="Arial" panose="020B0604020202020204" pitchFamily="34" charset="0"/>
              </a:rPr>
              <a:t>, Principles of </a:t>
            </a:r>
            <a:r>
              <a:rPr lang="en-US" sz="1200" kern="0" dirty="0">
                <a:latin typeface="Arial" panose="020B0604020202020204" pitchFamily="34" charset="0"/>
                <a:cs typeface="Arial" panose="020B0604020202020204" pitchFamily="34" charset="0"/>
              </a:rPr>
              <a:t>Macroeconomics</a:t>
            </a:r>
            <a:r>
              <a:rPr lang="en-US" sz="1200" dirty="0">
                <a:latin typeface="Arial" panose="020B0604020202020204" pitchFamily="34" charset="0"/>
                <a:cs typeface="Arial" panose="020B0604020202020204" pitchFamily="34" charset="0"/>
              </a:rPr>
              <a:t>, 8</a:t>
            </a:r>
            <a:r>
              <a:rPr lang="en-US" sz="1200" baseline="30000" dirty="0">
                <a:latin typeface="Arial" panose="020B0604020202020204" pitchFamily="34" charset="0"/>
                <a:cs typeface="Arial" panose="020B0604020202020204" pitchFamily="34" charset="0"/>
              </a:rPr>
              <a:t>th</a:t>
            </a:r>
            <a:r>
              <a:rPr lang="en-US" sz="1200" dirty="0">
                <a:latin typeface="Arial" panose="020B0604020202020204" pitchFamily="34" charset="0"/>
                <a:cs typeface="Arial" panose="020B0604020202020204" pitchFamily="34" charset="0"/>
              </a:rPr>
              <a:t> Canadian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2947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8C27-8E81-4EB6-A4C1-508167EE0DA5}"/>
              </a:ext>
            </a:extLst>
          </p:cNvPr>
          <p:cNvSpPr>
            <a:spLocks noGrp="1"/>
          </p:cNvSpPr>
          <p:nvPr>
            <p:ph type="title"/>
          </p:nvPr>
        </p:nvSpPr>
        <p:spPr>
          <a:xfrm>
            <a:off x="838200" y="220364"/>
            <a:ext cx="10531415" cy="961626"/>
          </a:xfrm>
        </p:spPr>
        <p:txBody>
          <a:bodyPr/>
          <a:lstStyle/>
          <a:p>
            <a:pPr algn="l"/>
            <a:r>
              <a:rPr lang="en-US" dirty="0">
                <a:latin typeface="Arial" panose="020B0604020202020204" pitchFamily="34" charset="0"/>
                <a:cs typeface="Arial" panose="020B0604020202020204" pitchFamily="34" charset="0"/>
              </a:rPr>
              <a:t>FIGURE 11.4: Money and Prices during Four Hyperinflations </a:t>
            </a:r>
            <a:r>
              <a:rPr lang="en-US" sz="2400" b="0" dirty="0">
                <a:latin typeface="Arial" panose="020B0604020202020204" pitchFamily="34" charset="0"/>
                <a:cs typeface="Arial" panose="020B0604020202020204" pitchFamily="34" charset="0"/>
              </a:rPr>
              <a:t>(2 of 2)</a:t>
            </a:r>
            <a:endParaRPr lang="en-IN"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C5E94B6B-A5D4-4655-A126-05E4D8A5BEF3}"/>
              </a:ext>
            </a:extLst>
          </p:cNvPr>
          <p:cNvSpPr>
            <a:spLocks noGrp="1"/>
          </p:cNvSpPr>
          <p:nvPr>
            <p:ph type="body" sz="quarter" idx="17"/>
          </p:nvPr>
        </p:nvSpPr>
        <p:spPr>
          <a:xfrm>
            <a:off x="2404021" y="1633219"/>
            <a:ext cx="1940094" cy="416445"/>
          </a:xfrm>
        </p:spPr>
        <p:txBody>
          <a:bodyPr>
            <a:normAutofit/>
          </a:bodyPr>
          <a:lstStyle/>
          <a:p>
            <a:pPr marL="0" indent="0">
              <a:buNone/>
            </a:pPr>
            <a:r>
              <a:rPr lang="en-US" b="1" dirty="0"/>
              <a:t>(c) Germany</a:t>
            </a:r>
            <a:endParaRPr lang="en-IN" b="1" dirty="0"/>
          </a:p>
        </p:txBody>
      </p:sp>
      <p:pic>
        <p:nvPicPr>
          <p:cNvPr id="8" name="Content Placeholder 7" descr="Two graphs denote Germany and Poland. In the first one denoting Germany the vertical axis is labeled indexes from 1 to 100 000 000 000 000 and horizontal axis labeled year from 1921 to 1925. A curve denoting price level starts at the (1921, 100) and moves upwards to the right to end at 100 000 000 000 at 1925. A curve denoting money supply starts at (1921, 100) and moves upwards to the right to end at 100 000 000 000 at 1925. ">
            <a:extLst>
              <a:ext uri="{FF2B5EF4-FFF2-40B4-BE49-F238E27FC236}">
                <a16:creationId xmlns:a16="http://schemas.microsoft.com/office/drawing/2014/main" id="{DBC1E082-9877-4C94-96FE-7DDA8A455318}"/>
              </a:ext>
            </a:extLst>
          </p:cNvPr>
          <p:cNvPicPr>
            <a:picLocks noGrp="1" noChangeAspect="1"/>
          </p:cNvPicPr>
          <p:nvPr>
            <p:ph sz="quarter" idx="19"/>
          </p:nvPr>
        </p:nvPicPr>
        <p:blipFill rotWithShape="1">
          <a:blip r:embed="rId3"/>
          <a:srcRect t="9672"/>
          <a:stretch/>
        </p:blipFill>
        <p:spPr>
          <a:xfrm>
            <a:off x="808700" y="2540000"/>
            <a:ext cx="5130737" cy="2621280"/>
          </a:xfrm>
          <a:prstGeom prst="rect">
            <a:avLst/>
          </a:prstGeom>
        </p:spPr>
      </p:pic>
      <p:sp>
        <p:nvSpPr>
          <p:cNvPr id="5" name="Content Placeholder 4">
            <a:extLst>
              <a:ext uri="{FF2B5EF4-FFF2-40B4-BE49-F238E27FC236}">
                <a16:creationId xmlns:a16="http://schemas.microsoft.com/office/drawing/2014/main" id="{E952F5A9-8659-4573-AF5E-41AE9D1EFC8D}"/>
              </a:ext>
            </a:extLst>
          </p:cNvPr>
          <p:cNvSpPr>
            <a:spLocks noGrp="1"/>
          </p:cNvSpPr>
          <p:nvPr>
            <p:ph sz="quarter" idx="20"/>
          </p:nvPr>
        </p:nvSpPr>
        <p:spPr>
          <a:xfrm>
            <a:off x="8240365" y="1633218"/>
            <a:ext cx="1593273" cy="416445"/>
          </a:xfrm>
        </p:spPr>
        <p:txBody>
          <a:bodyPr/>
          <a:lstStyle/>
          <a:p>
            <a:r>
              <a:rPr lang="en-US" sz="2400" b="1" dirty="0"/>
              <a:t>(d) Poland</a:t>
            </a:r>
            <a:endParaRPr lang="en-IN" sz="2400" b="1" dirty="0"/>
          </a:p>
        </p:txBody>
      </p:sp>
      <p:pic>
        <p:nvPicPr>
          <p:cNvPr id="12" name="Content Placeholder 11" descr="In the second one the vertical axis  is labeled indexes from 1 to 100 000 000 000 000 and horizontal axis labeled year from 1921 to 1925.  A curve denoting price level starts at origin and moves upwards to the right to end at 1000 000 after 1924. A curve denoting money supply starts at origin and moves upwards to the right to end at 1000 000 after 1924. The values are approximated.">
            <a:extLst>
              <a:ext uri="{FF2B5EF4-FFF2-40B4-BE49-F238E27FC236}">
                <a16:creationId xmlns:a16="http://schemas.microsoft.com/office/drawing/2014/main" id="{AAB2E093-9E9A-4DDD-803E-43E0EE0CC9E4}"/>
              </a:ext>
            </a:extLst>
          </p:cNvPr>
          <p:cNvPicPr>
            <a:picLocks noGrp="1" noChangeAspect="1"/>
          </p:cNvPicPr>
          <p:nvPr>
            <p:ph sz="quarter" idx="21"/>
          </p:nvPr>
        </p:nvPicPr>
        <p:blipFill rotWithShape="1">
          <a:blip r:embed="rId4"/>
          <a:srcRect t="7377"/>
          <a:stretch/>
        </p:blipFill>
        <p:spPr>
          <a:xfrm>
            <a:off x="6659744" y="2515456"/>
            <a:ext cx="4754517" cy="2670366"/>
          </a:xfrm>
          <a:prstGeom prst="rect">
            <a:avLst/>
          </a:prstGeom>
        </p:spPr>
      </p:pic>
    </p:spTree>
    <p:extLst>
      <p:ext uri="{BB962C8B-B14F-4D97-AF65-F5344CB8AC3E}">
        <p14:creationId xmlns:p14="http://schemas.microsoft.com/office/powerpoint/2010/main" val="1298847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(12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749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The Inflation Tax</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6" y="2208530"/>
            <a:ext cx="10711824" cy="2820670"/>
          </a:xfrm>
        </p:spPr>
        <p:txBody>
          <a:bodyPr/>
          <a:lstStyle/>
          <a:p>
            <a:pPr marL="291600" indent="-291600">
              <a:lnSpc>
                <a:spcPct val="100000"/>
              </a:lnSpc>
              <a:spcAft>
                <a:spcPts val="0"/>
              </a:spcAft>
              <a:buClr>
                <a:srgbClr val="004A78"/>
              </a:buClr>
              <a:buFont typeface="Arial" charset="0"/>
              <a:buChar char="•"/>
            </a:pPr>
            <a:r>
              <a:rPr lang="en-US" sz="2400" b="1" i="1" dirty="0">
                <a:solidFill>
                  <a:srgbClr val="910200"/>
                </a:solidFill>
                <a:latin typeface="Arial" panose="020B0604020202020204" pitchFamily="34" charset="0"/>
                <a:cs typeface="Arial" panose="020B0604020202020204" pitchFamily="34" charset="0"/>
              </a:rPr>
              <a:t>Inflation tax</a:t>
            </a:r>
            <a:r>
              <a:rPr lang="en-US" sz="2400" dirty="0">
                <a:latin typeface="Arial" panose="020B0604020202020204" pitchFamily="34" charset="0"/>
                <a:cs typeface="Arial" panose="020B0604020202020204" pitchFamily="34" charset="0"/>
              </a:rPr>
              <a:t> is the revenue the government raises by creating money.</a:t>
            </a:r>
          </a:p>
          <a:p>
            <a:pPr marL="291600" indent="-291600">
              <a:lnSpc>
                <a:spcPct val="100000"/>
              </a:lnSpc>
              <a:spcAft>
                <a:spcPts val="0"/>
              </a:spcAft>
              <a:buClr>
                <a:srgbClr val="004A78"/>
              </a:buClr>
              <a:buFont typeface="Arial" charset="0"/>
              <a:buChar char="•"/>
            </a:pPr>
            <a:r>
              <a:rPr lang="en-US" sz="2400" dirty="0">
                <a:latin typeface="Arial" panose="020B0604020202020204" pitchFamily="34" charset="0"/>
                <a:cs typeface="Arial" panose="020B0604020202020204" pitchFamily="34" charset="0"/>
              </a:rPr>
              <a:t>The inflation tax is not exactly like other taxes, however, because no one receives a bill from the government for this tax. The inflation tax is more subtle.</a:t>
            </a:r>
          </a:p>
          <a:p>
            <a:pPr marL="291600" indent="-291600">
              <a:lnSpc>
                <a:spcPct val="100000"/>
              </a:lnSpc>
              <a:spcAft>
                <a:spcPts val="0"/>
              </a:spcAft>
              <a:buClr>
                <a:srgbClr val="004A78"/>
              </a:buClr>
              <a:buFont typeface="Arial" charset="0"/>
              <a:buChar char="•"/>
            </a:pPr>
            <a:r>
              <a:rPr lang="en-US" sz="2400" dirty="0">
                <a:latin typeface="Arial" panose="020B0604020202020204" pitchFamily="34" charset="0"/>
                <a:cs typeface="Arial" panose="020B0604020202020204" pitchFamily="34" charset="0"/>
              </a:rPr>
              <a:t>When the government prints money, the price level rises, and the dollars in your pocket are less valuable.</a:t>
            </a:r>
          </a:p>
        </p:txBody>
      </p:sp>
    </p:spTree>
    <p:extLst>
      <p:ext uri="{BB962C8B-B14F-4D97-AF65-F5344CB8AC3E}">
        <p14:creationId xmlns:p14="http://schemas.microsoft.com/office/powerpoint/2010/main" val="4018998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(13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749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The Fisher Effect</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6" y="2208530"/>
            <a:ext cx="10711824" cy="941070"/>
          </a:xfrm>
        </p:spPr>
        <p:txBody>
          <a:bodyPr/>
          <a:lstStyle/>
          <a:p>
            <a:pPr>
              <a:lnSpc>
                <a:spcPct val="100000"/>
              </a:lnSpc>
              <a:spcAft>
                <a:spcPts val="0"/>
              </a:spcAft>
              <a:buClr>
                <a:srgbClr val="004A78"/>
              </a:buClr>
            </a:pPr>
            <a:r>
              <a:rPr lang="en-US" sz="2400" dirty="0">
                <a:latin typeface="Arial" panose="020B0604020202020204" pitchFamily="34" charset="0"/>
                <a:cs typeface="Arial" panose="020B0604020202020204" pitchFamily="34" charset="0"/>
              </a:rPr>
              <a:t>Real interest rate = Nominal interest rate − Inflation rate</a:t>
            </a:r>
          </a:p>
          <a:p>
            <a:pPr>
              <a:lnSpc>
                <a:spcPct val="100000"/>
              </a:lnSpc>
              <a:spcAft>
                <a:spcPts val="0"/>
              </a:spcAft>
              <a:buClr>
                <a:srgbClr val="004A78"/>
              </a:buClr>
            </a:pPr>
            <a:r>
              <a:rPr lang="en-US" sz="2400" dirty="0">
                <a:latin typeface="Arial" panose="020B0604020202020204" pitchFamily="34" charset="0"/>
                <a:cs typeface="Arial" panose="020B0604020202020204" pitchFamily="34" charset="0"/>
              </a:rPr>
              <a:t>Nominal interest rate = Real interest rate + Inflation rate</a:t>
            </a:r>
          </a:p>
        </p:txBody>
      </p:sp>
      <p:sp>
        <p:nvSpPr>
          <p:cNvPr id="2" name="Content Placeholder 1">
            <a:extLst>
              <a:ext uri="{FF2B5EF4-FFF2-40B4-BE49-F238E27FC236}">
                <a16:creationId xmlns:a16="http://schemas.microsoft.com/office/drawing/2014/main" id="{6BE9AF9E-D987-4838-AC41-779541F2A96D}"/>
              </a:ext>
            </a:extLst>
          </p:cNvPr>
          <p:cNvSpPr>
            <a:spLocks noGrp="1"/>
          </p:cNvSpPr>
          <p:nvPr>
            <p:ph sz="quarter" idx="20"/>
          </p:nvPr>
        </p:nvSpPr>
        <p:spPr>
          <a:xfrm>
            <a:off x="743576" y="3244850"/>
            <a:ext cx="10711824" cy="859790"/>
          </a:xfrm>
        </p:spPr>
        <p:txBody>
          <a:bodyPr/>
          <a:lstStyle/>
          <a:p>
            <a:pPr marL="291600" indent="-291600">
              <a:lnSpc>
                <a:spcPct val="100000"/>
              </a:lnSpc>
              <a:spcAft>
                <a:spcPts val="0"/>
              </a:spcAft>
              <a:buClr>
                <a:srgbClr val="004A78"/>
              </a:buClr>
              <a:buFont typeface="Arial" charset="0"/>
              <a:buChar char="•"/>
            </a:pPr>
            <a:r>
              <a:rPr lang="en-US" sz="2400" b="1" i="1" dirty="0">
                <a:solidFill>
                  <a:srgbClr val="910200"/>
                </a:solidFill>
                <a:latin typeface="Arial" panose="020B0604020202020204" pitchFamily="34" charset="0"/>
                <a:cs typeface="Arial" panose="020B0604020202020204" pitchFamily="34" charset="0"/>
              </a:rPr>
              <a:t>Fisher effect </a:t>
            </a:r>
            <a:r>
              <a:rPr lang="en-US" sz="2400" dirty="0">
                <a:latin typeface="Arial" panose="020B0604020202020204" pitchFamily="34" charset="0"/>
                <a:cs typeface="Arial" panose="020B0604020202020204" pitchFamily="34" charset="0"/>
              </a:rPr>
              <a:t>is the one-for-one adjustment of the nominal interest rate to the inflation rate.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42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D552-9EB3-4DB6-9CA9-D055DA6B3AF4}"/>
              </a:ext>
            </a:extLst>
          </p:cNvPr>
          <p:cNvSpPr>
            <a:spLocks noGrp="1"/>
          </p:cNvSpPr>
          <p:nvPr>
            <p:ph type="title"/>
          </p:nvPr>
        </p:nvSpPr>
        <p:spPr>
          <a:xfrm>
            <a:off x="847530" y="220364"/>
            <a:ext cx="10498495" cy="961626"/>
          </a:xfrm>
        </p:spPr>
        <p:txBody>
          <a:bodyPr/>
          <a:lstStyle/>
          <a:p>
            <a:pPr algn="l"/>
            <a:r>
              <a:rPr lang="en-US" dirty="0">
                <a:latin typeface="Arial" panose="020B0604020202020204" pitchFamily="34" charset="0"/>
                <a:cs typeface="Arial" panose="020B0604020202020204" pitchFamily="34" charset="0"/>
              </a:rPr>
              <a:t>FIGURE 11.5: The Nominal Interest Rate and the Inflation Rate</a:t>
            </a:r>
            <a:endParaRPr lang="en-IN" dirty="0">
              <a:latin typeface="Arial" panose="020B0604020202020204" pitchFamily="34" charset="0"/>
              <a:cs typeface="Arial" panose="020B0604020202020204" pitchFamily="34" charset="0"/>
            </a:endParaRPr>
          </a:p>
        </p:txBody>
      </p:sp>
      <p:pic>
        <p:nvPicPr>
          <p:cNvPr id="4" name="Picture Placeholder 3" descr="A graph depicts nominal interest  rate and inflation rate. The vertical axis is labeled percent per year and ranges from 0 to 20 in increments of 5. The horizontal axis is labeled year ranging from 1968 to 2018 in increments of 2. A curve denoting nominal interest rate starts at 7 in 1968, reaches a peak of 18 in 1982, and ends in 2 in 2018. A curve denoting inflation rate starts at 4 in 1968, reaches a peak of 12 in 1982, and ends in 2 in 2018. The values are approximated.">
            <a:extLst>
              <a:ext uri="{FF2B5EF4-FFF2-40B4-BE49-F238E27FC236}">
                <a16:creationId xmlns:a16="http://schemas.microsoft.com/office/drawing/2014/main" id="{EDCD0777-AB69-4B63-9E8F-BEB5DEE73446}"/>
              </a:ext>
            </a:extLst>
          </p:cNvPr>
          <p:cNvPicPr>
            <a:picLocks noGrp="1" noChangeAspect="1"/>
          </p:cNvPicPr>
          <p:nvPr>
            <p:ph type="pic" sz="quarter" idx="10"/>
          </p:nvPr>
        </p:nvPicPr>
        <p:blipFill rotWithShape="1">
          <a:blip r:embed="rId3"/>
          <a:srcRect l="23348" t="-2296" b="-1396"/>
          <a:stretch/>
        </p:blipFill>
        <p:spPr>
          <a:xfrm>
            <a:off x="3092321" y="1298663"/>
            <a:ext cx="6007357" cy="4290466"/>
          </a:xfrm>
          <a:prstGeom prst="rect">
            <a:avLst/>
          </a:prstGeom>
        </p:spPr>
      </p:pic>
      <p:sp>
        <p:nvSpPr>
          <p:cNvPr id="5" name="Text Placeholder 4">
            <a:extLst>
              <a:ext uri="{FF2B5EF4-FFF2-40B4-BE49-F238E27FC236}">
                <a16:creationId xmlns:a16="http://schemas.microsoft.com/office/drawing/2014/main" id="{A9160E9B-5670-40E7-982E-2A9CAF70D0A4}"/>
              </a:ext>
            </a:extLst>
          </p:cNvPr>
          <p:cNvSpPr>
            <a:spLocks noGrp="1"/>
          </p:cNvSpPr>
          <p:nvPr>
            <p:ph type="body" sz="quarter" idx="11"/>
          </p:nvPr>
        </p:nvSpPr>
        <p:spPr>
          <a:xfrm>
            <a:off x="733118" y="5705803"/>
            <a:ext cx="10729158" cy="314522"/>
          </a:xfrm>
        </p:spPr>
        <p:txBody>
          <a:bodyPr/>
          <a:lstStyle/>
          <a:p>
            <a:r>
              <a:rPr lang="en-US" b="1" dirty="0">
                <a:solidFill>
                  <a:srgbClr val="000000"/>
                </a:solidFill>
              </a:rPr>
              <a:t>Sources</a:t>
            </a:r>
            <a:r>
              <a:rPr lang="en-US" dirty="0">
                <a:solidFill>
                  <a:srgbClr val="000000"/>
                </a:solidFill>
              </a:rPr>
              <a:t>: Statistics Canada, C</a:t>
            </a:r>
            <a:r>
              <a:rPr lang="en-US" sz="100" dirty="0">
                <a:solidFill>
                  <a:srgbClr val="000000"/>
                </a:solidFill>
              </a:rPr>
              <a:t> </a:t>
            </a:r>
            <a:r>
              <a:rPr lang="en-US" dirty="0">
                <a:solidFill>
                  <a:srgbClr val="000000"/>
                </a:solidFill>
              </a:rPr>
              <a:t>A</a:t>
            </a:r>
            <a:r>
              <a:rPr lang="en-US" sz="100" dirty="0">
                <a:solidFill>
                  <a:srgbClr val="000000"/>
                </a:solidFill>
              </a:rPr>
              <a:t> </a:t>
            </a:r>
            <a:r>
              <a:rPr lang="en-US" dirty="0">
                <a:solidFill>
                  <a:srgbClr val="000000"/>
                </a:solidFill>
              </a:rPr>
              <a:t>N</a:t>
            </a:r>
            <a:r>
              <a:rPr lang="en-US" sz="100" dirty="0">
                <a:solidFill>
                  <a:srgbClr val="000000"/>
                </a:solidFill>
              </a:rPr>
              <a:t> </a:t>
            </a:r>
            <a:r>
              <a:rPr lang="en-US" dirty="0">
                <a:solidFill>
                  <a:srgbClr val="000000"/>
                </a:solidFill>
              </a:rPr>
              <a:t>S</a:t>
            </a:r>
            <a:r>
              <a:rPr lang="en-US" sz="100" dirty="0">
                <a:solidFill>
                  <a:srgbClr val="000000"/>
                </a:solidFill>
              </a:rPr>
              <a:t> </a:t>
            </a:r>
            <a:r>
              <a:rPr lang="en-US" dirty="0">
                <a:solidFill>
                  <a:srgbClr val="000000"/>
                </a:solidFill>
              </a:rPr>
              <a:t>I</a:t>
            </a:r>
            <a:r>
              <a:rPr lang="en-US" sz="100" dirty="0">
                <a:solidFill>
                  <a:srgbClr val="000000"/>
                </a:solidFill>
              </a:rPr>
              <a:t> </a:t>
            </a:r>
            <a:r>
              <a:rPr lang="en-US" dirty="0">
                <a:solidFill>
                  <a:srgbClr val="000000"/>
                </a:solidFill>
              </a:rPr>
              <a:t>M database.</a:t>
            </a:r>
            <a:endParaRPr lang="en-IN" dirty="0">
              <a:solidFill>
                <a:srgbClr val="000000"/>
              </a:solidFill>
            </a:endParaRPr>
          </a:p>
        </p:txBody>
      </p:sp>
    </p:spTree>
    <p:extLst>
      <p:ext uri="{BB962C8B-B14F-4D97-AF65-F5344CB8AC3E}">
        <p14:creationId xmlns:p14="http://schemas.microsoft.com/office/powerpoint/2010/main" val="1706572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6E8F-B211-4C75-99E5-E463A015013A}"/>
              </a:ext>
            </a:extLst>
          </p:cNvPr>
          <p:cNvSpPr>
            <a:spLocks noGrp="1"/>
          </p:cNvSpPr>
          <p:nvPr>
            <p:ph type="title"/>
          </p:nvPr>
        </p:nvSpPr>
        <p:spPr/>
        <p:txBody>
          <a:bodyPr/>
          <a:lstStyle/>
          <a:p>
            <a:pPr algn="l"/>
            <a:r>
              <a:rPr lang="en-US" dirty="0"/>
              <a:t>Quick Quiz 1</a:t>
            </a:r>
            <a:endParaRPr lang="en-IN" dirty="0"/>
          </a:p>
        </p:txBody>
      </p:sp>
      <p:sp>
        <p:nvSpPr>
          <p:cNvPr id="3" name="Text Placeholder 2">
            <a:extLst>
              <a:ext uri="{FF2B5EF4-FFF2-40B4-BE49-F238E27FC236}">
                <a16:creationId xmlns:a16="http://schemas.microsoft.com/office/drawing/2014/main" id="{662EE846-F58F-4566-ADAB-28E0BA3721E8}"/>
              </a:ext>
            </a:extLst>
          </p:cNvPr>
          <p:cNvSpPr>
            <a:spLocks noGrp="1"/>
          </p:cNvSpPr>
          <p:nvPr>
            <p:ph type="body" sz="quarter" idx="17"/>
          </p:nvPr>
        </p:nvSpPr>
        <p:spPr>
          <a:xfrm>
            <a:off x="743576" y="1638300"/>
            <a:ext cx="10711543" cy="3242172"/>
          </a:xfrm>
        </p:spPr>
        <p:txBody>
          <a:bodyPr>
            <a:normAutofit/>
          </a:bodyPr>
          <a:lstStyle/>
          <a:p>
            <a:pPr marL="0" indent="0">
              <a:buNone/>
            </a:pPr>
            <a:r>
              <a:rPr lang="en-US" dirty="0">
                <a:latin typeface="Arial" panose="020B0604020202020204" pitchFamily="34" charset="0"/>
                <a:ea typeface="Rockwell" charset="0"/>
                <a:cs typeface="Arial" panose="020B0604020202020204" pitchFamily="34" charset="0"/>
              </a:rPr>
              <a:t>The government of a country increases the growth rate of the money supply from 5 percent per year to 50 percent per year.</a:t>
            </a:r>
          </a:p>
          <a:p>
            <a:pPr marL="403200" indent="-403200">
              <a:buFont typeface="+mj-lt"/>
              <a:buAutoNum type="arabicPeriod"/>
            </a:pPr>
            <a:r>
              <a:rPr lang="en-US" sz="2200" dirty="0">
                <a:latin typeface="Arial" panose="020B0604020202020204" pitchFamily="34" charset="0"/>
                <a:ea typeface="Rockwell" charset="0"/>
                <a:cs typeface="Arial" panose="020B0604020202020204" pitchFamily="34" charset="0"/>
              </a:rPr>
              <a:t>What happens to prices?</a:t>
            </a:r>
          </a:p>
          <a:p>
            <a:pPr marL="403200" indent="-403200">
              <a:buFont typeface="+mj-lt"/>
              <a:buAutoNum type="arabicPeriod"/>
            </a:pPr>
            <a:r>
              <a:rPr lang="en-US" sz="2200" dirty="0">
                <a:latin typeface="Arial" panose="020B0604020202020204" pitchFamily="34" charset="0"/>
                <a:ea typeface="Rockwell" charset="0"/>
                <a:cs typeface="Arial" panose="020B0604020202020204" pitchFamily="34" charset="0"/>
              </a:rPr>
              <a:t>What happens to nominal interest rate</a:t>
            </a:r>
          </a:p>
          <a:p>
            <a:pPr marL="403200" indent="-403200">
              <a:buFont typeface="+mj-lt"/>
              <a:buAutoNum type="arabicPeriod"/>
            </a:pPr>
            <a:r>
              <a:rPr lang="en-US" sz="2200" dirty="0">
                <a:latin typeface="Arial" panose="020B0604020202020204" pitchFamily="34" charset="0"/>
                <a:ea typeface="Rockwell" charset="0"/>
                <a:cs typeface="Arial" panose="020B0604020202020204" pitchFamily="34" charset="0"/>
              </a:rPr>
              <a:t>Why might the government be doing this?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49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9C64D-8C90-4B1D-9583-FDD6930637CC}"/>
              </a:ext>
            </a:extLst>
          </p:cNvPr>
          <p:cNvSpPr>
            <a:spLocks noGrp="1"/>
          </p:cNvSpPr>
          <p:nvPr>
            <p:ph type="title"/>
          </p:nvPr>
        </p:nvSpPr>
        <p:spPr/>
        <p:txBody>
          <a:bodyPr/>
          <a:lstStyle/>
          <a:p>
            <a:pPr algn="l"/>
            <a:r>
              <a:rPr lang="en-US" dirty="0"/>
              <a:t>THE COSTS OF INFLATION </a:t>
            </a:r>
            <a:r>
              <a:rPr lang="en-US" sz="2400" b="0" dirty="0"/>
              <a:t>(1 of 8)</a:t>
            </a:r>
            <a:endParaRPr lang="en-IN" sz="2400" b="0" dirty="0"/>
          </a:p>
        </p:txBody>
      </p:sp>
      <p:sp>
        <p:nvSpPr>
          <p:cNvPr id="3" name="Text Placeholder 2">
            <a:extLst>
              <a:ext uri="{FF2B5EF4-FFF2-40B4-BE49-F238E27FC236}">
                <a16:creationId xmlns:a16="http://schemas.microsoft.com/office/drawing/2014/main" id="{F0C3F097-853F-4FDF-9EE5-A63546B7D657}"/>
              </a:ext>
            </a:extLst>
          </p:cNvPr>
          <p:cNvSpPr>
            <a:spLocks noGrp="1"/>
          </p:cNvSpPr>
          <p:nvPr>
            <p:ph type="body" sz="quarter" idx="17"/>
          </p:nvPr>
        </p:nvSpPr>
        <p:spPr>
          <a:xfrm>
            <a:off x="743576" y="1638300"/>
            <a:ext cx="10711543" cy="4264660"/>
          </a:xfrm>
        </p:spPr>
        <p:txBody>
          <a:bodyPr>
            <a:normAutofit/>
          </a:bodyPr>
          <a:lstStyle/>
          <a:p>
            <a:pPr marL="291600" indent="-291600">
              <a:spcAft>
                <a:spcPts val="0"/>
              </a:spcAft>
            </a:pPr>
            <a:r>
              <a:rPr lang="en-US" dirty="0"/>
              <a:t>Inflation is closely watched and widely discussed because it is thought to be a serious economic problem.</a:t>
            </a:r>
            <a:endParaRPr lang="en-US" dirty="0">
              <a:latin typeface="Arial" panose="020B0604020202020204" pitchFamily="34" charset="0"/>
              <a:cs typeface="Arial" panose="020B0604020202020204" pitchFamily="34" charset="0"/>
            </a:endParaRPr>
          </a:p>
          <a:p>
            <a:pPr marL="622800" lvl="1" indent="-320400">
              <a:spcAft>
                <a:spcPts val="0"/>
              </a:spcAft>
            </a:pPr>
            <a:r>
              <a:rPr lang="en-US" dirty="0"/>
              <a:t>True?</a:t>
            </a:r>
          </a:p>
          <a:p>
            <a:pPr marL="622800" lvl="1" indent="-320400">
              <a:spcAft>
                <a:spcPts val="0"/>
              </a:spcAft>
            </a:pPr>
            <a:r>
              <a:rPr lang="en-US" dirty="0"/>
              <a:t>Why?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629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COSTS OF INFLATION </a:t>
            </a:r>
            <a:r>
              <a:rPr lang="en-US" sz="2400" b="0" dirty="0"/>
              <a:t>(2 of 8)</a:t>
            </a:r>
            <a:endParaRPr lang="en-IN"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A Fall in Purchasing Power? The Inflation Fallacy</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4" cy="2627630"/>
          </a:xfrm>
        </p:spPr>
        <p:txBody>
          <a:bodyPr/>
          <a:lstStyle/>
          <a:p>
            <a:pPr marL="291600" indent="-291600">
              <a:lnSpc>
                <a:spcPct val="100000"/>
              </a:lnSpc>
              <a:spcAft>
                <a:spcPts val="0"/>
              </a:spcAft>
              <a:buClr>
                <a:srgbClr val="004A78"/>
              </a:buClr>
              <a:buFont typeface="Arial" charset="0"/>
              <a:buChar char="•"/>
            </a:pPr>
            <a:r>
              <a:rPr lang="en-US" sz="2400" dirty="0"/>
              <a:t>Inflation does not in itself reduce people’s real purchasing power.</a:t>
            </a:r>
          </a:p>
          <a:p>
            <a:pPr marL="291600" indent="-291600">
              <a:lnSpc>
                <a:spcPct val="100000"/>
              </a:lnSpc>
              <a:spcAft>
                <a:spcPts val="0"/>
              </a:spcAft>
              <a:buClr>
                <a:srgbClr val="004A78"/>
              </a:buClr>
              <a:buFont typeface="Arial" charset="0"/>
              <a:buChar char="•"/>
            </a:pPr>
            <a:r>
              <a:rPr lang="en-US" sz="2400" dirty="0"/>
              <a:t>If nominal incomes tend to keep pace with rising prices, inflation is not a problem.</a:t>
            </a:r>
          </a:p>
          <a:p>
            <a:pPr marL="291600" indent="-291600">
              <a:lnSpc>
                <a:spcPct val="100000"/>
              </a:lnSpc>
              <a:spcAft>
                <a:spcPts val="0"/>
              </a:spcAft>
              <a:buClr>
                <a:srgbClr val="004A78"/>
              </a:buClr>
              <a:buFont typeface="Arial" charset="0"/>
              <a:buChar char="•"/>
            </a:pPr>
            <a:r>
              <a:rPr lang="en-US" sz="2400" dirty="0"/>
              <a:t>There are, however, costs associated with inflation.</a:t>
            </a:r>
          </a:p>
        </p:txBody>
      </p:sp>
    </p:spTree>
    <p:extLst>
      <p:ext uri="{BB962C8B-B14F-4D97-AF65-F5344CB8AC3E}">
        <p14:creationId xmlns:p14="http://schemas.microsoft.com/office/powerpoint/2010/main" val="1546225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COSTS OF INFLATION </a:t>
            </a:r>
            <a:r>
              <a:rPr lang="en-US" sz="2400" b="0" dirty="0"/>
              <a:t>(3 of 8)</a:t>
            </a:r>
            <a:endParaRPr lang="en-IN"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27630"/>
          </a:xfrm>
        </p:spPr>
        <p:txBody>
          <a:bodyPr>
            <a:normAutofit/>
          </a:bodyPr>
          <a:lstStyle/>
          <a:p>
            <a:pPr marL="0" indent="0" algn="ctr">
              <a:buNone/>
              <a:tabLst>
                <a:tab pos="107950" algn="l"/>
              </a:tabLst>
            </a:pPr>
            <a:r>
              <a:rPr lang="en-US" b="1" cap="small" dirty="0" err="1">
                <a:solidFill>
                  <a:srgbClr val="005874"/>
                </a:solidFill>
                <a:latin typeface="Arial" panose="020B0604020202020204" pitchFamily="34" charset="0"/>
                <a:cs typeface="Arial" panose="020B0604020202020204" pitchFamily="34" charset="0"/>
              </a:rPr>
              <a:t>Shoeleather</a:t>
            </a:r>
            <a:r>
              <a:rPr lang="en-US" b="1" cap="small" dirty="0">
                <a:solidFill>
                  <a:srgbClr val="005874"/>
                </a:solidFill>
                <a:latin typeface="Arial" panose="020B0604020202020204" pitchFamily="34" charset="0"/>
                <a:cs typeface="Arial" panose="020B0604020202020204" pitchFamily="34" charset="0"/>
              </a:rPr>
              <a:t> Costs</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6" y="2180230"/>
            <a:ext cx="10711824" cy="806810"/>
          </a:xfrm>
        </p:spPr>
        <p:txBody>
          <a:bodyPr/>
          <a:lstStyle/>
          <a:p>
            <a:pPr marL="291600" indent="-291600">
              <a:lnSpc>
                <a:spcPct val="100000"/>
              </a:lnSpc>
              <a:spcAft>
                <a:spcPts val="0"/>
              </a:spcAft>
              <a:buClr>
                <a:srgbClr val="004A78"/>
              </a:buClr>
              <a:buFont typeface="Arial" charset="0"/>
              <a:buChar char="•"/>
            </a:pPr>
            <a:r>
              <a:rPr lang="en-US" sz="2400" b="1" i="1" dirty="0" err="1">
                <a:solidFill>
                  <a:srgbClr val="910200"/>
                </a:solidFill>
                <a:latin typeface="Arial" panose="020B0604020202020204" pitchFamily="34" charset="0"/>
                <a:cs typeface="Arial" panose="020B0604020202020204" pitchFamily="34" charset="0"/>
              </a:rPr>
              <a:t>Shoeleather</a:t>
            </a:r>
            <a:r>
              <a:rPr lang="en-US" sz="2400" b="1" i="1" dirty="0">
                <a:solidFill>
                  <a:srgbClr val="910200"/>
                </a:solidFill>
                <a:latin typeface="Arial" panose="020B0604020202020204" pitchFamily="34" charset="0"/>
                <a:cs typeface="Arial" panose="020B0604020202020204" pitchFamily="34" charset="0"/>
              </a:rPr>
              <a:t> costs </a:t>
            </a:r>
            <a:r>
              <a:rPr lang="en-US" sz="2400" dirty="0">
                <a:latin typeface="Arial" panose="020B0604020202020204" pitchFamily="34" charset="0"/>
                <a:cs typeface="Arial" panose="020B0604020202020204" pitchFamily="34" charset="0"/>
              </a:rPr>
              <a:t>are the resources wasted when inflation encourages people to reduce their money holdings.</a:t>
            </a:r>
          </a:p>
        </p:txBody>
      </p:sp>
      <p:sp>
        <p:nvSpPr>
          <p:cNvPr id="2" name="Content Placeholder 1">
            <a:extLst>
              <a:ext uri="{FF2B5EF4-FFF2-40B4-BE49-F238E27FC236}">
                <a16:creationId xmlns:a16="http://schemas.microsoft.com/office/drawing/2014/main" id="{32698A72-F9C1-4167-AD2C-FE9D3C09EDDC}"/>
              </a:ext>
            </a:extLst>
          </p:cNvPr>
          <p:cNvSpPr>
            <a:spLocks noGrp="1"/>
          </p:cNvSpPr>
          <p:nvPr>
            <p:ph sz="quarter" idx="20"/>
          </p:nvPr>
        </p:nvSpPr>
        <p:spPr>
          <a:xfrm>
            <a:off x="743576" y="3356437"/>
            <a:ext cx="10711824" cy="402936"/>
          </a:xfrm>
        </p:spPr>
        <p:txBody>
          <a:bodyPr/>
          <a:lstStyle/>
          <a:p>
            <a:pPr algn="ctr"/>
            <a:r>
              <a:rPr lang="en-US" sz="2400" b="1" cap="small" dirty="0">
                <a:solidFill>
                  <a:srgbClr val="005874"/>
                </a:solidFill>
                <a:latin typeface="Arial" panose="020B0604020202020204" pitchFamily="34" charset="0"/>
                <a:cs typeface="Arial" panose="020B0604020202020204" pitchFamily="34" charset="0"/>
              </a:rPr>
              <a:t>Menu Costs</a:t>
            </a:r>
            <a:endParaRPr lang="en-IN" sz="2400" dirty="0">
              <a:solidFill>
                <a:srgbClr val="005874"/>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1CFBBFBF-D72C-4CAF-BA0A-1F34446DF97D}"/>
              </a:ext>
            </a:extLst>
          </p:cNvPr>
          <p:cNvSpPr>
            <a:spLocks noGrp="1"/>
          </p:cNvSpPr>
          <p:nvPr>
            <p:ph sz="quarter" idx="21"/>
          </p:nvPr>
        </p:nvSpPr>
        <p:spPr>
          <a:xfrm>
            <a:off x="743576" y="3935731"/>
            <a:ext cx="10714999" cy="575310"/>
          </a:xfrm>
        </p:spPr>
        <p:txBody>
          <a:bodyPr/>
          <a:lstStyle/>
          <a:p>
            <a:pPr marL="291600" indent="-291600">
              <a:lnSpc>
                <a:spcPct val="100000"/>
              </a:lnSpc>
              <a:spcAft>
                <a:spcPts val="0"/>
              </a:spcAft>
              <a:buClr>
                <a:srgbClr val="004A78"/>
              </a:buClr>
              <a:buFont typeface="Arial" charset="0"/>
              <a:buChar char="•"/>
            </a:pPr>
            <a:r>
              <a:rPr lang="en-US" sz="2400" b="1" i="1" dirty="0">
                <a:solidFill>
                  <a:srgbClr val="910200"/>
                </a:solidFill>
                <a:latin typeface="Arial" panose="020B0604020202020204" pitchFamily="34" charset="0"/>
                <a:cs typeface="Arial" panose="020B0604020202020204" pitchFamily="34" charset="0"/>
              </a:rPr>
              <a:t>Menu costs </a:t>
            </a:r>
            <a:r>
              <a:rPr lang="en-US" sz="2400" dirty="0">
                <a:latin typeface="Arial" panose="020B0604020202020204" pitchFamily="34" charset="0"/>
                <a:cs typeface="Arial" panose="020B0604020202020204" pitchFamily="34" charset="0"/>
              </a:rPr>
              <a:t>are the costs of changing prices.</a:t>
            </a:r>
          </a:p>
        </p:txBody>
      </p:sp>
    </p:spTree>
    <p:extLst>
      <p:ext uri="{BB962C8B-B14F-4D97-AF65-F5344CB8AC3E}">
        <p14:creationId xmlns:p14="http://schemas.microsoft.com/office/powerpoint/2010/main" val="3108433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COSTS OF INFLATION </a:t>
            </a:r>
            <a:r>
              <a:rPr lang="en-US" sz="2400" b="0" dirty="0"/>
              <a:t>(4 of 8)</a:t>
            </a:r>
            <a:endParaRPr lang="en-IN"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Relative-Price Variability and the Misallocation of Resources</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4" cy="2627630"/>
          </a:xfrm>
        </p:spPr>
        <p:txBody>
          <a:bodyPr/>
          <a:lstStyle/>
          <a:p>
            <a:pPr marL="291600" indent="-291600">
              <a:lnSpc>
                <a:spcPct val="100000"/>
              </a:lnSpc>
              <a:spcAft>
                <a:spcPts val="0"/>
              </a:spcAft>
              <a:buClr>
                <a:srgbClr val="004A78"/>
              </a:buClr>
              <a:buFont typeface="Arial" charset="0"/>
              <a:buChar char="•"/>
            </a:pPr>
            <a:r>
              <a:rPr lang="en-US" sz="2400" dirty="0"/>
              <a:t>Because prices change only once in a while, inflation causes relative prices to vary more than they otherwise would.</a:t>
            </a:r>
          </a:p>
          <a:p>
            <a:pPr marL="291600" indent="-291600">
              <a:lnSpc>
                <a:spcPct val="100000"/>
              </a:lnSpc>
              <a:spcAft>
                <a:spcPts val="0"/>
              </a:spcAft>
              <a:buClr>
                <a:srgbClr val="004A78"/>
              </a:buClr>
              <a:buFont typeface="Arial" charset="0"/>
              <a:buChar char="•"/>
            </a:pPr>
            <a:r>
              <a:rPr lang="en-US" sz="2400" dirty="0"/>
              <a:t>This issue is important because in market economies, we rely on relative prices to allocate scarce resources.</a:t>
            </a:r>
          </a:p>
        </p:txBody>
      </p:sp>
    </p:spTree>
    <p:extLst>
      <p:ext uri="{BB962C8B-B14F-4D97-AF65-F5344CB8AC3E}">
        <p14:creationId xmlns:p14="http://schemas.microsoft.com/office/powerpoint/2010/main" val="2843367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COSTS OF INFLATION </a:t>
            </a:r>
            <a:r>
              <a:rPr lang="en-US" sz="2400" b="0" dirty="0"/>
              <a:t>(5 of 8)</a:t>
            </a:r>
            <a:endParaRPr lang="en-IN"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Inflation-Induced Tax Distortions</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4" cy="2627630"/>
          </a:xfrm>
        </p:spPr>
        <p:txBody>
          <a:bodyPr/>
          <a:lstStyle/>
          <a:p>
            <a:pPr marL="291600" indent="-291600">
              <a:lnSpc>
                <a:spcPct val="100000"/>
              </a:lnSpc>
              <a:spcAft>
                <a:spcPts val="0"/>
              </a:spcAft>
              <a:buClr>
                <a:srgbClr val="004A78"/>
              </a:buClr>
              <a:buFont typeface="Arial" charset="0"/>
              <a:buChar char="•"/>
            </a:pPr>
            <a:r>
              <a:rPr lang="en-US" sz="2400" dirty="0"/>
              <a:t>Inflation tends to raise the tax burden on income earned from savings.</a:t>
            </a:r>
          </a:p>
          <a:p>
            <a:pPr marL="622800" lvl="1" indent="-320400">
              <a:lnSpc>
                <a:spcPct val="100000"/>
              </a:lnSpc>
              <a:spcBef>
                <a:spcPts val="1000"/>
              </a:spcBef>
              <a:spcAft>
                <a:spcPts val="0"/>
              </a:spcAft>
              <a:buClr>
                <a:srgbClr val="006298"/>
              </a:buClr>
            </a:pPr>
            <a:r>
              <a:rPr lang="en-US" sz="2200" dirty="0">
                <a:solidFill>
                  <a:srgbClr val="000000"/>
                </a:solidFill>
              </a:rPr>
              <a:t>Inflation discourages saving is the tax treatment of capital gains.</a:t>
            </a:r>
          </a:p>
          <a:p>
            <a:pPr marL="622800" lvl="1" indent="-320400">
              <a:lnSpc>
                <a:spcPct val="100000"/>
              </a:lnSpc>
              <a:spcBef>
                <a:spcPts val="1000"/>
              </a:spcBef>
              <a:spcAft>
                <a:spcPts val="0"/>
              </a:spcAft>
              <a:buClr>
                <a:srgbClr val="006298"/>
              </a:buClr>
            </a:pPr>
            <a:r>
              <a:rPr lang="en-US" sz="2200" dirty="0">
                <a:solidFill>
                  <a:srgbClr val="000000"/>
                </a:solidFill>
              </a:rPr>
              <a:t>The income tax treats the nominal interest earned on savings as income, even though part of the nominal interest rate merely compensates for inflation.</a:t>
            </a:r>
          </a:p>
        </p:txBody>
      </p:sp>
    </p:spTree>
    <p:extLst>
      <p:ext uri="{BB962C8B-B14F-4D97-AF65-F5344CB8AC3E}">
        <p14:creationId xmlns:p14="http://schemas.microsoft.com/office/powerpoint/2010/main" val="174908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9C64D-8C90-4B1D-9583-FDD6930637CC}"/>
              </a:ext>
            </a:extLst>
          </p:cNvPr>
          <p:cNvSpPr>
            <a:spLocks noGrp="1"/>
          </p:cNvSpPr>
          <p:nvPr>
            <p:ph type="title"/>
          </p:nvPr>
        </p:nvSpPr>
        <p:spPr/>
        <p:txBody>
          <a:bodyPr/>
          <a:lstStyle/>
          <a:p>
            <a:pPr algn="l"/>
            <a:r>
              <a:rPr lang="en-US" dirty="0"/>
              <a:t>MONEY GROWTH AND INFLATION </a:t>
            </a:r>
            <a:r>
              <a:rPr lang="en-US" sz="2400" b="0" dirty="0"/>
              <a:t>(1 of 2)</a:t>
            </a:r>
            <a:endParaRPr lang="en-IN" sz="2400" b="0" dirty="0"/>
          </a:p>
        </p:txBody>
      </p:sp>
      <p:sp>
        <p:nvSpPr>
          <p:cNvPr id="3" name="Text Placeholder 2">
            <a:extLst>
              <a:ext uri="{FF2B5EF4-FFF2-40B4-BE49-F238E27FC236}">
                <a16:creationId xmlns:a16="http://schemas.microsoft.com/office/drawing/2014/main" id="{F0C3F097-853F-4FDF-9EE5-A63546B7D657}"/>
              </a:ext>
            </a:extLst>
          </p:cNvPr>
          <p:cNvSpPr>
            <a:spLocks noGrp="1"/>
          </p:cNvSpPr>
          <p:nvPr>
            <p:ph type="body" sz="quarter" idx="17"/>
          </p:nvPr>
        </p:nvSpPr>
        <p:spPr>
          <a:xfrm>
            <a:off x="743576" y="1638300"/>
            <a:ext cx="10711543" cy="3553460"/>
          </a:xfrm>
        </p:spPr>
        <p:txBody>
          <a:bodyPr/>
          <a:lstStyle/>
          <a:p>
            <a:pPr marL="291600" indent="-291600">
              <a:spcAft>
                <a:spcPts val="0"/>
              </a:spcAft>
            </a:pPr>
            <a:r>
              <a:rPr lang="en-US" dirty="0">
                <a:latin typeface="Arial" panose="020B0604020202020204" pitchFamily="34" charset="0"/>
                <a:cs typeface="Arial" panose="020B0604020202020204" pitchFamily="34" charset="0"/>
              </a:rPr>
              <a:t>What determines whether an economy experiences inflation and, if so, how much?</a:t>
            </a:r>
          </a:p>
          <a:p>
            <a:pPr marL="622800" lvl="1" indent="-320400">
              <a:spcAft>
                <a:spcPts val="0"/>
              </a:spcAft>
            </a:pPr>
            <a:r>
              <a:rPr lang="en-US" b="1" i="1" dirty="0">
                <a:solidFill>
                  <a:srgbClr val="910200"/>
                </a:solidFill>
                <a:latin typeface="Arial" panose="020B0604020202020204" pitchFamily="34" charset="0"/>
                <a:cs typeface="Arial" panose="020B0604020202020204" pitchFamily="34" charset="0"/>
              </a:rPr>
              <a:t>Inflation </a:t>
            </a:r>
            <a:r>
              <a:rPr lang="en-US" dirty="0">
                <a:latin typeface="Arial" panose="020B0604020202020204" pitchFamily="34" charset="0"/>
                <a:cs typeface="Arial" panose="020B0604020202020204" pitchFamily="34" charset="0"/>
              </a:rPr>
              <a:t>is an increase in the overall level of prices.</a:t>
            </a:r>
          </a:p>
          <a:p>
            <a:pPr marL="622800" lvl="1" indent="-320400">
              <a:spcAft>
                <a:spcPts val="0"/>
              </a:spcAft>
            </a:pPr>
            <a:r>
              <a:rPr lang="en-US" b="1" i="1" dirty="0">
                <a:solidFill>
                  <a:srgbClr val="910200"/>
                </a:solidFill>
                <a:latin typeface="Arial" panose="020B0604020202020204" pitchFamily="34" charset="0"/>
                <a:cs typeface="Arial" panose="020B0604020202020204" pitchFamily="34" charset="0"/>
              </a:rPr>
              <a:t>Deflation</a:t>
            </a:r>
            <a:r>
              <a:rPr lang="en-US" dirty="0">
                <a:latin typeface="Arial" panose="020B0604020202020204" pitchFamily="34" charset="0"/>
                <a:cs typeface="Arial" panose="020B0604020202020204" pitchFamily="34" charset="0"/>
              </a:rPr>
              <a:t> is a fall in the overall level of prices.</a:t>
            </a:r>
          </a:p>
        </p:txBody>
      </p:sp>
    </p:spTree>
    <p:extLst>
      <p:ext uri="{BB962C8B-B14F-4D97-AF65-F5344CB8AC3E}">
        <p14:creationId xmlns:p14="http://schemas.microsoft.com/office/powerpoint/2010/main" val="1460447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EBDC-1B9B-4234-B477-DD26C98F1B02}"/>
              </a:ext>
            </a:extLst>
          </p:cNvPr>
          <p:cNvSpPr>
            <a:spLocks noGrp="1"/>
          </p:cNvSpPr>
          <p:nvPr>
            <p:ph type="title"/>
          </p:nvPr>
        </p:nvSpPr>
        <p:spPr>
          <a:xfrm>
            <a:off x="838200" y="220364"/>
            <a:ext cx="10526486" cy="961626"/>
          </a:xfrm>
        </p:spPr>
        <p:txBody>
          <a:bodyPr/>
          <a:lstStyle/>
          <a:p>
            <a:pPr algn="l"/>
            <a:r>
              <a:rPr lang="en-US" dirty="0">
                <a:latin typeface="Arial" panose="020B0604020202020204" pitchFamily="34" charset="0"/>
                <a:cs typeface="Arial" panose="020B0604020202020204" pitchFamily="34" charset="0"/>
              </a:rPr>
              <a:t>TABLE 11.1: How Inflation Raises the Tax Burden on Saving</a:t>
            </a:r>
            <a:endParaRPr lang="en-IN" dirty="0">
              <a:latin typeface="Arial" panose="020B0604020202020204" pitchFamily="34" charset="0"/>
              <a:cs typeface="Arial" panose="020B0604020202020204" pitchFamily="34" charset="0"/>
            </a:endParaRPr>
          </a:p>
        </p:txBody>
      </p:sp>
      <p:graphicFrame>
        <p:nvGraphicFramePr>
          <p:cNvPr id="5" name="Table 5" descr="Tables are accessible to screen readers.">
            <a:extLst>
              <a:ext uri="{FF2B5EF4-FFF2-40B4-BE49-F238E27FC236}">
                <a16:creationId xmlns:a16="http://schemas.microsoft.com/office/drawing/2014/main" id="{7C326B54-A933-4361-BA8F-558815851689}"/>
              </a:ext>
            </a:extLst>
          </p:cNvPr>
          <p:cNvGraphicFramePr>
            <a:graphicFrameLocks noGrp="1"/>
          </p:cNvGraphicFramePr>
          <p:nvPr>
            <p:ph sz="quarter" idx="19"/>
            <p:extLst>
              <p:ext uri="{D42A27DB-BD31-4B8C-83A1-F6EECF244321}">
                <p14:modId xmlns:p14="http://schemas.microsoft.com/office/powerpoint/2010/main" val="1793362226"/>
              </p:ext>
            </p:extLst>
          </p:nvPr>
        </p:nvGraphicFramePr>
        <p:xfrm>
          <a:off x="1846581" y="1609052"/>
          <a:ext cx="8498838" cy="393192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30314254"/>
                    </a:ext>
                  </a:extLst>
                </a:gridCol>
                <a:gridCol w="2092960">
                  <a:extLst>
                    <a:ext uri="{9D8B030D-6E8A-4147-A177-3AD203B41FA5}">
                      <a16:colId xmlns:a16="http://schemas.microsoft.com/office/drawing/2014/main" val="2276658488"/>
                    </a:ext>
                  </a:extLst>
                </a:gridCol>
                <a:gridCol w="2138678">
                  <a:extLst>
                    <a:ext uri="{9D8B030D-6E8A-4147-A177-3AD203B41FA5}">
                      <a16:colId xmlns:a16="http://schemas.microsoft.com/office/drawing/2014/main" val="1144922581"/>
                    </a:ext>
                  </a:extLst>
                </a:gridCol>
              </a:tblGrid>
              <a:tr h="475205">
                <a:tc>
                  <a:txBody>
                    <a:bodyPr/>
                    <a:lstStyle/>
                    <a:p>
                      <a:endParaRPr lang="en-IN">
                        <a:latin typeface="Arial" panose="020B0604020202020204" pitchFamily="34" charset="0"/>
                        <a:cs typeface="Arial" panose="020B0604020202020204" pitchFamily="34" charset="0"/>
                      </a:endParaRPr>
                    </a:p>
                  </a:txBody>
                  <a:tcPr>
                    <a:solidFill>
                      <a:srgbClr val="004A78"/>
                    </a:solidFill>
                  </a:tcPr>
                </a:tc>
                <a:tc>
                  <a:txBody>
                    <a:bodyPr/>
                    <a:lstStyle/>
                    <a:p>
                      <a:pPr algn="ctr"/>
                      <a:r>
                        <a:rPr lang="en-IN" dirty="0">
                          <a:latin typeface="Arial" panose="020B0604020202020204" pitchFamily="34" charset="0"/>
                          <a:cs typeface="Arial" panose="020B0604020202020204" pitchFamily="34" charset="0"/>
                        </a:rPr>
                        <a:t>Economy A (price stability)</a:t>
                      </a:r>
                    </a:p>
                  </a:txBody>
                  <a:tcPr>
                    <a:solidFill>
                      <a:srgbClr val="004A78"/>
                    </a:solidFill>
                  </a:tcPr>
                </a:tc>
                <a:tc>
                  <a:txBody>
                    <a:bodyPr/>
                    <a:lstStyle/>
                    <a:p>
                      <a:pPr algn="ctr"/>
                      <a:r>
                        <a:rPr lang="en-IN" dirty="0">
                          <a:latin typeface="Arial" panose="020B0604020202020204" pitchFamily="34" charset="0"/>
                          <a:cs typeface="Arial" panose="020B0604020202020204" pitchFamily="34" charset="0"/>
                        </a:rPr>
                        <a:t>Economy B (inflation)</a:t>
                      </a:r>
                    </a:p>
                  </a:txBody>
                  <a:tcPr>
                    <a:solidFill>
                      <a:srgbClr val="004A78"/>
                    </a:solidFill>
                  </a:tcPr>
                </a:tc>
                <a:extLst>
                  <a:ext uri="{0D108BD9-81ED-4DB2-BD59-A6C34878D82A}">
                    <a16:rowId xmlns:a16="http://schemas.microsoft.com/office/drawing/2014/main" val="2376536213"/>
                  </a:ext>
                </a:extLst>
              </a:tr>
              <a:tr h="271545">
                <a:tc>
                  <a:txBody>
                    <a:bodyPr/>
                    <a:lstStyle/>
                    <a:p>
                      <a:r>
                        <a:rPr lang="en-IN" dirty="0">
                          <a:solidFill>
                            <a:srgbClr val="000000"/>
                          </a:solidFill>
                          <a:latin typeface="Arial" panose="020B0604020202020204" pitchFamily="34" charset="0"/>
                          <a:cs typeface="Arial" panose="020B0604020202020204" pitchFamily="34" charset="0"/>
                        </a:rPr>
                        <a:t>Real interest rate</a:t>
                      </a:r>
                    </a:p>
                  </a:txBody>
                  <a:tcPr/>
                </a:tc>
                <a:tc>
                  <a:txBody>
                    <a:bodyPr/>
                    <a:lstStyle/>
                    <a:p>
                      <a:pPr algn="ctr"/>
                      <a:r>
                        <a:rPr lang="en-IN" dirty="0">
                          <a:solidFill>
                            <a:srgbClr val="000000"/>
                          </a:solidFill>
                          <a:latin typeface="Arial" panose="020B0604020202020204" pitchFamily="34" charset="0"/>
                          <a:cs typeface="Arial" panose="020B0604020202020204" pitchFamily="34" charset="0"/>
                        </a:rPr>
                        <a:t>4%</a:t>
                      </a:r>
                    </a:p>
                  </a:txBody>
                  <a:tcPr/>
                </a:tc>
                <a:tc>
                  <a:txBody>
                    <a:bodyPr/>
                    <a:lstStyle/>
                    <a:p>
                      <a:pPr algn="ctr"/>
                      <a:r>
                        <a:rPr lang="en-IN" dirty="0">
                          <a:solidFill>
                            <a:srgbClr val="000000"/>
                          </a:solidFill>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1869629552"/>
                  </a:ext>
                </a:extLst>
              </a:tr>
              <a:tr h="271545">
                <a:tc>
                  <a:txBody>
                    <a:bodyPr/>
                    <a:lstStyle/>
                    <a:p>
                      <a:r>
                        <a:rPr lang="en-IN" dirty="0">
                          <a:solidFill>
                            <a:srgbClr val="000000"/>
                          </a:solidFill>
                          <a:latin typeface="Arial" panose="020B0604020202020204" pitchFamily="34" charset="0"/>
                          <a:cs typeface="Arial" panose="020B0604020202020204" pitchFamily="34" charset="0"/>
                        </a:rPr>
                        <a:t>Inflation rate</a:t>
                      </a: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0</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8</a:t>
                      </a:r>
                      <a:endParaRPr lang="en-IN"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09065134"/>
                  </a:ext>
                </a:extLst>
              </a:tr>
              <a:tr h="475205">
                <a:tc>
                  <a:txBody>
                    <a:bodyPr/>
                    <a:lstStyle/>
                    <a:p>
                      <a:r>
                        <a:rPr lang="en-IN" dirty="0">
                          <a:solidFill>
                            <a:srgbClr val="000000"/>
                          </a:solidFill>
                          <a:latin typeface="Arial" panose="020B0604020202020204" pitchFamily="34" charset="0"/>
                          <a:cs typeface="Arial" panose="020B0604020202020204" pitchFamily="34" charset="0"/>
                        </a:rPr>
                        <a:t>Nominal interest rate (real interest rate + inflation rate)</a:t>
                      </a: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4</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12</a:t>
                      </a:r>
                      <a:endParaRPr lang="en-IN"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81341001"/>
                  </a:ext>
                </a:extLst>
              </a:tr>
              <a:tr h="475205">
                <a:tc>
                  <a:txBody>
                    <a:bodyPr/>
                    <a:lstStyle/>
                    <a:p>
                      <a:r>
                        <a:rPr lang="en-IN" dirty="0">
                          <a:solidFill>
                            <a:srgbClr val="000000"/>
                          </a:solidFill>
                          <a:latin typeface="Arial" panose="020B0604020202020204" pitchFamily="34" charset="0"/>
                          <a:cs typeface="Arial" panose="020B0604020202020204" pitchFamily="34" charset="0"/>
                        </a:rPr>
                        <a:t> Reduced interest due to 25 percent tax (0.25 × nominal interest rate)</a:t>
                      </a: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1</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3</a:t>
                      </a:r>
                      <a:endParaRPr lang="en-IN"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91303586"/>
                  </a:ext>
                </a:extLst>
              </a:tr>
              <a:tr h="475205">
                <a:tc>
                  <a:txBody>
                    <a:bodyPr/>
                    <a:lstStyle/>
                    <a:p>
                      <a:r>
                        <a:rPr lang="en-IN" dirty="0">
                          <a:solidFill>
                            <a:srgbClr val="000000"/>
                          </a:solidFill>
                          <a:latin typeface="Arial" panose="020B0604020202020204" pitchFamily="34" charset="0"/>
                          <a:cs typeface="Arial" panose="020B0604020202020204" pitchFamily="34" charset="0"/>
                        </a:rPr>
                        <a:t>After-tax nominal interest rate (0.75 × nominal interest rate)</a:t>
                      </a: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3</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9</a:t>
                      </a:r>
                      <a:endParaRPr lang="en-IN"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0665919"/>
                  </a:ext>
                </a:extLst>
              </a:tr>
              <a:tr h="475205">
                <a:tc>
                  <a:txBody>
                    <a:bodyPr/>
                    <a:lstStyle/>
                    <a:p>
                      <a:r>
                        <a:rPr lang="en-IN" dirty="0">
                          <a:solidFill>
                            <a:srgbClr val="000000"/>
                          </a:solidFill>
                          <a:latin typeface="Arial" panose="020B0604020202020204" pitchFamily="34" charset="0"/>
                          <a:cs typeface="Arial" panose="020B0604020202020204" pitchFamily="34" charset="0"/>
                        </a:rPr>
                        <a:t>After-tax real interest rate (after-tax nominal interest rate − inflation rate)</a:t>
                      </a: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3</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panose="020B0604020202020204" pitchFamily="34" charset="0"/>
                          <a:cs typeface="Arial" panose="020B0604020202020204" pitchFamily="34" charset="0"/>
                        </a:rPr>
                        <a:t>1</a:t>
                      </a:r>
                      <a:endParaRPr lang="en-IN"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57568282"/>
                  </a:ext>
                </a:extLst>
              </a:tr>
            </a:tbl>
          </a:graphicData>
        </a:graphic>
      </p:graphicFrame>
    </p:spTree>
    <p:extLst>
      <p:ext uri="{BB962C8B-B14F-4D97-AF65-F5344CB8AC3E}">
        <p14:creationId xmlns:p14="http://schemas.microsoft.com/office/powerpoint/2010/main" val="1426224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latin typeface="Arial" panose="020B0604020202020204" pitchFamily="34" charset="0"/>
                <a:ea typeface="ＭＳ Ｐゴシック" charset="-128"/>
                <a:cs typeface="Arial" panose="020B0604020202020204" pitchFamily="34" charset="0"/>
              </a:rPr>
              <a:t>Active Learning: Tax Distortions</a:t>
            </a:r>
            <a:endParaRPr lang="en-IN" b="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74980"/>
          </a:xfrm>
        </p:spPr>
        <p:txBody>
          <a:bodyPr>
            <a:normAutofit/>
          </a:bodyPr>
          <a:lstStyle/>
          <a:p>
            <a:pPr marL="0" indent="0">
              <a:buNone/>
              <a:tabLst>
                <a:tab pos="107950" algn="l"/>
              </a:tabLst>
            </a:pPr>
            <a:r>
              <a:rPr lang="en-US" dirty="0"/>
              <a:t>You deposit $1000 in the bank for one year.</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6" y="2208530"/>
            <a:ext cx="10711824" cy="849630"/>
          </a:xfrm>
        </p:spPr>
        <p:txBody>
          <a:bodyPr/>
          <a:lstStyle/>
          <a:p>
            <a:pPr marL="630238"/>
            <a:r>
              <a:rPr lang="en-US" sz="2400" b="1" dirty="0">
                <a:solidFill>
                  <a:srgbClr val="005874"/>
                </a:solidFill>
                <a:latin typeface="Arial" panose="020B0604020202020204" pitchFamily="34" charset="0"/>
                <a:cs typeface="Arial" panose="020B0604020202020204" pitchFamily="34" charset="0"/>
              </a:rPr>
              <a:t>CASE 1:  </a:t>
            </a:r>
            <a:r>
              <a:rPr lang="en-US" sz="2400" dirty="0">
                <a:solidFill>
                  <a:srgbClr val="005874"/>
                </a:solidFill>
                <a:latin typeface="Arial" panose="020B0604020202020204" pitchFamily="34" charset="0"/>
                <a:cs typeface="Arial" panose="020B0604020202020204" pitchFamily="34" charset="0"/>
              </a:rPr>
              <a:t>Inflation = 0%, nom. interest rate = 10%</a:t>
            </a:r>
          </a:p>
          <a:p>
            <a:pPr marL="630238"/>
            <a:r>
              <a:rPr lang="en-US" sz="2400" b="1" dirty="0">
                <a:solidFill>
                  <a:srgbClr val="005874"/>
                </a:solidFill>
                <a:latin typeface="Arial" panose="020B0604020202020204" pitchFamily="34" charset="0"/>
                <a:cs typeface="Arial" panose="020B0604020202020204" pitchFamily="34" charset="0"/>
              </a:rPr>
              <a:t>CASE 2:  </a:t>
            </a:r>
            <a:r>
              <a:rPr lang="en-US" sz="2400" dirty="0">
                <a:solidFill>
                  <a:srgbClr val="005874"/>
                </a:solidFill>
                <a:latin typeface="Arial" panose="020B0604020202020204" pitchFamily="34" charset="0"/>
                <a:cs typeface="Arial" panose="020B0604020202020204" pitchFamily="34" charset="0"/>
              </a:rPr>
              <a:t>Inflation = 10%, nom. interest rate = 20%</a:t>
            </a:r>
          </a:p>
        </p:txBody>
      </p:sp>
      <p:sp>
        <p:nvSpPr>
          <p:cNvPr id="2" name="Content Placeholder 1">
            <a:extLst>
              <a:ext uri="{FF2B5EF4-FFF2-40B4-BE49-F238E27FC236}">
                <a16:creationId xmlns:a16="http://schemas.microsoft.com/office/drawing/2014/main" id="{6BE9AF9E-D987-4838-AC41-779541F2A96D}"/>
              </a:ext>
            </a:extLst>
          </p:cNvPr>
          <p:cNvSpPr>
            <a:spLocks noGrp="1"/>
          </p:cNvSpPr>
          <p:nvPr>
            <p:ph sz="quarter" idx="20"/>
          </p:nvPr>
        </p:nvSpPr>
        <p:spPr>
          <a:xfrm>
            <a:off x="743576" y="3173730"/>
            <a:ext cx="10711824" cy="2150110"/>
          </a:xfrm>
        </p:spPr>
        <p:txBody>
          <a:bodyPr/>
          <a:lstStyle/>
          <a:p>
            <a:pPr marL="630238" lvl="1" indent="-366713">
              <a:lnSpc>
                <a:spcPct val="100000"/>
              </a:lnSpc>
              <a:spcBef>
                <a:spcPts val="1000"/>
              </a:spcBef>
              <a:buNone/>
            </a:pPr>
            <a:r>
              <a:rPr lang="en-US" sz="2200" dirty="0">
                <a:solidFill>
                  <a:srgbClr val="005874"/>
                </a:solidFill>
              </a:rPr>
              <a:t>A.</a:t>
            </a:r>
            <a:r>
              <a:rPr lang="en-US" sz="2200" dirty="0">
                <a:solidFill>
                  <a:srgbClr val="000000"/>
                </a:solidFill>
              </a:rPr>
              <a:t> In which case does the real value of your deposit grow the most? </a:t>
            </a:r>
            <a:br>
              <a:rPr lang="en-US" sz="2200" dirty="0">
                <a:solidFill>
                  <a:srgbClr val="000000"/>
                </a:solidFill>
              </a:rPr>
            </a:br>
            <a:r>
              <a:rPr lang="en-US" sz="2200" dirty="0">
                <a:solidFill>
                  <a:srgbClr val="000000"/>
                </a:solidFill>
              </a:rPr>
              <a:t>Assume the tax rate is 25 percent.</a:t>
            </a:r>
          </a:p>
          <a:p>
            <a:pPr marL="630238" lvl="1" indent="-366713">
              <a:lnSpc>
                <a:spcPct val="100000"/>
              </a:lnSpc>
              <a:spcBef>
                <a:spcPts val="1000"/>
              </a:spcBef>
              <a:buNone/>
            </a:pPr>
            <a:r>
              <a:rPr lang="en-US" sz="2200" dirty="0">
                <a:solidFill>
                  <a:srgbClr val="005874"/>
                </a:solidFill>
              </a:rPr>
              <a:t>B. </a:t>
            </a:r>
            <a:r>
              <a:rPr lang="en-US" sz="2200" dirty="0">
                <a:solidFill>
                  <a:srgbClr val="000000"/>
                </a:solidFill>
              </a:rPr>
              <a:t>In which case do you pay the most taxes?</a:t>
            </a:r>
          </a:p>
          <a:p>
            <a:pPr marL="630238" lvl="1" indent="-366713">
              <a:lnSpc>
                <a:spcPct val="100000"/>
              </a:lnSpc>
              <a:spcBef>
                <a:spcPts val="1000"/>
              </a:spcBef>
              <a:buNone/>
            </a:pPr>
            <a:r>
              <a:rPr lang="en-US" sz="2200" dirty="0">
                <a:solidFill>
                  <a:srgbClr val="005874"/>
                </a:solidFill>
              </a:rPr>
              <a:t>C. </a:t>
            </a:r>
            <a:r>
              <a:rPr lang="en-US" sz="2200" dirty="0">
                <a:solidFill>
                  <a:srgbClr val="000000"/>
                </a:solidFill>
              </a:rPr>
              <a:t>Compute the after-tax nominal interest rate, then subtract off inflation to get the after-tax real interest rate for both cases.</a:t>
            </a:r>
            <a:endParaRPr lang="en-IN" sz="2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0759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1082-0BAD-4BFC-8439-55FC625946D3}"/>
              </a:ext>
            </a:extLst>
          </p:cNvPr>
          <p:cNvSpPr>
            <a:spLocks noGrp="1"/>
          </p:cNvSpPr>
          <p:nvPr>
            <p:ph type="title"/>
          </p:nvPr>
        </p:nvSpPr>
        <p:spPr/>
        <p:txBody>
          <a:bodyPr/>
          <a:lstStyle/>
          <a:p>
            <a:pPr algn="l"/>
            <a:r>
              <a:rPr lang="en-US" dirty="0">
                <a:latin typeface="Arial" panose="020B0604020202020204" pitchFamily="34" charset="0"/>
                <a:ea typeface="ＭＳ Ｐゴシック" charset="-128"/>
                <a:cs typeface="Arial" panose="020B0604020202020204" pitchFamily="34" charset="0"/>
              </a:rPr>
              <a:t>Active Learning: Answers </a:t>
            </a:r>
            <a:r>
              <a:rPr lang="en-US" sz="2400" b="0" dirty="0">
                <a:latin typeface="Arial" panose="020B0604020202020204" pitchFamily="34" charset="0"/>
                <a:ea typeface="ＭＳ Ｐゴシック" charset="-128"/>
                <a:cs typeface="Arial" panose="020B0604020202020204" pitchFamily="34" charset="0"/>
              </a:rPr>
              <a:t>(1 of 2)</a:t>
            </a:r>
            <a:endParaRPr lang="en-IN" sz="2400" b="0" dirty="0"/>
          </a:p>
        </p:txBody>
      </p:sp>
      <p:sp>
        <p:nvSpPr>
          <p:cNvPr id="3" name="Text Placeholder 2">
            <a:extLst>
              <a:ext uri="{FF2B5EF4-FFF2-40B4-BE49-F238E27FC236}">
                <a16:creationId xmlns:a16="http://schemas.microsoft.com/office/drawing/2014/main" id="{93A29CCA-2D95-45FD-BFDF-161B40624866}"/>
              </a:ext>
            </a:extLst>
          </p:cNvPr>
          <p:cNvSpPr>
            <a:spLocks noGrp="1"/>
          </p:cNvSpPr>
          <p:nvPr>
            <p:ph type="body" sz="quarter" idx="17"/>
          </p:nvPr>
        </p:nvSpPr>
        <p:spPr>
          <a:xfrm>
            <a:off x="743576" y="1646927"/>
            <a:ext cx="10711543" cy="1299473"/>
          </a:xfrm>
        </p:spPr>
        <p:txBody>
          <a:bodyPr/>
          <a:lstStyle/>
          <a:p>
            <a:pPr marL="0" indent="0">
              <a:buNone/>
            </a:pPr>
            <a:r>
              <a:rPr lang="en-US" dirty="0">
                <a:solidFill>
                  <a:srgbClr val="005874"/>
                </a:solidFill>
              </a:rPr>
              <a:t>A.</a:t>
            </a:r>
            <a:r>
              <a:rPr lang="en-US" dirty="0"/>
              <a:t> In which case does the real value of your deposit grow the most?</a:t>
            </a:r>
          </a:p>
          <a:p>
            <a:pPr marL="0" indent="0">
              <a:buNone/>
            </a:pPr>
            <a:r>
              <a:rPr lang="en-US" dirty="0">
                <a:solidFill>
                  <a:srgbClr val="820000"/>
                </a:solidFill>
              </a:rPr>
              <a:t>In both cases, the real interest rate is 10 percent, so the real value of the deposit grows 10 percent (before taxes).</a:t>
            </a:r>
          </a:p>
        </p:txBody>
      </p:sp>
      <p:sp>
        <p:nvSpPr>
          <p:cNvPr id="4" name="Content Placeholder 3">
            <a:extLst>
              <a:ext uri="{FF2B5EF4-FFF2-40B4-BE49-F238E27FC236}">
                <a16:creationId xmlns:a16="http://schemas.microsoft.com/office/drawing/2014/main" id="{8FB7B49F-0785-43F3-93C8-819776259A56}"/>
              </a:ext>
            </a:extLst>
          </p:cNvPr>
          <p:cNvSpPr>
            <a:spLocks noGrp="1"/>
          </p:cNvSpPr>
          <p:nvPr>
            <p:ph sz="quarter" idx="19"/>
          </p:nvPr>
        </p:nvSpPr>
        <p:spPr>
          <a:xfrm>
            <a:off x="742950" y="3139441"/>
            <a:ext cx="10712450" cy="1370594"/>
          </a:xfrm>
        </p:spPr>
        <p:txBody>
          <a:bodyPr/>
          <a:lstStyle/>
          <a:p>
            <a:r>
              <a:rPr lang="en-US" sz="2400" dirty="0">
                <a:solidFill>
                  <a:srgbClr val="005874"/>
                </a:solidFill>
              </a:rPr>
              <a:t>B.</a:t>
            </a:r>
            <a:r>
              <a:rPr lang="en-US" sz="2400" dirty="0"/>
              <a:t> In which case do you pay the most taxes?</a:t>
            </a:r>
          </a:p>
          <a:p>
            <a:pPr>
              <a:lnSpc>
                <a:spcPct val="100000"/>
              </a:lnSpc>
              <a:spcBef>
                <a:spcPts val="600"/>
              </a:spcBef>
            </a:pPr>
            <a:r>
              <a:rPr lang="en-US" sz="2400" b="1" dirty="0">
                <a:solidFill>
                  <a:srgbClr val="820000"/>
                </a:solidFill>
              </a:rPr>
              <a:t>CASE 1</a:t>
            </a:r>
            <a:r>
              <a:rPr lang="en-US" sz="2400" dirty="0">
                <a:solidFill>
                  <a:srgbClr val="820000"/>
                </a:solidFill>
              </a:rPr>
              <a:t>:  interest income = $100, so you pay $25 in taxes.</a:t>
            </a:r>
          </a:p>
          <a:p>
            <a:pPr>
              <a:lnSpc>
                <a:spcPct val="100000"/>
              </a:lnSpc>
              <a:spcBef>
                <a:spcPts val="600"/>
              </a:spcBef>
            </a:pPr>
            <a:r>
              <a:rPr lang="en-US" sz="2400" b="1" dirty="0">
                <a:solidFill>
                  <a:srgbClr val="820000"/>
                </a:solidFill>
              </a:rPr>
              <a:t>CASE 2</a:t>
            </a:r>
            <a:r>
              <a:rPr lang="en-US" sz="2400" dirty="0">
                <a:solidFill>
                  <a:srgbClr val="820000"/>
                </a:solidFill>
              </a:rPr>
              <a:t>:  interest income = $200, so you pay $50 in taxes.</a:t>
            </a:r>
          </a:p>
        </p:txBody>
      </p:sp>
    </p:spTree>
    <p:extLst>
      <p:ext uri="{BB962C8B-B14F-4D97-AF65-F5344CB8AC3E}">
        <p14:creationId xmlns:p14="http://schemas.microsoft.com/office/powerpoint/2010/main" val="3700029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1082-0BAD-4BFC-8439-55FC625946D3}"/>
              </a:ext>
            </a:extLst>
          </p:cNvPr>
          <p:cNvSpPr>
            <a:spLocks noGrp="1"/>
          </p:cNvSpPr>
          <p:nvPr>
            <p:ph type="title"/>
          </p:nvPr>
        </p:nvSpPr>
        <p:spPr/>
        <p:txBody>
          <a:bodyPr/>
          <a:lstStyle/>
          <a:p>
            <a:pPr algn="l"/>
            <a:r>
              <a:rPr lang="en-US" dirty="0">
                <a:latin typeface="Arial" panose="020B0604020202020204" pitchFamily="34" charset="0"/>
                <a:ea typeface="ＭＳ Ｐゴシック" charset="-128"/>
                <a:cs typeface="Arial" panose="020B0604020202020204" pitchFamily="34" charset="0"/>
              </a:rPr>
              <a:t>Active Learning: Answers </a:t>
            </a:r>
            <a:r>
              <a:rPr lang="en-US" sz="2400" b="0" dirty="0">
                <a:latin typeface="Arial" panose="020B0604020202020204" pitchFamily="34" charset="0"/>
                <a:ea typeface="ＭＳ Ｐゴシック" charset="-128"/>
                <a:cs typeface="Arial" panose="020B0604020202020204" pitchFamily="34" charset="0"/>
              </a:rPr>
              <a:t>(2 of 2)</a:t>
            </a:r>
            <a:endParaRPr lang="en-IN" dirty="0"/>
          </a:p>
        </p:txBody>
      </p:sp>
      <p:sp>
        <p:nvSpPr>
          <p:cNvPr id="3" name="Text Placeholder 2">
            <a:extLst>
              <a:ext uri="{FF2B5EF4-FFF2-40B4-BE49-F238E27FC236}">
                <a16:creationId xmlns:a16="http://schemas.microsoft.com/office/drawing/2014/main" id="{93A29CCA-2D95-45FD-BFDF-161B40624866}"/>
              </a:ext>
            </a:extLst>
          </p:cNvPr>
          <p:cNvSpPr>
            <a:spLocks noGrp="1"/>
          </p:cNvSpPr>
          <p:nvPr>
            <p:ph type="body" sz="quarter" idx="17"/>
          </p:nvPr>
        </p:nvSpPr>
        <p:spPr>
          <a:xfrm>
            <a:off x="743576" y="1646927"/>
            <a:ext cx="10711543" cy="1782073"/>
          </a:xfrm>
        </p:spPr>
        <p:txBody>
          <a:bodyPr>
            <a:normAutofit/>
          </a:bodyPr>
          <a:lstStyle/>
          <a:p>
            <a:pPr marL="447675" indent="-447675">
              <a:buNone/>
            </a:pPr>
            <a:r>
              <a:rPr lang="en-US" dirty="0">
                <a:solidFill>
                  <a:srgbClr val="005874"/>
                </a:solidFill>
              </a:rPr>
              <a:t>C.</a:t>
            </a:r>
            <a:r>
              <a:rPr lang="en-US" dirty="0"/>
              <a:t> Compute the after-tax nominal interest rate, then subtract off inflation to get the after-tax real interest rate for both cases.</a:t>
            </a:r>
          </a:p>
          <a:p>
            <a:pPr marL="0" indent="0">
              <a:spcBef>
                <a:spcPts val="600"/>
              </a:spcBef>
              <a:buNone/>
            </a:pPr>
            <a:r>
              <a:rPr lang="en-US" b="1" dirty="0">
                <a:solidFill>
                  <a:srgbClr val="820000"/>
                </a:solidFill>
              </a:rPr>
              <a:t>CASE 1</a:t>
            </a:r>
            <a:r>
              <a:rPr lang="en-US" dirty="0">
                <a:solidFill>
                  <a:srgbClr val="820000"/>
                </a:solidFill>
              </a:rPr>
              <a:t>: Nominal = 0.75 × 10% = 7.5% real = 	7.5% − 0% = 7.5%</a:t>
            </a:r>
          </a:p>
          <a:p>
            <a:pPr marL="0" indent="0">
              <a:spcBef>
                <a:spcPts val="600"/>
              </a:spcBef>
              <a:buNone/>
            </a:pPr>
            <a:r>
              <a:rPr lang="en-US" b="1" dirty="0">
                <a:solidFill>
                  <a:srgbClr val="820000"/>
                </a:solidFill>
              </a:rPr>
              <a:t>CASE 2</a:t>
            </a:r>
            <a:r>
              <a:rPr lang="en-US" dirty="0">
                <a:solidFill>
                  <a:srgbClr val="820000"/>
                </a:solidFill>
              </a:rPr>
              <a:t>: Interest income = $200, so you pay $50 in taxes.</a:t>
            </a:r>
          </a:p>
        </p:txBody>
      </p:sp>
    </p:spTree>
    <p:extLst>
      <p:ext uri="{BB962C8B-B14F-4D97-AF65-F5344CB8AC3E}">
        <p14:creationId xmlns:p14="http://schemas.microsoft.com/office/powerpoint/2010/main" val="1281648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1082-0BAD-4BFC-8439-55FC625946D3}"/>
              </a:ext>
            </a:extLst>
          </p:cNvPr>
          <p:cNvSpPr>
            <a:spLocks noGrp="1"/>
          </p:cNvSpPr>
          <p:nvPr>
            <p:ph type="title"/>
          </p:nvPr>
        </p:nvSpPr>
        <p:spPr/>
        <p:txBody>
          <a:bodyPr/>
          <a:lstStyle/>
          <a:p>
            <a:pPr algn="l"/>
            <a:r>
              <a:rPr lang="en-US" dirty="0">
                <a:latin typeface="Arial" panose="020B0604020202020204" pitchFamily="34" charset="0"/>
                <a:ea typeface="ＭＳ Ｐゴシック" charset="-128"/>
                <a:cs typeface="Arial" panose="020B0604020202020204" pitchFamily="34" charset="0"/>
              </a:rPr>
              <a:t>Active Learning: Summary and Lessons</a:t>
            </a:r>
            <a:endParaRPr lang="en-IN"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93A29CCA-2D95-45FD-BFDF-161B40624866}"/>
              </a:ext>
            </a:extLst>
          </p:cNvPr>
          <p:cNvSpPr>
            <a:spLocks noGrp="1"/>
          </p:cNvSpPr>
          <p:nvPr>
            <p:ph type="body" sz="quarter" idx="17"/>
          </p:nvPr>
        </p:nvSpPr>
        <p:spPr>
          <a:xfrm>
            <a:off x="743576" y="1646927"/>
            <a:ext cx="10711543" cy="2935233"/>
          </a:xfrm>
        </p:spPr>
        <p:txBody>
          <a:bodyPr>
            <a:normAutofit/>
          </a:bodyPr>
          <a:lstStyle/>
          <a:p>
            <a:pPr>
              <a:spcAft>
                <a:spcPts val="0"/>
              </a:spcAft>
              <a:buClr>
                <a:srgbClr val="669900"/>
              </a:buClr>
              <a:buSzPct val="120000"/>
              <a:buFont typeface="Wingdings" charset="0"/>
              <a:buNone/>
            </a:pPr>
            <a:r>
              <a:rPr lang="en-US" dirty="0">
                <a:latin typeface="Arial" panose="020B0604020202020204" pitchFamily="34" charset="0"/>
                <a:cs typeface="Arial" panose="020B0604020202020204" pitchFamily="34" charset="0"/>
              </a:rPr>
              <a:t>Inflation …</a:t>
            </a:r>
          </a:p>
          <a:p>
            <a:pPr marL="291600" lvl="1" indent="-291600">
              <a:spcAft>
                <a:spcPts val="0"/>
              </a:spcAft>
              <a:buClr>
                <a:srgbClr val="004A78"/>
              </a:buClr>
              <a:buSzPct val="100000"/>
            </a:pPr>
            <a:r>
              <a:rPr lang="en-US" sz="2400" dirty="0"/>
              <a:t>Raises nominal interest rates (Fisher effect) but not real interest rates</a:t>
            </a:r>
          </a:p>
          <a:p>
            <a:pPr marL="291600" lvl="1" indent="-291600">
              <a:spcAft>
                <a:spcPts val="0"/>
              </a:spcAft>
              <a:buClr>
                <a:srgbClr val="004A78"/>
              </a:buClr>
              <a:buSzPct val="100000"/>
            </a:pPr>
            <a:r>
              <a:rPr lang="en-US" sz="2400" dirty="0"/>
              <a:t>Increases savers’ tax burdens</a:t>
            </a:r>
          </a:p>
          <a:p>
            <a:pPr marL="291600" lvl="1" indent="-291600">
              <a:spcAft>
                <a:spcPts val="0"/>
              </a:spcAft>
              <a:buClr>
                <a:srgbClr val="004A78"/>
              </a:buClr>
              <a:buSzPct val="100000"/>
            </a:pPr>
            <a:r>
              <a:rPr lang="en-US" sz="2400" dirty="0"/>
              <a:t>Lowers the after-tax real interest rate</a:t>
            </a:r>
          </a:p>
        </p:txBody>
      </p:sp>
    </p:spTree>
    <p:extLst>
      <p:ext uri="{BB962C8B-B14F-4D97-AF65-F5344CB8AC3E}">
        <p14:creationId xmlns:p14="http://schemas.microsoft.com/office/powerpoint/2010/main" val="4079229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COSTS OF INFLATION </a:t>
            </a:r>
            <a:r>
              <a:rPr lang="en-US" sz="2400" b="0" dirty="0"/>
              <a:t>(6 of 8)</a:t>
            </a:r>
            <a:endParaRPr lang="en-IN"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Confusion and Inconvenience</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4" cy="3196590"/>
          </a:xfrm>
        </p:spPr>
        <p:txBody>
          <a:bodyPr/>
          <a:lstStyle/>
          <a:p>
            <a:pPr marL="291600" indent="-291600">
              <a:lnSpc>
                <a:spcPct val="100000"/>
              </a:lnSpc>
              <a:spcAft>
                <a:spcPts val="0"/>
              </a:spcAft>
              <a:buClr>
                <a:srgbClr val="004A78"/>
              </a:buClr>
              <a:buFont typeface="Arial" charset="0"/>
              <a:buChar char="•"/>
            </a:pPr>
            <a:r>
              <a:rPr lang="en-US" sz="2400" dirty="0"/>
              <a:t>Money is the ruler with which we measure economic transactions.</a:t>
            </a:r>
            <a:endParaRPr lang="en-US" sz="2400" dirty="0">
              <a:latin typeface="Arial" panose="020B0604020202020204" pitchFamily="34" charset="0"/>
              <a:cs typeface="Arial" panose="020B0604020202020204" pitchFamily="34" charset="0"/>
            </a:endParaRPr>
          </a:p>
          <a:p>
            <a:pPr marL="291600" indent="-291600">
              <a:lnSpc>
                <a:spcPct val="100000"/>
              </a:lnSpc>
              <a:spcAft>
                <a:spcPts val="0"/>
              </a:spcAft>
              <a:buClr>
                <a:srgbClr val="004A78"/>
              </a:buClr>
              <a:buFont typeface="Arial" charset="0"/>
              <a:buChar char="•"/>
            </a:pPr>
            <a:r>
              <a:rPr lang="en-US" sz="2400" dirty="0"/>
              <a:t>The job of the B</a:t>
            </a:r>
            <a:r>
              <a:rPr lang="en-US" sz="100" dirty="0"/>
              <a:t> </a:t>
            </a:r>
            <a:r>
              <a:rPr lang="en-US" sz="2400" dirty="0"/>
              <a:t>o</a:t>
            </a:r>
            <a:r>
              <a:rPr lang="en-US" sz="100" dirty="0"/>
              <a:t> </a:t>
            </a:r>
            <a:r>
              <a:rPr lang="en-US" sz="2400" dirty="0"/>
              <a:t>C is a bit like the job of Measurement Canada.</a:t>
            </a:r>
          </a:p>
          <a:p>
            <a:pPr marL="291600" indent="-291600">
              <a:lnSpc>
                <a:spcPct val="100000"/>
              </a:lnSpc>
              <a:spcAft>
                <a:spcPts val="0"/>
              </a:spcAft>
              <a:buClr>
                <a:srgbClr val="004A78"/>
              </a:buClr>
              <a:buFont typeface="Arial" charset="0"/>
              <a:buChar char="•"/>
            </a:pPr>
            <a:r>
              <a:rPr lang="en-US" sz="2400" dirty="0"/>
              <a:t>The B</a:t>
            </a:r>
            <a:r>
              <a:rPr lang="en-US" sz="100" dirty="0"/>
              <a:t> </a:t>
            </a:r>
            <a:r>
              <a:rPr lang="en-US" sz="2400" dirty="0"/>
              <a:t>o</a:t>
            </a:r>
            <a:r>
              <a:rPr lang="en-US" sz="100" dirty="0"/>
              <a:t> </a:t>
            </a:r>
            <a:r>
              <a:rPr lang="en-US" sz="2400" dirty="0"/>
              <a:t>C ensures the reliability of a commonly used unit of measurement.</a:t>
            </a:r>
          </a:p>
          <a:p>
            <a:pPr marL="291600" indent="-291600">
              <a:lnSpc>
                <a:spcPct val="100000"/>
              </a:lnSpc>
              <a:spcAft>
                <a:spcPts val="0"/>
              </a:spcAft>
              <a:buClr>
                <a:srgbClr val="004A78"/>
              </a:buClr>
              <a:buFont typeface="Arial" charset="0"/>
              <a:buChar char="•"/>
            </a:pPr>
            <a:r>
              <a:rPr lang="en-US" sz="2400" dirty="0"/>
              <a:t>When the Bank of Canada increases the money supply and creates inflation, it erodes the real value of the unit of account.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058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COSTS OF INFLATION </a:t>
            </a:r>
            <a:r>
              <a:rPr lang="en-US" sz="2400" b="0" dirty="0"/>
              <a:t>(7 of 8)</a:t>
            </a:r>
            <a:endParaRPr lang="en-IN"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77343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A Special Cost of Unexpected Inflation: Arbitrary Redistributions of Wealth</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533650"/>
            <a:ext cx="10711544" cy="2686050"/>
          </a:xfrm>
        </p:spPr>
        <p:txBody>
          <a:bodyPr/>
          <a:lstStyle/>
          <a:p>
            <a:pPr marL="291600" indent="-291600">
              <a:lnSpc>
                <a:spcPct val="100000"/>
              </a:lnSpc>
              <a:spcAft>
                <a:spcPts val="0"/>
              </a:spcAft>
              <a:buClr>
                <a:srgbClr val="004A78"/>
              </a:buClr>
              <a:buFont typeface="Arial" charset="0"/>
              <a:buChar char="•"/>
            </a:pPr>
            <a:r>
              <a:rPr lang="en-US" sz="2400" dirty="0"/>
              <a:t>Unexpected inflation redistributes wealth among the population in a way that has nothing to do with either merit or need.</a:t>
            </a:r>
            <a:endParaRPr lang="en-US" sz="2400" dirty="0">
              <a:latin typeface="Arial" panose="020B0604020202020204" pitchFamily="34" charset="0"/>
              <a:cs typeface="Arial" panose="020B0604020202020204" pitchFamily="34" charset="0"/>
            </a:endParaRPr>
          </a:p>
          <a:p>
            <a:pPr marL="291600" indent="-291600">
              <a:lnSpc>
                <a:spcPct val="100000"/>
              </a:lnSpc>
              <a:spcAft>
                <a:spcPts val="0"/>
              </a:spcAft>
              <a:buClr>
                <a:srgbClr val="004A78"/>
              </a:buClr>
              <a:buFont typeface="Arial" charset="0"/>
              <a:buChar char="•"/>
            </a:pPr>
            <a:r>
              <a:rPr lang="en-US" sz="2400" dirty="0"/>
              <a:t>These redistributions occur because many loans in the economy are specified in terms of the unit of account: </a:t>
            </a:r>
            <a:r>
              <a:rPr lang="en-US" sz="2400" b="1" u="sng" dirty="0"/>
              <a:t>MONEY</a:t>
            </a:r>
            <a:r>
              <a:rPr lang="en-US" sz="2400" dirty="0"/>
              <a:t>.</a:t>
            </a:r>
          </a:p>
        </p:txBody>
      </p:sp>
    </p:spTree>
    <p:extLst>
      <p:ext uri="{BB962C8B-B14F-4D97-AF65-F5344CB8AC3E}">
        <p14:creationId xmlns:p14="http://schemas.microsoft.com/office/powerpoint/2010/main" val="1171061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COSTS OF INFLATION </a:t>
            </a:r>
            <a:r>
              <a:rPr lang="en-US" sz="2400" b="0" dirty="0"/>
              <a:t>(8 of 8)</a:t>
            </a:r>
            <a:endParaRPr lang="en-IN"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Inflation Is Bad, But Deflation May Be Worse</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4" cy="3196590"/>
          </a:xfrm>
        </p:spPr>
        <p:txBody>
          <a:bodyPr/>
          <a:lstStyle/>
          <a:p>
            <a:pPr marL="291600" indent="-291600">
              <a:lnSpc>
                <a:spcPct val="100000"/>
              </a:lnSpc>
              <a:spcAft>
                <a:spcPts val="0"/>
              </a:spcAft>
              <a:buClr>
                <a:srgbClr val="004A78"/>
              </a:buClr>
              <a:buFont typeface="Arial" charset="0"/>
              <a:buChar char="•"/>
            </a:pPr>
            <a:r>
              <a:rPr lang="en-US" sz="2400" dirty="0"/>
              <a:t>Some of the costs of deflation mirror those of inflation.</a:t>
            </a:r>
          </a:p>
          <a:p>
            <a:pPr marL="291600" indent="-291600">
              <a:lnSpc>
                <a:spcPct val="100000"/>
              </a:lnSpc>
              <a:spcAft>
                <a:spcPts val="0"/>
              </a:spcAft>
              <a:buClr>
                <a:srgbClr val="004A78"/>
              </a:buClr>
              <a:buFont typeface="Arial" charset="0"/>
              <a:buChar char="•"/>
            </a:pPr>
            <a:r>
              <a:rPr lang="en-US" sz="2400" dirty="0"/>
              <a:t>Menu costs </a:t>
            </a:r>
          </a:p>
          <a:p>
            <a:pPr marL="291600" indent="-291600">
              <a:lnSpc>
                <a:spcPct val="100000"/>
              </a:lnSpc>
              <a:spcAft>
                <a:spcPts val="0"/>
              </a:spcAft>
              <a:buClr>
                <a:srgbClr val="004A78"/>
              </a:buClr>
              <a:buFont typeface="Arial" charset="0"/>
              <a:buChar char="•"/>
            </a:pPr>
            <a:r>
              <a:rPr lang="en-US" sz="2400" dirty="0"/>
              <a:t>Relative-price variability</a:t>
            </a:r>
          </a:p>
          <a:p>
            <a:pPr marL="291600" indent="-291600">
              <a:lnSpc>
                <a:spcPct val="100000"/>
              </a:lnSpc>
              <a:spcAft>
                <a:spcPts val="0"/>
              </a:spcAft>
              <a:buClr>
                <a:srgbClr val="004A78"/>
              </a:buClr>
              <a:buFont typeface="Arial" charset="0"/>
              <a:buChar char="•"/>
            </a:pPr>
            <a:r>
              <a:rPr lang="en-US" sz="2400" dirty="0"/>
              <a:t>Redistribution of wealth toward creditors and away from debtors</a:t>
            </a:r>
          </a:p>
          <a:p>
            <a:pPr marL="291600" indent="-291600">
              <a:lnSpc>
                <a:spcPct val="100000"/>
              </a:lnSpc>
              <a:spcAft>
                <a:spcPts val="0"/>
              </a:spcAft>
              <a:buClr>
                <a:srgbClr val="004A78"/>
              </a:buClr>
              <a:buFont typeface="Arial" charset="0"/>
              <a:buChar char="•"/>
            </a:pPr>
            <a:r>
              <a:rPr lang="en-US" sz="2400" dirty="0"/>
              <a:t>A sign of broader macroeconomic difficulties</a:t>
            </a:r>
          </a:p>
        </p:txBody>
      </p:sp>
    </p:spTree>
    <p:extLst>
      <p:ext uri="{BB962C8B-B14F-4D97-AF65-F5344CB8AC3E}">
        <p14:creationId xmlns:p14="http://schemas.microsoft.com/office/powerpoint/2010/main" val="3662579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Classroom Activity</a:t>
            </a:r>
            <a:endParaRPr lang="en-IN"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dirty="0">
                <a:solidFill>
                  <a:srgbClr val="005874"/>
                </a:solidFill>
                <a:latin typeface="Arial" panose="020B0604020202020204" pitchFamily="34" charset="0"/>
                <a:cs typeface="Arial" panose="020B0604020202020204" pitchFamily="34" charset="0"/>
              </a:rPr>
              <a:t>The Inflation Fairy</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4" cy="3196590"/>
          </a:xfrm>
        </p:spPr>
        <p:txBody>
          <a:bodyPr/>
          <a:lstStyle/>
          <a:p>
            <a:pPr>
              <a:lnSpc>
                <a:spcPct val="100000"/>
              </a:lnSpc>
              <a:spcAft>
                <a:spcPts val="0"/>
              </a:spcAft>
              <a:buClr>
                <a:srgbClr val="006585"/>
              </a:buClr>
            </a:pPr>
            <a:r>
              <a:rPr lang="en-US" sz="2400" dirty="0">
                <a:latin typeface="Arial" panose="020B0604020202020204" pitchFamily="34" charset="0"/>
                <a:cs typeface="Arial" panose="020B0604020202020204" pitchFamily="34" charset="0"/>
              </a:rPr>
              <a:t>While you slept, the price of all goods and services doubled. The price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of </a:t>
            </a:r>
            <a:r>
              <a:rPr lang="en-US" sz="2400" dirty="0" err="1">
                <a:latin typeface="Arial" panose="020B0604020202020204" pitchFamily="34" charset="0"/>
                <a:cs typeface="Arial" panose="020B0604020202020204" pitchFamily="34" charset="0"/>
              </a:rPr>
              <a:t>labour</a:t>
            </a:r>
            <a:r>
              <a:rPr lang="en-US" sz="2400" dirty="0">
                <a:latin typeface="Arial" panose="020B0604020202020204" pitchFamily="34" charset="0"/>
                <a:cs typeface="Arial" panose="020B0604020202020204" pitchFamily="34" charset="0"/>
              </a:rPr>
              <a:t> doubled, the value of all assets doubled, debts also doubled. Even cash balances doubled.</a:t>
            </a:r>
          </a:p>
          <a:p>
            <a:pPr>
              <a:lnSpc>
                <a:spcPct val="100000"/>
              </a:lnSpc>
              <a:spcAft>
                <a:spcPts val="0"/>
              </a:spcAft>
              <a:buClr>
                <a:srgbClr val="006585"/>
              </a:buClr>
            </a:pPr>
            <a:r>
              <a:rPr lang="en-US" sz="2400" dirty="0">
                <a:latin typeface="Arial" panose="020B0604020202020204" pitchFamily="34" charset="0"/>
                <a:cs typeface="Arial" panose="020B0604020202020204" pitchFamily="34" charset="0"/>
              </a:rPr>
              <a:t>The inflation fairy sneaks in at night and replaces the $10 bill in your wallet with a new $20 bill. The inflation fairy even doubles the coins in your penny jars.</a:t>
            </a:r>
          </a:p>
          <a:p>
            <a:pPr>
              <a:lnSpc>
                <a:spcPct val="100000"/>
              </a:lnSpc>
              <a:spcAft>
                <a:spcPts val="0"/>
              </a:spcAft>
              <a:buClr>
                <a:srgbClr val="006585"/>
              </a:buClr>
            </a:pPr>
            <a:r>
              <a:rPr lang="en-US" sz="2400" dirty="0">
                <a:latin typeface="Arial" panose="020B0604020202020204" pitchFamily="34" charset="0"/>
                <a:cs typeface="Arial" panose="020B0604020202020204" pitchFamily="34" charset="0"/>
              </a:rPr>
              <a:t>If the prices of everything doubled overnight, what would happen?</a:t>
            </a:r>
          </a:p>
        </p:txBody>
      </p:sp>
    </p:spTree>
    <p:extLst>
      <p:ext uri="{BB962C8B-B14F-4D97-AF65-F5344CB8AC3E}">
        <p14:creationId xmlns:p14="http://schemas.microsoft.com/office/powerpoint/2010/main" val="2195500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D00989-69DE-4032-A217-1D3782E20B5D}"/>
              </a:ext>
            </a:extLst>
          </p:cNvPr>
          <p:cNvSpPr>
            <a:spLocks noGrp="1"/>
          </p:cNvSpPr>
          <p:nvPr>
            <p:ph type="title"/>
          </p:nvPr>
        </p:nvSpPr>
        <p:spPr>
          <a:xfrm>
            <a:off x="838200" y="3092947"/>
            <a:ext cx="2047875" cy="672105"/>
          </a:xfrm>
        </p:spPr>
        <p:txBody>
          <a:bodyPr/>
          <a:lstStyle/>
          <a:p>
            <a:pPr algn="l">
              <a:lnSpc>
                <a:spcPct val="100000"/>
              </a:lnSpc>
            </a:pPr>
            <a:r>
              <a:rPr lang="en-US" noProof="0" dirty="0">
                <a:solidFill>
                  <a:srgbClr val="000000"/>
                </a:solidFill>
                <a:latin typeface="Arial" panose="020B0604020202020204" pitchFamily="34" charset="0"/>
                <a:cs typeface="Arial" panose="020B0604020202020204" pitchFamily="34" charset="0"/>
              </a:rPr>
              <a:t>THE END</a:t>
            </a:r>
          </a:p>
        </p:txBody>
      </p:sp>
      <p:pic>
        <p:nvPicPr>
          <p:cNvPr id="5" name="Picture Placeholder 4" descr="A photo of Canadian dollar bills attached to thin branches with clothes pegs. ">
            <a:extLst>
              <a:ext uri="{FF2B5EF4-FFF2-40B4-BE49-F238E27FC236}">
                <a16:creationId xmlns:a16="http://schemas.microsoft.com/office/drawing/2014/main" id="{062556BC-1D6C-4C4F-93E3-FDC1F6DB368E}"/>
              </a:ext>
            </a:extLst>
          </p:cNvPr>
          <p:cNvPicPr>
            <a:picLocks noGrp="1" noChangeAspect="1"/>
          </p:cNvPicPr>
          <p:nvPr>
            <p:ph type="pic" sz="quarter" idx="10"/>
          </p:nvPr>
        </p:nvPicPr>
        <p:blipFill rotWithShape="1">
          <a:blip r:embed="rId3"/>
          <a:srcRect t="-335" b="-64"/>
          <a:stretch/>
        </p:blipFill>
        <p:spPr>
          <a:xfrm>
            <a:off x="5853527" y="1660235"/>
            <a:ext cx="5888182" cy="3537527"/>
          </a:xfrm>
          <a:prstGeom prst="rect">
            <a:avLst/>
          </a:prstGeom>
        </p:spPr>
      </p:pic>
    </p:spTree>
    <p:extLst>
      <p:ext uri="{BB962C8B-B14F-4D97-AF65-F5344CB8AC3E}">
        <p14:creationId xmlns:p14="http://schemas.microsoft.com/office/powerpoint/2010/main" val="388483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9C64D-8C90-4B1D-9583-FDD6930637CC}"/>
              </a:ext>
            </a:extLst>
          </p:cNvPr>
          <p:cNvSpPr>
            <a:spLocks noGrp="1"/>
          </p:cNvSpPr>
          <p:nvPr>
            <p:ph type="title"/>
          </p:nvPr>
        </p:nvSpPr>
        <p:spPr/>
        <p:txBody>
          <a:bodyPr/>
          <a:lstStyle/>
          <a:p>
            <a:pPr algn="l"/>
            <a:r>
              <a:rPr lang="en-US" dirty="0"/>
              <a:t>MONEY GROWTH AND INFLATION </a:t>
            </a:r>
            <a:r>
              <a:rPr lang="en-US" sz="2400" b="0" dirty="0"/>
              <a:t>(2 of 2)</a:t>
            </a:r>
            <a:endParaRPr lang="en-IN" b="0" dirty="0"/>
          </a:p>
        </p:txBody>
      </p:sp>
      <p:sp>
        <p:nvSpPr>
          <p:cNvPr id="3" name="Text Placeholder 2">
            <a:extLst>
              <a:ext uri="{FF2B5EF4-FFF2-40B4-BE49-F238E27FC236}">
                <a16:creationId xmlns:a16="http://schemas.microsoft.com/office/drawing/2014/main" id="{F0C3F097-853F-4FDF-9EE5-A63546B7D657}"/>
              </a:ext>
            </a:extLst>
          </p:cNvPr>
          <p:cNvSpPr>
            <a:spLocks noGrp="1"/>
          </p:cNvSpPr>
          <p:nvPr>
            <p:ph type="body" sz="quarter" idx="17"/>
          </p:nvPr>
        </p:nvSpPr>
        <p:spPr>
          <a:xfrm>
            <a:off x="743576" y="1638300"/>
            <a:ext cx="10711543" cy="4173220"/>
          </a:xfrm>
        </p:spPr>
        <p:txBody>
          <a:bodyPr>
            <a:normAutofit/>
          </a:bodyPr>
          <a:lstStyle/>
          <a:p>
            <a:pPr marL="291600" indent="-291600">
              <a:spcAft>
                <a:spcPts val="0"/>
              </a:spcAft>
            </a:pPr>
            <a:r>
              <a:rPr lang="en-US" dirty="0"/>
              <a:t>The inflation rate is the percentage change in either the:</a:t>
            </a:r>
            <a:endParaRPr lang="en-US" dirty="0">
              <a:latin typeface="Arial" panose="020B0604020202020204" pitchFamily="34" charset="0"/>
              <a:cs typeface="Arial" panose="020B0604020202020204" pitchFamily="34" charset="0"/>
            </a:endParaRPr>
          </a:p>
          <a:p>
            <a:pPr marL="622800" lvl="1" indent="-320400">
              <a:spcAft>
                <a:spcPts val="0"/>
              </a:spcAft>
            </a:pPr>
            <a:r>
              <a:rPr lang="en-US" dirty="0"/>
              <a:t>C</a:t>
            </a:r>
            <a:r>
              <a:rPr lang="en-US" sz="100" dirty="0"/>
              <a:t> </a:t>
            </a:r>
            <a:r>
              <a:rPr lang="en-US" dirty="0"/>
              <a:t>P</a:t>
            </a:r>
            <a:r>
              <a:rPr lang="en-US" sz="100" dirty="0"/>
              <a:t> </a:t>
            </a:r>
            <a:r>
              <a:rPr lang="en-US" dirty="0"/>
              <a:t>I</a:t>
            </a:r>
            <a:endParaRPr lang="en-US" dirty="0">
              <a:latin typeface="Arial" panose="020B0604020202020204" pitchFamily="34" charset="0"/>
              <a:cs typeface="Arial" panose="020B0604020202020204" pitchFamily="34" charset="0"/>
            </a:endParaRPr>
          </a:p>
          <a:p>
            <a:pPr marL="622800" lvl="1" indent="-320400">
              <a:spcAft>
                <a:spcPts val="0"/>
              </a:spcAft>
            </a:pPr>
            <a:r>
              <a:rPr lang="en-US" dirty="0"/>
              <a:t>G</a:t>
            </a:r>
            <a:r>
              <a:rPr lang="en-US" sz="100" dirty="0"/>
              <a:t> </a:t>
            </a:r>
            <a:r>
              <a:rPr lang="en-US" dirty="0"/>
              <a:t>D</a:t>
            </a:r>
            <a:r>
              <a:rPr lang="en-US" sz="100" dirty="0"/>
              <a:t> </a:t>
            </a:r>
            <a:r>
              <a:rPr lang="en-US" dirty="0"/>
              <a:t>P deflator</a:t>
            </a:r>
          </a:p>
          <a:p>
            <a:pPr marL="622800" lvl="1" indent="-320400">
              <a:spcAft>
                <a:spcPts val="0"/>
              </a:spcAft>
            </a:pPr>
            <a:r>
              <a:rPr lang="en-US" dirty="0"/>
              <a:t>Other index of the overall price level</a:t>
            </a:r>
          </a:p>
          <a:p>
            <a:pPr marL="291600" indent="-291600">
              <a:spcAft>
                <a:spcPts val="0"/>
              </a:spcAft>
            </a:pPr>
            <a:r>
              <a:rPr lang="en-US" dirty="0"/>
              <a:t>These price indexes show that, over the past 70 years, prices have risen on average about 4 percent per year.</a:t>
            </a:r>
          </a:p>
          <a:p>
            <a:pPr marL="291600" indent="-291600">
              <a:spcAft>
                <a:spcPts val="0"/>
              </a:spcAft>
            </a:pPr>
            <a:r>
              <a:rPr lang="en-US" dirty="0"/>
              <a:t>Accumulated over so many years, a 4 percent annual inflation rate leads to a 16-fold increase in the price level.</a:t>
            </a:r>
          </a:p>
        </p:txBody>
      </p:sp>
    </p:spTree>
    <p:extLst>
      <p:ext uri="{BB962C8B-B14F-4D97-AF65-F5344CB8AC3E}">
        <p14:creationId xmlns:p14="http://schemas.microsoft.com/office/powerpoint/2010/main" val="315497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9C64D-8C90-4B1D-9583-FDD6930637CC}"/>
              </a:ext>
            </a:extLst>
          </p:cNvPr>
          <p:cNvSpPr>
            <a:spLocks noGrp="1"/>
          </p:cNvSpPr>
          <p:nvPr>
            <p:ph type="title"/>
          </p:nvPr>
        </p:nvSpPr>
        <p:spPr/>
        <p:txBody>
          <a:bodyPr/>
          <a:lstStyle/>
          <a:p>
            <a:pPr algn="l"/>
            <a:r>
              <a:rPr lang="en-US" dirty="0"/>
              <a:t>THE CLASSICAL THEORY OF INFLATION </a:t>
            </a:r>
            <a:r>
              <a:rPr lang="en-US" sz="2400" b="0" dirty="0"/>
              <a:t>(1 of 13)</a:t>
            </a:r>
            <a:endParaRPr lang="en-IN" sz="2400" b="0" dirty="0"/>
          </a:p>
        </p:txBody>
      </p:sp>
      <p:sp>
        <p:nvSpPr>
          <p:cNvPr id="3" name="Text Placeholder 2">
            <a:extLst>
              <a:ext uri="{FF2B5EF4-FFF2-40B4-BE49-F238E27FC236}">
                <a16:creationId xmlns:a16="http://schemas.microsoft.com/office/drawing/2014/main" id="{F0C3F097-853F-4FDF-9EE5-A63546B7D657}"/>
              </a:ext>
            </a:extLst>
          </p:cNvPr>
          <p:cNvSpPr>
            <a:spLocks noGrp="1"/>
          </p:cNvSpPr>
          <p:nvPr>
            <p:ph type="body" sz="quarter" idx="17"/>
          </p:nvPr>
        </p:nvSpPr>
        <p:spPr>
          <a:xfrm>
            <a:off x="743576" y="1638300"/>
            <a:ext cx="10711543" cy="3553460"/>
          </a:xfrm>
        </p:spPr>
        <p:txBody>
          <a:bodyPr/>
          <a:lstStyle/>
          <a:p>
            <a:pPr marL="291600" indent="-291600">
              <a:spcAft>
                <a:spcPts val="0"/>
              </a:spcAft>
            </a:pPr>
            <a:r>
              <a:rPr lang="en-US" dirty="0"/>
              <a:t>The quantity theory of money will be used to understand inflation.</a:t>
            </a:r>
          </a:p>
          <a:p>
            <a:pPr marL="291600" indent="-291600">
              <a:spcAft>
                <a:spcPts val="0"/>
              </a:spcAft>
            </a:pPr>
            <a:r>
              <a:rPr lang="en-US" dirty="0"/>
              <a:t>It is often called classical because it was developed by some of the earliest thinkers about economic issues.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30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(2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The Level of Prices and the Value of Money</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3" cy="2729230"/>
          </a:xfrm>
        </p:spPr>
        <p:txBody>
          <a:bodyPr/>
          <a:lstStyle/>
          <a:p>
            <a:pPr marL="291600" indent="-291600">
              <a:lnSpc>
                <a:spcPct val="100000"/>
              </a:lnSpc>
              <a:spcAft>
                <a:spcPts val="0"/>
              </a:spcAft>
              <a:buClr>
                <a:srgbClr val="004A78"/>
              </a:buClr>
              <a:buFont typeface="Arial" charset="0"/>
              <a:buChar char="•"/>
            </a:pPr>
            <a:r>
              <a:rPr lang="en-US" sz="2400" dirty="0"/>
              <a:t>The economy’s overall price level can be viewed in two ways:</a:t>
            </a:r>
            <a:endParaRPr lang="en-US" sz="2200" dirty="0">
              <a:latin typeface="Arial" panose="020B0604020202020204" pitchFamily="34" charset="0"/>
              <a:cs typeface="Arial" panose="020B0604020202020204" pitchFamily="34" charset="0"/>
            </a:endParaRPr>
          </a:p>
          <a:p>
            <a:pPr marL="622800" lvl="1" indent="-320400">
              <a:lnSpc>
                <a:spcPct val="100000"/>
              </a:lnSpc>
              <a:spcBef>
                <a:spcPts val="1000"/>
              </a:spcBef>
              <a:spcAft>
                <a:spcPts val="0"/>
              </a:spcAft>
              <a:buClr>
                <a:schemeClr val="accent1">
                  <a:lumMod val="75000"/>
                </a:schemeClr>
              </a:buClr>
            </a:pPr>
            <a:r>
              <a:rPr lang="en-US" sz="2200" dirty="0">
                <a:solidFill>
                  <a:srgbClr val="000000"/>
                </a:solidFill>
              </a:rPr>
              <a:t>As the price of a basket of goods and services.</a:t>
            </a:r>
            <a:endParaRPr lang="en-US" sz="2200" dirty="0">
              <a:solidFill>
                <a:srgbClr val="000000"/>
              </a:solidFill>
              <a:latin typeface="Arial" panose="020B0604020202020204" pitchFamily="34" charset="0"/>
              <a:cs typeface="Arial" panose="020B0604020202020204" pitchFamily="34" charset="0"/>
            </a:endParaRPr>
          </a:p>
          <a:p>
            <a:pPr marL="622800" lvl="1" indent="-320400">
              <a:lnSpc>
                <a:spcPct val="100000"/>
              </a:lnSpc>
              <a:spcBef>
                <a:spcPts val="1000"/>
              </a:spcBef>
              <a:spcAft>
                <a:spcPts val="0"/>
              </a:spcAft>
              <a:buClr>
                <a:schemeClr val="accent1">
                  <a:lumMod val="75000"/>
                </a:schemeClr>
              </a:buClr>
            </a:pPr>
            <a:r>
              <a:rPr lang="en-US" sz="2200" dirty="0">
                <a:solidFill>
                  <a:srgbClr val="000000"/>
                </a:solidFill>
              </a:rPr>
              <a:t>As a measure of the value of money.</a:t>
            </a:r>
            <a:endParaRPr lang="en-US" sz="2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75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(3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Money Supply, Money Demand, and Monetary Equilibrium</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3" cy="3001010"/>
          </a:xfrm>
        </p:spPr>
        <p:txBody>
          <a:bodyPr/>
          <a:lstStyle/>
          <a:p>
            <a:pPr marL="291600" indent="-291600">
              <a:lnSpc>
                <a:spcPct val="100000"/>
              </a:lnSpc>
              <a:spcAft>
                <a:spcPts val="0"/>
              </a:spcAft>
              <a:buClr>
                <a:srgbClr val="004A78"/>
              </a:buClr>
              <a:buFont typeface="Arial" charset="0"/>
              <a:buChar char="•"/>
            </a:pPr>
            <a:r>
              <a:rPr lang="en-US" sz="2400" dirty="0"/>
              <a:t>The value of money is determined by the supply and demand for money. </a:t>
            </a:r>
          </a:p>
          <a:p>
            <a:pPr marL="291600" indent="-291600">
              <a:lnSpc>
                <a:spcPct val="100000"/>
              </a:lnSpc>
              <a:spcAft>
                <a:spcPts val="0"/>
              </a:spcAft>
              <a:buClr>
                <a:srgbClr val="004A78"/>
              </a:buClr>
              <a:buFont typeface="Arial" charset="0"/>
              <a:buChar char="•"/>
            </a:pPr>
            <a:r>
              <a:rPr lang="en-US" sz="2400" dirty="0"/>
              <a:t>The supply of money is controlled by the Bank of Canada and the </a:t>
            </a:r>
            <a:br>
              <a:rPr lang="en-US" sz="2400" dirty="0"/>
            </a:br>
            <a:r>
              <a:rPr lang="en-US" sz="2400" dirty="0"/>
              <a:t>banking system.</a:t>
            </a:r>
          </a:p>
          <a:p>
            <a:pPr marL="291600" indent="-291600">
              <a:lnSpc>
                <a:spcPct val="100000"/>
              </a:lnSpc>
              <a:spcAft>
                <a:spcPts val="0"/>
              </a:spcAft>
              <a:buClr>
                <a:srgbClr val="004A78"/>
              </a:buClr>
              <a:buFont typeface="Arial" charset="0"/>
              <a:buChar char="•"/>
            </a:pPr>
            <a:r>
              <a:rPr lang="en-US" sz="2400" dirty="0"/>
              <a:t>The demand for money reflects how much people will want to hold in liquid form.</a:t>
            </a:r>
          </a:p>
          <a:p>
            <a:pPr marL="291600" indent="-291600">
              <a:lnSpc>
                <a:spcPct val="100000"/>
              </a:lnSpc>
              <a:spcAft>
                <a:spcPts val="0"/>
              </a:spcAft>
              <a:buClr>
                <a:srgbClr val="004A78"/>
              </a:buClr>
              <a:buFont typeface="Arial" charset="0"/>
              <a:buChar char="•"/>
            </a:pPr>
            <a:r>
              <a:rPr lang="en-US" sz="2400" dirty="0"/>
              <a:t>The demand for money is sometimes referred to as “liquidity preference.”</a:t>
            </a:r>
          </a:p>
        </p:txBody>
      </p:sp>
    </p:spTree>
    <p:extLst>
      <p:ext uri="{BB962C8B-B14F-4D97-AF65-F5344CB8AC3E}">
        <p14:creationId xmlns:p14="http://schemas.microsoft.com/office/powerpoint/2010/main" val="329265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36F6-C653-4221-AC64-22D1C8250916}"/>
              </a:ext>
            </a:extLst>
          </p:cNvPr>
          <p:cNvSpPr>
            <a:spLocks noGrp="1"/>
          </p:cNvSpPr>
          <p:nvPr>
            <p:ph type="title"/>
          </p:nvPr>
        </p:nvSpPr>
        <p:spPr/>
        <p:txBody>
          <a:bodyPr/>
          <a:lstStyle/>
          <a:p>
            <a:pPr algn="l"/>
            <a:r>
              <a:rPr lang="en-US" dirty="0"/>
              <a:t>THE CLASSICAL THEORY OF INFLATION </a:t>
            </a:r>
            <a:r>
              <a:rPr lang="en-US" sz="2400" b="0" dirty="0"/>
              <a:t>(4 of 13)</a:t>
            </a:r>
            <a:endParaRPr lang="en-IN" b="0" dirty="0"/>
          </a:p>
        </p:txBody>
      </p:sp>
      <p:sp>
        <p:nvSpPr>
          <p:cNvPr id="6" name="Text Placeholder 5">
            <a:extLst>
              <a:ext uri="{FF2B5EF4-FFF2-40B4-BE49-F238E27FC236}">
                <a16:creationId xmlns:a16="http://schemas.microsoft.com/office/drawing/2014/main" id="{7E08AA38-D3D0-43B9-8AC9-3EBC524160C6}"/>
              </a:ext>
            </a:extLst>
          </p:cNvPr>
          <p:cNvSpPr>
            <a:spLocks noGrp="1"/>
          </p:cNvSpPr>
          <p:nvPr>
            <p:ph type="body" sz="quarter" idx="17"/>
          </p:nvPr>
        </p:nvSpPr>
        <p:spPr>
          <a:xfrm>
            <a:off x="743576" y="1638300"/>
            <a:ext cx="10711543" cy="446680"/>
          </a:xfrm>
        </p:spPr>
        <p:txBody>
          <a:bodyPr>
            <a:normAutofit/>
          </a:bodyPr>
          <a:lstStyle/>
          <a:p>
            <a:pPr marL="0" indent="0" algn="ctr">
              <a:buNone/>
              <a:tabLst>
                <a:tab pos="107950" algn="l"/>
              </a:tabLst>
            </a:pPr>
            <a:r>
              <a:rPr lang="en-US" b="1" cap="small" dirty="0">
                <a:solidFill>
                  <a:srgbClr val="005874"/>
                </a:solidFill>
                <a:latin typeface="Arial" panose="020B0604020202020204" pitchFamily="34" charset="0"/>
                <a:cs typeface="Arial" panose="020B0604020202020204" pitchFamily="34" charset="0"/>
              </a:rPr>
              <a:t>Money Supply, Money Demand, and Monetary Equilibrium</a:t>
            </a:r>
            <a:endParaRPr lang="en-US" b="1" noProof="0" dirty="0">
              <a:solidFill>
                <a:srgbClr val="005874"/>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BC6D02C-7C7D-4DCB-AB28-92E19CA940A7}"/>
              </a:ext>
            </a:extLst>
          </p:cNvPr>
          <p:cNvSpPr>
            <a:spLocks noGrp="1"/>
          </p:cNvSpPr>
          <p:nvPr>
            <p:ph sz="quarter" idx="19"/>
          </p:nvPr>
        </p:nvSpPr>
        <p:spPr>
          <a:xfrm>
            <a:off x="743575" y="2218690"/>
            <a:ext cx="10711543" cy="3338830"/>
          </a:xfrm>
        </p:spPr>
        <p:txBody>
          <a:bodyPr/>
          <a:lstStyle/>
          <a:p>
            <a:pPr marL="291600" indent="-291600">
              <a:lnSpc>
                <a:spcPct val="100000"/>
              </a:lnSpc>
              <a:spcAft>
                <a:spcPts val="0"/>
              </a:spcAft>
              <a:buClr>
                <a:srgbClr val="004A78"/>
              </a:buClr>
              <a:buFont typeface="Arial" charset="0"/>
              <a:buChar char="•"/>
            </a:pPr>
            <a:r>
              <a:rPr lang="en-US" sz="2400" dirty="0"/>
              <a:t>Many factors affect the demand for money.</a:t>
            </a:r>
          </a:p>
          <a:p>
            <a:pPr marL="622800" lvl="1" indent="-320400">
              <a:lnSpc>
                <a:spcPct val="100000"/>
              </a:lnSpc>
              <a:spcBef>
                <a:spcPts val="1000"/>
              </a:spcBef>
              <a:spcAft>
                <a:spcPts val="0"/>
              </a:spcAft>
              <a:buClr>
                <a:srgbClr val="004A78"/>
              </a:buClr>
            </a:pPr>
            <a:r>
              <a:rPr lang="en-US" sz="2200" dirty="0">
                <a:solidFill>
                  <a:srgbClr val="000000"/>
                </a:solidFill>
              </a:rPr>
              <a:t>For example, the amount of currency that people hold in their wallets can depend on how much they rely on credit cards or the accessibility of ATMs.</a:t>
            </a:r>
          </a:p>
          <a:p>
            <a:pPr marL="291600" indent="-291600">
              <a:lnSpc>
                <a:spcPct val="100000"/>
              </a:lnSpc>
              <a:spcAft>
                <a:spcPts val="0"/>
              </a:spcAft>
              <a:buClr>
                <a:srgbClr val="004A78"/>
              </a:buClr>
              <a:buFont typeface="Arial" charset="0"/>
              <a:buChar char="•"/>
            </a:pPr>
            <a:r>
              <a:rPr lang="en-US" sz="2400" dirty="0"/>
              <a:t>The most important variable that explains the demand for money is the level of prices in the economy.</a:t>
            </a:r>
          </a:p>
          <a:p>
            <a:pPr marL="291600" indent="-291600">
              <a:lnSpc>
                <a:spcPct val="100000"/>
              </a:lnSpc>
              <a:spcAft>
                <a:spcPts val="0"/>
              </a:spcAft>
              <a:buClr>
                <a:srgbClr val="004A78"/>
              </a:buClr>
              <a:buFont typeface="Arial" charset="0"/>
              <a:buChar char="•"/>
            </a:pPr>
            <a:r>
              <a:rPr lang="en-US" sz="2400" dirty="0"/>
              <a:t>In the long run, the overall level of prices adjusts to the level at which demand for money equals the supply.</a:t>
            </a:r>
          </a:p>
        </p:txBody>
      </p:sp>
    </p:spTree>
    <p:extLst>
      <p:ext uri="{BB962C8B-B14F-4D97-AF65-F5344CB8AC3E}">
        <p14:creationId xmlns:p14="http://schemas.microsoft.com/office/powerpoint/2010/main" val="258354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D552-9EB3-4DB6-9CA9-D055DA6B3AF4}"/>
              </a:ext>
            </a:extLst>
          </p:cNvPr>
          <p:cNvSpPr>
            <a:spLocks noGrp="1"/>
          </p:cNvSpPr>
          <p:nvPr>
            <p:ph type="title"/>
          </p:nvPr>
        </p:nvSpPr>
        <p:spPr>
          <a:xfrm>
            <a:off x="847530" y="248230"/>
            <a:ext cx="10498495" cy="905895"/>
          </a:xfrm>
        </p:spPr>
        <p:txBody>
          <a:bodyPr/>
          <a:lstStyle/>
          <a:p>
            <a:pPr algn="l"/>
            <a:r>
              <a:rPr lang="en-US" dirty="0">
                <a:latin typeface="Arial" panose="020B0604020202020204" pitchFamily="34" charset="0"/>
                <a:cs typeface="Arial" panose="020B0604020202020204" pitchFamily="34" charset="0"/>
              </a:rPr>
              <a:t>FIGURE 11.1: How the Supply and Demand for Money Determine the Equilibrium Price Level</a:t>
            </a:r>
            <a:endParaRPr lang="en-IN" dirty="0">
              <a:latin typeface="Arial" panose="020B0604020202020204" pitchFamily="34" charset="0"/>
              <a:cs typeface="Arial" panose="020B0604020202020204" pitchFamily="34" charset="0"/>
            </a:endParaRPr>
          </a:p>
        </p:txBody>
      </p:sp>
      <p:pic>
        <p:nvPicPr>
          <p:cNvPr id="7" name="Picture Placeholder 6" descr="A graph depicts supply and demand for money. The vertical axis is labeled value of money ranging from 0 to 1 and horizontal axis is labeled quantity of money. The right vertical axis is labeled price level ranging from 4 to 1. A vertical line denoting money supply meets the horizontal axis at a point denoted as quantity fixed by the Bank of Canada. A concave upwards curve from left to right intersects the money supply line at A which has a equilibrium value of money of 1 by 2 with respect to left vertical axis and equilibrium price level of 2 with respect to right vertical axis.">
            <a:extLst>
              <a:ext uri="{FF2B5EF4-FFF2-40B4-BE49-F238E27FC236}">
                <a16:creationId xmlns:a16="http://schemas.microsoft.com/office/drawing/2014/main" id="{E05C3B70-76DC-4B10-955F-B52D8BFC9D1C}"/>
              </a:ext>
            </a:extLst>
          </p:cNvPr>
          <p:cNvPicPr>
            <a:picLocks noGrp="1" noChangeAspect="1"/>
          </p:cNvPicPr>
          <p:nvPr>
            <p:ph type="pic" sz="quarter" idx="10"/>
          </p:nvPr>
        </p:nvPicPr>
        <p:blipFill rotWithShape="1">
          <a:blip r:embed="rId3"/>
          <a:srcRect t="-618" b="-66"/>
          <a:stretch/>
        </p:blipFill>
        <p:spPr>
          <a:xfrm>
            <a:off x="2177415" y="1489964"/>
            <a:ext cx="7837170" cy="4548632"/>
          </a:xfrm>
          <a:prstGeom prst="rect">
            <a:avLst/>
          </a:prstGeom>
        </p:spPr>
      </p:pic>
    </p:spTree>
    <p:extLst>
      <p:ext uri="{BB962C8B-B14F-4D97-AF65-F5344CB8AC3E}">
        <p14:creationId xmlns:p14="http://schemas.microsoft.com/office/powerpoint/2010/main" val="2697699632"/>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Topic xmlns="c8ecdccd-e3b0-4392-94c4-49d90f16d1d5">Unassigned</Topic>
    <Copy xmlns="c8ecdccd-e3b0-4392-94c4-49d90f16d1d5">false</Copy>
    <MasterLocation_x0028_ifCopy_x003d_Yes_x0029_ xmlns="c8ecdccd-e3b0-4392-94c4-49d90f16d1d5">n/a</MasterLocation_x0028_ifCopy_x003d_Yes_x0029_>
    <Owner xmlns="c8ecdccd-e3b0-4392-94c4-49d90f16d1d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1" ma:contentTypeDescription="Create a new document." ma:contentTypeScope="" ma:versionID="1177622bc41ff2ae409b47c42609b58c">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4e7805079d2b8820fedccb37c9831f23"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enumeration value="Design"/>
          <xsd:enumeration value="Inclusivity &amp; Diversit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enumeration value="Creative Studio"/>
        </xsd:restriction>
      </xsd:simpleType>
    </xsd:element>
    <xsd:element name="AdminNotes" ma:index="20"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purl.org/dc/dcmitype/"/>
    <ds:schemaRef ds:uri="http://schemas.microsoft.com/office/infopath/2007/PartnerControls"/>
    <ds:schemaRef ds:uri="http://schemas.microsoft.com/office/2006/documentManagement/types"/>
    <ds:schemaRef ds:uri="http://purl.org/dc/terms/"/>
    <ds:schemaRef ds:uri="c8ecdccd-e3b0-4392-94c4-49d90f16d1d5"/>
    <ds:schemaRef ds:uri="http://schemas.openxmlformats.org/package/2006/metadata/core-properties"/>
    <ds:schemaRef ds:uri="http://purl.org/dc/elements/1.1/"/>
    <ds:schemaRef ds:uri="cc1e726a-7c3b-4654-9122-87de3e28a51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2E6796D-FFB4-4E7D-A5B6-AA41ADF0E8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3940</TotalTime>
  <Words>5122</Words>
  <Application>Microsoft Office PowerPoint</Application>
  <PresentationFormat>Widescreen</PresentationFormat>
  <Paragraphs>405</Paragraphs>
  <Slides>39</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vt:lpstr>
      <vt:lpstr>Calibri</vt:lpstr>
      <vt:lpstr>Helvetica</vt:lpstr>
      <vt:lpstr>Open Sans</vt:lpstr>
      <vt:lpstr>Summer Font</vt:lpstr>
      <vt:lpstr>Wingdings</vt:lpstr>
      <vt:lpstr>Office Theme</vt:lpstr>
      <vt:lpstr>Principles of Macroeconomics</vt:lpstr>
      <vt:lpstr>Chapter 11</vt:lpstr>
      <vt:lpstr>MONEY GROWTH AND INFLATION (1 of 2)</vt:lpstr>
      <vt:lpstr>MONEY GROWTH AND INFLATION (2 of 2)</vt:lpstr>
      <vt:lpstr>THE CLASSICAL THEORY OF INFLATION (1 of 13)</vt:lpstr>
      <vt:lpstr>THE CLASSICAL THEORY OF INFLATION (2 of 13)</vt:lpstr>
      <vt:lpstr>THE CLASSICAL THEORY OF INFLATION (3 of 13)</vt:lpstr>
      <vt:lpstr>THE CLASSICAL THEORY OF INFLATION (4 of 13)</vt:lpstr>
      <vt:lpstr>FIGURE 11.1: How the Supply and Demand for Money Determine the Equilibrium Price Level</vt:lpstr>
      <vt:lpstr>THE CLASSICAL THEORY OF INFLATION (5 of 13)</vt:lpstr>
      <vt:lpstr>THE CLASSICAL THEORY OF INFLATION (6 of 13)</vt:lpstr>
      <vt:lpstr>FIGURE 11.2: An Increase in the Money Supply</vt:lpstr>
      <vt:lpstr>THE CLASSICAL THEORY OF INFLATION (7 of 13)</vt:lpstr>
      <vt:lpstr>THE CLASSICAL THEORY OF INFLATION (8 of 13)</vt:lpstr>
      <vt:lpstr>THE CLASSICAL THEORY OF INFLATION (9 of 13)</vt:lpstr>
      <vt:lpstr>FIGURE 11.3: Nominal G D P, the Quantity of Money, and the Velocity of Money</vt:lpstr>
      <vt:lpstr>THE CLASSICAL THEORY OF INFLATION (10 of 13)</vt:lpstr>
      <vt:lpstr>THE CLASSICAL THEORY OF INFLATION (11 of 13)</vt:lpstr>
      <vt:lpstr>FIGURE 11.4: Money and Prices during Four Hyperinflations (1 of 2)</vt:lpstr>
      <vt:lpstr>FIGURE 11.4: Money and Prices during Four Hyperinflations (2 of 2)</vt:lpstr>
      <vt:lpstr>THE CLASSICAL THEORY OF INFLATION (12 of 13)</vt:lpstr>
      <vt:lpstr>THE CLASSICAL THEORY OF INFLATION (13 of 13)</vt:lpstr>
      <vt:lpstr>FIGURE 11.5: The Nominal Interest Rate and the Inflation Rate</vt:lpstr>
      <vt:lpstr>Quick Quiz 1</vt:lpstr>
      <vt:lpstr>THE COSTS OF INFLATION (1 of 8)</vt:lpstr>
      <vt:lpstr>THE COSTS OF INFLATION (2 of 8)</vt:lpstr>
      <vt:lpstr>THE COSTS OF INFLATION (3 of 8)</vt:lpstr>
      <vt:lpstr>THE COSTS OF INFLATION (4 of 8)</vt:lpstr>
      <vt:lpstr>THE COSTS OF INFLATION (5 of 8)</vt:lpstr>
      <vt:lpstr>TABLE 11.1: How Inflation Raises the Tax Burden on Saving</vt:lpstr>
      <vt:lpstr>Active Learning: Tax Distortions</vt:lpstr>
      <vt:lpstr>Active Learning: Answers (1 of 2)</vt:lpstr>
      <vt:lpstr>Active Learning: Answers (2 of 2)</vt:lpstr>
      <vt:lpstr>Active Learning: Summary and Lessons</vt:lpstr>
      <vt:lpstr>THE COSTS OF INFLATION (6 of 8)</vt:lpstr>
      <vt:lpstr>THE COSTS OF INFLATION (7 of 8)</vt:lpstr>
      <vt:lpstr>THE COSTS OF INFLATION (8 of 8)</vt:lpstr>
      <vt:lpstr>Classroom Activity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Microeconomics</dc:title>
  <dc:creator>Gracy Mani</dc:creator>
  <cp:lastModifiedBy>Ajit M N</cp:lastModifiedBy>
  <cp:revision>261</cp:revision>
  <dcterms:created xsi:type="dcterms:W3CDTF">2021-10-21T04:53:05Z</dcterms:created>
  <dcterms:modified xsi:type="dcterms:W3CDTF">2021-11-10T17:32:39Z</dcterms:modified>
</cp:coreProperties>
</file>