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Montserrat"/>
      <p:regular r:id="rId31"/>
      <p:bold r:id="rId32"/>
      <p:italic r:id="rId33"/>
      <p:boldItalic r:id="rId34"/>
    </p:embeddedFont>
    <p:embeddedFont>
      <p:font typeface="Arvo"/>
      <p:regular r:id="rId35"/>
      <p:bold r:id="rId36"/>
      <p:italic r:id="rId37"/>
      <p:boldItalic r:id="rId38"/>
    </p:embeddedFont>
    <p:embeddedFont>
      <p:font typeface="Roboto Condensed"/>
      <p:regular r:id="rId39"/>
      <p:bold r:id="rId40"/>
      <p:italic r:id="rId41"/>
      <p:boldItalic r:id="rId42"/>
    </p:embeddedFont>
    <p:embeddedFont>
      <p:font typeface="Roboto Condensed Light"/>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Condensed-bold.fntdata"/><Relationship Id="rId20" Type="http://schemas.openxmlformats.org/officeDocument/2006/relationships/slide" Target="slides/slide16.xml"/><Relationship Id="rId42" Type="http://schemas.openxmlformats.org/officeDocument/2006/relationships/font" Target="fonts/RobotoCondensed-boldItalic.fntdata"/><Relationship Id="rId41" Type="http://schemas.openxmlformats.org/officeDocument/2006/relationships/font" Target="fonts/RobotoCondensed-italic.fntdata"/><Relationship Id="rId22" Type="http://schemas.openxmlformats.org/officeDocument/2006/relationships/slide" Target="slides/slide18.xml"/><Relationship Id="rId44" Type="http://schemas.openxmlformats.org/officeDocument/2006/relationships/font" Target="fonts/RobotoCondensedLight-bold.fntdata"/><Relationship Id="rId21" Type="http://schemas.openxmlformats.org/officeDocument/2006/relationships/slide" Target="slides/slide17.xml"/><Relationship Id="rId43" Type="http://schemas.openxmlformats.org/officeDocument/2006/relationships/font" Target="fonts/RobotoCondensedLight-regular.fntdata"/><Relationship Id="rId24" Type="http://schemas.openxmlformats.org/officeDocument/2006/relationships/slide" Target="slides/slide20.xml"/><Relationship Id="rId46" Type="http://schemas.openxmlformats.org/officeDocument/2006/relationships/font" Target="fonts/RobotoCondensedLight-boldItalic.fntdata"/><Relationship Id="rId23" Type="http://schemas.openxmlformats.org/officeDocument/2006/relationships/slide" Target="slides/slide19.xml"/><Relationship Id="rId45" Type="http://schemas.openxmlformats.org/officeDocument/2006/relationships/font" Target="fonts/RobotoCondensedLigh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Montserrat-italic.fntdata"/><Relationship Id="rId10" Type="http://schemas.openxmlformats.org/officeDocument/2006/relationships/slide" Target="slides/slide6.xml"/><Relationship Id="rId32" Type="http://schemas.openxmlformats.org/officeDocument/2006/relationships/font" Target="fonts/Montserrat-bold.fntdata"/><Relationship Id="rId13" Type="http://schemas.openxmlformats.org/officeDocument/2006/relationships/slide" Target="slides/slide9.xml"/><Relationship Id="rId35" Type="http://schemas.openxmlformats.org/officeDocument/2006/relationships/font" Target="fonts/Arvo-regular.fntdata"/><Relationship Id="rId12" Type="http://schemas.openxmlformats.org/officeDocument/2006/relationships/slide" Target="slides/slide8.xml"/><Relationship Id="rId34" Type="http://schemas.openxmlformats.org/officeDocument/2006/relationships/font" Target="fonts/Montserrat-boldItalic.fntdata"/><Relationship Id="rId15" Type="http://schemas.openxmlformats.org/officeDocument/2006/relationships/slide" Target="slides/slide11.xml"/><Relationship Id="rId37" Type="http://schemas.openxmlformats.org/officeDocument/2006/relationships/font" Target="fonts/Arvo-italic.fntdata"/><Relationship Id="rId14" Type="http://schemas.openxmlformats.org/officeDocument/2006/relationships/slide" Target="slides/slide10.xml"/><Relationship Id="rId36" Type="http://schemas.openxmlformats.org/officeDocument/2006/relationships/font" Target="fonts/Arvo-bold.fntdata"/><Relationship Id="rId17" Type="http://schemas.openxmlformats.org/officeDocument/2006/relationships/slide" Target="slides/slide13.xml"/><Relationship Id="rId39" Type="http://schemas.openxmlformats.org/officeDocument/2006/relationships/font" Target="fonts/RobotoCondensed-regular.fntdata"/><Relationship Id="rId16" Type="http://schemas.openxmlformats.org/officeDocument/2006/relationships/slide" Target="slides/slide12.xml"/><Relationship Id="rId38" Type="http://schemas.openxmlformats.org/officeDocument/2006/relationships/font" Target="fonts/Arv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6380c7994_3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6380c7994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1" marL="914400" rtl="0" algn="l">
              <a:spcBef>
                <a:spcPts val="480"/>
              </a:spcBef>
              <a:spcAft>
                <a:spcPts val="0"/>
              </a:spcAft>
              <a:buClr>
                <a:srgbClr val="C7D3E6"/>
              </a:buClr>
              <a:buSzPts val="1800"/>
              <a:buFont typeface="Roboto Condensed Light"/>
              <a:buChar char="◆"/>
            </a:pPr>
            <a:r>
              <a:rPr lang="en" sz="1800">
                <a:solidFill>
                  <a:srgbClr val="263248"/>
                </a:solidFill>
                <a:latin typeface="Roboto Condensed Light"/>
                <a:ea typeface="Roboto Condensed Light"/>
                <a:cs typeface="Roboto Condensed Light"/>
                <a:sym typeface="Roboto Condensed Light"/>
              </a:rPr>
              <a:t>That it was preferred that swapping courses is in the courses navigation instead of weekly schedule</a:t>
            </a:r>
            <a:br>
              <a:rPr lang="en" sz="1800">
                <a:solidFill>
                  <a:srgbClr val="263248"/>
                </a:solidFill>
                <a:latin typeface="Roboto Condensed Light"/>
                <a:ea typeface="Roboto Condensed Light"/>
                <a:cs typeface="Roboto Condensed Light"/>
                <a:sym typeface="Roboto Condensed Light"/>
              </a:rPr>
            </a:br>
            <a:r>
              <a:rPr lang="en" sz="1800">
                <a:solidFill>
                  <a:srgbClr val="263248"/>
                </a:solidFill>
                <a:latin typeface="Roboto Condensed Light"/>
                <a:ea typeface="Roboto Condensed Light"/>
                <a:cs typeface="Roboto Condensed Light"/>
                <a:sym typeface="Roboto Condensed Light"/>
              </a:rPr>
              <a:t>This is preferred because I wanted to keep it the same as the current Access Sheridan, where you would go to weekly schedule and then swap courses from there, but people wanted the tab inside of courses instead of the page which it is displayed 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63e33d4f0_2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63e33d4f0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6380c7994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6380c799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6380c7994_6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6380c7994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6380c7994_6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6380c7994_6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6380c7994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6380c799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6380c7994_6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6380c7994_6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63e33d4f0_2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63e33d4f0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6380c7994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6380c799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56380c7994_3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56380c7994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6380c799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6380c79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563e33d4f0_2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563e33d4f0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563e33d4f0_2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563e33d4f0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563e33d4f0_3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563e33d4f0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563e33d4f0_3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563e33d4f0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51135b47b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51135b47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5647a04f0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5647a04f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56380c7994_6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56380c7994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6380c7994_6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6380c7994_6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63e33d4f0_2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63e33d4f0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6380c7994_6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6380c7994_6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go over the first 5 the rest are not important,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6380c7994_6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6380c7994_6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6380c7994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6380c799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6380c7994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6380c799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6380c7994_3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6380c7994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4" name="Google Shape;14;p2"/>
          <p:cNvGrpSpPr/>
          <p:nvPr/>
        </p:nvGrpSpPr>
        <p:grpSpPr>
          <a:xfrm flipH="1" rot="10800000">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 name="Google Shape;22;p2"/>
          <p:cNvSpPr txBox="1"/>
          <p:nvPr>
            <p:ph type="ctrTitle"/>
          </p:nvPr>
        </p:nvSpPr>
        <p:spPr>
          <a:xfrm>
            <a:off x="685800" y="1090750"/>
            <a:ext cx="5367900" cy="29619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3"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28" name="Google Shape;28;p3"/>
          <p:cNvGrpSpPr/>
          <p:nvPr/>
        </p:nvGrpSpPr>
        <p:grpSpPr>
          <a:xfrm flipH="1" rot="10800000">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 name="Google Shape;39;p3"/>
          <p:cNvSpPr txBox="1"/>
          <p:nvPr>
            <p:ph type="ctrTitle"/>
          </p:nvPr>
        </p:nvSpPr>
        <p:spPr>
          <a:xfrm>
            <a:off x="463525" y="2871148"/>
            <a:ext cx="4094400" cy="1159800"/>
          </a:xfrm>
          <a:prstGeom prst="rect">
            <a:avLst/>
          </a:prstGeom>
        </p:spPr>
        <p:txBody>
          <a:bodyPr anchorCtr="0" anchor="b"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0" name="Google Shape;40;p3"/>
          <p:cNvSpPr txBox="1"/>
          <p:nvPr>
            <p:ph idx="1" type="subTitle"/>
          </p:nvPr>
        </p:nvSpPr>
        <p:spPr>
          <a:xfrm>
            <a:off x="463525" y="3975449"/>
            <a:ext cx="4094400" cy="784800"/>
          </a:xfrm>
          <a:prstGeom prst="rect">
            <a:avLst/>
          </a:prstGeom>
        </p:spPr>
        <p:txBody>
          <a:bodyPr anchorCtr="0" anchor="t" bIns="91425" lIns="91425" spcFirstLastPara="1" rIns="91425" wrap="square" tIns="91425"/>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p:txBody>
      </p:sp>
      <p:sp>
        <p:nvSpPr>
          <p:cNvPr id="41" name="Google Shape;41;p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42"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47" name="Google Shape;47;p4"/>
          <p:cNvGrpSpPr/>
          <p:nvPr/>
        </p:nvGrpSpPr>
        <p:grpSpPr>
          <a:xfrm flipH="1" rot="10800000">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sp>
        <p:nvSpPr>
          <p:cNvPr id="50" name="Google Shape;50;p4"/>
          <p:cNvSpPr txBox="1"/>
          <p:nvPr>
            <p:ph idx="1" type="body"/>
          </p:nvPr>
        </p:nvSpPr>
        <p:spPr>
          <a:xfrm>
            <a:off x="829775" y="1202000"/>
            <a:ext cx="5090700" cy="2745000"/>
          </a:xfrm>
          <a:prstGeom prst="rect">
            <a:avLst/>
          </a:prstGeom>
        </p:spPr>
        <p:txBody>
          <a:bodyPr anchorCtr="0" anchor="t" bIns="91425" lIns="91425" spcFirstLastPara="1" rIns="91425" wrap="square" tIns="91425"/>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480"/>
              </a:spcBef>
              <a:spcAft>
                <a:spcPts val="0"/>
              </a:spcAft>
              <a:buClr>
                <a:srgbClr val="FFFFFF"/>
              </a:buClr>
              <a:buSzPts val="3000"/>
              <a:buChar char="▻"/>
              <a:defRPr i="1" sz="3000">
                <a:solidFill>
                  <a:srgbClr val="FFFFFF"/>
                </a:solidFill>
              </a:defRPr>
            </a:lvl2pPr>
            <a:lvl3pPr indent="-419100" lvl="2" marL="1371600" rtl="0">
              <a:spcBef>
                <a:spcPts val="480"/>
              </a:spcBef>
              <a:spcAft>
                <a:spcPts val="0"/>
              </a:spcAft>
              <a:buClr>
                <a:srgbClr val="FFFFFF"/>
              </a:buClr>
              <a:buSzPts val="3000"/>
              <a:buChar char="▻"/>
              <a:defRPr i="1" sz="3000">
                <a:solidFill>
                  <a:srgbClr val="FFFFFF"/>
                </a:solidFill>
              </a:defRPr>
            </a:lvl3pPr>
            <a:lvl4pPr indent="-419100" lvl="3" marL="1828800" rtl="0">
              <a:spcBef>
                <a:spcPts val="360"/>
              </a:spcBef>
              <a:spcAft>
                <a:spcPts val="0"/>
              </a:spcAft>
              <a:buClr>
                <a:srgbClr val="FFFFFF"/>
              </a:buClr>
              <a:buSzPts val="3000"/>
              <a:buChar char="▻"/>
              <a:defRPr i="1" sz="3000">
                <a:solidFill>
                  <a:srgbClr val="FFFFFF"/>
                </a:solidFill>
              </a:defRPr>
            </a:lvl4pPr>
            <a:lvl5pPr indent="-419100" lvl="4" marL="2286000" rtl="0">
              <a:spcBef>
                <a:spcPts val="360"/>
              </a:spcBef>
              <a:spcAft>
                <a:spcPts val="0"/>
              </a:spcAft>
              <a:buClr>
                <a:srgbClr val="FFFFFF"/>
              </a:buClr>
              <a:buSzPts val="3000"/>
              <a:buChar char="▻"/>
              <a:defRPr i="1" sz="3000">
                <a:solidFill>
                  <a:srgbClr val="FFFFFF"/>
                </a:solidFill>
              </a:defRPr>
            </a:lvl5pPr>
            <a:lvl6pPr indent="-419100" lvl="5" marL="2743200" rtl="0">
              <a:spcBef>
                <a:spcPts val="360"/>
              </a:spcBef>
              <a:spcAft>
                <a:spcPts val="0"/>
              </a:spcAft>
              <a:buClr>
                <a:srgbClr val="FFFFFF"/>
              </a:buClr>
              <a:buSzPts val="3000"/>
              <a:buChar char="▻"/>
              <a:defRPr i="1" sz="3000">
                <a:solidFill>
                  <a:srgbClr val="FFFFFF"/>
                </a:solidFill>
              </a:defRPr>
            </a:lvl6pPr>
            <a:lvl7pPr indent="-419100" lvl="6" marL="3200400" rtl="0">
              <a:spcBef>
                <a:spcPts val="360"/>
              </a:spcBef>
              <a:spcAft>
                <a:spcPts val="0"/>
              </a:spcAft>
              <a:buClr>
                <a:srgbClr val="FFFFFF"/>
              </a:buClr>
              <a:buSzPts val="3000"/>
              <a:buChar char="▻"/>
              <a:defRPr i="1" sz="3000">
                <a:solidFill>
                  <a:srgbClr val="FFFFFF"/>
                </a:solidFill>
              </a:defRPr>
            </a:lvl7pPr>
            <a:lvl8pPr indent="-419100" lvl="7" marL="3657600" rtl="0">
              <a:spcBef>
                <a:spcPts val="360"/>
              </a:spcBef>
              <a:spcAft>
                <a:spcPts val="0"/>
              </a:spcAft>
              <a:buClr>
                <a:srgbClr val="FFFFFF"/>
              </a:buClr>
              <a:buSzPts val="3000"/>
              <a:buChar char="▻"/>
              <a:defRPr i="1" sz="3000">
                <a:solidFill>
                  <a:srgbClr val="FFFFFF"/>
                </a:solidFill>
              </a:defRPr>
            </a:lvl8pPr>
            <a:lvl9pPr indent="-419100" lvl="8" marL="4114800">
              <a:spcBef>
                <a:spcPts val="360"/>
              </a:spcBef>
              <a:spcAft>
                <a:spcPts val="0"/>
              </a:spcAft>
              <a:buClr>
                <a:srgbClr val="FFFFFF"/>
              </a:buClr>
              <a:buSzPts val="3000"/>
              <a:buChar char="▻"/>
              <a:defRPr i="1" sz="3000">
                <a:solidFill>
                  <a:srgbClr val="FFFFFF"/>
                </a:solidFill>
              </a:defRPr>
            </a:lvl9pPr>
          </a:lstStyle>
          <a:p/>
        </p:txBody>
      </p:sp>
      <p:sp>
        <p:nvSpPr>
          <p:cNvPr id="51" name="Google Shape;51;p4"/>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FF9800"/>
                </a:solidFill>
              </a:rPr>
              <a:t>“</a:t>
            </a:r>
            <a:endParaRPr b="1" sz="7200">
              <a:solidFill>
                <a:srgbClr val="FF9800"/>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0" name="Google Shape;60;p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6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64" name="Google Shape;64;p5"/>
            <p:cNvGrpSpPr/>
            <p:nvPr/>
          </p:nvGrpSpPr>
          <p:grpSpPr>
            <a:xfrm flipH="1" rot="10800000">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67" name="Google Shape;67;p5"/>
            <p:cNvGrpSpPr/>
            <p:nvPr/>
          </p:nvGrpSpPr>
          <p:grpSpPr>
            <a:xfrm flipH="1" rot="10800000">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8" name="Google Shape;78;p5"/>
          <p:cNvSpPr txBox="1"/>
          <p:nvPr>
            <p:ph type="title"/>
          </p:nvPr>
        </p:nvSpPr>
        <p:spPr>
          <a:xfrm>
            <a:off x="814275" y="392575"/>
            <a:ext cx="5492400" cy="766200"/>
          </a:xfrm>
          <a:prstGeom prst="rect">
            <a:avLst/>
          </a:prstGeom>
        </p:spPr>
        <p:txBody>
          <a:bodyPr anchorCtr="0" anchor="ctr"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9" name="Google Shape;79;p5"/>
          <p:cNvSpPr txBox="1"/>
          <p:nvPr>
            <p:ph idx="1" type="body"/>
          </p:nvPr>
        </p:nvSpPr>
        <p:spPr>
          <a:xfrm>
            <a:off x="814275" y="1327350"/>
            <a:ext cx="6132600" cy="3145500"/>
          </a:xfrm>
          <a:prstGeom prst="rect">
            <a:avLst/>
          </a:prstGeom>
        </p:spPr>
        <p:txBody>
          <a:bodyPr anchorCtr="0" anchor="ctr" bIns="91425" lIns="91425" spcFirstLastPara="1" rIns="91425" wrap="square" tIns="91425"/>
          <a:lstStyle>
            <a:lvl1pPr indent="-381000" lvl="0" marL="457200">
              <a:spcBef>
                <a:spcPts val="600"/>
              </a:spcBef>
              <a:spcAft>
                <a:spcPts val="0"/>
              </a:spcAft>
              <a:buSzPts val="2400"/>
              <a:buChar char="▰"/>
              <a:defRPr/>
            </a:lvl1pPr>
            <a:lvl2pPr indent="-381000" lvl="1" marL="914400">
              <a:spcBef>
                <a:spcPts val="1000"/>
              </a:spcBef>
              <a:spcAft>
                <a:spcPts val="0"/>
              </a:spcAft>
              <a:buSzPts val="2400"/>
              <a:buChar char="▻"/>
              <a:defRPr/>
            </a:lvl2pPr>
            <a:lvl3pPr indent="-381000" lvl="2" marL="1371600">
              <a:spcBef>
                <a:spcPts val="1000"/>
              </a:spcBef>
              <a:spcAft>
                <a:spcPts val="0"/>
              </a:spcAft>
              <a:buSzPts val="2400"/>
              <a:buChar char="▻"/>
              <a:defRPr/>
            </a:lvl3pPr>
            <a:lvl4pPr indent="-381000" lvl="3" marL="1828800">
              <a:spcBef>
                <a:spcPts val="1000"/>
              </a:spcBef>
              <a:spcAft>
                <a:spcPts val="0"/>
              </a:spcAft>
              <a:buSzPts val="2400"/>
              <a:buChar char="▻"/>
              <a:defRPr/>
            </a:lvl4pPr>
            <a:lvl5pPr indent="-381000" lvl="4" marL="2286000">
              <a:spcBef>
                <a:spcPts val="1000"/>
              </a:spcBef>
              <a:spcAft>
                <a:spcPts val="0"/>
              </a:spcAft>
              <a:buSzPts val="2400"/>
              <a:buChar char="▻"/>
              <a:defRPr/>
            </a:lvl5pPr>
            <a:lvl6pPr indent="-381000" lvl="5" marL="2743200">
              <a:spcBef>
                <a:spcPts val="1000"/>
              </a:spcBef>
              <a:spcAft>
                <a:spcPts val="0"/>
              </a:spcAft>
              <a:buSzPts val="2400"/>
              <a:buChar char="▻"/>
              <a:defRPr/>
            </a:lvl6pPr>
            <a:lvl7pPr indent="-381000" lvl="6" marL="3200400">
              <a:spcBef>
                <a:spcPts val="1000"/>
              </a:spcBef>
              <a:spcAft>
                <a:spcPts val="0"/>
              </a:spcAft>
              <a:buSzPts val="2400"/>
              <a:buChar char="▻"/>
              <a:defRPr/>
            </a:lvl7pPr>
            <a:lvl8pPr indent="-381000" lvl="7" marL="3657600">
              <a:spcBef>
                <a:spcPts val="1000"/>
              </a:spcBef>
              <a:spcAft>
                <a:spcPts val="0"/>
              </a:spcAft>
              <a:buSzPts val="2400"/>
              <a:buChar char="▻"/>
              <a:defRPr/>
            </a:lvl8pPr>
            <a:lvl9pPr indent="-381000" lvl="8" marL="4114800">
              <a:spcBef>
                <a:spcPts val="1000"/>
              </a:spcBef>
              <a:spcAft>
                <a:spcPts val="1000"/>
              </a:spcAft>
              <a:buSzPts val="2400"/>
              <a:buChar char="▻"/>
              <a:defRPr/>
            </a:lvl9pPr>
          </a:lstStyle>
          <a:p/>
        </p:txBody>
      </p:sp>
      <p:sp>
        <p:nvSpPr>
          <p:cNvPr id="80" name="Google Shape;80;p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8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84" name="Google Shape;84;p6"/>
            <p:cNvGrpSpPr/>
            <p:nvPr/>
          </p:nvGrpSpPr>
          <p:grpSpPr>
            <a:xfrm flipH="1" rot="10800000">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87" name="Google Shape;87;p6"/>
            <p:cNvGrpSpPr/>
            <p:nvPr/>
          </p:nvGrpSpPr>
          <p:grpSpPr>
            <a:xfrm flipH="1" rot="10800000">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 name="Google Shape;98;p6"/>
          <p:cNvSpPr txBox="1"/>
          <p:nvPr>
            <p:ph type="title"/>
          </p:nvPr>
        </p:nvSpPr>
        <p:spPr>
          <a:xfrm>
            <a:off x="814275" y="392575"/>
            <a:ext cx="5258400" cy="766200"/>
          </a:xfrm>
          <a:prstGeom prst="rect">
            <a:avLst/>
          </a:prstGeom>
        </p:spPr>
        <p:txBody>
          <a:bodyPr anchorCtr="0" anchor="ctr"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 name="Google Shape;99;p6"/>
          <p:cNvSpPr txBox="1"/>
          <p:nvPr>
            <p:ph idx="1" type="body"/>
          </p:nvPr>
        </p:nvSpPr>
        <p:spPr>
          <a:xfrm>
            <a:off x="814275" y="1537988"/>
            <a:ext cx="3378300" cy="2724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0" name="Google Shape;100;p6"/>
          <p:cNvSpPr txBox="1"/>
          <p:nvPr>
            <p:ph idx="2" type="body"/>
          </p:nvPr>
        </p:nvSpPr>
        <p:spPr>
          <a:xfrm>
            <a:off x="4396123" y="1537988"/>
            <a:ext cx="3378300" cy="2724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1" name="Google Shape;101;p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02"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05" name="Google Shape;105;p7"/>
            <p:cNvGrpSpPr/>
            <p:nvPr/>
          </p:nvGrpSpPr>
          <p:grpSpPr>
            <a:xfrm flipH="1" rot="10800000">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08" name="Google Shape;108;p7"/>
            <p:cNvGrpSpPr/>
            <p:nvPr/>
          </p:nvGrpSpPr>
          <p:grpSpPr>
            <a:xfrm flipH="1" rot="10800000">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9" name="Google Shape;119;p7"/>
          <p:cNvSpPr txBox="1"/>
          <p:nvPr>
            <p:ph type="title"/>
          </p:nvPr>
        </p:nvSpPr>
        <p:spPr>
          <a:xfrm>
            <a:off x="814275" y="392575"/>
            <a:ext cx="5258400" cy="766200"/>
          </a:xfrm>
          <a:prstGeom prst="rect">
            <a:avLst/>
          </a:prstGeom>
        </p:spPr>
        <p:txBody>
          <a:bodyPr anchorCtr="0" anchor="ctr"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0" name="Google Shape;120;p7"/>
          <p:cNvSpPr txBox="1"/>
          <p:nvPr>
            <p:ph idx="1" type="body"/>
          </p:nvPr>
        </p:nvSpPr>
        <p:spPr>
          <a:xfrm>
            <a:off x="870450" y="1545076"/>
            <a:ext cx="2247900" cy="27099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1" name="Google Shape;121;p7"/>
          <p:cNvSpPr txBox="1"/>
          <p:nvPr>
            <p:ph idx="2" type="body"/>
          </p:nvPr>
        </p:nvSpPr>
        <p:spPr>
          <a:xfrm>
            <a:off x="3233637" y="1545076"/>
            <a:ext cx="2247900" cy="27099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2" name="Google Shape;122;p7"/>
          <p:cNvSpPr txBox="1"/>
          <p:nvPr>
            <p:ph idx="3" type="body"/>
          </p:nvPr>
        </p:nvSpPr>
        <p:spPr>
          <a:xfrm>
            <a:off x="5540650" y="1545076"/>
            <a:ext cx="2247900" cy="27099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3" name="Google Shape;123;p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4"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27" name="Google Shape;127;p8"/>
            <p:cNvGrpSpPr/>
            <p:nvPr/>
          </p:nvGrpSpPr>
          <p:grpSpPr>
            <a:xfrm flipH="1" rot="10800000">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30" name="Google Shape;130;p8"/>
            <p:cNvGrpSpPr/>
            <p:nvPr/>
          </p:nvGrpSpPr>
          <p:grpSpPr>
            <a:xfrm flipH="1" rot="10800000">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 name="Google Shape;141;p8"/>
          <p:cNvSpPr txBox="1"/>
          <p:nvPr>
            <p:ph type="title"/>
          </p:nvPr>
        </p:nvSpPr>
        <p:spPr>
          <a:xfrm>
            <a:off x="814275" y="392575"/>
            <a:ext cx="5258400" cy="766200"/>
          </a:xfrm>
          <a:prstGeom prst="rect">
            <a:avLst/>
          </a:prstGeom>
        </p:spPr>
        <p:txBody>
          <a:bodyPr anchorCtr="0" anchor="ctr"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42" name="Google Shape;142;p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3"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4732169"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4670984"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2" name="Google Shape;152;p9"/>
          <p:cNvSpPr txBox="1"/>
          <p:nvPr>
            <p:ph idx="1" type="body"/>
          </p:nvPr>
        </p:nvSpPr>
        <p:spPr>
          <a:xfrm>
            <a:off x="2682800" y="4636500"/>
            <a:ext cx="6004200" cy="315600"/>
          </a:xfrm>
          <a:prstGeom prst="rect">
            <a:avLst/>
          </a:prstGeom>
        </p:spPr>
        <p:txBody>
          <a:bodyPr anchorCtr="0" anchor="ctr" bIns="91425" lIns="91425" spcFirstLastPara="1" rIns="91425" wrap="square" tIns="91425"/>
          <a:lstStyle>
            <a:lvl1pPr indent="-228600" lvl="0" marL="457200">
              <a:spcBef>
                <a:spcPts val="0"/>
              </a:spcBef>
              <a:spcAft>
                <a:spcPts val="0"/>
              </a:spcAft>
              <a:buSzPts val="1300"/>
              <a:buNone/>
              <a:defRPr sz="1300"/>
            </a:lvl1pPr>
          </a:lstStyle>
          <a:p/>
        </p:txBody>
      </p:sp>
      <p:sp>
        <p:nvSpPr>
          <p:cNvPr id="153" name="Google Shape;153;p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4749366"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2" name="Shape 162"/>
        <p:cNvGrpSpPr/>
        <p:nvPr/>
      </p:nvGrpSpPr>
      <p:grpSpPr>
        <a:xfrm>
          <a:off x="0" y="0"/>
          <a:ext cx="0" cy="0"/>
          <a:chOff x="0" y="0"/>
          <a:chExt cx="0" cy="0"/>
        </a:xfrm>
      </p:grpSpPr>
      <p:sp>
        <p:nvSpPr>
          <p:cNvPr id="163" name="Google Shape;163;p1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lstStyle>
            <a:lvl1pPr lvl="0">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9pPr>
          </a:lstStyle>
          <a:p/>
        </p:txBody>
      </p:sp>
      <p:sp>
        <p:nvSpPr>
          <p:cNvPr id="7" name="Google Shape;7;p1"/>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lstStyle>
            <a:lvl1pPr indent="-381000" lvl="0" marL="4572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indent="-381000" lvl="1" marL="9144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indent="-381000" lvl="2" marL="13716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indent="-381000" lvl="3" marL="18288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indent="-381000" lvl="4" marL="2286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indent="-381000" lvl="5" marL="27432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indent="-381000" lvl="6" marL="32004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indent="-381000" lvl="7" marL="36576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indent="-381000" lvl="8" marL="41148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p:txBody>
      </p:sp>
      <p:sp>
        <p:nvSpPr>
          <p:cNvPr id="8" name="Google Shape;8;p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lvl="0" algn="r">
              <a:buNone/>
              <a:defRPr b="1" sz="1200">
                <a:solidFill>
                  <a:srgbClr val="FFFFFF"/>
                </a:solidFill>
                <a:latin typeface="Roboto Condensed"/>
                <a:ea typeface="Roboto Condensed"/>
                <a:cs typeface="Roboto Condensed"/>
                <a:sym typeface="Roboto Condensed"/>
              </a:defRPr>
            </a:lvl1pPr>
            <a:lvl2pPr lvl="1" algn="r">
              <a:buNone/>
              <a:defRPr b="1" sz="1200">
                <a:solidFill>
                  <a:srgbClr val="FFFFFF"/>
                </a:solidFill>
                <a:latin typeface="Roboto Condensed"/>
                <a:ea typeface="Roboto Condensed"/>
                <a:cs typeface="Roboto Condensed"/>
                <a:sym typeface="Roboto Condensed"/>
              </a:defRPr>
            </a:lvl2pPr>
            <a:lvl3pPr lvl="2" algn="r">
              <a:buNone/>
              <a:defRPr b="1" sz="1200">
                <a:solidFill>
                  <a:srgbClr val="FFFFFF"/>
                </a:solidFill>
                <a:latin typeface="Roboto Condensed"/>
                <a:ea typeface="Roboto Condensed"/>
                <a:cs typeface="Roboto Condensed"/>
                <a:sym typeface="Roboto Condensed"/>
              </a:defRPr>
            </a:lvl3pPr>
            <a:lvl4pPr lvl="3" algn="r">
              <a:buNone/>
              <a:defRPr b="1" sz="1200">
                <a:solidFill>
                  <a:srgbClr val="FFFFFF"/>
                </a:solidFill>
                <a:latin typeface="Roboto Condensed"/>
                <a:ea typeface="Roboto Condensed"/>
                <a:cs typeface="Roboto Condensed"/>
                <a:sym typeface="Roboto Condensed"/>
              </a:defRPr>
            </a:lvl4pPr>
            <a:lvl5pPr lvl="4" algn="r">
              <a:buNone/>
              <a:defRPr b="1" sz="1200">
                <a:solidFill>
                  <a:srgbClr val="FFFFFF"/>
                </a:solidFill>
                <a:latin typeface="Roboto Condensed"/>
                <a:ea typeface="Roboto Condensed"/>
                <a:cs typeface="Roboto Condensed"/>
                <a:sym typeface="Roboto Condensed"/>
              </a:defRPr>
            </a:lvl5pPr>
            <a:lvl6pPr lvl="5" algn="r">
              <a:buNone/>
              <a:defRPr b="1" sz="1200">
                <a:solidFill>
                  <a:srgbClr val="FFFFFF"/>
                </a:solidFill>
                <a:latin typeface="Roboto Condensed"/>
                <a:ea typeface="Roboto Condensed"/>
                <a:cs typeface="Roboto Condensed"/>
                <a:sym typeface="Roboto Condensed"/>
              </a:defRPr>
            </a:lvl6pPr>
            <a:lvl7pPr lvl="6" algn="r">
              <a:buNone/>
              <a:defRPr b="1" sz="1200">
                <a:solidFill>
                  <a:srgbClr val="FFFFFF"/>
                </a:solidFill>
                <a:latin typeface="Roboto Condensed"/>
                <a:ea typeface="Roboto Condensed"/>
                <a:cs typeface="Roboto Condensed"/>
                <a:sym typeface="Roboto Condensed"/>
              </a:defRPr>
            </a:lvl7pPr>
            <a:lvl8pPr lvl="7" algn="r">
              <a:buNone/>
              <a:defRPr b="1" sz="1200">
                <a:solidFill>
                  <a:srgbClr val="FFFFFF"/>
                </a:solidFill>
                <a:latin typeface="Roboto Condensed"/>
                <a:ea typeface="Roboto Condensed"/>
                <a:cs typeface="Roboto Condensed"/>
                <a:sym typeface="Roboto Condensed"/>
              </a:defRPr>
            </a:lvl8pPr>
            <a:lvl9pPr lvl="8" algn="r">
              <a:buNone/>
              <a:defRPr b="1" sz="1200">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9.png"/><Relationship Id="rId6"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8.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23.png"/><Relationship Id="rId5"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9.png"/><Relationship Id="rId5"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11"/>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Access Sheridan</a:t>
            </a:r>
            <a:endParaRPr/>
          </a:p>
          <a:p>
            <a:pPr indent="0" lvl="0" marL="0" rtl="0" algn="l">
              <a:spcBef>
                <a:spcPts val="0"/>
              </a:spcBef>
              <a:spcAft>
                <a:spcPts val="0"/>
              </a:spcAft>
              <a:buNone/>
            </a:pPr>
            <a:r>
              <a:rPr lang="en" sz="2400"/>
              <a:t>Revised Version</a:t>
            </a:r>
            <a:endParaRPr sz="2400"/>
          </a:p>
        </p:txBody>
      </p:sp>
      <p:sp>
        <p:nvSpPr>
          <p:cNvPr id="185" name="Google Shape;185;p11"/>
          <p:cNvSpPr txBox="1"/>
          <p:nvPr/>
        </p:nvSpPr>
        <p:spPr>
          <a:xfrm>
            <a:off x="4684375" y="4629925"/>
            <a:ext cx="4917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Condensed Light"/>
                <a:ea typeface="Roboto Condensed Light"/>
                <a:cs typeface="Roboto Condensed Light"/>
                <a:sym typeface="Roboto Condensed Light"/>
              </a:rPr>
              <a:t>Luka.N  </a:t>
            </a:r>
            <a:r>
              <a:rPr lang="en" sz="1800">
                <a:solidFill>
                  <a:schemeClr val="dk1"/>
                </a:solidFill>
                <a:latin typeface="Roboto Condensed Light"/>
                <a:ea typeface="Roboto Condensed Light"/>
                <a:cs typeface="Roboto Condensed Light"/>
                <a:sym typeface="Roboto Condensed Light"/>
              </a:rPr>
              <a:t>Brent.S</a:t>
            </a:r>
            <a:r>
              <a:rPr lang="en" sz="1800">
                <a:latin typeface="Roboto Condensed Light"/>
                <a:ea typeface="Roboto Condensed Light"/>
                <a:cs typeface="Roboto Condensed Light"/>
                <a:sym typeface="Roboto Condensed Light"/>
              </a:rPr>
              <a:t>   Qingqing.W  </a:t>
            </a:r>
            <a:r>
              <a:rPr lang="en" sz="1800">
                <a:solidFill>
                  <a:schemeClr val="dk1"/>
                </a:solidFill>
                <a:latin typeface="Roboto Condensed Light"/>
                <a:ea typeface="Roboto Condensed Light"/>
                <a:cs typeface="Roboto Condensed Light"/>
                <a:sym typeface="Roboto Condensed Light"/>
              </a:rPr>
              <a:t>Daniel.M</a:t>
            </a:r>
            <a:endParaRPr sz="1800">
              <a:latin typeface="Roboto Condensed Light"/>
              <a:ea typeface="Roboto Condensed Light"/>
              <a:cs typeface="Roboto Condensed Light"/>
              <a:sym typeface="Roboto Condensed Light"/>
            </a:endParaRPr>
          </a:p>
        </p:txBody>
      </p:sp>
      <p:pic>
        <p:nvPicPr>
          <p:cNvPr id="186" name="Google Shape;186;p11"/>
          <p:cNvPicPr preferRelativeResize="0"/>
          <p:nvPr/>
        </p:nvPicPr>
        <p:blipFill>
          <a:blip r:embed="rId3">
            <a:alphaModFix/>
          </a:blip>
          <a:stretch>
            <a:fillRect/>
          </a:stretch>
        </p:blipFill>
        <p:spPr>
          <a:xfrm>
            <a:off x="7831700" y="2343450"/>
            <a:ext cx="1158150" cy="1575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0"/>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Users testing results</a:t>
            </a:r>
            <a:endParaRPr>
              <a:solidFill>
                <a:schemeClr val="lt1"/>
              </a:solidFill>
            </a:endParaRPr>
          </a:p>
          <a:p>
            <a:pPr indent="0" lvl="0" marL="0" rtl="0" algn="l">
              <a:spcBef>
                <a:spcPts val="0"/>
              </a:spcBef>
              <a:spcAft>
                <a:spcPts val="0"/>
              </a:spcAft>
              <a:buClr>
                <a:schemeClr val="dk1"/>
              </a:buClr>
              <a:buSzPts val="1100"/>
              <a:buFont typeface="Arial"/>
              <a:buNone/>
            </a:pPr>
            <a:r>
              <a:rPr lang="en" sz="1800">
                <a:solidFill>
                  <a:schemeClr val="lt1"/>
                </a:solidFill>
              </a:rPr>
              <a:t>Surprise findings</a:t>
            </a:r>
            <a:endParaRPr/>
          </a:p>
        </p:txBody>
      </p:sp>
      <p:sp>
        <p:nvSpPr>
          <p:cNvPr id="263" name="Google Shape;263;p20"/>
          <p:cNvSpPr txBox="1"/>
          <p:nvPr>
            <p:ph idx="1" type="body"/>
          </p:nvPr>
        </p:nvSpPr>
        <p:spPr>
          <a:xfrm>
            <a:off x="135550" y="1158775"/>
            <a:ext cx="6132600" cy="3145500"/>
          </a:xfrm>
          <a:prstGeom prst="rect">
            <a:avLst/>
          </a:prstGeom>
        </p:spPr>
        <p:txBody>
          <a:bodyPr anchorCtr="0" anchor="ctr" bIns="91425" lIns="91425" spcFirstLastPara="1" rIns="91425" wrap="square" tIns="91425">
            <a:noAutofit/>
          </a:bodyPr>
          <a:lstStyle/>
          <a:p>
            <a:pPr indent="-381000" lvl="0" marL="457200" rtl="0" algn="l">
              <a:spcBef>
                <a:spcPts val="600"/>
              </a:spcBef>
              <a:spcAft>
                <a:spcPts val="0"/>
              </a:spcAft>
              <a:buSzPts val="2400"/>
              <a:buChar char="➔"/>
            </a:pPr>
            <a:r>
              <a:rPr lang="en"/>
              <a:t>Surprise</a:t>
            </a:r>
            <a:r>
              <a:rPr lang="en"/>
              <a:t> Findings</a:t>
            </a:r>
            <a:endParaRPr/>
          </a:p>
          <a:p>
            <a:pPr indent="-342900" lvl="1" marL="914400" rtl="0" algn="l">
              <a:spcBef>
                <a:spcPts val="0"/>
              </a:spcBef>
              <a:spcAft>
                <a:spcPts val="0"/>
              </a:spcAft>
              <a:buSzPts val="1800"/>
              <a:buChar char="◆"/>
            </a:pPr>
            <a:r>
              <a:rPr lang="en" sz="1800"/>
              <a:t>That I forgot to add the Weekly Assignments page into the navigation bar</a:t>
            </a:r>
            <a:endParaRPr sz="1800"/>
          </a:p>
          <a:p>
            <a:pPr indent="-342900" lvl="1" marL="914400" rtl="0" algn="l">
              <a:spcBef>
                <a:spcPts val="0"/>
              </a:spcBef>
              <a:spcAft>
                <a:spcPts val="0"/>
              </a:spcAft>
              <a:buSzPts val="1800"/>
              <a:buChar char="◆"/>
            </a:pPr>
            <a:r>
              <a:rPr lang="en" sz="1800"/>
              <a:t>That it was </a:t>
            </a:r>
            <a:r>
              <a:rPr lang="en" sz="1800"/>
              <a:t>preferred</a:t>
            </a:r>
            <a:r>
              <a:rPr lang="en" sz="1800"/>
              <a:t> that swapping courses is in the courses navigation instead of weekly schedule</a:t>
            </a:r>
            <a:endParaRPr sz="1800"/>
          </a:p>
        </p:txBody>
      </p:sp>
      <p:sp>
        <p:nvSpPr>
          <p:cNvPr id="264" name="Google Shape;264;p2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5" name="Google Shape;265;p20"/>
          <p:cNvPicPr preferRelativeResize="0"/>
          <p:nvPr/>
        </p:nvPicPr>
        <p:blipFill>
          <a:blip r:embed="rId3">
            <a:alphaModFix/>
          </a:blip>
          <a:stretch>
            <a:fillRect/>
          </a:stretch>
        </p:blipFill>
        <p:spPr>
          <a:xfrm>
            <a:off x="7700975" y="126500"/>
            <a:ext cx="691700" cy="940700"/>
          </a:xfrm>
          <a:prstGeom prst="rect">
            <a:avLst/>
          </a:prstGeom>
          <a:noFill/>
          <a:ln>
            <a:noFill/>
          </a:ln>
        </p:spPr>
      </p:pic>
      <p:pic>
        <p:nvPicPr>
          <p:cNvPr id="266" name="Google Shape;266;p20"/>
          <p:cNvPicPr preferRelativeResize="0"/>
          <p:nvPr/>
        </p:nvPicPr>
        <p:blipFill>
          <a:blip r:embed="rId4">
            <a:alphaModFix/>
          </a:blip>
          <a:stretch>
            <a:fillRect/>
          </a:stretch>
        </p:blipFill>
        <p:spPr>
          <a:xfrm>
            <a:off x="6709675" y="1443274"/>
            <a:ext cx="1575800" cy="1454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21"/>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INITIAL DESIGN</a:t>
            </a:r>
            <a:endParaRPr/>
          </a:p>
        </p:txBody>
      </p:sp>
      <p:sp>
        <p:nvSpPr>
          <p:cNvPr id="272" name="Google Shape;272;p21"/>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p>
            <a:pPr indent="-381000" lvl="0" marL="457200" rtl="0" algn="l">
              <a:spcBef>
                <a:spcPts val="600"/>
              </a:spcBef>
              <a:spcAft>
                <a:spcPts val="0"/>
              </a:spcAft>
              <a:buSzPts val="2400"/>
              <a:buChar char="➔"/>
            </a:pPr>
            <a:r>
              <a:rPr lang="en"/>
              <a:t>Initial Design Pages</a:t>
            </a:r>
            <a:endParaRPr/>
          </a:p>
          <a:p>
            <a:pPr indent="-342900" lvl="1" marL="914400" rtl="0" algn="l">
              <a:spcBef>
                <a:spcPts val="0"/>
              </a:spcBef>
              <a:spcAft>
                <a:spcPts val="0"/>
              </a:spcAft>
              <a:buSzPts val="1800"/>
              <a:buChar char="◆"/>
            </a:pPr>
            <a:r>
              <a:rPr lang="en" sz="1800"/>
              <a:t>Home Page</a:t>
            </a:r>
            <a:endParaRPr sz="1800"/>
          </a:p>
          <a:p>
            <a:pPr indent="-342900" lvl="1" marL="914400" rtl="0" algn="l">
              <a:spcBef>
                <a:spcPts val="0"/>
              </a:spcBef>
              <a:spcAft>
                <a:spcPts val="0"/>
              </a:spcAft>
              <a:buSzPts val="1800"/>
              <a:buChar char="◆"/>
            </a:pPr>
            <a:r>
              <a:rPr lang="en" sz="1800"/>
              <a:t>Software Page’s (</a:t>
            </a:r>
            <a:r>
              <a:rPr lang="en" sz="1400"/>
              <a:t>Search by Course,most Popular,A-Z, Checkout pg</a:t>
            </a:r>
            <a:r>
              <a:rPr lang="en" sz="1800"/>
              <a:t>)</a:t>
            </a:r>
            <a:endParaRPr sz="1800"/>
          </a:p>
          <a:p>
            <a:pPr indent="-342900" lvl="1" marL="914400" rtl="0" algn="l">
              <a:spcBef>
                <a:spcPts val="0"/>
              </a:spcBef>
              <a:spcAft>
                <a:spcPts val="0"/>
              </a:spcAft>
              <a:buSzPts val="1800"/>
              <a:buChar char="◆"/>
            </a:pPr>
            <a:r>
              <a:rPr lang="en" sz="1800"/>
              <a:t>Calendar</a:t>
            </a:r>
            <a:r>
              <a:rPr lang="en" sz="1800"/>
              <a:t> Page/Assignments By Week</a:t>
            </a:r>
            <a:endParaRPr sz="1800"/>
          </a:p>
          <a:p>
            <a:pPr indent="-342900" lvl="1" marL="914400" rtl="0" algn="l">
              <a:spcBef>
                <a:spcPts val="0"/>
              </a:spcBef>
              <a:spcAft>
                <a:spcPts val="0"/>
              </a:spcAft>
              <a:buSzPts val="1800"/>
              <a:buChar char="◆"/>
            </a:pPr>
            <a:r>
              <a:rPr lang="en" sz="1800"/>
              <a:t>Weekly Schedule</a:t>
            </a:r>
            <a:endParaRPr sz="1800"/>
          </a:p>
          <a:p>
            <a:pPr indent="-342900" lvl="1" marL="914400" rtl="0" algn="l">
              <a:spcBef>
                <a:spcPts val="0"/>
              </a:spcBef>
              <a:spcAft>
                <a:spcPts val="0"/>
              </a:spcAft>
              <a:buSzPts val="1800"/>
              <a:buChar char="◆"/>
            </a:pPr>
            <a:r>
              <a:rPr lang="en" sz="1800"/>
              <a:t>Swapping Courses Pages</a:t>
            </a:r>
            <a:endParaRPr sz="1800"/>
          </a:p>
          <a:p>
            <a:pPr indent="-342900" lvl="1" marL="914400" rtl="0" algn="l">
              <a:spcBef>
                <a:spcPts val="0"/>
              </a:spcBef>
              <a:spcAft>
                <a:spcPts val="0"/>
              </a:spcAft>
              <a:buSzPts val="1800"/>
              <a:buChar char="◆"/>
            </a:pPr>
            <a:r>
              <a:rPr lang="en" sz="1800"/>
              <a:t>Grades Page</a:t>
            </a:r>
            <a:endParaRPr sz="1800"/>
          </a:p>
        </p:txBody>
      </p:sp>
      <p:sp>
        <p:nvSpPr>
          <p:cNvPr id="273" name="Google Shape;273;p2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4" name="Google Shape;274;p21"/>
          <p:cNvPicPr preferRelativeResize="0"/>
          <p:nvPr/>
        </p:nvPicPr>
        <p:blipFill>
          <a:blip r:embed="rId3">
            <a:alphaModFix/>
          </a:blip>
          <a:stretch>
            <a:fillRect/>
          </a:stretch>
        </p:blipFill>
        <p:spPr>
          <a:xfrm>
            <a:off x="7700975" y="126500"/>
            <a:ext cx="691700" cy="940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22"/>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Initial Wireframes</a:t>
            </a:r>
            <a:endParaRPr/>
          </a:p>
          <a:p>
            <a:pPr indent="0" lvl="0" marL="0" rtl="0" algn="l">
              <a:spcBef>
                <a:spcPts val="0"/>
              </a:spcBef>
              <a:spcAft>
                <a:spcPts val="0"/>
              </a:spcAft>
              <a:buNone/>
            </a:pPr>
            <a:r>
              <a:rPr lang="en" sz="1800"/>
              <a:t>Original Website</a:t>
            </a:r>
            <a:endParaRPr sz="1800"/>
          </a:p>
        </p:txBody>
      </p:sp>
      <p:sp>
        <p:nvSpPr>
          <p:cNvPr id="280" name="Google Shape;280;p2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1" name="Google Shape;281;p22"/>
          <p:cNvPicPr preferRelativeResize="0"/>
          <p:nvPr/>
        </p:nvPicPr>
        <p:blipFill>
          <a:blip r:embed="rId3">
            <a:alphaModFix/>
          </a:blip>
          <a:stretch>
            <a:fillRect/>
          </a:stretch>
        </p:blipFill>
        <p:spPr>
          <a:xfrm>
            <a:off x="692750" y="1480325"/>
            <a:ext cx="5078000" cy="3471775"/>
          </a:xfrm>
          <a:prstGeom prst="rect">
            <a:avLst/>
          </a:prstGeom>
          <a:noFill/>
          <a:ln>
            <a:noFill/>
          </a:ln>
        </p:spPr>
      </p:pic>
      <p:sp>
        <p:nvSpPr>
          <p:cNvPr id="282" name="Google Shape;282;p22"/>
          <p:cNvSpPr txBox="1"/>
          <p:nvPr/>
        </p:nvSpPr>
        <p:spPr>
          <a:xfrm>
            <a:off x="0" y="2634475"/>
            <a:ext cx="887100" cy="7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Original</a:t>
            </a:r>
            <a:r>
              <a:rPr lang="en">
                <a:latin typeface="Roboto Condensed Light"/>
                <a:ea typeface="Roboto Condensed Light"/>
                <a:cs typeface="Roboto Condensed Light"/>
                <a:sym typeface="Roboto Condensed Light"/>
              </a:rPr>
              <a:t> </a:t>
            </a:r>
            <a:r>
              <a:rPr lang="en">
                <a:latin typeface="Roboto Condensed Light"/>
                <a:ea typeface="Roboto Condensed Light"/>
                <a:cs typeface="Roboto Condensed Light"/>
                <a:sym typeface="Roboto Condensed Light"/>
              </a:rPr>
              <a:t>Design</a:t>
            </a:r>
            <a:endParaRPr>
              <a:latin typeface="Roboto Condensed Light"/>
              <a:ea typeface="Roboto Condensed Light"/>
              <a:cs typeface="Roboto Condensed Light"/>
              <a:sym typeface="Roboto Condensed Light"/>
            </a:endParaRPr>
          </a:p>
        </p:txBody>
      </p:sp>
      <p:pic>
        <p:nvPicPr>
          <p:cNvPr id="283" name="Google Shape;283;p22"/>
          <p:cNvPicPr preferRelativeResize="0"/>
          <p:nvPr/>
        </p:nvPicPr>
        <p:blipFill>
          <a:blip r:embed="rId4">
            <a:alphaModFix/>
          </a:blip>
          <a:stretch>
            <a:fillRect/>
          </a:stretch>
        </p:blipFill>
        <p:spPr>
          <a:xfrm>
            <a:off x="7700975" y="126500"/>
            <a:ext cx="691700" cy="940700"/>
          </a:xfrm>
          <a:prstGeom prst="rect">
            <a:avLst/>
          </a:prstGeom>
          <a:noFill/>
          <a:ln>
            <a:noFill/>
          </a:ln>
        </p:spPr>
      </p:pic>
      <p:sp>
        <p:nvSpPr>
          <p:cNvPr id="284" name="Google Shape;284;p22"/>
          <p:cNvSpPr txBox="1"/>
          <p:nvPr>
            <p:ph idx="1" type="body"/>
          </p:nvPr>
        </p:nvSpPr>
        <p:spPr>
          <a:xfrm>
            <a:off x="5682000" y="1495550"/>
            <a:ext cx="3462300" cy="2920200"/>
          </a:xfrm>
          <a:prstGeom prst="rect">
            <a:avLst/>
          </a:prstGeom>
        </p:spPr>
        <p:txBody>
          <a:bodyPr anchorCtr="0" anchor="ctr" bIns="91425" lIns="91425" spcFirstLastPara="1" rIns="91425" wrap="square" tIns="91425">
            <a:noAutofit/>
          </a:bodyPr>
          <a:lstStyle/>
          <a:p>
            <a:pPr indent="-342900" lvl="0" marL="457200" rtl="0" algn="l">
              <a:spcBef>
                <a:spcPts val="600"/>
              </a:spcBef>
              <a:spcAft>
                <a:spcPts val="0"/>
              </a:spcAft>
              <a:buSzPts val="1800"/>
              <a:buChar char="➔"/>
            </a:pPr>
            <a:r>
              <a:rPr lang="en" sz="1800"/>
              <a:t>Things To Improve</a:t>
            </a:r>
            <a:endParaRPr sz="1800"/>
          </a:p>
          <a:p>
            <a:pPr indent="-342900" lvl="1" marL="914400" rtl="0" algn="l">
              <a:spcBef>
                <a:spcPts val="0"/>
              </a:spcBef>
              <a:spcAft>
                <a:spcPts val="0"/>
              </a:spcAft>
              <a:buSzPts val="1800"/>
              <a:buChar char="◆"/>
            </a:pPr>
            <a:r>
              <a:rPr lang="en" sz="1800"/>
              <a:t>The Outdated Design</a:t>
            </a:r>
            <a:endParaRPr sz="1800"/>
          </a:p>
          <a:p>
            <a:pPr indent="-342900" lvl="1" marL="914400" rtl="0" algn="l">
              <a:spcBef>
                <a:spcPts val="0"/>
              </a:spcBef>
              <a:spcAft>
                <a:spcPts val="0"/>
              </a:spcAft>
              <a:buSzPts val="1800"/>
              <a:buChar char="◆"/>
            </a:pPr>
            <a:r>
              <a:rPr lang="en" sz="1800"/>
              <a:t>Display Of Information</a:t>
            </a:r>
            <a:endParaRPr sz="1800"/>
          </a:p>
          <a:p>
            <a:pPr indent="-342900" lvl="1" marL="914400" rtl="0" algn="l">
              <a:spcBef>
                <a:spcPts val="0"/>
              </a:spcBef>
              <a:spcAft>
                <a:spcPts val="0"/>
              </a:spcAft>
              <a:buSzPts val="1800"/>
              <a:buChar char="◆"/>
            </a:pPr>
            <a:r>
              <a:rPr lang="en" sz="1800"/>
              <a:t>Not working Links</a:t>
            </a:r>
            <a:endParaRPr sz="1800"/>
          </a:p>
          <a:p>
            <a:pPr indent="-342900" lvl="1" marL="914400" rtl="0" algn="l">
              <a:spcBef>
                <a:spcPts val="0"/>
              </a:spcBef>
              <a:spcAft>
                <a:spcPts val="0"/>
              </a:spcAft>
              <a:buSzPts val="1800"/>
              <a:buChar char="◆"/>
            </a:pPr>
            <a:r>
              <a:rPr lang="en" sz="1800"/>
              <a:t>Calendar</a:t>
            </a:r>
            <a:r>
              <a:rPr lang="en" sz="1800"/>
              <a:t> does not work when clicked</a:t>
            </a:r>
            <a:endParaRPr sz="1800"/>
          </a:p>
          <a:p>
            <a:pPr indent="-342900" lvl="1" marL="914400" rtl="0" algn="l">
              <a:spcBef>
                <a:spcPts val="0"/>
              </a:spcBef>
              <a:spcAft>
                <a:spcPts val="0"/>
              </a:spcAft>
              <a:buSzPts val="1800"/>
              <a:buChar char="◆"/>
            </a:pPr>
            <a:r>
              <a:rPr lang="en" sz="1800"/>
              <a:t>Navigational Links </a:t>
            </a:r>
            <a:r>
              <a:rPr lang="en" sz="1800"/>
              <a:t>don't</a:t>
            </a:r>
            <a:r>
              <a:rPr lang="en" sz="1800"/>
              <a:t> work</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2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0" name="Google Shape;290;p23"/>
          <p:cNvPicPr preferRelativeResize="0"/>
          <p:nvPr/>
        </p:nvPicPr>
        <p:blipFill>
          <a:blip r:embed="rId3">
            <a:alphaModFix/>
          </a:blip>
          <a:stretch>
            <a:fillRect/>
          </a:stretch>
        </p:blipFill>
        <p:spPr>
          <a:xfrm>
            <a:off x="853450" y="1495550"/>
            <a:ext cx="4954950" cy="3456550"/>
          </a:xfrm>
          <a:prstGeom prst="rect">
            <a:avLst/>
          </a:prstGeom>
          <a:noFill/>
          <a:ln>
            <a:noFill/>
          </a:ln>
        </p:spPr>
      </p:pic>
      <p:sp>
        <p:nvSpPr>
          <p:cNvPr id="291" name="Google Shape;291;p23"/>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Initial Wireframes</a:t>
            </a:r>
            <a:endParaRPr/>
          </a:p>
          <a:p>
            <a:pPr indent="0" lvl="0" marL="0" rtl="0" algn="l">
              <a:spcBef>
                <a:spcPts val="0"/>
              </a:spcBef>
              <a:spcAft>
                <a:spcPts val="0"/>
              </a:spcAft>
              <a:buNone/>
            </a:pPr>
            <a:r>
              <a:rPr lang="en" sz="1800"/>
              <a:t>Home Page</a:t>
            </a:r>
            <a:endParaRPr sz="1800"/>
          </a:p>
        </p:txBody>
      </p:sp>
      <p:pic>
        <p:nvPicPr>
          <p:cNvPr id="292" name="Google Shape;292;p23"/>
          <p:cNvPicPr preferRelativeResize="0"/>
          <p:nvPr/>
        </p:nvPicPr>
        <p:blipFill>
          <a:blip r:embed="rId4">
            <a:alphaModFix/>
          </a:blip>
          <a:stretch>
            <a:fillRect/>
          </a:stretch>
        </p:blipFill>
        <p:spPr>
          <a:xfrm>
            <a:off x="7700975" y="126500"/>
            <a:ext cx="691700" cy="940700"/>
          </a:xfrm>
          <a:prstGeom prst="rect">
            <a:avLst/>
          </a:prstGeom>
          <a:noFill/>
          <a:ln>
            <a:noFill/>
          </a:ln>
        </p:spPr>
      </p:pic>
      <p:sp>
        <p:nvSpPr>
          <p:cNvPr id="293" name="Google Shape;293;p23"/>
          <p:cNvSpPr txBox="1"/>
          <p:nvPr>
            <p:ph idx="1" type="body"/>
          </p:nvPr>
        </p:nvSpPr>
        <p:spPr>
          <a:xfrm>
            <a:off x="5682000" y="1495550"/>
            <a:ext cx="3462300" cy="2920200"/>
          </a:xfrm>
          <a:prstGeom prst="rect">
            <a:avLst/>
          </a:prstGeom>
        </p:spPr>
        <p:txBody>
          <a:bodyPr anchorCtr="0" anchor="ctr" bIns="91425" lIns="91425" spcFirstLastPara="1" rIns="91425" wrap="square" tIns="91425">
            <a:noAutofit/>
          </a:bodyPr>
          <a:lstStyle/>
          <a:p>
            <a:pPr indent="-342900" lvl="0" marL="457200" rtl="0" algn="l">
              <a:spcBef>
                <a:spcPts val="600"/>
              </a:spcBef>
              <a:spcAft>
                <a:spcPts val="0"/>
              </a:spcAft>
              <a:buSzPts val="1800"/>
              <a:buChar char="➔"/>
            </a:pPr>
            <a:r>
              <a:rPr lang="en" sz="1800"/>
              <a:t>Things Improved</a:t>
            </a:r>
            <a:endParaRPr sz="1800"/>
          </a:p>
          <a:p>
            <a:pPr indent="-342900" lvl="1" marL="914400" rtl="0" algn="l">
              <a:spcBef>
                <a:spcPts val="0"/>
              </a:spcBef>
              <a:spcAft>
                <a:spcPts val="0"/>
              </a:spcAft>
              <a:buSzPts val="1800"/>
              <a:buChar char="◆"/>
            </a:pPr>
            <a:r>
              <a:rPr lang="en" sz="1800"/>
              <a:t>The Outdated Design</a:t>
            </a:r>
            <a:endParaRPr sz="1800"/>
          </a:p>
          <a:p>
            <a:pPr indent="-342900" lvl="1" marL="914400" rtl="0" algn="l">
              <a:spcBef>
                <a:spcPts val="0"/>
              </a:spcBef>
              <a:spcAft>
                <a:spcPts val="0"/>
              </a:spcAft>
              <a:buSzPts val="1800"/>
              <a:buChar char="◆"/>
            </a:pPr>
            <a:r>
              <a:rPr lang="en" sz="1800"/>
              <a:t>Display Of Information</a:t>
            </a:r>
            <a:endParaRPr sz="1800"/>
          </a:p>
          <a:p>
            <a:pPr indent="-342900" lvl="1" marL="914400" rtl="0" algn="l">
              <a:spcBef>
                <a:spcPts val="0"/>
              </a:spcBef>
              <a:spcAft>
                <a:spcPts val="0"/>
              </a:spcAft>
              <a:buSzPts val="1800"/>
              <a:buChar char="◆"/>
            </a:pPr>
            <a:r>
              <a:rPr lang="en" sz="1800"/>
              <a:t>View And Importance</a:t>
            </a:r>
            <a:endParaRPr sz="1800"/>
          </a:p>
          <a:p>
            <a:pPr indent="-342900" lvl="1" marL="914400" rtl="0" algn="l">
              <a:spcBef>
                <a:spcPts val="0"/>
              </a:spcBef>
              <a:spcAft>
                <a:spcPts val="0"/>
              </a:spcAft>
              <a:buSzPts val="1800"/>
              <a:buChar char="◆"/>
            </a:pPr>
            <a:r>
              <a:rPr lang="en" sz="1800"/>
              <a:t>More Functional Subpages</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2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9" name="Google Shape;299;p24"/>
          <p:cNvPicPr preferRelativeResize="0"/>
          <p:nvPr/>
        </p:nvPicPr>
        <p:blipFill>
          <a:blip r:embed="rId3">
            <a:alphaModFix/>
          </a:blip>
          <a:stretch>
            <a:fillRect/>
          </a:stretch>
        </p:blipFill>
        <p:spPr>
          <a:xfrm>
            <a:off x="7700975" y="126500"/>
            <a:ext cx="691700" cy="940700"/>
          </a:xfrm>
          <a:prstGeom prst="rect">
            <a:avLst/>
          </a:prstGeom>
          <a:noFill/>
          <a:ln>
            <a:noFill/>
          </a:ln>
        </p:spPr>
      </p:pic>
      <p:pic>
        <p:nvPicPr>
          <p:cNvPr id="300" name="Google Shape;300;p24"/>
          <p:cNvPicPr preferRelativeResize="0"/>
          <p:nvPr/>
        </p:nvPicPr>
        <p:blipFill>
          <a:blip r:embed="rId4">
            <a:alphaModFix/>
          </a:blip>
          <a:stretch>
            <a:fillRect/>
          </a:stretch>
        </p:blipFill>
        <p:spPr>
          <a:xfrm>
            <a:off x="486375" y="1427625"/>
            <a:ext cx="4075900" cy="3524475"/>
          </a:xfrm>
          <a:prstGeom prst="rect">
            <a:avLst/>
          </a:prstGeom>
          <a:noFill/>
          <a:ln>
            <a:noFill/>
          </a:ln>
        </p:spPr>
      </p:pic>
      <p:sp>
        <p:nvSpPr>
          <p:cNvPr id="301" name="Google Shape;301;p24"/>
          <p:cNvSpPr txBox="1"/>
          <p:nvPr/>
        </p:nvSpPr>
        <p:spPr>
          <a:xfrm>
            <a:off x="5265325" y="1593550"/>
            <a:ext cx="3424200" cy="34053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rgbClr val="C7D3E6"/>
              </a:buClr>
              <a:buSzPts val="1800"/>
              <a:buFont typeface="Roboto Condensed Light"/>
              <a:buChar char="➔"/>
            </a:pPr>
            <a:r>
              <a:rPr lang="en" sz="1800">
                <a:solidFill>
                  <a:srgbClr val="263248"/>
                </a:solidFill>
                <a:latin typeface="Roboto Condensed Light"/>
                <a:ea typeface="Roboto Condensed Light"/>
                <a:cs typeface="Roboto Condensed Light"/>
                <a:sym typeface="Roboto Condensed Light"/>
              </a:rPr>
              <a:t>Weekly Schedule</a:t>
            </a:r>
            <a:endParaRPr sz="1800">
              <a:solidFill>
                <a:srgbClr val="263248"/>
              </a:solidFill>
              <a:latin typeface="Roboto Condensed Light"/>
              <a:ea typeface="Roboto Condensed Light"/>
              <a:cs typeface="Roboto Condensed Light"/>
              <a:sym typeface="Roboto Condensed Light"/>
            </a:endParaRPr>
          </a:p>
          <a:p>
            <a:pPr indent="-342900" lvl="1" marL="914400" rtl="0" algn="l">
              <a:spcBef>
                <a:spcPts val="0"/>
              </a:spcBef>
              <a:spcAft>
                <a:spcPts val="0"/>
              </a:spcAft>
              <a:buClr>
                <a:srgbClr val="C7D3E6"/>
              </a:buClr>
              <a:buSzPts val="1800"/>
              <a:buFont typeface="Roboto Condensed Light"/>
              <a:buChar char="◆"/>
            </a:pPr>
            <a:r>
              <a:rPr lang="en" sz="1800">
                <a:latin typeface="Roboto Condensed Light"/>
                <a:ea typeface="Roboto Condensed Light"/>
                <a:cs typeface="Roboto Condensed Light"/>
                <a:sym typeface="Roboto Condensed Light"/>
              </a:rPr>
              <a:t>Shows you your classes day by day</a:t>
            </a:r>
            <a:endParaRPr sz="1800">
              <a:latin typeface="Roboto Condensed Light"/>
              <a:ea typeface="Roboto Condensed Light"/>
              <a:cs typeface="Roboto Condensed Light"/>
              <a:sym typeface="Roboto Condensed Light"/>
            </a:endParaRPr>
          </a:p>
          <a:p>
            <a:pPr indent="-342900" lvl="1" marL="914400" rtl="0" algn="l">
              <a:spcBef>
                <a:spcPts val="0"/>
              </a:spcBef>
              <a:spcAft>
                <a:spcPts val="0"/>
              </a:spcAft>
              <a:buClr>
                <a:srgbClr val="C7D3E6"/>
              </a:buClr>
              <a:buSzPts val="1800"/>
              <a:buFont typeface="Roboto Condensed Light"/>
              <a:buChar char="◆"/>
            </a:pPr>
            <a:r>
              <a:rPr lang="en" sz="1800">
                <a:latin typeface="Roboto Condensed Light"/>
                <a:ea typeface="Roboto Condensed Light"/>
                <a:cs typeface="Roboto Condensed Light"/>
                <a:sym typeface="Roboto Condensed Light"/>
              </a:rPr>
              <a:t>Also is where your Swapping courses is located.</a:t>
            </a:r>
            <a:endParaRPr sz="1800">
              <a:latin typeface="Roboto Condensed Light"/>
              <a:ea typeface="Roboto Condensed Light"/>
              <a:cs typeface="Roboto Condensed Light"/>
              <a:sym typeface="Roboto Condensed Light"/>
            </a:endParaRPr>
          </a:p>
          <a:p>
            <a:pPr indent="-342900" lvl="1" marL="914400" rtl="0" algn="l">
              <a:spcBef>
                <a:spcPts val="0"/>
              </a:spcBef>
              <a:spcAft>
                <a:spcPts val="0"/>
              </a:spcAft>
              <a:buClr>
                <a:srgbClr val="C7D3E6"/>
              </a:buClr>
              <a:buSzPts val="1800"/>
              <a:buFont typeface="Roboto Condensed Light"/>
              <a:buChar char="◆"/>
            </a:pPr>
            <a:r>
              <a:rPr lang="en" sz="1800">
                <a:latin typeface="Roboto Condensed Light"/>
                <a:ea typeface="Roboto Condensed Light"/>
                <a:cs typeface="Roboto Condensed Light"/>
                <a:sym typeface="Roboto Condensed Light"/>
              </a:rPr>
              <a:t>Almost the same as the current one except not in a separate window</a:t>
            </a:r>
            <a:endParaRPr sz="1800">
              <a:latin typeface="Roboto Condensed Light"/>
              <a:ea typeface="Roboto Condensed Light"/>
              <a:cs typeface="Roboto Condensed Light"/>
              <a:sym typeface="Roboto Condensed Light"/>
            </a:endParaRPr>
          </a:p>
        </p:txBody>
      </p:sp>
      <p:sp>
        <p:nvSpPr>
          <p:cNvPr id="302" name="Google Shape;302;p24"/>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Initial Wireframes</a:t>
            </a:r>
            <a:endParaRPr/>
          </a:p>
          <a:p>
            <a:pPr indent="0" lvl="0" marL="0" rtl="0" algn="l">
              <a:spcBef>
                <a:spcPts val="0"/>
              </a:spcBef>
              <a:spcAft>
                <a:spcPts val="0"/>
              </a:spcAft>
              <a:buNone/>
            </a:pPr>
            <a:r>
              <a:rPr lang="en" sz="1800"/>
              <a:t>“Weekly </a:t>
            </a:r>
            <a:r>
              <a:rPr lang="en" sz="1800"/>
              <a:t>Schedule</a:t>
            </a:r>
            <a:r>
              <a:rPr lang="en" sz="1800"/>
              <a:t> ” </a:t>
            </a:r>
            <a:r>
              <a:rPr lang="en" sz="1800"/>
              <a:t>Calendar</a:t>
            </a:r>
            <a:r>
              <a:rPr lang="en" sz="1800"/>
              <a:t> Page</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2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8" name="Google Shape;308;p25"/>
          <p:cNvSpPr txBox="1"/>
          <p:nvPr/>
        </p:nvSpPr>
        <p:spPr>
          <a:xfrm>
            <a:off x="6831200" y="1387375"/>
            <a:ext cx="2348100" cy="34296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rgbClr val="C7D3E6"/>
              </a:buClr>
              <a:buSzPts val="1800"/>
              <a:buFont typeface="Roboto Condensed Light"/>
              <a:buChar char="➔"/>
            </a:pPr>
            <a:r>
              <a:rPr lang="en" sz="1800">
                <a:solidFill>
                  <a:srgbClr val="263248"/>
                </a:solidFill>
                <a:latin typeface="Roboto Condensed Light"/>
                <a:ea typeface="Roboto Condensed Light"/>
                <a:cs typeface="Roboto Condensed Light"/>
                <a:sym typeface="Roboto Condensed Light"/>
              </a:rPr>
              <a:t>Swap courses</a:t>
            </a:r>
            <a:endParaRPr sz="1800">
              <a:solidFill>
                <a:srgbClr val="263248"/>
              </a:solidFill>
              <a:latin typeface="Roboto Condensed Light"/>
              <a:ea typeface="Roboto Condensed Light"/>
              <a:cs typeface="Roboto Condensed Light"/>
              <a:sym typeface="Roboto Condensed Light"/>
            </a:endParaRPr>
          </a:p>
          <a:p>
            <a:pPr indent="-342900" lvl="1" marL="914400" rtl="0" algn="l">
              <a:spcBef>
                <a:spcPts val="0"/>
              </a:spcBef>
              <a:spcAft>
                <a:spcPts val="0"/>
              </a:spcAft>
              <a:buClr>
                <a:srgbClr val="C7D3E6"/>
              </a:buClr>
              <a:buSzPts val="1800"/>
              <a:buFont typeface="Roboto Condensed Light"/>
              <a:buChar char="◆"/>
            </a:pPr>
            <a:r>
              <a:rPr lang="en">
                <a:latin typeface="Roboto Condensed Light"/>
                <a:ea typeface="Roboto Condensed Light"/>
                <a:cs typeface="Roboto Condensed Light"/>
                <a:sym typeface="Roboto Condensed Light"/>
              </a:rPr>
              <a:t>Allows you to choose courses based on teacher/rating</a:t>
            </a:r>
            <a:endParaRPr>
              <a:latin typeface="Roboto Condensed Light"/>
              <a:ea typeface="Roboto Condensed Light"/>
              <a:cs typeface="Roboto Condensed Light"/>
              <a:sym typeface="Roboto Condensed Light"/>
            </a:endParaRPr>
          </a:p>
          <a:p>
            <a:pPr indent="-381000" lvl="1" marL="914400" rtl="0" algn="l">
              <a:spcBef>
                <a:spcPts val="0"/>
              </a:spcBef>
              <a:spcAft>
                <a:spcPts val="0"/>
              </a:spcAft>
              <a:buClr>
                <a:srgbClr val="C7D3E6"/>
              </a:buClr>
              <a:buSzPts val="2400"/>
              <a:buFont typeface="Roboto Condensed Light"/>
              <a:buChar char="◆"/>
            </a:pPr>
            <a:r>
              <a:rPr lang="en">
                <a:latin typeface="Roboto Condensed Light"/>
                <a:ea typeface="Roboto Condensed Light"/>
                <a:cs typeface="Roboto Condensed Light"/>
                <a:sym typeface="Roboto Condensed Light"/>
              </a:rPr>
              <a:t>Also has predetermined courses, that you can choose to follow</a:t>
            </a:r>
            <a:endParaRPr>
              <a:latin typeface="Roboto Condensed Light"/>
              <a:ea typeface="Roboto Condensed Light"/>
              <a:cs typeface="Roboto Condensed Light"/>
              <a:sym typeface="Roboto Condensed Light"/>
            </a:endParaRPr>
          </a:p>
          <a:p>
            <a:pPr indent="0" lvl="0" marL="914400" rtl="0" algn="l">
              <a:spcBef>
                <a:spcPts val="1000"/>
              </a:spcBef>
              <a:spcAft>
                <a:spcPts val="1000"/>
              </a:spcAft>
              <a:buNone/>
            </a:pPr>
            <a:r>
              <a:t/>
            </a:r>
            <a:endParaRPr>
              <a:latin typeface="Roboto Condensed Light"/>
              <a:ea typeface="Roboto Condensed Light"/>
              <a:cs typeface="Roboto Condensed Light"/>
              <a:sym typeface="Roboto Condensed Light"/>
            </a:endParaRPr>
          </a:p>
        </p:txBody>
      </p:sp>
      <p:pic>
        <p:nvPicPr>
          <p:cNvPr id="309" name="Google Shape;309;p25"/>
          <p:cNvPicPr preferRelativeResize="0"/>
          <p:nvPr/>
        </p:nvPicPr>
        <p:blipFill>
          <a:blip r:embed="rId3">
            <a:alphaModFix/>
          </a:blip>
          <a:stretch>
            <a:fillRect/>
          </a:stretch>
        </p:blipFill>
        <p:spPr>
          <a:xfrm>
            <a:off x="7700975" y="126500"/>
            <a:ext cx="691700" cy="940700"/>
          </a:xfrm>
          <a:prstGeom prst="rect">
            <a:avLst/>
          </a:prstGeom>
          <a:noFill/>
          <a:ln>
            <a:noFill/>
          </a:ln>
        </p:spPr>
      </p:pic>
      <p:sp>
        <p:nvSpPr>
          <p:cNvPr id="310" name="Google Shape;310;p2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Initial Wireframes</a:t>
            </a:r>
            <a:endParaRPr/>
          </a:p>
          <a:p>
            <a:pPr indent="0" lvl="0" marL="0" rtl="0" algn="l">
              <a:spcBef>
                <a:spcPts val="0"/>
              </a:spcBef>
              <a:spcAft>
                <a:spcPts val="0"/>
              </a:spcAft>
              <a:buNone/>
            </a:pPr>
            <a:r>
              <a:rPr lang="en" sz="1800"/>
              <a:t>“Swapping Courses ” Weekly Schedule Page</a:t>
            </a:r>
            <a:endParaRPr sz="1800"/>
          </a:p>
        </p:txBody>
      </p:sp>
      <p:pic>
        <p:nvPicPr>
          <p:cNvPr id="311" name="Google Shape;311;p25"/>
          <p:cNvPicPr preferRelativeResize="0"/>
          <p:nvPr/>
        </p:nvPicPr>
        <p:blipFill>
          <a:blip r:embed="rId4">
            <a:alphaModFix/>
          </a:blip>
          <a:stretch>
            <a:fillRect/>
          </a:stretch>
        </p:blipFill>
        <p:spPr>
          <a:xfrm>
            <a:off x="152400" y="1758800"/>
            <a:ext cx="3533650" cy="3270200"/>
          </a:xfrm>
          <a:prstGeom prst="rect">
            <a:avLst/>
          </a:prstGeom>
          <a:noFill/>
          <a:ln>
            <a:noFill/>
          </a:ln>
        </p:spPr>
      </p:pic>
      <p:pic>
        <p:nvPicPr>
          <p:cNvPr id="312" name="Google Shape;312;p25"/>
          <p:cNvPicPr preferRelativeResize="0"/>
          <p:nvPr/>
        </p:nvPicPr>
        <p:blipFill>
          <a:blip r:embed="rId5">
            <a:alphaModFix/>
          </a:blip>
          <a:stretch>
            <a:fillRect/>
          </a:stretch>
        </p:blipFill>
        <p:spPr>
          <a:xfrm>
            <a:off x="3895050" y="1768375"/>
            <a:ext cx="2783750" cy="3247709"/>
          </a:xfrm>
          <a:prstGeom prst="rect">
            <a:avLst/>
          </a:prstGeom>
          <a:noFill/>
          <a:ln>
            <a:noFill/>
          </a:ln>
        </p:spPr>
      </p:pic>
      <p:sp>
        <p:nvSpPr>
          <p:cNvPr id="313" name="Google Shape;313;p25"/>
          <p:cNvSpPr txBox="1"/>
          <p:nvPr/>
        </p:nvSpPr>
        <p:spPr>
          <a:xfrm>
            <a:off x="502325" y="1360025"/>
            <a:ext cx="2483400" cy="2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Predetermined Courses</a:t>
            </a:r>
            <a:endParaRPr b="1">
              <a:latin typeface="Roboto Condensed"/>
              <a:ea typeface="Roboto Condensed"/>
              <a:cs typeface="Roboto Condensed"/>
              <a:sym typeface="Roboto Condensed"/>
            </a:endParaRPr>
          </a:p>
        </p:txBody>
      </p:sp>
      <p:sp>
        <p:nvSpPr>
          <p:cNvPr id="314" name="Google Shape;314;p25"/>
          <p:cNvSpPr txBox="1"/>
          <p:nvPr/>
        </p:nvSpPr>
        <p:spPr>
          <a:xfrm>
            <a:off x="3823275" y="1360025"/>
            <a:ext cx="2483400" cy="2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Make Your Own Schedule</a:t>
            </a:r>
            <a:endParaRPr b="1">
              <a:latin typeface="Roboto Condensed"/>
              <a:ea typeface="Roboto Condensed"/>
              <a:cs typeface="Roboto Condensed"/>
              <a:sym typeface="Roboto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0" name="Google Shape;320;p26"/>
          <p:cNvSpPr txBox="1"/>
          <p:nvPr/>
        </p:nvSpPr>
        <p:spPr>
          <a:xfrm>
            <a:off x="5242550" y="1697800"/>
            <a:ext cx="3792300" cy="3488100"/>
          </a:xfrm>
          <a:prstGeom prst="rect">
            <a:avLst/>
          </a:prstGeom>
          <a:noFill/>
          <a:ln>
            <a:noFill/>
          </a:ln>
        </p:spPr>
        <p:txBody>
          <a:bodyPr anchorCtr="0" anchor="t" bIns="91425" lIns="91425" spcFirstLastPara="1" rIns="91425" wrap="square" tIns="91425">
            <a:noAutofit/>
          </a:bodyPr>
          <a:lstStyle/>
          <a:p>
            <a:pPr indent="-355600" lvl="0" marL="457200" rtl="0" algn="l">
              <a:spcBef>
                <a:spcPts val="600"/>
              </a:spcBef>
              <a:spcAft>
                <a:spcPts val="0"/>
              </a:spcAft>
              <a:buClr>
                <a:srgbClr val="C7D3E6"/>
              </a:buClr>
              <a:buSzPts val="2000"/>
              <a:buFont typeface="Roboto Condensed Light"/>
              <a:buChar char="➔"/>
            </a:pPr>
            <a:r>
              <a:rPr lang="en" sz="2000">
                <a:solidFill>
                  <a:srgbClr val="263248"/>
                </a:solidFill>
                <a:latin typeface="Roboto Condensed Light"/>
                <a:ea typeface="Roboto Condensed Light"/>
                <a:cs typeface="Roboto Condensed Light"/>
                <a:sym typeface="Roboto Condensed Light"/>
              </a:rPr>
              <a:t>Calendar Page</a:t>
            </a:r>
            <a:endParaRPr sz="2000">
              <a:solidFill>
                <a:srgbClr val="263248"/>
              </a:solidFill>
              <a:latin typeface="Roboto Condensed Light"/>
              <a:ea typeface="Roboto Condensed Light"/>
              <a:cs typeface="Roboto Condensed Light"/>
              <a:sym typeface="Roboto Condensed Light"/>
            </a:endParaRPr>
          </a:p>
          <a:p>
            <a:pPr indent="-342900" lvl="1" marL="914400" rtl="0" algn="l">
              <a:spcBef>
                <a:spcPts val="0"/>
              </a:spcBef>
              <a:spcAft>
                <a:spcPts val="0"/>
              </a:spcAft>
              <a:buClr>
                <a:srgbClr val="C7D3E6"/>
              </a:buClr>
              <a:buSzPts val="1800"/>
              <a:buFont typeface="Roboto Condensed Light"/>
              <a:buChar char="◆"/>
            </a:pPr>
            <a:r>
              <a:rPr lang="en" sz="1800">
                <a:solidFill>
                  <a:srgbClr val="263248"/>
                </a:solidFill>
                <a:latin typeface="Roboto Condensed Light"/>
                <a:ea typeface="Roboto Condensed Light"/>
                <a:cs typeface="Roboto Condensed Light"/>
                <a:sym typeface="Roboto Condensed Light"/>
              </a:rPr>
              <a:t>This page is for you to view your upcoming assignments /Important dates</a:t>
            </a:r>
            <a:endParaRPr sz="1800">
              <a:solidFill>
                <a:srgbClr val="263248"/>
              </a:solidFill>
              <a:latin typeface="Roboto Condensed Light"/>
              <a:ea typeface="Roboto Condensed Light"/>
              <a:cs typeface="Roboto Condensed Light"/>
              <a:sym typeface="Roboto Condensed Light"/>
            </a:endParaRPr>
          </a:p>
          <a:p>
            <a:pPr indent="-342900" lvl="1" marL="914400" rtl="0" algn="l">
              <a:spcBef>
                <a:spcPts val="0"/>
              </a:spcBef>
              <a:spcAft>
                <a:spcPts val="0"/>
              </a:spcAft>
              <a:buClr>
                <a:srgbClr val="C7D3E6"/>
              </a:buClr>
              <a:buSzPts val="1800"/>
              <a:buFont typeface="Roboto Condensed Light"/>
              <a:buChar char="◆"/>
            </a:pPr>
            <a:r>
              <a:rPr lang="en" sz="1800">
                <a:solidFill>
                  <a:srgbClr val="263248"/>
                </a:solidFill>
                <a:latin typeface="Roboto Condensed Light"/>
                <a:ea typeface="Roboto Condensed Light"/>
                <a:cs typeface="Roboto Condensed Light"/>
                <a:sym typeface="Roboto Condensed Light"/>
              </a:rPr>
              <a:t>This page also contains your Weekly Assignments</a:t>
            </a:r>
            <a:endParaRPr sz="1800">
              <a:solidFill>
                <a:srgbClr val="263248"/>
              </a:solidFill>
              <a:latin typeface="Roboto Condensed Light"/>
              <a:ea typeface="Roboto Condensed Light"/>
              <a:cs typeface="Roboto Condensed Light"/>
              <a:sym typeface="Roboto Condensed Light"/>
            </a:endParaRPr>
          </a:p>
          <a:p>
            <a:pPr indent="0" lvl="0" marL="914400" rtl="0" algn="l">
              <a:spcBef>
                <a:spcPts val="1000"/>
              </a:spcBef>
              <a:spcAft>
                <a:spcPts val="1000"/>
              </a:spcAft>
              <a:buNone/>
            </a:pPr>
            <a:r>
              <a:t/>
            </a:r>
            <a:endParaRPr sz="1800">
              <a:solidFill>
                <a:srgbClr val="263248"/>
              </a:solidFill>
              <a:latin typeface="Roboto Condensed Light"/>
              <a:ea typeface="Roboto Condensed Light"/>
              <a:cs typeface="Roboto Condensed Light"/>
              <a:sym typeface="Roboto Condensed Light"/>
            </a:endParaRPr>
          </a:p>
        </p:txBody>
      </p:sp>
      <p:pic>
        <p:nvPicPr>
          <p:cNvPr id="321" name="Google Shape;321;p26"/>
          <p:cNvPicPr preferRelativeResize="0"/>
          <p:nvPr/>
        </p:nvPicPr>
        <p:blipFill>
          <a:blip r:embed="rId3">
            <a:alphaModFix/>
          </a:blip>
          <a:stretch>
            <a:fillRect/>
          </a:stretch>
        </p:blipFill>
        <p:spPr>
          <a:xfrm>
            <a:off x="7700975" y="126500"/>
            <a:ext cx="691700" cy="940700"/>
          </a:xfrm>
          <a:prstGeom prst="rect">
            <a:avLst/>
          </a:prstGeom>
          <a:noFill/>
          <a:ln>
            <a:noFill/>
          </a:ln>
        </p:spPr>
      </p:pic>
      <p:sp>
        <p:nvSpPr>
          <p:cNvPr id="322" name="Google Shape;322;p26"/>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Initial Wireframes</a:t>
            </a:r>
            <a:endParaRPr/>
          </a:p>
          <a:p>
            <a:pPr indent="0" lvl="0" marL="0" rtl="0" algn="l">
              <a:spcBef>
                <a:spcPts val="0"/>
              </a:spcBef>
              <a:spcAft>
                <a:spcPts val="0"/>
              </a:spcAft>
              <a:buNone/>
            </a:pPr>
            <a:r>
              <a:rPr lang="en" sz="1800"/>
              <a:t>“Calendar” Calendar Page</a:t>
            </a:r>
            <a:endParaRPr sz="1800"/>
          </a:p>
        </p:txBody>
      </p:sp>
      <p:pic>
        <p:nvPicPr>
          <p:cNvPr id="323" name="Google Shape;323;p26"/>
          <p:cNvPicPr preferRelativeResize="0"/>
          <p:nvPr/>
        </p:nvPicPr>
        <p:blipFill>
          <a:blip r:embed="rId4">
            <a:alphaModFix/>
          </a:blip>
          <a:stretch>
            <a:fillRect/>
          </a:stretch>
        </p:blipFill>
        <p:spPr>
          <a:xfrm>
            <a:off x="650925" y="1387225"/>
            <a:ext cx="4372299" cy="2053526"/>
          </a:xfrm>
          <a:prstGeom prst="rect">
            <a:avLst/>
          </a:prstGeom>
          <a:noFill/>
          <a:ln>
            <a:noFill/>
          </a:ln>
        </p:spPr>
      </p:pic>
      <p:pic>
        <p:nvPicPr>
          <p:cNvPr id="324" name="Google Shape;324;p26"/>
          <p:cNvPicPr preferRelativeResize="0"/>
          <p:nvPr/>
        </p:nvPicPr>
        <p:blipFill>
          <a:blip r:embed="rId5">
            <a:alphaModFix/>
          </a:blip>
          <a:stretch>
            <a:fillRect/>
          </a:stretch>
        </p:blipFill>
        <p:spPr>
          <a:xfrm>
            <a:off x="698251" y="3440750"/>
            <a:ext cx="4324973" cy="1561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27"/>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REVISED WIREFRAMES</a:t>
            </a:r>
            <a:endParaRPr/>
          </a:p>
        </p:txBody>
      </p:sp>
      <p:sp>
        <p:nvSpPr>
          <p:cNvPr id="330" name="Google Shape;330;p27"/>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p>
            <a:pPr indent="-381000" lvl="0" marL="457200" rtl="0" algn="l">
              <a:spcBef>
                <a:spcPts val="600"/>
              </a:spcBef>
              <a:spcAft>
                <a:spcPts val="0"/>
              </a:spcAft>
              <a:buSzPts val="2400"/>
              <a:buChar char="➔"/>
            </a:pPr>
            <a:r>
              <a:rPr lang="en"/>
              <a:t>Wireframes we edited</a:t>
            </a:r>
            <a:endParaRPr/>
          </a:p>
          <a:p>
            <a:pPr indent="-342900" lvl="1" marL="914400" rtl="0" algn="l">
              <a:spcBef>
                <a:spcPts val="0"/>
              </a:spcBef>
              <a:spcAft>
                <a:spcPts val="0"/>
              </a:spcAft>
              <a:buSzPts val="1800"/>
              <a:buChar char="◆"/>
            </a:pPr>
            <a:r>
              <a:rPr lang="en" sz="1800"/>
              <a:t>Organized</a:t>
            </a:r>
            <a:r>
              <a:rPr lang="en" sz="1800"/>
              <a:t> </a:t>
            </a:r>
            <a:r>
              <a:rPr lang="en" sz="1800"/>
              <a:t>Calendar</a:t>
            </a:r>
            <a:r>
              <a:rPr lang="en" sz="1800"/>
              <a:t> Page better</a:t>
            </a:r>
            <a:endParaRPr sz="1800"/>
          </a:p>
          <a:p>
            <a:pPr indent="-342900" lvl="1" marL="914400" rtl="0" algn="l">
              <a:spcBef>
                <a:spcPts val="0"/>
              </a:spcBef>
              <a:spcAft>
                <a:spcPts val="0"/>
              </a:spcAft>
              <a:buSzPts val="1800"/>
              <a:buChar char="◆"/>
            </a:pPr>
            <a:r>
              <a:rPr lang="en" sz="1800"/>
              <a:t>Changed Navigation for Swap Courses</a:t>
            </a:r>
            <a:endParaRPr sz="1800"/>
          </a:p>
          <a:p>
            <a:pPr indent="-342900" lvl="1" marL="914400" rtl="0" algn="l">
              <a:spcBef>
                <a:spcPts val="0"/>
              </a:spcBef>
              <a:spcAft>
                <a:spcPts val="0"/>
              </a:spcAft>
              <a:buSzPts val="1800"/>
              <a:buChar char="◆"/>
            </a:pPr>
            <a:r>
              <a:rPr lang="en" sz="1800"/>
              <a:t>Changed Label’s for Scheduling and </a:t>
            </a:r>
            <a:r>
              <a:rPr lang="en" sz="1800"/>
              <a:t>Courses/Grades</a:t>
            </a:r>
            <a:endParaRPr sz="1800"/>
          </a:p>
          <a:p>
            <a:pPr indent="-342900" lvl="1" marL="914400" rtl="0" algn="l">
              <a:spcBef>
                <a:spcPts val="0"/>
              </a:spcBef>
              <a:spcAft>
                <a:spcPts val="0"/>
              </a:spcAft>
              <a:buSzPts val="1800"/>
              <a:buChar char="◆"/>
            </a:pPr>
            <a:r>
              <a:rPr lang="en" sz="1800"/>
              <a:t>Added a direct link to swap schedules in the courses section</a:t>
            </a:r>
            <a:endParaRPr sz="1800"/>
          </a:p>
          <a:p>
            <a:pPr indent="-342900" lvl="1" marL="914400" rtl="0" algn="l">
              <a:spcBef>
                <a:spcPts val="0"/>
              </a:spcBef>
              <a:spcAft>
                <a:spcPts val="0"/>
              </a:spcAft>
              <a:buSzPts val="1800"/>
              <a:buChar char="◆"/>
            </a:pPr>
            <a:r>
              <a:rPr lang="en" sz="1800"/>
              <a:t>Changed some details about the GPA Calculator</a:t>
            </a:r>
            <a:endParaRPr sz="1800"/>
          </a:p>
        </p:txBody>
      </p:sp>
      <p:sp>
        <p:nvSpPr>
          <p:cNvPr id="331" name="Google Shape;331;p2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2" name="Google Shape;332;p27"/>
          <p:cNvPicPr preferRelativeResize="0"/>
          <p:nvPr/>
        </p:nvPicPr>
        <p:blipFill>
          <a:blip r:embed="rId3">
            <a:alphaModFix/>
          </a:blip>
          <a:stretch>
            <a:fillRect/>
          </a:stretch>
        </p:blipFill>
        <p:spPr>
          <a:xfrm>
            <a:off x="7700975" y="126500"/>
            <a:ext cx="691700" cy="940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8"/>
          <p:cNvSpPr txBox="1"/>
          <p:nvPr>
            <p:ph idx="1" type="body"/>
          </p:nvPr>
        </p:nvSpPr>
        <p:spPr>
          <a:xfrm>
            <a:off x="6749775" y="1944625"/>
            <a:ext cx="2213100" cy="2259000"/>
          </a:xfrm>
          <a:prstGeom prst="rect">
            <a:avLst/>
          </a:prstGeom>
        </p:spPr>
        <p:txBody>
          <a:bodyPr anchorCtr="0" anchor="ctr" bIns="91425" lIns="91425" spcFirstLastPara="1" rIns="91425" wrap="square" tIns="91425">
            <a:noAutofit/>
          </a:bodyPr>
          <a:lstStyle/>
          <a:p>
            <a:pPr indent="-342900" lvl="0" marL="457200" rtl="0" algn="l">
              <a:spcBef>
                <a:spcPts val="600"/>
              </a:spcBef>
              <a:spcAft>
                <a:spcPts val="0"/>
              </a:spcAft>
              <a:buSzPts val="1800"/>
              <a:buChar char="➔"/>
            </a:pPr>
            <a:r>
              <a:rPr lang="en" sz="1800"/>
              <a:t>Monthly schedule</a:t>
            </a:r>
            <a:endParaRPr sz="1800"/>
          </a:p>
          <a:p>
            <a:pPr indent="-317500" lvl="0" marL="457200" rtl="0" algn="l">
              <a:spcBef>
                <a:spcPts val="0"/>
              </a:spcBef>
              <a:spcAft>
                <a:spcPts val="0"/>
              </a:spcAft>
              <a:buSzPts val="1400"/>
              <a:buChar char="●"/>
            </a:pPr>
            <a:r>
              <a:rPr lang="en" sz="1400"/>
              <a:t>The initial one was in the one page which was a little cluttered.</a:t>
            </a:r>
            <a:endParaRPr sz="1400"/>
          </a:p>
          <a:p>
            <a:pPr indent="-317500" lvl="0" marL="457200" rtl="0" algn="l">
              <a:spcBef>
                <a:spcPts val="0"/>
              </a:spcBef>
              <a:spcAft>
                <a:spcPts val="0"/>
              </a:spcAft>
              <a:buSzPts val="1400"/>
              <a:buChar char="●"/>
            </a:pPr>
            <a:r>
              <a:rPr lang="en" sz="1400"/>
              <a:t>Revised one was </a:t>
            </a:r>
            <a:r>
              <a:rPr lang="en" sz="1400"/>
              <a:t>separating</a:t>
            </a:r>
            <a:r>
              <a:rPr lang="en" sz="1400"/>
              <a:t> into two pages(weekly schedule &amp; weekly assignments) and adding dropdown menu.</a:t>
            </a:r>
            <a:endParaRPr sz="1400"/>
          </a:p>
          <a:p>
            <a:pPr indent="0" lvl="0" marL="914400" rtl="0" algn="l">
              <a:spcBef>
                <a:spcPts val="1000"/>
              </a:spcBef>
              <a:spcAft>
                <a:spcPts val="1000"/>
              </a:spcAft>
              <a:buNone/>
            </a:pPr>
            <a:r>
              <a:t/>
            </a:r>
            <a:endParaRPr sz="1800"/>
          </a:p>
        </p:txBody>
      </p:sp>
      <p:sp>
        <p:nvSpPr>
          <p:cNvPr id="338" name="Google Shape;338;p2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9" name="Google Shape;339;p28"/>
          <p:cNvPicPr preferRelativeResize="0"/>
          <p:nvPr/>
        </p:nvPicPr>
        <p:blipFill>
          <a:blip r:embed="rId3">
            <a:alphaModFix/>
          </a:blip>
          <a:stretch>
            <a:fillRect/>
          </a:stretch>
        </p:blipFill>
        <p:spPr>
          <a:xfrm>
            <a:off x="7700975" y="126500"/>
            <a:ext cx="691700" cy="940700"/>
          </a:xfrm>
          <a:prstGeom prst="rect">
            <a:avLst/>
          </a:prstGeom>
          <a:noFill/>
          <a:ln>
            <a:noFill/>
          </a:ln>
        </p:spPr>
      </p:pic>
      <p:pic>
        <p:nvPicPr>
          <p:cNvPr id="340" name="Google Shape;340;p28"/>
          <p:cNvPicPr preferRelativeResize="0"/>
          <p:nvPr/>
        </p:nvPicPr>
        <p:blipFill>
          <a:blip r:embed="rId4">
            <a:alphaModFix/>
          </a:blip>
          <a:stretch>
            <a:fillRect/>
          </a:stretch>
        </p:blipFill>
        <p:spPr>
          <a:xfrm>
            <a:off x="123200" y="1347350"/>
            <a:ext cx="2529825" cy="3525251"/>
          </a:xfrm>
          <a:prstGeom prst="rect">
            <a:avLst/>
          </a:prstGeom>
          <a:noFill/>
          <a:ln>
            <a:noFill/>
          </a:ln>
        </p:spPr>
      </p:pic>
      <p:pic>
        <p:nvPicPr>
          <p:cNvPr id="341" name="Google Shape;341;p28"/>
          <p:cNvPicPr preferRelativeResize="0"/>
          <p:nvPr/>
        </p:nvPicPr>
        <p:blipFill>
          <a:blip r:embed="rId5">
            <a:alphaModFix/>
          </a:blip>
          <a:stretch>
            <a:fillRect/>
          </a:stretch>
        </p:blipFill>
        <p:spPr>
          <a:xfrm>
            <a:off x="3095102" y="1347350"/>
            <a:ext cx="2603975" cy="2014600"/>
          </a:xfrm>
          <a:prstGeom prst="rect">
            <a:avLst/>
          </a:prstGeom>
          <a:noFill/>
          <a:ln>
            <a:noFill/>
          </a:ln>
        </p:spPr>
      </p:pic>
      <p:sp>
        <p:nvSpPr>
          <p:cNvPr id="342" name="Google Shape;342;p28"/>
          <p:cNvSpPr/>
          <p:nvPr/>
        </p:nvSpPr>
        <p:spPr>
          <a:xfrm>
            <a:off x="2601775" y="2973325"/>
            <a:ext cx="378300" cy="20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3" name="Google Shape;343;p28"/>
          <p:cNvPicPr preferRelativeResize="0"/>
          <p:nvPr/>
        </p:nvPicPr>
        <p:blipFill>
          <a:blip r:embed="rId6">
            <a:alphaModFix/>
          </a:blip>
          <a:stretch>
            <a:fillRect/>
          </a:stretch>
        </p:blipFill>
        <p:spPr>
          <a:xfrm>
            <a:off x="4486325" y="2756350"/>
            <a:ext cx="2263450" cy="2195749"/>
          </a:xfrm>
          <a:prstGeom prst="rect">
            <a:avLst/>
          </a:prstGeom>
          <a:noFill/>
          <a:ln>
            <a:noFill/>
          </a:ln>
        </p:spPr>
      </p:pic>
      <p:sp>
        <p:nvSpPr>
          <p:cNvPr id="344" name="Google Shape;344;p28"/>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Revised</a:t>
            </a:r>
            <a:r>
              <a:rPr lang="en"/>
              <a:t> Wireframes</a:t>
            </a:r>
            <a:endParaRPr/>
          </a:p>
          <a:p>
            <a:pPr indent="0" lvl="0" marL="0" rtl="0" algn="l">
              <a:spcBef>
                <a:spcPts val="0"/>
              </a:spcBef>
              <a:spcAft>
                <a:spcPts val="0"/>
              </a:spcAft>
              <a:buNone/>
            </a:pPr>
            <a:r>
              <a:rPr lang="en" sz="1800"/>
              <a:t>“Calendar ” Calendar Page</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29"/>
          <p:cNvSpPr txBox="1"/>
          <p:nvPr>
            <p:ph idx="1" type="body"/>
          </p:nvPr>
        </p:nvSpPr>
        <p:spPr>
          <a:xfrm>
            <a:off x="5589225" y="1622450"/>
            <a:ext cx="3771000" cy="2477700"/>
          </a:xfrm>
          <a:prstGeom prst="rect">
            <a:avLst/>
          </a:prstGeom>
        </p:spPr>
        <p:txBody>
          <a:bodyPr anchorCtr="0" anchor="ctr" bIns="91425" lIns="91425" spcFirstLastPara="1" rIns="91425" wrap="square" tIns="91425">
            <a:noAutofit/>
          </a:bodyPr>
          <a:lstStyle/>
          <a:p>
            <a:pPr indent="-381000" lvl="0" marL="457200" rtl="0" algn="l">
              <a:spcBef>
                <a:spcPts val="600"/>
              </a:spcBef>
              <a:spcAft>
                <a:spcPts val="0"/>
              </a:spcAft>
              <a:buSzPts val="2400"/>
              <a:buChar char="➔"/>
            </a:pPr>
            <a:r>
              <a:rPr lang="en"/>
              <a:t>Navigational Links</a:t>
            </a:r>
            <a:endParaRPr/>
          </a:p>
          <a:p>
            <a:pPr indent="-381000" lvl="1" marL="914400" rtl="0" algn="l">
              <a:spcBef>
                <a:spcPts val="0"/>
              </a:spcBef>
              <a:spcAft>
                <a:spcPts val="0"/>
              </a:spcAft>
              <a:buSzPts val="2400"/>
              <a:buChar char="◆"/>
            </a:pPr>
            <a:r>
              <a:rPr lang="en"/>
              <a:t>I added the Weekly Assignments into the navigation</a:t>
            </a:r>
            <a:endParaRPr/>
          </a:p>
        </p:txBody>
      </p:sp>
      <p:sp>
        <p:nvSpPr>
          <p:cNvPr id="350" name="Google Shape;350;p2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1" name="Google Shape;351;p29"/>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Revised Wireframes</a:t>
            </a:r>
            <a:endParaRPr/>
          </a:p>
          <a:p>
            <a:pPr indent="0" lvl="0" marL="0" rtl="0" algn="l">
              <a:spcBef>
                <a:spcPts val="0"/>
              </a:spcBef>
              <a:spcAft>
                <a:spcPts val="0"/>
              </a:spcAft>
              <a:buNone/>
            </a:pPr>
            <a:r>
              <a:rPr lang="en" sz="1800"/>
              <a:t>Navigation</a:t>
            </a:r>
            <a:r>
              <a:rPr lang="en" sz="1800"/>
              <a:t> Links</a:t>
            </a:r>
            <a:endParaRPr sz="1800"/>
          </a:p>
        </p:txBody>
      </p:sp>
      <p:pic>
        <p:nvPicPr>
          <p:cNvPr id="352" name="Google Shape;352;p29"/>
          <p:cNvPicPr preferRelativeResize="0"/>
          <p:nvPr/>
        </p:nvPicPr>
        <p:blipFill>
          <a:blip r:embed="rId3">
            <a:alphaModFix/>
          </a:blip>
          <a:stretch>
            <a:fillRect/>
          </a:stretch>
        </p:blipFill>
        <p:spPr>
          <a:xfrm>
            <a:off x="159475" y="1622450"/>
            <a:ext cx="5429750" cy="1514475"/>
          </a:xfrm>
          <a:prstGeom prst="rect">
            <a:avLst/>
          </a:prstGeom>
          <a:noFill/>
          <a:ln>
            <a:noFill/>
          </a:ln>
        </p:spPr>
      </p:pic>
      <p:pic>
        <p:nvPicPr>
          <p:cNvPr id="353" name="Google Shape;353;p29"/>
          <p:cNvPicPr preferRelativeResize="0"/>
          <p:nvPr/>
        </p:nvPicPr>
        <p:blipFill>
          <a:blip r:embed="rId4">
            <a:alphaModFix/>
          </a:blip>
          <a:stretch>
            <a:fillRect/>
          </a:stretch>
        </p:blipFill>
        <p:spPr>
          <a:xfrm>
            <a:off x="201925" y="3367150"/>
            <a:ext cx="5267025" cy="1701775"/>
          </a:xfrm>
          <a:prstGeom prst="rect">
            <a:avLst/>
          </a:prstGeom>
          <a:noFill/>
          <a:ln>
            <a:noFill/>
          </a:ln>
        </p:spPr>
      </p:pic>
      <p:sp>
        <p:nvSpPr>
          <p:cNvPr id="354" name="Google Shape;354;p29"/>
          <p:cNvSpPr txBox="1"/>
          <p:nvPr/>
        </p:nvSpPr>
        <p:spPr>
          <a:xfrm>
            <a:off x="481100" y="1365500"/>
            <a:ext cx="15564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Initial Design</a:t>
            </a:r>
            <a:endParaRPr b="1">
              <a:latin typeface="Roboto Condensed"/>
              <a:ea typeface="Roboto Condensed"/>
              <a:cs typeface="Roboto Condensed"/>
              <a:sym typeface="Roboto Condensed"/>
            </a:endParaRPr>
          </a:p>
        </p:txBody>
      </p:sp>
      <p:sp>
        <p:nvSpPr>
          <p:cNvPr id="355" name="Google Shape;355;p29"/>
          <p:cNvSpPr txBox="1"/>
          <p:nvPr/>
        </p:nvSpPr>
        <p:spPr>
          <a:xfrm>
            <a:off x="449550" y="3002525"/>
            <a:ext cx="15564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Changed </a:t>
            </a:r>
            <a:r>
              <a:rPr b="1" lang="en">
                <a:latin typeface="Roboto Condensed"/>
                <a:ea typeface="Roboto Condensed"/>
                <a:cs typeface="Roboto Condensed"/>
                <a:sym typeface="Roboto Condensed"/>
              </a:rPr>
              <a:t>Design</a:t>
            </a:r>
            <a:endParaRPr b="1">
              <a:latin typeface="Roboto Condensed"/>
              <a:ea typeface="Roboto Condensed"/>
              <a:cs typeface="Roboto Condensed"/>
              <a:sym typeface="Roboto Condensed"/>
            </a:endParaRPr>
          </a:p>
        </p:txBody>
      </p:sp>
      <p:pic>
        <p:nvPicPr>
          <p:cNvPr id="356" name="Google Shape;356;p29"/>
          <p:cNvPicPr preferRelativeResize="0"/>
          <p:nvPr/>
        </p:nvPicPr>
        <p:blipFill>
          <a:blip r:embed="rId5">
            <a:alphaModFix/>
          </a:blip>
          <a:stretch>
            <a:fillRect/>
          </a:stretch>
        </p:blipFill>
        <p:spPr>
          <a:xfrm>
            <a:off x="7700975" y="126500"/>
            <a:ext cx="691700" cy="940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12"/>
          <p:cNvSpPr txBox="1"/>
          <p:nvPr>
            <p:ph type="title"/>
          </p:nvPr>
        </p:nvSpPr>
        <p:spPr>
          <a:xfrm>
            <a:off x="814275" y="367500"/>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Stating the Concept</a:t>
            </a:r>
            <a:endParaRPr/>
          </a:p>
          <a:p>
            <a:pPr indent="0" lvl="0" marL="0" rtl="0" algn="l">
              <a:spcBef>
                <a:spcPts val="0"/>
              </a:spcBef>
              <a:spcAft>
                <a:spcPts val="0"/>
              </a:spcAft>
              <a:buNone/>
            </a:pPr>
            <a:r>
              <a:rPr lang="en" sz="1800"/>
              <a:t>What is It ?</a:t>
            </a:r>
            <a:endParaRPr sz="1800"/>
          </a:p>
        </p:txBody>
      </p:sp>
      <p:sp>
        <p:nvSpPr>
          <p:cNvPr id="192" name="Google Shape;192;p12"/>
          <p:cNvSpPr txBox="1"/>
          <p:nvPr>
            <p:ph idx="1" type="body"/>
          </p:nvPr>
        </p:nvSpPr>
        <p:spPr>
          <a:xfrm>
            <a:off x="290350" y="1528600"/>
            <a:ext cx="6132600" cy="2446200"/>
          </a:xfrm>
          <a:prstGeom prst="rect">
            <a:avLst/>
          </a:prstGeom>
        </p:spPr>
        <p:txBody>
          <a:bodyPr anchorCtr="0" anchor="ctr" bIns="91425" lIns="91425" spcFirstLastPara="1" rIns="91425" wrap="square" tIns="91425">
            <a:noAutofit/>
          </a:bodyPr>
          <a:lstStyle/>
          <a:p>
            <a:pPr indent="-381000" lvl="0" marL="457200" rtl="0" algn="l">
              <a:spcBef>
                <a:spcPts val="600"/>
              </a:spcBef>
              <a:spcAft>
                <a:spcPts val="0"/>
              </a:spcAft>
              <a:buSzPts val="2400"/>
              <a:buChar char="➔"/>
            </a:pPr>
            <a:r>
              <a:rPr lang="en"/>
              <a:t>Remodeling Access Sheridan </a:t>
            </a:r>
            <a:endParaRPr/>
          </a:p>
          <a:p>
            <a:pPr indent="-342900" lvl="1" marL="914400" rtl="0" algn="l">
              <a:spcBef>
                <a:spcPts val="0"/>
              </a:spcBef>
              <a:spcAft>
                <a:spcPts val="0"/>
              </a:spcAft>
              <a:buSzPts val="1800"/>
              <a:buChar char="◆"/>
            </a:pPr>
            <a:r>
              <a:rPr lang="en" sz="1800"/>
              <a:t>Fixing the Navigational Layout </a:t>
            </a:r>
            <a:endParaRPr sz="1800"/>
          </a:p>
          <a:p>
            <a:pPr indent="-342900" lvl="1" marL="914400" rtl="0" algn="l">
              <a:spcBef>
                <a:spcPts val="0"/>
              </a:spcBef>
              <a:spcAft>
                <a:spcPts val="0"/>
              </a:spcAft>
              <a:buSzPts val="1800"/>
              <a:buChar char="◆"/>
            </a:pPr>
            <a:r>
              <a:rPr lang="en" sz="1800"/>
              <a:t>Giving importance to specific </a:t>
            </a:r>
            <a:r>
              <a:rPr lang="en" sz="1800"/>
              <a:t>web pages</a:t>
            </a:r>
            <a:endParaRPr sz="1800"/>
          </a:p>
          <a:p>
            <a:pPr indent="-342900" lvl="1" marL="914400" rtl="0" algn="l">
              <a:spcBef>
                <a:spcPts val="0"/>
              </a:spcBef>
              <a:spcAft>
                <a:spcPts val="0"/>
              </a:spcAft>
              <a:buSzPts val="1800"/>
              <a:buChar char="◆"/>
            </a:pPr>
            <a:r>
              <a:rPr lang="en" sz="1800"/>
              <a:t>Fixing Problems within the website</a:t>
            </a:r>
            <a:endParaRPr sz="1800"/>
          </a:p>
          <a:p>
            <a:pPr indent="-342900" lvl="1" marL="914400" rtl="0" algn="l">
              <a:spcBef>
                <a:spcPts val="0"/>
              </a:spcBef>
              <a:spcAft>
                <a:spcPts val="0"/>
              </a:spcAft>
              <a:buSzPts val="1800"/>
              <a:buChar char="◆"/>
            </a:pPr>
            <a:r>
              <a:rPr lang="en" sz="1800"/>
              <a:t>Implementing</a:t>
            </a:r>
            <a:r>
              <a:rPr lang="en" sz="1800"/>
              <a:t> new features</a:t>
            </a:r>
            <a:endParaRPr sz="1800"/>
          </a:p>
        </p:txBody>
      </p:sp>
      <p:sp>
        <p:nvSpPr>
          <p:cNvPr id="193" name="Google Shape;193;p1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4" name="Google Shape;194;p12"/>
          <p:cNvPicPr preferRelativeResize="0"/>
          <p:nvPr/>
        </p:nvPicPr>
        <p:blipFill>
          <a:blip r:embed="rId3">
            <a:alphaModFix/>
          </a:blip>
          <a:stretch>
            <a:fillRect/>
          </a:stretch>
        </p:blipFill>
        <p:spPr>
          <a:xfrm>
            <a:off x="7700975" y="126500"/>
            <a:ext cx="691700" cy="940700"/>
          </a:xfrm>
          <a:prstGeom prst="rect">
            <a:avLst/>
          </a:prstGeom>
          <a:noFill/>
          <a:ln>
            <a:noFill/>
          </a:ln>
        </p:spPr>
      </p:pic>
      <p:pic>
        <p:nvPicPr>
          <p:cNvPr id="195" name="Google Shape;195;p12"/>
          <p:cNvPicPr preferRelativeResize="0"/>
          <p:nvPr/>
        </p:nvPicPr>
        <p:blipFill>
          <a:blip r:embed="rId4">
            <a:alphaModFix/>
          </a:blip>
          <a:stretch>
            <a:fillRect/>
          </a:stretch>
        </p:blipFill>
        <p:spPr>
          <a:xfrm>
            <a:off x="5541475" y="2037513"/>
            <a:ext cx="3380050" cy="2176276"/>
          </a:xfrm>
          <a:prstGeom prst="rect">
            <a:avLst/>
          </a:prstGeom>
          <a:noFill/>
          <a:ln>
            <a:noFill/>
          </a:ln>
        </p:spPr>
      </p:pic>
      <p:sp>
        <p:nvSpPr>
          <p:cNvPr id="196" name="Google Shape;196;p12"/>
          <p:cNvSpPr txBox="1"/>
          <p:nvPr/>
        </p:nvSpPr>
        <p:spPr>
          <a:xfrm>
            <a:off x="5525550" y="1556500"/>
            <a:ext cx="27168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Original Access Sheridan</a:t>
            </a:r>
            <a:endParaRPr>
              <a:latin typeface="Roboto Condensed Light"/>
              <a:ea typeface="Roboto Condensed Light"/>
              <a:cs typeface="Roboto Condensed Light"/>
              <a:sym typeface="Roboto Condensed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30"/>
          <p:cNvSpPr txBox="1"/>
          <p:nvPr>
            <p:ph idx="1" type="body"/>
          </p:nvPr>
        </p:nvSpPr>
        <p:spPr>
          <a:xfrm>
            <a:off x="5337775" y="1525200"/>
            <a:ext cx="3997500" cy="2563200"/>
          </a:xfrm>
          <a:prstGeom prst="rect">
            <a:avLst/>
          </a:prstGeom>
        </p:spPr>
        <p:txBody>
          <a:bodyPr anchorCtr="0" anchor="ctr" bIns="91425" lIns="91425" spcFirstLastPara="1" rIns="91425" wrap="square" tIns="91425">
            <a:noAutofit/>
          </a:bodyPr>
          <a:lstStyle/>
          <a:p>
            <a:pPr indent="-355600" lvl="0" marL="457200" rtl="0" algn="l">
              <a:spcBef>
                <a:spcPts val="600"/>
              </a:spcBef>
              <a:spcAft>
                <a:spcPts val="0"/>
              </a:spcAft>
              <a:buSzPts val="2000"/>
              <a:buChar char="➔"/>
            </a:pPr>
            <a:r>
              <a:rPr lang="en" sz="2000"/>
              <a:t>Navigational Links</a:t>
            </a:r>
            <a:endParaRPr sz="2000"/>
          </a:p>
          <a:p>
            <a:pPr indent="-342900" lvl="1" marL="914400" rtl="0" algn="l">
              <a:spcBef>
                <a:spcPts val="0"/>
              </a:spcBef>
              <a:spcAft>
                <a:spcPts val="0"/>
              </a:spcAft>
              <a:buSzPts val="1800"/>
              <a:buChar char="◆"/>
            </a:pPr>
            <a:r>
              <a:rPr lang="en" sz="1800"/>
              <a:t>Moved The Swap Courses Navigation into the Courses Tab</a:t>
            </a:r>
            <a:endParaRPr sz="1800"/>
          </a:p>
        </p:txBody>
      </p:sp>
      <p:sp>
        <p:nvSpPr>
          <p:cNvPr id="362" name="Google Shape;362;p3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3" name="Google Shape;363;p30"/>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Revised Wireframes</a:t>
            </a:r>
            <a:endParaRPr/>
          </a:p>
          <a:p>
            <a:pPr indent="0" lvl="0" marL="0" rtl="0" algn="l">
              <a:spcBef>
                <a:spcPts val="0"/>
              </a:spcBef>
              <a:spcAft>
                <a:spcPts val="0"/>
              </a:spcAft>
              <a:buNone/>
            </a:pPr>
            <a:r>
              <a:rPr lang="en" sz="1800"/>
              <a:t>Navigation Links Part 2</a:t>
            </a:r>
            <a:endParaRPr sz="1800"/>
          </a:p>
        </p:txBody>
      </p:sp>
      <p:pic>
        <p:nvPicPr>
          <p:cNvPr id="364" name="Google Shape;364;p30"/>
          <p:cNvPicPr preferRelativeResize="0"/>
          <p:nvPr/>
        </p:nvPicPr>
        <p:blipFill>
          <a:blip r:embed="rId3">
            <a:alphaModFix/>
          </a:blip>
          <a:stretch>
            <a:fillRect/>
          </a:stretch>
        </p:blipFill>
        <p:spPr>
          <a:xfrm>
            <a:off x="0" y="1640025"/>
            <a:ext cx="5344850" cy="1591875"/>
          </a:xfrm>
          <a:prstGeom prst="rect">
            <a:avLst/>
          </a:prstGeom>
          <a:noFill/>
          <a:ln>
            <a:noFill/>
          </a:ln>
        </p:spPr>
      </p:pic>
      <p:pic>
        <p:nvPicPr>
          <p:cNvPr id="365" name="Google Shape;365;p30"/>
          <p:cNvPicPr preferRelativeResize="0"/>
          <p:nvPr/>
        </p:nvPicPr>
        <p:blipFill>
          <a:blip r:embed="rId4">
            <a:alphaModFix/>
          </a:blip>
          <a:stretch>
            <a:fillRect/>
          </a:stretch>
        </p:blipFill>
        <p:spPr>
          <a:xfrm>
            <a:off x="327475" y="3619400"/>
            <a:ext cx="5226374" cy="1456600"/>
          </a:xfrm>
          <a:prstGeom prst="rect">
            <a:avLst/>
          </a:prstGeom>
          <a:noFill/>
          <a:ln>
            <a:noFill/>
          </a:ln>
        </p:spPr>
      </p:pic>
      <p:sp>
        <p:nvSpPr>
          <p:cNvPr id="366" name="Google Shape;366;p30"/>
          <p:cNvSpPr txBox="1"/>
          <p:nvPr/>
        </p:nvSpPr>
        <p:spPr>
          <a:xfrm>
            <a:off x="770200" y="1255725"/>
            <a:ext cx="1487400" cy="1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Initial Design</a:t>
            </a:r>
            <a:endParaRPr b="1">
              <a:latin typeface="Roboto Condensed"/>
              <a:ea typeface="Roboto Condensed"/>
              <a:cs typeface="Roboto Condensed"/>
              <a:sym typeface="Roboto Condensed"/>
            </a:endParaRPr>
          </a:p>
        </p:txBody>
      </p:sp>
      <p:sp>
        <p:nvSpPr>
          <p:cNvPr id="367" name="Google Shape;367;p30"/>
          <p:cNvSpPr txBox="1"/>
          <p:nvPr/>
        </p:nvSpPr>
        <p:spPr>
          <a:xfrm>
            <a:off x="754425" y="3231900"/>
            <a:ext cx="1487400" cy="1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Changed</a:t>
            </a:r>
            <a:r>
              <a:rPr b="1" lang="en">
                <a:latin typeface="Roboto Condensed"/>
                <a:ea typeface="Roboto Condensed"/>
                <a:cs typeface="Roboto Condensed"/>
                <a:sym typeface="Roboto Condensed"/>
              </a:rPr>
              <a:t> Design</a:t>
            </a:r>
            <a:endParaRPr b="1">
              <a:latin typeface="Roboto Condensed"/>
              <a:ea typeface="Roboto Condensed"/>
              <a:cs typeface="Roboto Condensed"/>
              <a:sym typeface="Roboto Condensed"/>
            </a:endParaRPr>
          </a:p>
        </p:txBody>
      </p:sp>
      <p:pic>
        <p:nvPicPr>
          <p:cNvPr id="368" name="Google Shape;368;p30"/>
          <p:cNvPicPr preferRelativeResize="0"/>
          <p:nvPr/>
        </p:nvPicPr>
        <p:blipFill>
          <a:blip r:embed="rId5">
            <a:alphaModFix/>
          </a:blip>
          <a:stretch>
            <a:fillRect/>
          </a:stretch>
        </p:blipFill>
        <p:spPr>
          <a:xfrm>
            <a:off x="7700975" y="126500"/>
            <a:ext cx="691700" cy="940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31"/>
          <p:cNvSpPr txBox="1"/>
          <p:nvPr>
            <p:ph idx="1" type="body"/>
          </p:nvPr>
        </p:nvSpPr>
        <p:spPr>
          <a:xfrm>
            <a:off x="6480675" y="1158775"/>
            <a:ext cx="2524800" cy="3057900"/>
          </a:xfrm>
          <a:prstGeom prst="rect">
            <a:avLst/>
          </a:prstGeom>
        </p:spPr>
        <p:txBody>
          <a:bodyPr anchorCtr="0" anchor="ctr" bIns="91425" lIns="91425" spcFirstLastPara="1" rIns="91425" wrap="square" tIns="91425">
            <a:noAutofit/>
          </a:bodyPr>
          <a:lstStyle/>
          <a:p>
            <a:pPr indent="-355600" lvl="0" marL="457200" rtl="0" algn="l">
              <a:spcBef>
                <a:spcPts val="600"/>
              </a:spcBef>
              <a:spcAft>
                <a:spcPts val="0"/>
              </a:spcAft>
              <a:buSzPts val="2000"/>
              <a:buChar char="➔"/>
            </a:pPr>
            <a:r>
              <a:rPr lang="en" sz="2000"/>
              <a:t>Swapping Courses</a:t>
            </a:r>
            <a:endParaRPr sz="2000"/>
          </a:p>
          <a:p>
            <a:pPr indent="-342900" lvl="0" marL="457200" rtl="0" algn="l">
              <a:spcBef>
                <a:spcPts val="0"/>
              </a:spcBef>
              <a:spcAft>
                <a:spcPts val="0"/>
              </a:spcAft>
              <a:buSzPts val="1800"/>
              <a:buChar char="➔"/>
            </a:pPr>
            <a:r>
              <a:rPr lang="en" sz="1800"/>
              <a:t>Added Swapping Courses link in the Mainpage of Courses</a:t>
            </a:r>
            <a:endParaRPr sz="1800"/>
          </a:p>
        </p:txBody>
      </p:sp>
      <p:sp>
        <p:nvSpPr>
          <p:cNvPr id="374" name="Google Shape;374;p3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31"/>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Revised Wireframes</a:t>
            </a:r>
            <a:endParaRPr/>
          </a:p>
          <a:p>
            <a:pPr indent="0" lvl="0" marL="0" rtl="0" algn="l">
              <a:spcBef>
                <a:spcPts val="0"/>
              </a:spcBef>
              <a:spcAft>
                <a:spcPts val="0"/>
              </a:spcAft>
              <a:buNone/>
            </a:pPr>
            <a:r>
              <a:rPr lang="en" sz="1800"/>
              <a:t>Adding Swap Courses into Courses</a:t>
            </a:r>
            <a:endParaRPr sz="1800"/>
          </a:p>
        </p:txBody>
      </p:sp>
      <p:pic>
        <p:nvPicPr>
          <p:cNvPr id="376" name="Google Shape;376;p31"/>
          <p:cNvPicPr preferRelativeResize="0"/>
          <p:nvPr/>
        </p:nvPicPr>
        <p:blipFill>
          <a:blip r:embed="rId3">
            <a:alphaModFix/>
          </a:blip>
          <a:stretch>
            <a:fillRect/>
          </a:stretch>
        </p:blipFill>
        <p:spPr>
          <a:xfrm>
            <a:off x="194100" y="1846575"/>
            <a:ext cx="2873200" cy="2967650"/>
          </a:xfrm>
          <a:prstGeom prst="rect">
            <a:avLst/>
          </a:prstGeom>
          <a:noFill/>
          <a:ln>
            <a:noFill/>
          </a:ln>
        </p:spPr>
      </p:pic>
      <p:pic>
        <p:nvPicPr>
          <p:cNvPr id="377" name="Google Shape;377;p31"/>
          <p:cNvPicPr preferRelativeResize="0"/>
          <p:nvPr/>
        </p:nvPicPr>
        <p:blipFill>
          <a:blip r:embed="rId4">
            <a:alphaModFix/>
          </a:blip>
          <a:stretch>
            <a:fillRect/>
          </a:stretch>
        </p:blipFill>
        <p:spPr>
          <a:xfrm>
            <a:off x="3414550" y="1726300"/>
            <a:ext cx="2903050" cy="3087925"/>
          </a:xfrm>
          <a:prstGeom prst="rect">
            <a:avLst/>
          </a:prstGeom>
          <a:noFill/>
          <a:ln>
            <a:noFill/>
          </a:ln>
        </p:spPr>
      </p:pic>
      <p:sp>
        <p:nvSpPr>
          <p:cNvPr id="378" name="Google Shape;378;p31"/>
          <p:cNvSpPr txBox="1"/>
          <p:nvPr/>
        </p:nvSpPr>
        <p:spPr>
          <a:xfrm>
            <a:off x="903400" y="1444925"/>
            <a:ext cx="13158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Initial Design</a:t>
            </a:r>
            <a:endParaRPr b="1">
              <a:latin typeface="Roboto Condensed"/>
              <a:ea typeface="Roboto Condensed"/>
              <a:cs typeface="Roboto Condensed"/>
              <a:sym typeface="Roboto Condensed"/>
            </a:endParaRPr>
          </a:p>
        </p:txBody>
      </p:sp>
      <p:sp>
        <p:nvSpPr>
          <p:cNvPr id="379" name="Google Shape;379;p31"/>
          <p:cNvSpPr txBox="1"/>
          <p:nvPr/>
        </p:nvSpPr>
        <p:spPr>
          <a:xfrm>
            <a:off x="3806353" y="1447125"/>
            <a:ext cx="16272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Changed</a:t>
            </a:r>
            <a:r>
              <a:rPr b="1" lang="en">
                <a:latin typeface="Roboto Condensed"/>
                <a:ea typeface="Roboto Condensed"/>
                <a:cs typeface="Roboto Condensed"/>
                <a:sym typeface="Roboto Condensed"/>
              </a:rPr>
              <a:t> Design</a:t>
            </a:r>
            <a:endParaRPr b="1">
              <a:latin typeface="Roboto Condensed"/>
              <a:ea typeface="Roboto Condensed"/>
              <a:cs typeface="Roboto Condensed"/>
              <a:sym typeface="Roboto Condensed"/>
            </a:endParaRPr>
          </a:p>
        </p:txBody>
      </p:sp>
      <p:pic>
        <p:nvPicPr>
          <p:cNvPr id="380" name="Google Shape;380;p31"/>
          <p:cNvPicPr preferRelativeResize="0"/>
          <p:nvPr/>
        </p:nvPicPr>
        <p:blipFill>
          <a:blip r:embed="rId5">
            <a:alphaModFix/>
          </a:blip>
          <a:stretch>
            <a:fillRect/>
          </a:stretch>
        </p:blipFill>
        <p:spPr>
          <a:xfrm>
            <a:off x="7700975" y="126500"/>
            <a:ext cx="691700" cy="940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32"/>
          <p:cNvSpPr txBox="1"/>
          <p:nvPr>
            <p:ph idx="1" type="body"/>
          </p:nvPr>
        </p:nvSpPr>
        <p:spPr>
          <a:xfrm>
            <a:off x="6148175" y="1262100"/>
            <a:ext cx="2864100" cy="3090300"/>
          </a:xfrm>
          <a:prstGeom prst="rect">
            <a:avLst/>
          </a:prstGeom>
        </p:spPr>
        <p:txBody>
          <a:bodyPr anchorCtr="0" anchor="ctr" bIns="91425" lIns="91425" spcFirstLastPara="1" rIns="91425" wrap="square" tIns="91425">
            <a:noAutofit/>
          </a:bodyPr>
          <a:lstStyle/>
          <a:p>
            <a:pPr indent="-381000" lvl="0" marL="457200" rtl="0" algn="l">
              <a:spcBef>
                <a:spcPts val="600"/>
              </a:spcBef>
              <a:spcAft>
                <a:spcPts val="0"/>
              </a:spcAft>
              <a:buSzPts val="2400"/>
              <a:buChar char="➔"/>
            </a:pPr>
            <a:r>
              <a:rPr lang="en"/>
              <a:t>Label Change’s</a:t>
            </a:r>
            <a:endParaRPr/>
          </a:p>
          <a:p>
            <a:pPr indent="-355600" lvl="1" marL="914400" rtl="0" algn="l">
              <a:spcBef>
                <a:spcPts val="0"/>
              </a:spcBef>
              <a:spcAft>
                <a:spcPts val="0"/>
              </a:spcAft>
              <a:buSzPts val="2000"/>
              <a:buChar char="◆"/>
            </a:pPr>
            <a:r>
              <a:rPr lang="en" sz="2000"/>
              <a:t>Scheduling to </a:t>
            </a:r>
            <a:r>
              <a:rPr lang="en" sz="2000"/>
              <a:t>Calendar</a:t>
            </a:r>
            <a:endParaRPr sz="2000"/>
          </a:p>
          <a:p>
            <a:pPr indent="-355600" lvl="1" marL="914400" rtl="0" algn="l">
              <a:spcBef>
                <a:spcPts val="0"/>
              </a:spcBef>
              <a:spcAft>
                <a:spcPts val="0"/>
              </a:spcAft>
              <a:buSzPts val="2000"/>
              <a:buChar char="◆"/>
            </a:pPr>
            <a:r>
              <a:rPr lang="en" sz="2000"/>
              <a:t>Courses/Grades to just Courses</a:t>
            </a:r>
            <a:endParaRPr sz="2000"/>
          </a:p>
        </p:txBody>
      </p:sp>
      <p:sp>
        <p:nvSpPr>
          <p:cNvPr id="386" name="Google Shape;386;p3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7" name="Google Shape;387;p32"/>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Revised Wireframes</a:t>
            </a:r>
            <a:endParaRPr/>
          </a:p>
          <a:p>
            <a:pPr indent="0" lvl="0" marL="0" rtl="0" algn="l">
              <a:spcBef>
                <a:spcPts val="0"/>
              </a:spcBef>
              <a:spcAft>
                <a:spcPts val="0"/>
              </a:spcAft>
              <a:buNone/>
            </a:pPr>
            <a:r>
              <a:rPr lang="en" sz="1800"/>
              <a:t>Changed Labels</a:t>
            </a:r>
            <a:endParaRPr sz="1800"/>
          </a:p>
        </p:txBody>
      </p:sp>
      <p:pic>
        <p:nvPicPr>
          <p:cNvPr id="388" name="Google Shape;388;p32"/>
          <p:cNvPicPr preferRelativeResize="0"/>
          <p:nvPr/>
        </p:nvPicPr>
        <p:blipFill>
          <a:blip r:embed="rId3">
            <a:alphaModFix/>
          </a:blip>
          <a:stretch>
            <a:fillRect/>
          </a:stretch>
        </p:blipFill>
        <p:spPr>
          <a:xfrm>
            <a:off x="741724" y="1712025"/>
            <a:ext cx="3984675" cy="1145500"/>
          </a:xfrm>
          <a:prstGeom prst="rect">
            <a:avLst/>
          </a:prstGeom>
          <a:noFill/>
          <a:ln>
            <a:noFill/>
          </a:ln>
        </p:spPr>
      </p:pic>
      <p:sp>
        <p:nvSpPr>
          <p:cNvPr id="389" name="Google Shape;389;p32"/>
          <p:cNvSpPr txBox="1"/>
          <p:nvPr/>
        </p:nvSpPr>
        <p:spPr>
          <a:xfrm>
            <a:off x="569950" y="1341125"/>
            <a:ext cx="20091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Initial Names</a:t>
            </a:r>
            <a:endParaRPr b="1">
              <a:latin typeface="Roboto Condensed"/>
              <a:ea typeface="Roboto Condensed"/>
              <a:cs typeface="Roboto Condensed"/>
              <a:sym typeface="Roboto Condensed"/>
            </a:endParaRPr>
          </a:p>
        </p:txBody>
      </p:sp>
      <p:sp>
        <p:nvSpPr>
          <p:cNvPr id="390" name="Google Shape;390;p32"/>
          <p:cNvSpPr txBox="1"/>
          <p:nvPr/>
        </p:nvSpPr>
        <p:spPr>
          <a:xfrm>
            <a:off x="546400" y="3095163"/>
            <a:ext cx="20091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Changed</a:t>
            </a:r>
            <a:r>
              <a:rPr b="1" lang="en">
                <a:latin typeface="Roboto Condensed"/>
                <a:ea typeface="Roboto Condensed"/>
                <a:cs typeface="Roboto Condensed"/>
                <a:sym typeface="Roboto Condensed"/>
              </a:rPr>
              <a:t> Names</a:t>
            </a:r>
            <a:endParaRPr b="1">
              <a:latin typeface="Roboto Condensed"/>
              <a:ea typeface="Roboto Condensed"/>
              <a:cs typeface="Roboto Condensed"/>
              <a:sym typeface="Roboto Condensed"/>
            </a:endParaRPr>
          </a:p>
        </p:txBody>
      </p:sp>
      <p:pic>
        <p:nvPicPr>
          <p:cNvPr id="391" name="Google Shape;391;p32"/>
          <p:cNvPicPr preferRelativeResize="0"/>
          <p:nvPr/>
        </p:nvPicPr>
        <p:blipFill>
          <a:blip r:embed="rId4">
            <a:alphaModFix/>
          </a:blip>
          <a:stretch>
            <a:fillRect/>
          </a:stretch>
        </p:blipFill>
        <p:spPr>
          <a:xfrm>
            <a:off x="614000" y="3410775"/>
            <a:ext cx="3754975" cy="1501075"/>
          </a:xfrm>
          <a:prstGeom prst="rect">
            <a:avLst/>
          </a:prstGeom>
          <a:noFill/>
          <a:ln>
            <a:noFill/>
          </a:ln>
        </p:spPr>
      </p:pic>
      <p:pic>
        <p:nvPicPr>
          <p:cNvPr id="392" name="Google Shape;392;p32"/>
          <p:cNvPicPr preferRelativeResize="0"/>
          <p:nvPr/>
        </p:nvPicPr>
        <p:blipFill>
          <a:blip r:embed="rId5">
            <a:alphaModFix/>
          </a:blip>
          <a:stretch>
            <a:fillRect/>
          </a:stretch>
        </p:blipFill>
        <p:spPr>
          <a:xfrm>
            <a:off x="7700975" y="126500"/>
            <a:ext cx="691700" cy="940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33"/>
          <p:cNvSpPr txBox="1"/>
          <p:nvPr>
            <p:ph idx="1" type="body"/>
          </p:nvPr>
        </p:nvSpPr>
        <p:spPr>
          <a:xfrm>
            <a:off x="5983275" y="1006375"/>
            <a:ext cx="3158400" cy="3356700"/>
          </a:xfrm>
          <a:prstGeom prst="rect">
            <a:avLst/>
          </a:prstGeom>
        </p:spPr>
        <p:txBody>
          <a:bodyPr anchorCtr="0" anchor="ctr" bIns="91425" lIns="91425" spcFirstLastPara="1" rIns="91425" wrap="square" tIns="91425">
            <a:noAutofit/>
          </a:bodyPr>
          <a:lstStyle/>
          <a:p>
            <a:pPr indent="-355600" lvl="0" marL="457200" rtl="0" algn="l">
              <a:spcBef>
                <a:spcPts val="600"/>
              </a:spcBef>
              <a:spcAft>
                <a:spcPts val="0"/>
              </a:spcAft>
              <a:buSzPts val="2000"/>
              <a:buChar char="➔"/>
            </a:pPr>
            <a:r>
              <a:rPr lang="en" sz="2000"/>
              <a:t>Courses Page</a:t>
            </a:r>
            <a:endParaRPr sz="2000"/>
          </a:p>
          <a:p>
            <a:pPr indent="-342900" lvl="1" marL="914400" rtl="0" algn="l">
              <a:spcBef>
                <a:spcPts val="0"/>
              </a:spcBef>
              <a:spcAft>
                <a:spcPts val="0"/>
              </a:spcAft>
              <a:buSzPts val="1800"/>
              <a:buChar char="◆"/>
            </a:pPr>
            <a:r>
              <a:rPr lang="en" sz="1800"/>
              <a:t>Swapped the titles around</a:t>
            </a:r>
            <a:endParaRPr sz="1800"/>
          </a:p>
          <a:p>
            <a:pPr indent="-342900" lvl="1" marL="914400" rtl="0" algn="l">
              <a:spcBef>
                <a:spcPts val="0"/>
              </a:spcBef>
              <a:spcAft>
                <a:spcPts val="0"/>
              </a:spcAft>
              <a:buSzPts val="1800"/>
              <a:buChar char="◆"/>
            </a:pPr>
            <a:r>
              <a:rPr lang="en" sz="1800"/>
              <a:t>Actually added the gpa part instead of just your % mark</a:t>
            </a:r>
            <a:endParaRPr sz="1800"/>
          </a:p>
          <a:p>
            <a:pPr indent="-342900" lvl="1" marL="914400" rtl="0" algn="l">
              <a:spcBef>
                <a:spcPts val="0"/>
              </a:spcBef>
              <a:spcAft>
                <a:spcPts val="0"/>
              </a:spcAft>
              <a:buSzPts val="1800"/>
              <a:buChar char="◆"/>
            </a:pPr>
            <a:r>
              <a:rPr lang="en" sz="1800"/>
              <a:t>Added an information icon</a:t>
            </a:r>
            <a:endParaRPr sz="1800"/>
          </a:p>
        </p:txBody>
      </p:sp>
      <p:sp>
        <p:nvSpPr>
          <p:cNvPr id="398" name="Google Shape;398;p3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9" name="Google Shape;399;p33"/>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Revised Wireframes</a:t>
            </a:r>
            <a:endParaRPr/>
          </a:p>
          <a:p>
            <a:pPr indent="0" lvl="0" marL="0" rtl="0" algn="l">
              <a:spcBef>
                <a:spcPts val="0"/>
              </a:spcBef>
              <a:spcAft>
                <a:spcPts val="0"/>
              </a:spcAft>
              <a:buNone/>
            </a:pPr>
            <a:r>
              <a:rPr lang="en" sz="1800"/>
              <a:t>Changing The GPA Calculator</a:t>
            </a:r>
            <a:endParaRPr sz="1800"/>
          </a:p>
        </p:txBody>
      </p:sp>
      <p:pic>
        <p:nvPicPr>
          <p:cNvPr id="400" name="Google Shape;400;p33"/>
          <p:cNvPicPr preferRelativeResize="0"/>
          <p:nvPr/>
        </p:nvPicPr>
        <p:blipFill>
          <a:blip r:embed="rId3">
            <a:alphaModFix/>
          </a:blip>
          <a:stretch>
            <a:fillRect/>
          </a:stretch>
        </p:blipFill>
        <p:spPr>
          <a:xfrm>
            <a:off x="-3850" y="1962150"/>
            <a:ext cx="3025749" cy="2426250"/>
          </a:xfrm>
          <a:prstGeom prst="rect">
            <a:avLst/>
          </a:prstGeom>
          <a:noFill/>
          <a:ln>
            <a:noFill/>
          </a:ln>
        </p:spPr>
      </p:pic>
      <p:pic>
        <p:nvPicPr>
          <p:cNvPr id="401" name="Google Shape;401;p33"/>
          <p:cNvPicPr preferRelativeResize="0"/>
          <p:nvPr/>
        </p:nvPicPr>
        <p:blipFill>
          <a:blip r:embed="rId4">
            <a:alphaModFix/>
          </a:blip>
          <a:stretch>
            <a:fillRect/>
          </a:stretch>
        </p:blipFill>
        <p:spPr>
          <a:xfrm>
            <a:off x="2960850" y="1962150"/>
            <a:ext cx="3222288" cy="2249450"/>
          </a:xfrm>
          <a:prstGeom prst="rect">
            <a:avLst/>
          </a:prstGeom>
          <a:noFill/>
          <a:ln>
            <a:noFill/>
          </a:ln>
        </p:spPr>
      </p:pic>
      <p:sp>
        <p:nvSpPr>
          <p:cNvPr id="402" name="Google Shape;402;p33"/>
          <p:cNvSpPr txBox="1"/>
          <p:nvPr/>
        </p:nvSpPr>
        <p:spPr>
          <a:xfrm>
            <a:off x="765325" y="1601300"/>
            <a:ext cx="1487400" cy="1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Initial Design</a:t>
            </a:r>
            <a:endParaRPr b="1">
              <a:latin typeface="Roboto Condensed"/>
              <a:ea typeface="Roboto Condensed"/>
              <a:cs typeface="Roboto Condensed"/>
              <a:sym typeface="Roboto Condensed"/>
            </a:endParaRPr>
          </a:p>
        </p:txBody>
      </p:sp>
      <p:sp>
        <p:nvSpPr>
          <p:cNvPr id="403" name="Google Shape;403;p33"/>
          <p:cNvSpPr txBox="1"/>
          <p:nvPr/>
        </p:nvSpPr>
        <p:spPr>
          <a:xfrm>
            <a:off x="3758403" y="1509500"/>
            <a:ext cx="16272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Changed Design</a:t>
            </a:r>
            <a:endParaRPr b="1">
              <a:latin typeface="Roboto Condensed"/>
              <a:ea typeface="Roboto Condensed"/>
              <a:cs typeface="Roboto Condensed"/>
              <a:sym typeface="Roboto Condensed"/>
            </a:endParaRPr>
          </a:p>
        </p:txBody>
      </p:sp>
      <p:pic>
        <p:nvPicPr>
          <p:cNvPr id="404" name="Google Shape;404;p33"/>
          <p:cNvPicPr preferRelativeResize="0"/>
          <p:nvPr/>
        </p:nvPicPr>
        <p:blipFill>
          <a:blip r:embed="rId5">
            <a:alphaModFix/>
          </a:blip>
          <a:stretch>
            <a:fillRect/>
          </a:stretch>
        </p:blipFill>
        <p:spPr>
          <a:xfrm>
            <a:off x="7700975" y="126500"/>
            <a:ext cx="691700" cy="940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34"/>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Do We Plan To Do Next ?</a:t>
            </a:r>
            <a:endParaRPr/>
          </a:p>
        </p:txBody>
      </p:sp>
      <p:sp>
        <p:nvSpPr>
          <p:cNvPr id="410" name="Google Shape;410;p34"/>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p>
            <a:pPr indent="-330200" lvl="0" marL="457200" rtl="0" algn="l">
              <a:spcBef>
                <a:spcPts val="60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A true one stop hub for students; including everything a student would need on one single site.</a:t>
            </a:r>
            <a:endParaRPr sz="1600">
              <a:solidFill>
                <a:schemeClr val="dk1"/>
              </a:solidFill>
              <a:latin typeface="Montserrat"/>
              <a:ea typeface="Montserrat"/>
              <a:cs typeface="Montserrat"/>
              <a:sym typeface="Montserrat"/>
            </a:endParaRPr>
          </a:p>
        </p:txBody>
      </p:sp>
      <p:sp>
        <p:nvSpPr>
          <p:cNvPr id="411" name="Google Shape;411;p3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3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 For </a:t>
            </a:r>
            <a:r>
              <a:rPr lang="en"/>
              <a:t>Listening</a:t>
            </a:r>
            <a:endParaRPr/>
          </a:p>
        </p:txBody>
      </p:sp>
      <p:sp>
        <p:nvSpPr>
          <p:cNvPr id="417" name="Google Shape;417;p35"/>
          <p:cNvSpPr txBox="1"/>
          <p:nvPr>
            <p:ph idx="1" type="body"/>
          </p:nvPr>
        </p:nvSpPr>
        <p:spPr>
          <a:xfrm>
            <a:off x="1247650" y="999000"/>
            <a:ext cx="6132600" cy="31455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Hope you liked our design</a:t>
            </a:r>
            <a:endParaRPr/>
          </a:p>
          <a:p>
            <a:pPr indent="0" lvl="0" marL="0" rtl="0" algn="l">
              <a:spcBef>
                <a:spcPts val="1000"/>
              </a:spcBef>
              <a:spcAft>
                <a:spcPts val="1000"/>
              </a:spcAft>
              <a:buNone/>
            </a:pPr>
            <a:r>
              <a:rPr lang="en"/>
              <a:t>Thanks for </a:t>
            </a:r>
            <a:r>
              <a:rPr lang="en"/>
              <a:t>listening</a:t>
            </a:r>
            <a:r>
              <a:rPr lang="en"/>
              <a:t> </a:t>
            </a:r>
            <a:endParaRPr/>
          </a:p>
        </p:txBody>
      </p:sp>
      <p:sp>
        <p:nvSpPr>
          <p:cNvPr id="418" name="Google Shape;418;p3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9" name="Google Shape;419;p35"/>
          <p:cNvPicPr preferRelativeResize="0"/>
          <p:nvPr/>
        </p:nvPicPr>
        <p:blipFill>
          <a:blip r:embed="rId3">
            <a:alphaModFix/>
          </a:blip>
          <a:stretch>
            <a:fillRect/>
          </a:stretch>
        </p:blipFill>
        <p:spPr>
          <a:xfrm>
            <a:off x="5416475" y="1915000"/>
            <a:ext cx="2431325" cy="17186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3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25" name="Google Shape;425;p36"/>
          <p:cNvPicPr preferRelativeResize="0"/>
          <p:nvPr/>
        </p:nvPicPr>
        <p:blipFill>
          <a:blip r:embed="rId3">
            <a:alphaModFix/>
          </a:blip>
          <a:stretch>
            <a:fillRect/>
          </a:stretch>
        </p:blipFill>
        <p:spPr>
          <a:xfrm>
            <a:off x="7700975" y="126500"/>
            <a:ext cx="691700" cy="940700"/>
          </a:xfrm>
          <a:prstGeom prst="rect">
            <a:avLst/>
          </a:prstGeom>
          <a:noFill/>
          <a:ln>
            <a:noFill/>
          </a:ln>
        </p:spPr>
      </p:pic>
      <p:sp>
        <p:nvSpPr>
          <p:cNvPr id="426" name="Google Shape;426;p36"/>
          <p:cNvSpPr txBox="1"/>
          <p:nvPr>
            <p:ph idx="1" type="body"/>
          </p:nvPr>
        </p:nvSpPr>
        <p:spPr>
          <a:xfrm>
            <a:off x="5253975" y="1313925"/>
            <a:ext cx="3462300" cy="2920200"/>
          </a:xfrm>
          <a:prstGeom prst="rect">
            <a:avLst/>
          </a:prstGeom>
        </p:spPr>
        <p:txBody>
          <a:bodyPr anchorCtr="0" anchor="ctr" bIns="91425" lIns="91425" spcFirstLastPara="1" rIns="91425" wrap="square" tIns="91425">
            <a:noAutofit/>
          </a:bodyPr>
          <a:lstStyle/>
          <a:p>
            <a:pPr indent="-342900" lvl="0" marL="457200" rtl="0" algn="l">
              <a:spcBef>
                <a:spcPts val="600"/>
              </a:spcBef>
              <a:spcAft>
                <a:spcPts val="0"/>
              </a:spcAft>
              <a:buSzPts val="1800"/>
              <a:buChar char="➔"/>
            </a:pPr>
            <a:r>
              <a:rPr lang="en" sz="1800"/>
              <a:t>Things Improved</a:t>
            </a:r>
            <a:endParaRPr sz="1800"/>
          </a:p>
          <a:p>
            <a:pPr indent="-342900" lvl="1" marL="914400" rtl="0" algn="l">
              <a:spcBef>
                <a:spcPts val="0"/>
              </a:spcBef>
              <a:spcAft>
                <a:spcPts val="0"/>
              </a:spcAft>
              <a:buSzPts val="1800"/>
              <a:buChar char="◆"/>
            </a:pPr>
            <a:r>
              <a:rPr lang="en" sz="1800"/>
              <a:t>Incorporated</a:t>
            </a:r>
            <a:r>
              <a:rPr lang="en" sz="1800"/>
              <a:t> new design</a:t>
            </a:r>
            <a:endParaRPr sz="1800"/>
          </a:p>
          <a:p>
            <a:pPr indent="-342900" lvl="1" marL="914400" rtl="0" algn="l">
              <a:spcBef>
                <a:spcPts val="0"/>
              </a:spcBef>
              <a:spcAft>
                <a:spcPts val="0"/>
              </a:spcAft>
              <a:buSzPts val="1800"/>
              <a:buChar char="◆"/>
            </a:pPr>
            <a:r>
              <a:rPr lang="en" sz="1800"/>
              <a:t>Display Of Information</a:t>
            </a:r>
            <a:endParaRPr sz="1800"/>
          </a:p>
          <a:p>
            <a:pPr indent="-342900" lvl="1" marL="914400" rtl="0" algn="l">
              <a:spcBef>
                <a:spcPts val="0"/>
              </a:spcBef>
              <a:spcAft>
                <a:spcPts val="0"/>
              </a:spcAft>
              <a:buSzPts val="1800"/>
              <a:buChar char="◆"/>
            </a:pPr>
            <a:r>
              <a:rPr lang="en" sz="1800"/>
              <a:t>View And Importance</a:t>
            </a:r>
            <a:endParaRPr sz="1800"/>
          </a:p>
          <a:p>
            <a:pPr indent="-342900" lvl="1" marL="914400" rtl="0" algn="l">
              <a:spcBef>
                <a:spcPts val="0"/>
              </a:spcBef>
              <a:spcAft>
                <a:spcPts val="0"/>
              </a:spcAft>
              <a:buSzPts val="1800"/>
              <a:buChar char="◆"/>
            </a:pPr>
            <a:r>
              <a:rPr lang="en" sz="1800"/>
              <a:t>More Functional Subpages</a:t>
            </a:r>
            <a:endParaRPr sz="1800"/>
          </a:p>
        </p:txBody>
      </p:sp>
      <p:sp>
        <p:nvSpPr>
          <p:cNvPr id="427" name="Google Shape;427;p36"/>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Initial Wireframes</a:t>
            </a:r>
            <a:endParaRPr/>
          </a:p>
          <a:p>
            <a:pPr indent="0" lvl="0" marL="0" rtl="0" algn="l">
              <a:spcBef>
                <a:spcPts val="0"/>
              </a:spcBef>
              <a:spcAft>
                <a:spcPts val="0"/>
              </a:spcAft>
              <a:buNone/>
            </a:pPr>
            <a:r>
              <a:rPr lang="en" sz="1800"/>
              <a:t>“Home” Software </a:t>
            </a:r>
            <a:r>
              <a:rPr lang="en" sz="1800"/>
              <a:t>Page</a:t>
            </a:r>
            <a:endParaRPr sz="1800"/>
          </a:p>
        </p:txBody>
      </p:sp>
      <p:pic>
        <p:nvPicPr>
          <p:cNvPr id="428" name="Google Shape;428;p36"/>
          <p:cNvPicPr preferRelativeResize="0"/>
          <p:nvPr/>
        </p:nvPicPr>
        <p:blipFill>
          <a:blip r:embed="rId4">
            <a:alphaModFix/>
          </a:blip>
          <a:stretch>
            <a:fillRect/>
          </a:stretch>
        </p:blipFill>
        <p:spPr>
          <a:xfrm>
            <a:off x="503650" y="1398975"/>
            <a:ext cx="4952525" cy="3679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13"/>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p>
            <a:pPr indent="-355600" lvl="0" marL="457200" rtl="0" algn="l">
              <a:spcBef>
                <a:spcPts val="600"/>
              </a:spcBef>
              <a:spcAft>
                <a:spcPts val="0"/>
              </a:spcAft>
              <a:buSzPts val="2000"/>
              <a:buChar char="➔"/>
            </a:pPr>
            <a:r>
              <a:rPr lang="en" sz="2000"/>
              <a:t>Target Audience</a:t>
            </a:r>
            <a:endParaRPr sz="2000"/>
          </a:p>
          <a:p>
            <a:pPr indent="-342900" lvl="1" marL="914400" rtl="0" algn="l">
              <a:spcBef>
                <a:spcPts val="0"/>
              </a:spcBef>
              <a:spcAft>
                <a:spcPts val="0"/>
              </a:spcAft>
              <a:buSzPts val="1800"/>
              <a:buChar char="◆"/>
            </a:pPr>
            <a:r>
              <a:rPr lang="en" sz="1800"/>
              <a:t>College Teachers</a:t>
            </a:r>
            <a:endParaRPr sz="1800"/>
          </a:p>
          <a:p>
            <a:pPr indent="-342900" lvl="1" marL="914400" rtl="0" algn="l">
              <a:spcBef>
                <a:spcPts val="0"/>
              </a:spcBef>
              <a:spcAft>
                <a:spcPts val="0"/>
              </a:spcAft>
              <a:buSzPts val="1800"/>
              <a:buChar char="◆"/>
            </a:pPr>
            <a:r>
              <a:rPr lang="en" sz="1800"/>
              <a:t>College Students</a:t>
            </a:r>
            <a:endParaRPr sz="1800"/>
          </a:p>
          <a:p>
            <a:pPr indent="-342900" lvl="1" marL="914400" rtl="0" algn="l">
              <a:spcBef>
                <a:spcPts val="0"/>
              </a:spcBef>
              <a:spcAft>
                <a:spcPts val="0"/>
              </a:spcAft>
              <a:buSzPts val="1800"/>
              <a:buChar char="◆"/>
            </a:pPr>
            <a:r>
              <a:rPr lang="en" sz="1800"/>
              <a:t>College Administration</a:t>
            </a:r>
            <a:endParaRPr sz="1800"/>
          </a:p>
          <a:p>
            <a:pPr indent="-342900" lvl="1" marL="914400" rtl="0" algn="l">
              <a:spcBef>
                <a:spcPts val="0"/>
              </a:spcBef>
              <a:spcAft>
                <a:spcPts val="0"/>
              </a:spcAft>
              <a:buSzPts val="1800"/>
              <a:buChar char="◆"/>
            </a:pPr>
            <a:r>
              <a:rPr lang="en" sz="1800"/>
              <a:t>College Tech Department</a:t>
            </a:r>
            <a:endParaRPr sz="1800"/>
          </a:p>
        </p:txBody>
      </p:sp>
      <p:sp>
        <p:nvSpPr>
          <p:cNvPr id="202" name="Google Shape;202;p1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3" name="Google Shape;203;p13"/>
          <p:cNvSpPr txBox="1"/>
          <p:nvPr>
            <p:ph type="title"/>
          </p:nvPr>
        </p:nvSpPr>
        <p:spPr>
          <a:xfrm>
            <a:off x="814275" y="367500"/>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Stating the Concept</a:t>
            </a:r>
            <a:endParaRPr/>
          </a:p>
          <a:p>
            <a:pPr indent="0" lvl="0" marL="0" rtl="0" algn="l">
              <a:spcBef>
                <a:spcPts val="0"/>
              </a:spcBef>
              <a:spcAft>
                <a:spcPts val="0"/>
              </a:spcAft>
              <a:buNone/>
            </a:pPr>
            <a:r>
              <a:rPr lang="en" sz="1800"/>
              <a:t>What is the Target Audience </a:t>
            </a:r>
            <a:r>
              <a:rPr lang="en" sz="1800"/>
              <a:t>?</a:t>
            </a:r>
            <a:endParaRPr sz="1800"/>
          </a:p>
        </p:txBody>
      </p:sp>
      <p:pic>
        <p:nvPicPr>
          <p:cNvPr id="204" name="Google Shape;204;p13"/>
          <p:cNvPicPr preferRelativeResize="0"/>
          <p:nvPr/>
        </p:nvPicPr>
        <p:blipFill>
          <a:blip r:embed="rId3">
            <a:alphaModFix/>
          </a:blip>
          <a:stretch>
            <a:fillRect/>
          </a:stretch>
        </p:blipFill>
        <p:spPr>
          <a:xfrm>
            <a:off x="7700975" y="126500"/>
            <a:ext cx="691700" cy="940700"/>
          </a:xfrm>
          <a:prstGeom prst="rect">
            <a:avLst/>
          </a:prstGeom>
          <a:noFill/>
          <a:ln>
            <a:noFill/>
          </a:ln>
        </p:spPr>
      </p:pic>
      <p:pic>
        <p:nvPicPr>
          <p:cNvPr id="205" name="Google Shape;205;p13"/>
          <p:cNvPicPr preferRelativeResize="0"/>
          <p:nvPr/>
        </p:nvPicPr>
        <p:blipFill>
          <a:blip r:embed="rId4">
            <a:alphaModFix/>
          </a:blip>
          <a:stretch>
            <a:fillRect/>
          </a:stretch>
        </p:blipFill>
        <p:spPr>
          <a:xfrm>
            <a:off x="6205650" y="2252188"/>
            <a:ext cx="2628900" cy="1743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14"/>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Survey Findings</a:t>
            </a:r>
            <a:endParaRPr/>
          </a:p>
        </p:txBody>
      </p:sp>
      <p:sp>
        <p:nvSpPr>
          <p:cNvPr id="211" name="Google Shape;211;p14"/>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p>
            <a:pPr indent="-381000" lvl="0" marL="457200" rtl="0" algn="l">
              <a:spcBef>
                <a:spcPts val="600"/>
              </a:spcBef>
              <a:spcAft>
                <a:spcPts val="0"/>
              </a:spcAft>
              <a:buSzPts val="2400"/>
              <a:buChar char="➔"/>
            </a:pPr>
            <a:r>
              <a:rPr lang="en"/>
              <a:t>Ranking the  Features</a:t>
            </a:r>
            <a:endParaRPr/>
          </a:p>
          <a:p>
            <a:pPr indent="-381000" lvl="0" marL="457200" rtl="0" algn="l">
              <a:spcBef>
                <a:spcPts val="0"/>
              </a:spcBef>
              <a:spcAft>
                <a:spcPts val="0"/>
              </a:spcAft>
              <a:buSzPts val="2400"/>
              <a:buChar char="➔"/>
            </a:pPr>
            <a:r>
              <a:rPr lang="en"/>
              <a:t>Features Considered and not </a:t>
            </a:r>
            <a:r>
              <a:rPr lang="en"/>
              <a:t>implemented</a:t>
            </a:r>
            <a:endParaRPr/>
          </a:p>
        </p:txBody>
      </p:sp>
      <p:sp>
        <p:nvSpPr>
          <p:cNvPr id="212" name="Google Shape;212;p1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3" name="Google Shape;213;p14"/>
          <p:cNvPicPr preferRelativeResize="0"/>
          <p:nvPr/>
        </p:nvPicPr>
        <p:blipFill>
          <a:blip r:embed="rId3">
            <a:alphaModFix/>
          </a:blip>
          <a:stretch>
            <a:fillRect/>
          </a:stretch>
        </p:blipFill>
        <p:spPr>
          <a:xfrm>
            <a:off x="7700975" y="126500"/>
            <a:ext cx="691700" cy="940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15"/>
          <p:cNvSpPr txBox="1"/>
          <p:nvPr>
            <p:ph idx="1" type="body"/>
          </p:nvPr>
        </p:nvSpPr>
        <p:spPr>
          <a:xfrm>
            <a:off x="5168425" y="2371825"/>
            <a:ext cx="3752400" cy="27204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t/>
            </a:r>
            <a:endParaRPr sz="1800"/>
          </a:p>
          <a:p>
            <a:pPr indent="-342900" lvl="0" marL="457200" rtl="0" algn="l">
              <a:spcBef>
                <a:spcPts val="1000"/>
              </a:spcBef>
              <a:spcAft>
                <a:spcPts val="0"/>
              </a:spcAft>
              <a:buSzPts val="1800"/>
              <a:buAutoNum type="arabicParenR" startAt="7"/>
            </a:pPr>
            <a:r>
              <a:rPr lang="en" sz="1800"/>
              <a:t>Adding a Search Bar</a:t>
            </a:r>
            <a:endParaRPr sz="1800"/>
          </a:p>
          <a:p>
            <a:pPr indent="-342900" lvl="0" marL="457200" rtl="0" algn="l">
              <a:spcBef>
                <a:spcPts val="0"/>
              </a:spcBef>
              <a:spcAft>
                <a:spcPts val="0"/>
              </a:spcAft>
              <a:buSzPts val="1800"/>
              <a:buAutoNum type="arabicParenR" startAt="7"/>
            </a:pPr>
            <a:r>
              <a:rPr lang="en" sz="1800"/>
              <a:t>Adding Notification if Not Achieving co-op</a:t>
            </a:r>
            <a:endParaRPr sz="1800"/>
          </a:p>
        </p:txBody>
      </p:sp>
      <p:sp>
        <p:nvSpPr>
          <p:cNvPr id="219" name="Google Shape;219;p1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0" name="Google Shape;220;p15"/>
          <p:cNvSpPr txBox="1"/>
          <p:nvPr>
            <p:ph type="title"/>
          </p:nvPr>
        </p:nvSpPr>
        <p:spPr>
          <a:xfrm>
            <a:off x="814275" y="367500"/>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Findings From Survey</a:t>
            </a:r>
            <a:endParaRPr/>
          </a:p>
          <a:p>
            <a:pPr indent="0" lvl="0" marL="0" rtl="0" algn="l">
              <a:spcBef>
                <a:spcPts val="0"/>
              </a:spcBef>
              <a:spcAft>
                <a:spcPts val="0"/>
              </a:spcAft>
              <a:buNone/>
            </a:pPr>
            <a:r>
              <a:rPr lang="en" sz="1800"/>
              <a:t>Ranked Features</a:t>
            </a:r>
            <a:endParaRPr sz="1800"/>
          </a:p>
        </p:txBody>
      </p:sp>
      <p:sp>
        <p:nvSpPr>
          <p:cNvPr id="221" name="Google Shape;221;p15"/>
          <p:cNvSpPr txBox="1"/>
          <p:nvPr>
            <p:ph idx="1" type="body"/>
          </p:nvPr>
        </p:nvSpPr>
        <p:spPr>
          <a:xfrm>
            <a:off x="237225" y="1332000"/>
            <a:ext cx="4485600" cy="3136200"/>
          </a:xfrm>
          <a:prstGeom prst="rect">
            <a:avLst/>
          </a:prstGeom>
        </p:spPr>
        <p:txBody>
          <a:bodyPr anchorCtr="0" anchor="ctr" bIns="91425" lIns="91425" spcFirstLastPara="1" rIns="91425" wrap="square" tIns="91425">
            <a:noAutofit/>
          </a:bodyPr>
          <a:lstStyle/>
          <a:p>
            <a:pPr indent="-355600" lvl="0" marL="457200" rtl="0" algn="l">
              <a:spcBef>
                <a:spcPts val="600"/>
              </a:spcBef>
              <a:spcAft>
                <a:spcPts val="0"/>
              </a:spcAft>
              <a:buSzPts val="2000"/>
              <a:buChar char="➔"/>
            </a:pPr>
            <a:r>
              <a:rPr lang="en" sz="2000"/>
              <a:t>Highest to Lowest Importance</a:t>
            </a:r>
            <a:endParaRPr sz="2000"/>
          </a:p>
          <a:p>
            <a:pPr indent="-342900" lvl="0" marL="457200" rtl="0" algn="l">
              <a:spcBef>
                <a:spcPts val="0"/>
              </a:spcBef>
              <a:spcAft>
                <a:spcPts val="0"/>
              </a:spcAft>
              <a:buSzPts val="1800"/>
              <a:buAutoNum type="arabicParenR"/>
            </a:pPr>
            <a:r>
              <a:rPr lang="en" sz="1800"/>
              <a:t>Fixing Outdated </a:t>
            </a:r>
            <a:r>
              <a:rPr lang="en" sz="1800"/>
              <a:t>Design</a:t>
            </a:r>
            <a:endParaRPr sz="1800"/>
          </a:p>
          <a:p>
            <a:pPr indent="-342900" lvl="0" marL="457200" rtl="0" algn="l">
              <a:spcBef>
                <a:spcPts val="0"/>
              </a:spcBef>
              <a:spcAft>
                <a:spcPts val="0"/>
              </a:spcAft>
              <a:buSzPts val="1800"/>
              <a:buAutoNum type="arabicParenR"/>
            </a:pPr>
            <a:r>
              <a:rPr lang="en" sz="1800"/>
              <a:t>Fixing the Navigational System</a:t>
            </a:r>
            <a:endParaRPr sz="1800"/>
          </a:p>
          <a:p>
            <a:pPr indent="-342900" lvl="0" marL="457200" rtl="0" algn="l">
              <a:spcBef>
                <a:spcPts val="0"/>
              </a:spcBef>
              <a:spcAft>
                <a:spcPts val="0"/>
              </a:spcAft>
              <a:buSzPts val="1800"/>
              <a:buAutoNum type="arabicParenR"/>
            </a:pPr>
            <a:r>
              <a:rPr lang="en" sz="1800"/>
              <a:t>Making information easy to access</a:t>
            </a:r>
            <a:endParaRPr sz="1800"/>
          </a:p>
          <a:p>
            <a:pPr indent="-342900" lvl="0" marL="457200" rtl="0" algn="l">
              <a:spcBef>
                <a:spcPts val="0"/>
              </a:spcBef>
              <a:spcAft>
                <a:spcPts val="0"/>
              </a:spcAft>
              <a:buSzPts val="1800"/>
              <a:buAutoNum type="arabicParenR"/>
            </a:pPr>
            <a:r>
              <a:rPr lang="en" sz="1800"/>
              <a:t>Adding A better designed Calendar feature</a:t>
            </a:r>
            <a:endParaRPr sz="1800"/>
          </a:p>
          <a:p>
            <a:pPr indent="-342900" lvl="0" marL="457200" rtl="0" algn="l">
              <a:spcBef>
                <a:spcPts val="0"/>
              </a:spcBef>
              <a:spcAft>
                <a:spcPts val="0"/>
              </a:spcAft>
              <a:buSzPts val="1800"/>
              <a:buAutoNum type="arabicParenR"/>
            </a:pPr>
            <a:r>
              <a:rPr lang="en" sz="1800"/>
              <a:t>Having an easy way to access Free Softwares given by the college </a:t>
            </a:r>
            <a:endParaRPr sz="1800"/>
          </a:p>
          <a:p>
            <a:pPr indent="-342900" lvl="0" marL="457200" rtl="0" algn="l">
              <a:spcBef>
                <a:spcPts val="0"/>
              </a:spcBef>
              <a:spcAft>
                <a:spcPts val="0"/>
              </a:spcAft>
              <a:buSzPts val="1800"/>
              <a:buAutoNum type="arabicParenR"/>
            </a:pPr>
            <a:r>
              <a:rPr lang="en" sz="1800"/>
              <a:t>Making Swapping Classes Easier</a:t>
            </a:r>
            <a:endParaRPr sz="1800"/>
          </a:p>
          <a:p>
            <a:pPr indent="-342900" lvl="0" marL="457200" rtl="0" algn="l">
              <a:spcBef>
                <a:spcPts val="0"/>
              </a:spcBef>
              <a:spcAft>
                <a:spcPts val="0"/>
              </a:spcAft>
              <a:buSzPts val="1800"/>
              <a:buAutoNum type="arabicParenR"/>
            </a:pPr>
            <a:r>
              <a:rPr lang="en" sz="1800"/>
              <a:t>Adding features that sends notifications</a:t>
            </a:r>
            <a:endParaRPr sz="1800"/>
          </a:p>
        </p:txBody>
      </p:sp>
      <p:pic>
        <p:nvPicPr>
          <p:cNvPr id="222" name="Google Shape;222;p15"/>
          <p:cNvPicPr preferRelativeResize="0"/>
          <p:nvPr/>
        </p:nvPicPr>
        <p:blipFill>
          <a:blip r:embed="rId3">
            <a:alphaModFix/>
          </a:blip>
          <a:stretch>
            <a:fillRect/>
          </a:stretch>
        </p:blipFill>
        <p:spPr>
          <a:xfrm>
            <a:off x="7700975" y="126500"/>
            <a:ext cx="691700" cy="940700"/>
          </a:xfrm>
          <a:prstGeom prst="rect">
            <a:avLst/>
          </a:prstGeom>
          <a:noFill/>
          <a:ln>
            <a:noFill/>
          </a:ln>
        </p:spPr>
      </p:pic>
      <p:pic>
        <p:nvPicPr>
          <p:cNvPr id="223" name="Google Shape;223;p15"/>
          <p:cNvPicPr preferRelativeResize="0"/>
          <p:nvPr/>
        </p:nvPicPr>
        <p:blipFill>
          <a:blip r:embed="rId4">
            <a:alphaModFix/>
          </a:blip>
          <a:stretch>
            <a:fillRect/>
          </a:stretch>
        </p:blipFill>
        <p:spPr>
          <a:xfrm>
            <a:off x="5356775" y="1364728"/>
            <a:ext cx="3512625" cy="1741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16"/>
          <p:cNvSpPr txBox="1"/>
          <p:nvPr>
            <p:ph idx="1" type="body"/>
          </p:nvPr>
        </p:nvSpPr>
        <p:spPr>
          <a:xfrm>
            <a:off x="198100" y="1245200"/>
            <a:ext cx="8281200" cy="3090600"/>
          </a:xfrm>
          <a:prstGeom prst="rect">
            <a:avLst/>
          </a:prstGeom>
        </p:spPr>
        <p:txBody>
          <a:bodyPr anchorCtr="0" anchor="ctr" bIns="91425" lIns="91425" spcFirstLastPara="1" rIns="91425" wrap="square" tIns="91425">
            <a:noAutofit/>
          </a:bodyPr>
          <a:lstStyle/>
          <a:p>
            <a:pPr indent="-355600" lvl="0" marL="457200" rtl="0" algn="l">
              <a:spcBef>
                <a:spcPts val="600"/>
              </a:spcBef>
              <a:spcAft>
                <a:spcPts val="0"/>
              </a:spcAft>
              <a:buSzPts val="2000"/>
              <a:buChar char="➔"/>
            </a:pPr>
            <a:r>
              <a:rPr lang="en" sz="2000"/>
              <a:t>Features Not Considered but were showed in the Survey</a:t>
            </a:r>
            <a:endParaRPr sz="2000"/>
          </a:p>
          <a:p>
            <a:pPr indent="-342900" lvl="1" marL="914400" rtl="0" algn="l">
              <a:spcBef>
                <a:spcPts val="0"/>
              </a:spcBef>
              <a:spcAft>
                <a:spcPts val="0"/>
              </a:spcAft>
              <a:buSzPts val="1800"/>
              <a:buChar char="◆"/>
            </a:pPr>
            <a:r>
              <a:rPr lang="en" sz="1800"/>
              <a:t>Changing the Theme so it fits in with the current Sheridan Website</a:t>
            </a:r>
            <a:endParaRPr sz="1800"/>
          </a:p>
          <a:p>
            <a:pPr indent="-342900" lvl="1" marL="914400" rtl="0" algn="l">
              <a:spcBef>
                <a:spcPts val="0"/>
              </a:spcBef>
              <a:spcAft>
                <a:spcPts val="0"/>
              </a:spcAft>
              <a:buSzPts val="1800"/>
              <a:buChar char="◆"/>
            </a:pPr>
            <a:r>
              <a:rPr lang="en" sz="1800"/>
              <a:t>Making Access Sheridan more </a:t>
            </a:r>
            <a:r>
              <a:rPr lang="en" sz="1800"/>
              <a:t>accessible</a:t>
            </a:r>
            <a:r>
              <a:rPr lang="en" sz="1800"/>
              <a:t> from other websites(Slate)</a:t>
            </a:r>
            <a:endParaRPr sz="1800"/>
          </a:p>
          <a:p>
            <a:pPr indent="0" lvl="0" marL="0" rtl="0" algn="l">
              <a:spcBef>
                <a:spcPts val="1000"/>
              </a:spcBef>
              <a:spcAft>
                <a:spcPts val="0"/>
              </a:spcAft>
              <a:buNone/>
            </a:pPr>
            <a:r>
              <a:t/>
            </a:r>
            <a:endParaRPr sz="1800"/>
          </a:p>
          <a:p>
            <a:pPr indent="-355600" lvl="0" marL="457200" rtl="0" algn="l">
              <a:spcBef>
                <a:spcPts val="1000"/>
              </a:spcBef>
              <a:spcAft>
                <a:spcPts val="0"/>
              </a:spcAft>
              <a:buSzPts val="2000"/>
              <a:buChar char="➔"/>
            </a:pPr>
            <a:r>
              <a:rPr lang="en" sz="2000"/>
              <a:t>Features Considered but not </a:t>
            </a:r>
            <a:r>
              <a:rPr lang="en" sz="2000"/>
              <a:t>implemented</a:t>
            </a:r>
            <a:endParaRPr sz="2000"/>
          </a:p>
          <a:p>
            <a:pPr indent="-342900" lvl="1" marL="914400" rtl="0" algn="l">
              <a:spcBef>
                <a:spcPts val="0"/>
              </a:spcBef>
              <a:spcAft>
                <a:spcPts val="0"/>
              </a:spcAft>
              <a:buSzPts val="1800"/>
              <a:buChar char="◆"/>
            </a:pPr>
            <a:r>
              <a:rPr lang="en" sz="1800"/>
              <a:t>Showing the current path you are in when you go deeper into the webpage</a:t>
            </a:r>
            <a:endParaRPr sz="1800"/>
          </a:p>
        </p:txBody>
      </p:sp>
      <p:sp>
        <p:nvSpPr>
          <p:cNvPr id="229" name="Google Shape;229;p1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0" name="Google Shape;230;p16"/>
          <p:cNvSpPr txBox="1"/>
          <p:nvPr>
            <p:ph type="title"/>
          </p:nvPr>
        </p:nvSpPr>
        <p:spPr>
          <a:xfrm>
            <a:off x="814275" y="367500"/>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Findings From Survey</a:t>
            </a:r>
            <a:endParaRPr/>
          </a:p>
          <a:p>
            <a:pPr indent="0" lvl="0" marL="0" rtl="0" algn="l">
              <a:spcBef>
                <a:spcPts val="0"/>
              </a:spcBef>
              <a:spcAft>
                <a:spcPts val="0"/>
              </a:spcAft>
              <a:buNone/>
            </a:pPr>
            <a:r>
              <a:rPr lang="en" sz="1800"/>
              <a:t>Features Not Considered/Implemented</a:t>
            </a:r>
            <a:endParaRPr sz="1800"/>
          </a:p>
        </p:txBody>
      </p:sp>
      <p:pic>
        <p:nvPicPr>
          <p:cNvPr id="231" name="Google Shape;231;p16"/>
          <p:cNvPicPr preferRelativeResize="0"/>
          <p:nvPr/>
        </p:nvPicPr>
        <p:blipFill>
          <a:blip r:embed="rId3">
            <a:alphaModFix/>
          </a:blip>
          <a:stretch>
            <a:fillRect/>
          </a:stretch>
        </p:blipFill>
        <p:spPr>
          <a:xfrm>
            <a:off x="7700975" y="126500"/>
            <a:ext cx="691700" cy="940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17"/>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Users testing </a:t>
            </a:r>
            <a:r>
              <a:rPr lang="en"/>
              <a:t>results</a:t>
            </a:r>
            <a:endParaRPr/>
          </a:p>
          <a:p>
            <a:pPr indent="0" lvl="0" marL="0" rtl="0" algn="l">
              <a:spcBef>
                <a:spcPts val="0"/>
              </a:spcBef>
              <a:spcAft>
                <a:spcPts val="0"/>
              </a:spcAft>
              <a:buNone/>
            </a:pPr>
            <a:r>
              <a:rPr lang="en" sz="1800"/>
              <a:t>What we did well</a:t>
            </a:r>
            <a:endParaRPr sz="1800"/>
          </a:p>
        </p:txBody>
      </p:sp>
      <p:sp>
        <p:nvSpPr>
          <p:cNvPr id="237" name="Google Shape;237;p17"/>
          <p:cNvSpPr txBox="1"/>
          <p:nvPr>
            <p:ph idx="1" type="body"/>
          </p:nvPr>
        </p:nvSpPr>
        <p:spPr>
          <a:xfrm>
            <a:off x="562825" y="1315925"/>
            <a:ext cx="7141500" cy="3145500"/>
          </a:xfrm>
          <a:prstGeom prst="rect">
            <a:avLst/>
          </a:prstGeom>
        </p:spPr>
        <p:txBody>
          <a:bodyPr anchorCtr="0" anchor="ctr" bIns="91425" lIns="91425" spcFirstLastPara="1" rIns="91425" wrap="square" tIns="91425">
            <a:noAutofit/>
          </a:bodyPr>
          <a:lstStyle/>
          <a:p>
            <a:pPr indent="-368300" lvl="0" marL="457200" rtl="0" algn="l">
              <a:spcBef>
                <a:spcPts val="600"/>
              </a:spcBef>
              <a:spcAft>
                <a:spcPts val="0"/>
              </a:spcAft>
              <a:buSzPts val="2200"/>
              <a:buChar char="➔"/>
            </a:pPr>
            <a:r>
              <a:rPr lang="en" sz="2200"/>
              <a:t>  Nice website pages design.</a:t>
            </a:r>
            <a:endParaRPr sz="2200"/>
          </a:p>
          <a:p>
            <a:pPr indent="-368300" lvl="0" marL="457200" rtl="0" algn="l">
              <a:spcBef>
                <a:spcPts val="0"/>
              </a:spcBef>
              <a:spcAft>
                <a:spcPts val="0"/>
              </a:spcAft>
              <a:buSzPts val="2200"/>
              <a:buChar char="➔"/>
            </a:pPr>
            <a:r>
              <a:rPr lang="en" sz="2200"/>
              <a:t>  Easy to use features and navigate the pages.</a:t>
            </a:r>
            <a:endParaRPr sz="2200"/>
          </a:p>
          <a:p>
            <a:pPr indent="-342900" lvl="1" marL="1371600" rtl="0" algn="l">
              <a:spcBef>
                <a:spcPts val="0"/>
              </a:spcBef>
              <a:spcAft>
                <a:spcPts val="0"/>
              </a:spcAft>
              <a:buSzPts val="1800"/>
              <a:buChar char="◆"/>
            </a:pPr>
            <a:r>
              <a:rPr lang="en" sz="1800"/>
              <a:t>Software downloading</a:t>
            </a:r>
            <a:endParaRPr sz="1800"/>
          </a:p>
          <a:p>
            <a:pPr indent="-342900" lvl="1" marL="1371600" rtl="0" algn="l">
              <a:spcBef>
                <a:spcPts val="0"/>
              </a:spcBef>
              <a:spcAft>
                <a:spcPts val="0"/>
              </a:spcAft>
              <a:buSzPts val="1800"/>
              <a:buChar char="◆"/>
            </a:pPr>
            <a:r>
              <a:rPr lang="en" sz="1800"/>
              <a:t>GPA calculation</a:t>
            </a:r>
            <a:endParaRPr sz="1800"/>
          </a:p>
          <a:p>
            <a:pPr indent="-342900" lvl="1" marL="1371600" rtl="0" algn="l">
              <a:spcBef>
                <a:spcPts val="0"/>
              </a:spcBef>
              <a:spcAft>
                <a:spcPts val="0"/>
              </a:spcAft>
              <a:buSzPts val="1800"/>
              <a:buChar char="◆"/>
            </a:pPr>
            <a:r>
              <a:rPr lang="en" sz="1800"/>
              <a:t>Courses swapping</a:t>
            </a:r>
            <a:endParaRPr sz="1800"/>
          </a:p>
          <a:p>
            <a:pPr indent="-342900" lvl="1" marL="1371600" rtl="0" algn="l">
              <a:spcBef>
                <a:spcPts val="0"/>
              </a:spcBef>
              <a:spcAft>
                <a:spcPts val="0"/>
              </a:spcAft>
              <a:buSzPts val="1800"/>
              <a:buChar char="◆"/>
            </a:pPr>
            <a:r>
              <a:rPr lang="en" sz="1800"/>
              <a:t>important date adding to the calendar</a:t>
            </a:r>
            <a:endParaRPr sz="1800"/>
          </a:p>
          <a:p>
            <a:pPr indent="-381000" lvl="0" marL="457200" rtl="0" algn="l">
              <a:spcBef>
                <a:spcPts val="0"/>
              </a:spcBef>
              <a:spcAft>
                <a:spcPts val="0"/>
              </a:spcAft>
              <a:buSzPts val="2400"/>
              <a:buChar char="➔"/>
            </a:pPr>
            <a:r>
              <a:rPr lang="en"/>
              <a:t>  Enjoying the new features we implemented.</a:t>
            </a:r>
            <a:endParaRPr/>
          </a:p>
          <a:p>
            <a:pPr indent="-342900" lvl="1" marL="1371600" rtl="0" algn="l">
              <a:spcBef>
                <a:spcPts val="0"/>
              </a:spcBef>
              <a:spcAft>
                <a:spcPts val="0"/>
              </a:spcAft>
              <a:buSzPts val="1800"/>
              <a:buChar char="◆"/>
            </a:pPr>
            <a:r>
              <a:rPr lang="en" sz="1800"/>
              <a:t>Viewing upcoming assignments</a:t>
            </a:r>
            <a:endParaRPr sz="1800"/>
          </a:p>
          <a:p>
            <a:pPr indent="-342900" lvl="1" marL="1371600" rtl="0" algn="l">
              <a:spcBef>
                <a:spcPts val="0"/>
              </a:spcBef>
              <a:spcAft>
                <a:spcPts val="0"/>
              </a:spcAft>
              <a:buSzPts val="1800"/>
              <a:buChar char="◆"/>
            </a:pPr>
            <a:r>
              <a:rPr lang="en" sz="1800"/>
              <a:t>GPA Calculator</a:t>
            </a:r>
            <a:endParaRPr sz="1800"/>
          </a:p>
          <a:p>
            <a:pPr indent="-342900" lvl="1" marL="1371600" rtl="0" algn="l">
              <a:spcBef>
                <a:spcPts val="0"/>
              </a:spcBef>
              <a:spcAft>
                <a:spcPts val="0"/>
              </a:spcAft>
              <a:buSzPts val="1800"/>
              <a:buChar char="◆"/>
            </a:pPr>
            <a:r>
              <a:rPr lang="en" sz="1800"/>
              <a:t>Easier way to swap courses</a:t>
            </a:r>
            <a:endParaRPr sz="1800"/>
          </a:p>
        </p:txBody>
      </p:sp>
      <p:sp>
        <p:nvSpPr>
          <p:cNvPr id="238" name="Google Shape;238;p1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9" name="Google Shape;239;p17"/>
          <p:cNvPicPr preferRelativeResize="0"/>
          <p:nvPr/>
        </p:nvPicPr>
        <p:blipFill>
          <a:blip r:embed="rId3">
            <a:alphaModFix/>
          </a:blip>
          <a:stretch>
            <a:fillRect/>
          </a:stretch>
        </p:blipFill>
        <p:spPr>
          <a:xfrm>
            <a:off x="7700975" y="126500"/>
            <a:ext cx="691700" cy="940700"/>
          </a:xfrm>
          <a:prstGeom prst="rect">
            <a:avLst/>
          </a:prstGeom>
          <a:noFill/>
          <a:ln>
            <a:noFill/>
          </a:ln>
        </p:spPr>
      </p:pic>
      <p:pic>
        <p:nvPicPr>
          <p:cNvPr id="240" name="Google Shape;240;p17"/>
          <p:cNvPicPr preferRelativeResize="0"/>
          <p:nvPr/>
        </p:nvPicPr>
        <p:blipFill>
          <a:blip r:embed="rId4">
            <a:alphaModFix/>
          </a:blip>
          <a:stretch>
            <a:fillRect/>
          </a:stretch>
        </p:blipFill>
        <p:spPr>
          <a:xfrm>
            <a:off x="6943956" y="1799312"/>
            <a:ext cx="1976618" cy="17152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18"/>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Users testing results</a:t>
            </a:r>
            <a:endParaRPr>
              <a:solidFill>
                <a:schemeClr val="lt1"/>
              </a:solidFill>
            </a:endParaRPr>
          </a:p>
          <a:p>
            <a:pPr indent="0" lvl="0" marL="0" rtl="0" algn="l">
              <a:spcBef>
                <a:spcPts val="0"/>
              </a:spcBef>
              <a:spcAft>
                <a:spcPts val="0"/>
              </a:spcAft>
              <a:buNone/>
            </a:pPr>
            <a:r>
              <a:rPr lang="en" sz="1800">
                <a:solidFill>
                  <a:schemeClr val="lt1"/>
                </a:solidFill>
              </a:rPr>
              <a:t>What we needed to improve</a:t>
            </a:r>
            <a:endParaRPr sz="1800">
              <a:solidFill>
                <a:schemeClr val="lt1"/>
              </a:solidFill>
            </a:endParaRPr>
          </a:p>
        </p:txBody>
      </p:sp>
      <p:sp>
        <p:nvSpPr>
          <p:cNvPr id="246" name="Google Shape;246;p18"/>
          <p:cNvSpPr txBox="1"/>
          <p:nvPr>
            <p:ph idx="1" type="body"/>
          </p:nvPr>
        </p:nvSpPr>
        <p:spPr>
          <a:xfrm>
            <a:off x="324375" y="2331750"/>
            <a:ext cx="6132600" cy="2164800"/>
          </a:xfrm>
          <a:prstGeom prst="rect">
            <a:avLst/>
          </a:prstGeom>
        </p:spPr>
        <p:txBody>
          <a:bodyPr anchorCtr="0" anchor="ctr" bIns="91425" lIns="91425" spcFirstLastPara="1" rIns="91425" wrap="square" tIns="91425">
            <a:noAutofit/>
          </a:bodyPr>
          <a:lstStyle/>
          <a:p>
            <a:pPr indent="-381000" lvl="0" marL="457200" rtl="0" algn="l">
              <a:spcBef>
                <a:spcPts val="600"/>
              </a:spcBef>
              <a:spcAft>
                <a:spcPts val="0"/>
              </a:spcAft>
              <a:buSzPts val="2400"/>
              <a:buChar char="➔"/>
            </a:pPr>
            <a:r>
              <a:rPr lang="en"/>
              <a:t>Labels </a:t>
            </a:r>
            <a:endParaRPr/>
          </a:p>
          <a:p>
            <a:pPr indent="-342900" lvl="1" marL="914400" rtl="0" algn="l">
              <a:spcBef>
                <a:spcPts val="0"/>
              </a:spcBef>
              <a:spcAft>
                <a:spcPts val="0"/>
              </a:spcAft>
              <a:buSzPts val="1800"/>
              <a:buChar char="◆"/>
            </a:pPr>
            <a:r>
              <a:rPr lang="en" sz="1800"/>
              <a:t>Changed the “</a:t>
            </a:r>
            <a:r>
              <a:rPr lang="en" sz="1800"/>
              <a:t>Courses/grades” label to “Course”.</a:t>
            </a:r>
            <a:endParaRPr sz="1800"/>
          </a:p>
          <a:p>
            <a:pPr indent="-342900" lvl="1" marL="914400" rtl="0" algn="l">
              <a:spcBef>
                <a:spcPts val="0"/>
              </a:spcBef>
              <a:spcAft>
                <a:spcPts val="0"/>
              </a:spcAft>
              <a:buSzPts val="1800"/>
              <a:buChar char="◆"/>
            </a:pPr>
            <a:r>
              <a:rPr lang="en" sz="1800"/>
              <a:t>Changed the “Scheduling” label to Calendar</a:t>
            </a:r>
            <a:endParaRPr sz="1800"/>
          </a:p>
          <a:p>
            <a:pPr indent="-342900" lvl="1" marL="914400" rtl="0" algn="l">
              <a:spcBef>
                <a:spcPts val="0"/>
              </a:spcBef>
              <a:spcAft>
                <a:spcPts val="0"/>
              </a:spcAft>
              <a:buSzPts val="1800"/>
              <a:buChar char="◆"/>
            </a:pPr>
            <a:r>
              <a:rPr lang="en" sz="1800"/>
              <a:t>No home button other then logo</a:t>
            </a:r>
            <a:endParaRPr/>
          </a:p>
          <a:p>
            <a:pPr indent="-381000" lvl="0" marL="457200" rtl="0" algn="l">
              <a:spcBef>
                <a:spcPts val="0"/>
              </a:spcBef>
              <a:spcAft>
                <a:spcPts val="0"/>
              </a:spcAft>
              <a:buSzPts val="2400"/>
              <a:buChar char="➔"/>
            </a:pPr>
            <a:r>
              <a:rPr lang="en"/>
              <a:t>Navigation</a:t>
            </a:r>
            <a:endParaRPr/>
          </a:p>
          <a:p>
            <a:pPr indent="-342900" lvl="1" marL="914400" rtl="0" algn="l">
              <a:spcBef>
                <a:spcPts val="0"/>
              </a:spcBef>
              <a:spcAft>
                <a:spcPts val="0"/>
              </a:spcAft>
              <a:buSzPts val="1800"/>
              <a:buChar char="◆"/>
            </a:pPr>
            <a:r>
              <a:rPr lang="en" sz="1800"/>
              <a:t>In our navigation bar I moved “Swapping courses” from scheduling to the Courses tab</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457200" rtl="0" algn="l">
              <a:spcBef>
                <a:spcPts val="1000"/>
              </a:spcBef>
              <a:spcAft>
                <a:spcPts val="1000"/>
              </a:spcAft>
              <a:buNone/>
            </a:pPr>
            <a:r>
              <a:t/>
            </a:r>
            <a:endParaRPr/>
          </a:p>
        </p:txBody>
      </p:sp>
      <p:sp>
        <p:nvSpPr>
          <p:cNvPr id="247" name="Google Shape;247;p1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8" name="Google Shape;248;p18"/>
          <p:cNvPicPr preferRelativeResize="0"/>
          <p:nvPr/>
        </p:nvPicPr>
        <p:blipFill>
          <a:blip r:embed="rId3">
            <a:alphaModFix/>
          </a:blip>
          <a:stretch>
            <a:fillRect/>
          </a:stretch>
        </p:blipFill>
        <p:spPr>
          <a:xfrm>
            <a:off x="7700975" y="126500"/>
            <a:ext cx="691700" cy="940700"/>
          </a:xfrm>
          <a:prstGeom prst="rect">
            <a:avLst/>
          </a:prstGeom>
          <a:noFill/>
          <a:ln>
            <a:noFill/>
          </a:ln>
        </p:spPr>
      </p:pic>
      <p:pic>
        <p:nvPicPr>
          <p:cNvPr id="249" name="Google Shape;249;p18"/>
          <p:cNvPicPr preferRelativeResize="0"/>
          <p:nvPr/>
        </p:nvPicPr>
        <p:blipFill>
          <a:blip r:embed="rId4">
            <a:alphaModFix/>
          </a:blip>
          <a:stretch>
            <a:fillRect/>
          </a:stretch>
        </p:blipFill>
        <p:spPr>
          <a:xfrm>
            <a:off x="6973175" y="1751675"/>
            <a:ext cx="1845575" cy="1542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19"/>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Users testing results</a:t>
            </a:r>
            <a:endParaRPr>
              <a:solidFill>
                <a:schemeClr val="lt1"/>
              </a:solidFill>
            </a:endParaRPr>
          </a:p>
          <a:p>
            <a:pPr indent="0" lvl="0" marL="0" rtl="0" algn="l">
              <a:spcBef>
                <a:spcPts val="0"/>
              </a:spcBef>
              <a:spcAft>
                <a:spcPts val="0"/>
              </a:spcAft>
              <a:buClr>
                <a:schemeClr val="dk1"/>
              </a:buClr>
              <a:buSzPts val="1100"/>
              <a:buFont typeface="Arial"/>
              <a:buNone/>
            </a:pPr>
            <a:r>
              <a:rPr lang="en" sz="1800">
                <a:solidFill>
                  <a:schemeClr val="lt1"/>
                </a:solidFill>
              </a:rPr>
              <a:t>Positive &amp; negative feedbacks</a:t>
            </a:r>
            <a:endParaRPr/>
          </a:p>
        </p:txBody>
      </p:sp>
      <p:sp>
        <p:nvSpPr>
          <p:cNvPr id="255" name="Google Shape;255;p19"/>
          <p:cNvSpPr txBox="1"/>
          <p:nvPr>
            <p:ph idx="1" type="body"/>
          </p:nvPr>
        </p:nvSpPr>
        <p:spPr>
          <a:xfrm>
            <a:off x="177100" y="1469650"/>
            <a:ext cx="7440900" cy="3367800"/>
          </a:xfrm>
          <a:prstGeom prst="rect">
            <a:avLst/>
          </a:prstGeom>
        </p:spPr>
        <p:txBody>
          <a:bodyPr anchorCtr="0" anchor="ctr" bIns="91425" lIns="91425" spcFirstLastPara="1" rIns="91425" wrap="square" tIns="91425">
            <a:noAutofit/>
          </a:bodyPr>
          <a:lstStyle/>
          <a:p>
            <a:pPr indent="-381000" lvl="0" marL="457200" rtl="0" algn="l">
              <a:spcBef>
                <a:spcPts val="600"/>
              </a:spcBef>
              <a:spcAft>
                <a:spcPts val="0"/>
              </a:spcAft>
              <a:buSzPts val="2400"/>
              <a:buChar char="●"/>
            </a:pPr>
            <a:r>
              <a:rPr lang="en"/>
              <a:t>Positive feedbacks</a:t>
            </a:r>
            <a:endParaRPr/>
          </a:p>
          <a:p>
            <a:pPr indent="-342900" lvl="0" marL="914400" rtl="0" algn="l">
              <a:spcBef>
                <a:spcPts val="0"/>
              </a:spcBef>
              <a:spcAft>
                <a:spcPts val="0"/>
              </a:spcAft>
              <a:buSzPts val="1800"/>
              <a:buChar char="●"/>
            </a:pPr>
            <a:r>
              <a:rPr lang="en" sz="1800"/>
              <a:t> Software pages worked really well. </a:t>
            </a:r>
            <a:endParaRPr sz="1800"/>
          </a:p>
          <a:p>
            <a:pPr indent="-342900" lvl="0" marL="914400" rtl="0" algn="l">
              <a:spcBef>
                <a:spcPts val="0"/>
              </a:spcBef>
              <a:spcAft>
                <a:spcPts val="0"/>
              </a:spcAft>
              <a:buSzPts val="1800"/>
              <a:buChar char="●"/>
            </a:pPr>
            <a:r>
              <a:rPr lang="en" sz="1800"/>
              <a:t> Users liked the using experience of swapping courses.</a:t>
            </a:r>
            <a:endParaRPr sz="1800"/>
          </a:p>
          <a:p>
            <a:pPr indent="-342900" lvl="0" marL="914400" rtl="0" algn="l">
              <a:spcBef>
                <a:spcPts val="0"/>
              </a:spcBef>
              <a:spcAft>
                <a:spcPts val="0"/>
              </a:spcAft>
              <a:buSzPts val="1800"/>
              <a:buChar char="●"/>
            </a:pPr>
            <a:r>
              <a:rPr lang="en" sz="1800"/>
              <a:t> Calendar worked well and users enjoyed mobility of new features(viewing upcoming assignments).</a:t>
            </a:r>
            <a:endParaRPr sz="1800"/>
          </a:p>
          <a:p>
            <a:pPr indent="-342900" lvl="0" marL="914400" rtl="0" algn="l">
              <a:spcBef>
                <a:spcPts val="0"/>
              </a:spcBef>
              <a:spcAft>
                <a:spcPts val="0"/>
              </a:spcAft>
              <a:buSzPts val="1800"/>
              <a:buChar char="●"/>
            </a:pPr>
            <a:r>
              <a:rPr lang="en" sz="1800"/>
              <a:t>Nice page design throughout the websites.</a:t>
            </a:r>
            <a:endParaRPr sz="1800"/>
          </a:p>
          <a:p>
            <a:pPr indent="-381000" lvl="0" marL="457200" rtl="0" algn="l">
              <a:spcBef>
                <a:spcPts val="0"/>
              </a:spcBef>
              <a:spcAft>
                <a:spcPts val="0"/>
              </a:spcAft>
              <a:buSzPts val="2400"/>
              <a:buChar char="●"/>
            </a:pPr>
            <a:r>
              <a:rPr lang="en"/>
              <a:t>Negative feedbacks</a:t>
            </a:r>
            <a:endParaRPr/>
          </a:p>
          <a:p>
            <a:pPr indent="-342900" lvl="0" marL="914400" rtl="0" algn="l">
              <a:spcBef>
                <a:spcPts val="0"/>
              </a:spcBef>
              <a:spcAft>
                <a:spcPts val="0"/>
              </a:spcAft>
              <a:buSzPts val="1800"/>
              <a:buChar char="●"/>
            </a:pPr>
            <a:r>
              <a:rPr lang="en" sz="1800"/>
              <a:t>GPA calculator was not automatically done by system.</a:t>
            </a:r>
            <a:endParaRPr sz="1800"/>
          </a:p>
          <a:p>
            <a:pPr indent="-342900" lvl="0" marL="914400" rtl="0" algn="l">
              <a:spcBef>
                <a:spcPts val="0"/>
              </a:spcBef>
              <a:spcAft>
                <a:spcPts val="0"/>
              </a:spcAft>
              <a:buSzPts val="1800"/>
              <a:buChar char="●"/>
            </a:pPr>
            <a:r>
              <a:rPr lang="en" sz="1800"/>
              <a:t> ‘Courses /grades’ tab was too long and not make sense.</a:t>
            </a:r>
            <a:endParaRPr sz="1800"/>
          </a:p>
          <a:p>
            <a:pPr indent="-342900" lvl="0" marL="914400" rtl="0" algn="l">
              <a:spcBef>
                <a:spcPts val="0"/>
              </a:spcBef>
              <a:spcAft>
                <a:spcPts val="0"/>
              </a:spcAft>
              <a:buSzPts val="1800"/>
              <a:buChar char="●"/>
            </a:pPr>
            <a:r>
              <a:rPr lang="en" sz="1800"/>
              <a:t>Swapping courses tab could not be find easily.</a:t>
            </a:r>
            <a:endParaRPr sz="1800"/>
          </a:p>
          <a:p>
            <a:pPr indent="-342900" lvl="0" marL="914400" rtl="0" algn="l">
              <a:spcBef>
                <a:spcPts val="0"/>
              </a:spcBef>
              <a:spcAft>
                <a:spcPts val="0"/>
              </a:spcAft>
              <a:buSzPts val="1800"/>
              <a:buChar char="●"/>
            </a:pPr>
            <a:r>
              <a:rPr lang="en" sz="1800"/>
              <a:t>There was no link between two seperate calendar section.</a:t>
            </a:r>
            <a:endParaRPr sz="1800"/>
          </a:p>
          <a:p>
            <a:pPr indent="-342900" lvl="0" marL="914400" rtl="0" algn="l">
              <a:spcBef>
                <a:spcPts val="0"/>
              </a:spcBef>
              <a:spcAft>
                <a:spcPts val="0"/>
              </a:spcAft>
              <a:buSzPts val="1800"/>
              <a:buChar char="●"/>
            </a:pPr>
            <a:r>
              <a:rPr lang="en" sz="1800"/>
              <a:t>Color needed to be added to what should do on weekly assignment.</a:t>
            </a:r>
            <a:endParaRPr sz="1800"/>
          </a:p>
        </p:txBody>
      </p:sp>
      <p:sp>
        <p:nvSpPr>
          <p:cNvPr id="256" name="Google Shape;256;p1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7" name="Google Shape;257;p19"/>
          <p:cNvPicPr preferRelativeResize="0"/>
          <p:nvPr/>
        </p:nvPicPr>
        <p:blipFill>
          <a:blip r:embed="rId3">
            <a:alphaModFix/>
          </a:blip>
          <a:stretch>
            <a:fillRect/>
          </a:stretch>
        </p:blipFill>
        <p:spPr>
          <a:xfrm>
            <a:off x="7700975" y="126500"/>
            <a:ext cx="691700" cy="940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