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8"/>
  </p:notesMasterIdLst>
  <p:sldIdLst>
    <p:sldId id="278" r:id="rId5"/>
    <p:sldId id="279" r:id="rId6"/>
    <p:sldId id="280" r:id="rId7"/>
    <p:sldId id="281" r:id="rId8"/>
    <p:sldId id="285" r:id="rId9"/>
    <p:sldId id="282" r:id="rId10"/>
    <p:sldId id="283" r:id="rId11"/>
    <p:sldId id="284" r:id="rId12"/>
    <p:sldId id="286" r:id="rId13"/>
    <p:sldId id="287" r:id="rId14"/>
    <p:sldId id="288" r:id="rId15"/>
    <p:sldId id="289" r:id="rId16"/>
    <p:sldId id="29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EB1656-1491-4367-80CF-ED6CF4613881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24799F8-5558-4484-ADF3-30696A9F8845}">
      <dgm:prSet/>
      <dgm:spPr/>
      <dgm:t>
        <a:bodyPr/>
        <a:lstStyle/>
        <a:p>
          <a:r>
            <a:rPr lang="en-US"/>
            <a:t>Victoria Village</a:t>
          </a:r>
        </a:p>
      </dgm:t>
    </dgm:pt>
    <dgm:pt modelId="{F4BA1B95-778B-4760-BEDF-E617B342B364}" type="parTrans" cxnId="{DC8CB5C2-9954-45AE-80DB-BBD2E1E6D803}">
      <dgm:prSet/>
      <dgm:spPr/>
      <dgm:t>
        <a:bodyPr/>
        <a:lstStyle/>
        <a:p>
          <a:endParaRPr lang="en-US"/>
        </a:p>
      </dgm:t>
    </dgm:pt>
    <dgm:pt modelId="{B153FD07-ADBF-410B-B75F-0F11878BCCF0}" type="sibTrans" cxnId="{DC8CB5C2-9954-45AE-80DB-BBD2E1E6D803}">
      <dgm:prSet/>
      <dgm:spPr/>
      <dgm:t>
        <a:bodyPr/>
        <a:lstStyle/>
        <a:p>
          <a:endParaRPr lang="en-US"/>
        </a:p>
      </dgm:t>
    </dgm:pt>
    <dgm:pt modelId="{949EBF65-B5B4-4EBB-9A44-B6BA0C739DC7}">
      <dgm:prSet/>
      <dgm:spPr/>
      <dgm:t>
        <a:bodyPr/>
        <a:lstStyle/>
        <a:p>
          <a:r>
            <a:rPr lang="en-US"/>
            <a:t>Thorncliffe Park</a:t>
          </a:r>
        </a:p>
      </dgm:t>
    </dgm:pt>
    <dgm:pt modelId="{5BA681FB-43EB-4596-8BBA-A20F8F425136}" type="parTrans" cxnId="{EF47275F-62CE-475C-881E-4B4F27EE8010}">
      <dgm:prSet/>
      <dgm:spPr/>
      <dgm:t>
        <a:bodyPr/>
        <a:lstStyle/>
        <a:p>
          <a:endParaRPr lang="en-US"/>
        </a:p>
      </dgm:t>
    </dgm:pt>
    <dgm:pt modelId="{D250E258-4216-49D5-8E78-270191887FD1}" type="sibTrans" cxnId="{EF47275F-62CE-475C-881E-4B4F27EE8010}">
      <dgm:prSet/>
      <dgm:spPr/>
      <dgm:t>
        <a:bodyPr/>
        <a:lstStyle/>
        <a:p>
          <a:endParaRPr lang="en-US"/>
        </a:p>
      </dgm:t>
    </dgm:pt>
    <dgm:pt modelId="{E9EDC513-6240-42D3-9145-C3F8FC22614C}" type="pres">
      <dgm:prSet presAssocID="{FFEB1656-1491-4367-80CF-ED6CF461388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1419D0F-32BD-4467-940B-F6E3D90AFC8E}" type="pres">
      <dgm:prSet presAssocID="{F24799F8-5558-4484-ADF3-30696A9F8845}" presName="hierRoot1" presStyleCnt="0"/>
      <dgm:spPr/>
    </dgm:pt>
    <dgm:pt modelId="{F449B1FE-7CC7-401E-A64B-F6DA9D20F181}" type="pres">
      <dgm:prSet presAssocID="{F24799F8-5558-4484-ADF3-30696A9F8845}" presName="composite" presStyleCnt="0"/>
      <dgm:spPr/>
    </dgm:pt>
    <dgm:pt modelId="{916260E4-347E-4D75-832E-B86386B87433}" type="pres">
      <dgm:prSet presAssocID="{F24799F8-5558-4484-ADF3-30696A9F8845}" presName="background" presStyleLbl="node0" presStyleIdx="0" presStyleCnt="2"/>
      <dgm:spPr/>
    </dgm:pt>
    <dgm:pt modelId="{A5B9A157-5F38-40D1-944A-C40B22F3A4C5}" type="pres">
      <dgm:prSet presAssocID="{F24799F8-5558-4484-ADF3-30696A9F8845}" presName="text" presStyleLbl="fgAcc0" presStyleIdx="0" presStyleCnt="2">
        <dgm:presLayoutVars>
          <dgm:chPref val="3"/>
        </dgm:presLayoutVars>
      </dgm:prSet>
      <dgm:spPr/>
    </dgm:pt>
    <dgm:pt modelId="{4ADD7769-DF18-4191-BA84-833366D6B8E5}" type="pres">
      <dgm:prSet presAssocID="{F24799F8-5558-4484-ADF3-30696A9F8845}" presName="hierChild2" presStyleCnt="0"/>
      <dgm:spPr/>
    </dgm:pt>
    <dgm:pt modelId="{BFC92FF9-B429-4722-B64D-7DAD9EDF6BBF}" type="pres">
      <dgm:prSet presAssocID="{949EBF65-B5B4-4EBB-9A44-B6BA0C739DC7}" presName="hierRoot1" presStyleCnt="0"/>
      <dgm:spPr/>
    </dgm:pt>
    <dgm:pt modelId="{6B654A82-08E6-42FF-8E6F-79F45702D971}" type="pres">
      <dgm:prSet presAssocID="{949EBF65-B5B4-4EBB-9A44-B6BA0C739DC7}" presName="composite" presStyleCnt="0"/>
      <dgm:spPr/>
    </dgm:pt>
    <dgm:pt modelId="{30100F93-B831-4755-9396-6E87E77B9BC6}" type="pres">
      <dgm:prSet presAssocID="{949EBF65-B5B4-4EBB-9A44-B6BA0C739DC7}" presName="background" presStyleLbl="node0" presStyleIdx="1" presStyleCnt="2"/>
      <dgm:spPr/>
    </dgm:pt>
    <dgm:pt modelId="{614349EF-9F7E-46A3-8382-7EF3ED5637F9}" type="pres">
      <dgm:prSet presAssocID="{949EBF65-B5B4-4EBB-9A44-B6BA0C739DC7}" presName="text" presStyleLbl="fgAcc0" presStyleIdx="1" presStyleCnt="2">
        <dgm:presLayoutVars>
          <dgm:chPref val="3"/>
        </dgm:presLayoutVars>
      </dgm:prSet>
      <dgm:spPr/>
    </dgm:pt>
    <dgm:pt modelId="{89E4697C-E0BF-443A-B003-00FCF24E1840}" type="pres">
      <dgm:prSet presAssocID="{949EBF65-B5B4-4EBB-9A44-B6BA0C739DC7}" presName="hierChild2" presStyleCnt="0"/>
      <dgm:spPr/>
    </dgm:pt>
  </dgm:ptLst>
  <dgm:cxnLst>
    <dgm:cxn modelId="{63A5C034-591E-4DF0-B048-60E603968AEB}" type="presOf" srcId="{FFEB1656-1491-4367-80CF-ED6CF4613881}" destId="{E9EDC513-6240-42D3-9145-C3F8FC22614C}" srcOrd="0" destOrd="0" presId="urn:microsoft.com/office/officeart/2005/8/layout/hierarchy1"/>
    <dgm:cxn modelId="{EF47275F-62CE-475C-881E-4B4F27EE8010}" srcId="{FFEB1656-1491-4367-80CF-ED6CF4613881}" destId="{949EBF65-B5B4-4EBB-9A44-B6BA0C739DC7}" srcOrd="1" destOrd="0" parTransId="{5BA681FB-43EB-4596-8BBA-A20F8F425136}" sibTransId="{D250E258-4216-49D5-8E78-270191887FD1}"/>
    <dgm:cxn modelId="{085A238D-19C5-4519-A30B-2A2844D67102}" type="presOf" srcId="{949EBF65-B5B4-4EBB-9A44-B6BA0C739DC7}" destId="{614349EF-9F7E-46A3-8382-7EF3ED5637F9}" srcOrd="0" destOrd="0" presId="urn:microsoft.com/office/officeart/2005/8/layout/hierarchy1"/>
    <dgm:cxn modelId="{3FB8ABBC-6B65-492E-9424-36357A39CF39}" type="presOf" srcId="{F24799F8-5558-4484-ADF3-30696A9F8845}" destId="{A5B9A157-5F38-40D1-944A-C40B22F3A4C5}" srcOrd="0" destOrd="0" presId="urn:microsoft.com/office/officeart/2005/8/layout/hierarchy1"/>
    <dgm:cxn modelId="{DC8CB5C2-9954-45AE-80DB-BBD2E1E6D803}" srcId="{FFEB1656-1491-4367-80CF-ED6CF4613881}" destId="{F24799F8-5558-4484-ADF3-30696A9F8845}" srcOrd="0" destOrd="0" parTransId="{F4BA1B95-778B-4760-BEDF-E617B342B364}" sibTransId="{B153FD07-ADBF-410B-B75F-0F11878BCCF0}"/>
    <dgm:cxn modelId="{2104D47E-DCCC-4F19-92B2-8D4FA853EF1F}" type="presParOf" srcId="{E9EDC513-6240-42D3-9145-C3F8FC22614C}" destId="{F1419D0F-32BD-4467-940B-F6E3D90AFC8E}" srcOrd="0" destOrd="0" presId="urn:microsoft.com/office/officeart/2005/8/layout/hierarchy1"/>
    <dgm:cxn modelId="{10CB58DE-AFB8-4A8B-8AB4-01A6E846F2C8}" type="presParOf" srcId="{F1419D0F-32BD-4467-940B-F6E3D90AFC8E}" destId="{F449B1FE-7CC7-401E-A64B-F6DA9D20F181}" srcOrd="0" destOrd="0" presId="urn:microsoft.com/office/officeart/2005/8/layout/hierarchy1"/>
    <dgm:cxn modelId="{C857B439-A25B-4CB2-BD34-8F712BE02A2B}" type="presParOf" srcId="{F449B1FE-7CC7-401E-A64B-F6DA9D20F181}" destId="{916260E4-347E-4D75-832E-B86386B87433}" srcOrd="0" destOrd="0" presId="urn:microsoft.com/office/officeart/2005/8/layout/hierarchy1"/>
    <dgm:cxn modelId="{D3016078-5C01-4C00-B1A9-17E063FCB850}" type="presParOf" srcId="{F449B1FE-7CC7-401E-A64B-F6DA9D20F181}" destId="{A5B9A157-5F38-40D1-944A-C40B22F3A4C5}" srcOrd="1" destOrd="0" presId="urn:microsoft.com/office/officeart/2005/8/layout/hierarchy1"/>
    <dgm:cxn modelId="{7D119491-AF20-498D-9A36-595AFE207124}" type="presParOf" srcId="{F1419D0F-32BD-4467-940B-F6E3D90AFC8E}" destId="{4ADD7769-DF18-4191-BA84-833366D6B8E5}" srcOrd="1" destOrd="0" presId="urn:microsoft.com/office/officeart/2005/8/layout/hierarchy1"/>
    <dgm:cxn modelId="{BE34002B-797A-4101-AB06-F09A658244B9}" type="presParOf" srcId="{E9EDC513-6240-42D3-9145-C3F8FC22614C}" destId="{BFC92FF9-B429-4722-B64D-7DAD9EDF6BBF}" srcOrd="1" destOrd="0" presId="urn:microsoft.com/office/officeart/2005/8/layout/hierarchy1"/>
    <dgm:cxn modelId="{E2DFF2B0-EB8D-4BC9-8312-DC02892C6E5F}" type="presParOf" srcId="{BFC92FF9-B429-4722-B64D-7DAD9EDF6BBF}" destId="{6B654A82-08E6-42FF-8E6F-79F45702D971}" srcOrd="0" destOrd="0" presId="urn:microsoft.com/office/officeart/2005/8/layout/hierarchy1"/>
    <dgm:cxn modelId="{8BE4D616-3130-4C13-879B-10F76CBC7500}" type="presParOf" srcId="{6B654A82-08E6-42FF-8E6F-79F45702D971}" destId="{30100F93-B831-4755-9396-6E87E77B9BC6}" srcOrd="0" destOrd="0" presId="urn:microsoft.com/office/officeart/2005/8/layout/hierarchy1"/>
    <dgm:cxn modelId="{1DCB24AD-DE26-4A56-BB91-0895EAB629BE}" type="presParOf" srcId="{6B654A82-08E6-42FF-8E6F-79F45702D971}" destId="{614349EF-9F7E-46A3-8382-7EF3ED5637F9}" srcOrd="1" destOrd="0" presId="urn:microsoft.com/office/officeart/2005/8/layout/hierarchy1"/>
    <dgm:cxn modelId="{42C852BA-2C0B-4CCB-90E8-786718DA568E}" type="presParOf" srcId="{BFC92FF9-B429-4722-B64D-7DAD9EDF6BBF}" destId="{89E4697C-E0BF-443A-B003-00FCF24E18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6260E4-347E-4D75-832E-B86386B87433}">
      <dsp:nvSpPr>
        <dsp:cNvPr id="0" name=""/>
        <dsp:cNvSpPr/>
      </dsp:nvSpPr>
      <dsp:spPr>
        <a:xfrm>
          <a:off x="1263" y="214746"/>
          <a:ext cx="4436205" cy="28169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5B9A157-5F38-40D1-944A-C40B22F3A4C5}">
      <dsp:nvSpPr>
        <dsp:cNvPr id="0" name=""/>
        <dsp:cNvSpPr/>
      </dsp:nvSpPr>
      <dsp:spPr>
        <a:xfrm>
          <a:off x="494175" y="683012"/>
          <a:ext cx="4436205" cy="28169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Victoria Village</a:t>
          </a:r>
        </a:p>
      </dsp:txBody>
      <dsp:txXfrm>
        <a:off x="576682" y="765519"/>
        <a:ext cx="4271191" cy="2651976"/>
      </dsp:txXfrm>
    </dsp:sp>
    <dsp:sp modelId="{30100F93-B831-4755-9396-6E87E77B9BC6}">
      <dsp:nvSpPr>
        <dsp:cNvPr id="0" name=""/>
        <dsp:cNvSpPr/>
      </dsp:nvSpPr>
      <dsp:spPr>
        <a:xfrm>
          <a:off x="5423293" y="214746"/>
          <a:ext cx="4436205" cy="28169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4349EF-9F7E-46A3-8382-7EF3ED5637F9}">
      <dsp:nvSpPr>
        <dsp:cNvPr id="0" name=""/>
        <dsp:cNvSpPr/>
      </dsp:nvSpPr>
      <dsp:spPr>
        <a:xfrm>
          <a:off x="5916205" y="683012"/>
          <a:ext cx="4436205" cy="28169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Thorncliffe Park</a:t>
          </a:r>
        </a:p>
      </dsp:txBody>
      <dsp:txXfrm>
        <a:off x="5998712" y="765519"/>
        <a:ext cx="4271191" cy="26519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cl.us/Geospatial_data" TargetMode="External"/><Relationship Id="rId2" Type="http://schemas.openxmlformats.org/officeDocument/2006/relationships/hyperlink" Target="https://en.wikipedia.org/wiki/Demographics_of_Toront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oursquare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Determining Mediterranean Restaurant Location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Luka </a:t>
            </a:r>
            <a:r>
              <a:rPr lang="en-US" dirty="0" err="1"/>
              <a:t>Marunic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D89A4D-CFC6-4A10-B332-1157BE9B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Location of Clusters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F54F3D37-F01B-4132-A2B3-53E47AE66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55671" y="1019176"/>
            <a:ext cx="7501501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726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B3897FC-A693-4656-8FCD-CF609C3B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95110F-079E-406D-9534-4881C384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3946393" cy="1956298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Best Cluster for Mediterranean Restaurant</a:t>
            </a:r>
            <a:endParaRPr lang="en-CA" sz="36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F917AC0-9624-47DB-AC4D-1DCC2F68F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768" y="643467"/>
            <a:ext cx="6430560" cy="1956298"/>
          </a:xfrm>
        </p:spPr>
        <p:txBody>
          <a:bodyPr anchor="ctr">
            <a:normAutofit/>
          </a:bodyPr>
          <a:lstStyle/>
          <a:p>
            <a:r>
              <a:rPr lang="en-US" dirty="0"/>
              <a:t>Cluster contains largest Mediterranean population</a:t>
            </a:r>
          </a:p>
          <a:p>
            <a:r>
              <a:rPr lang="en-US" dirty="0"/>
              <a:t>Little to no competition from similar restaurants</a:t>
            </a:r>
          </a:p>
          <a:p>
            <a:r>
              <a:rPr lang="en-US" dirty="0"/>
              <a:t>Mid tier household income</a:t>
            </a:r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EA3D96F-644F-4008-B1EE-1A5C57056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8" y="3372598"/>
            <a:ext cx="10926860" cy="226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570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A33B4-A99B-4CF9-8794-B627A6012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Best </a:t>
            </a:r>
            <a:r>
              <a:rPr lang="en-US" dirty="0" err="1"/>
              <a:t>Neighbourhoods</a:t>
            </a:r>
            <a:endParaRPr lang="en-C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71E701-1A67-4226-A866-976F7B0AB7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9191980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69398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74AE3-C8F4-4601-B70B-B7E287A9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Next steps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F059B-DBCC-4434-8D19-E5BDB87F2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different factors in deciding where to place a restaurant</a:t>
            </a:r>
          </a:p>
          <a:p>
            <a:r>
              <a:rPr lang="en-US" dirty="0"/>
              <a:t>Key factors include: Average Household income, Other similar restaurants and Mediterranean population</a:t>
            </a:r>
          </a:p>
          <a:p>
            <a:r>
              <a:rPr lang="en-US" dirty="0"/>
              <a:t>Two best </a:t>
            </a:r>
            <a:r>
              <a:rPr lang="en-US" dirty="0" err="1"/>
              <a:t>neighbourhoods</a:t>
            </a:r>
            <a:r>
              <a:rPr lang="en-US" dirty="0"/>
              <a:t> are Victoria Village and Thorncliffe Park</a:t>
            </a:r>
          </a:p>
          <a:p>
            <a:r>
              <a:rPr lang="en-US" dirty="0"/>
              <a:t>Next steps to survey the population in these </a:t>
            </a:r>
            <a:r>
              <a:rPr lang="en-US" dirty="0" err="1"/>
              <a:t>neighbourhoods</a:t>
            </a:r>
            <a:r>
              <a:rPr lang="en-US" dirty="0"/>
              <a:t> to get more in depth look at viability of a new restaurant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4304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000" dirty="0"/>
              <a:t>Using Data For Location Searching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r>
              <a:rPr lang="en-US" sz="2400" dirty="0"/>
              <a:t>Data can provide insights that Human intuition can not</a:t>
            </a:r>
          </a:p>
          <a:p>
            <a:r>
              <a:rPr lang="en-US" sz="2400" dirty="0"/>
              <a:t>Opening a restaurant is costly, need to get it right</a:t>
            </a:r>
          </a:p>
          <a:p>
            <a:r>
              <a:rPr lang="en-US" sz="2400" dirty="0"/>
              <a:t>Quicker process than using surveys alone</a:t>
            </a:r>
          </a:p>
          <a:p>
            <a:pPr marL="3690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2E742-B4BF-4209-B3EE-F1AB8EBF4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BA760-E800-401B-929C-C5366EDFB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Toronto is a diverse city and has a large Mediterranean population, where  is the best spot to open a restaurant</a:t>
            </a:r>
          </a:p>
          <a:p>
            <a:r>
              <a:rPr lang="en-US" dirty="0"/>
              <a:t>The Mediterranean population in Toronto is spread out which </a:t>
            </a:r>
            <a:r>
              <a:rPr lang="en-US" dirty="0" err="1"/>
              <a:t>neighbourhoods</a:t>
            </a:r>
            <a:r>
              <a:rPr lang="en-US" dirty="0"/>
              <a:t> would be most receptive to a new Mediterranean restaurant</a:t>
            </a:r>
            <a:endParaRPr lang="en-CA" dirty="0"/>
          </a:p>
        </p:txBody>
      </p:sp>
      <p:pic>
        <p:nvPicPr>
          <p:cNvPr id="5" name="Picture 4" descr="A large body of water with a city in the background&#10;&#10;Description automatically generated">
            <a:extLst>
              <a:ext uri="{FF2B5EF4-FFF2-40B4-BE49-F238E27FC236}">
                <a16:creationId xmlns:a16="http://schemas.microsoft.com/office/drawing/2014/main" id="{CDCE551F-1558-4A00-BB72-6626AD7DF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662" y="4057650"/>
            <a:ext cx="4167188" cy="243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65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03BD1-BC60-42E0-B6CF-E7091358D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&amp; Cleaning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AE5FA-DDEE-4E6A-A7D2-3D9AB49FE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Demographic data from (</a:t>
            </a:r>
            <a:r>
              <a:rPr lang="en-CA" u="sng" dirty="0">
                <a:effectLst/>
                <a:hlinkClick r:id="rId2"/>
              </a:rPr>
              <a:t>https://en.wikipedia.org/wiki/Demographics_of_Toronto</a:t>
            </a:r>
            <a:r>
              <a:rPr lang="en-CA" u="sng" dirty="0">
                <a:effectLst/>
              </a:rPr>
              <a:t>)</a:t>
            </a:r>
          </a:p>
          <a:p>
            <a:r>
              <a:rPr lang="en-CA" dirty="0">
                <a:effectLst/>
              </a:rPr>
              <a:t>Geographical data from(</a:t>
            </a:r>
            <a:r>
              <a:rPr lang="en-CA" u="sng" dirty="0">
                <a:effectLst/>
                <a:hlinkClick r:id="rId3"/>
              </a:rPr>
              <a:t>https://cocl.us/Geospatial_data</a:t>
            </a:r>
            <a:r>
              <a:rPr lang="en-CA" u="sng" dirty="0">
                <a:effectLst/>
              </a:rPr>
              <a:t>)</a:t>
            </a:r>
          </a:p>
          <a:p>
            <a:r>
              <a:rPr lang="en-CA" dirty="0">
                <a:effectLst/>
              </a:rPr>
              <a:t>Restaurant data from(</a:t>
            </a:r>
            <a:r>
              <a:rPr lang="en-CA" u="sng" dirty="0">
                <a:effectLst/>
                <a:hlinkClick r:id="rId4"/>
              </a:rPr>
              <a:t>https://foursquare.com/</a:t>
            </a:r>
            <a:r>
              <a:rPr lang="en-CA" u="sng" dirty="0">
                <a:effectLst/>
              </a:rPr>
              <a:t>)</a:t>
            </a:r>
          </a:p>
          <a:p>
            <a:r>
              <a:rPr lang="en-CA" dirty="0">
                <a:effectLst/>
              </a:rPr>
              <a:t>Remove any entry where there were more than two values missing</a:t>
            </a:r>
          </a:p>
          <a:p>
            <a:r>
              <a:rPr lang="en-CA" dirty="0">
                <a:effectLst/>
              </a:rPr>
              <a:t>Merge the demographic and geographic data frames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35980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BC62E-8525-4B88-87AE-9F34056F0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8BA24-3309-4B18-B73F-7C3748223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best way to find a suitable </a:t>
            </a:r>
            <a:r>
              <a:rPr lang="en-US" dirty="0" err="1"/>
              <a:t>neighbourhood</a:t>
            </a:r>
            <a:r>
              <a:rPr lang="en-US" dirty="0"/>
              <a:t> is group together by characteristics such as:</a:t>
            </a:r>
          </a:p>
          <a:p>
            <a:r>
              <a:rPr lang="en-US" dirty="0"/>
              <a:t>Average family income</a:t>
            </a:r>
          </a:p>
          <a:p>
            <a:r>
              <a:rPr lang="en-US" dirty="0"/>
              <a:t>Number of Mediterranean's in the </a:t>
            </a:r>
            <a:r>
              <a:rPr lang="en-US" dirty="0" err="1"/>
              <a:t>neighbourhood</a:t>
            </a:r>
            <a:endParaRPr lang="en-US" dirty="0"/>
          </a:p>
          <a:p>
            <a:r>
              <a:rPr lang="en-US" dirty="0"/>
              <a:t>Number of Mediterranean restaurants in the </a:t>
            </a:r>
            <a:r>
              <a:rPr lang="en-US" dirty="0" err="1"/>
              <a:t>neighbourhood</a:t>
            </a: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98421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C54EB-7414-4FD6-B906-1333226DB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Household Income</a:t>
            </a:r>
            <a:endParaRPr lang="en-CA" dirty="0"/>
          </a:p>
        </p:txBody>
      </p:sp>
      <p:pic>
        <p:nvPicPr>
          <p:cNvPr id="5" name="Content Placeholder 4" descr="A picture containing measure, object&#10;&#10;Description automatically generated">
            <a:extLst>
              <a:ext uri="{FF2B5EF4-FFF2-40B4-BE49-F238E27FC236}">
                <a16:creationId xmlns:a16="http://schemas.microsoft.com/office/drawing/2014/main" id="{A1FCECA5-E143-4751-ACC6-4AFEAA8C8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045" y="1955567"/>
            <a:ext cx="10353675" cy="3845158"/>
          </a:xfrm>
          <a:effectLst>
            <a:glow rad="127000">
              <a:schemeClr val="tx1"/>
            </a:glow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469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2BFCF-A415-4051-A37D-D151D4F4A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Mediterranean's per </a:t>
            </a:r>
            <a:r>
              <a:rPr lang="en-US" dirty="0" err="1"/>
              <a:t>Neighbourhood</a:t>
            </a:r>
            <a:endParaRPr lang="en-CA" dirty="0"/>
          </a:p>
        </p:txBody>
      </p:sp>
      <p:pic>
        <p:nvPicPr>
          <p:cNvPr id="5" name="Content Placeholder 4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8853046D-6855-4957-93B0-23DE9A7377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660417"/>
            <a:ext cx="10353675" cy="2546816"/>
          </a:xfrm>
          <a:effectLst>
            <a:glow rad="127000">
              <a:schemeClr val="tx1"/>
            </a:glow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9031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8D9C3-A985-48EE-81CB-63F591950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Mediterranean Restaurants</a:t>
            </a:r>
            <a:endParaRPr lang="en-CA" dirty="0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17ACB97D-66E5-457B-ABD3-2B53398EA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6" y="1653436"/>
            <a:ext cx="9507860" cy="4137764"/>
          </a:xfrm>
        </p:spPr>
      </p:pic>
    </p:spTree>
    <p:extLst>
      <p:ext uri="{BB962C8B-B14F-4D97-AF65-F5344CB8AC3E}">
        <p14:creationId xmlns:p14="http://schemas.microsoft.com/office/powerpoint/2010/main" val="4168552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A5A0-7ADA-4255-8A81-1E3C65DA9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Clusters</a:t>
            </a:r>
            <a:endParaRPr lang="en-CA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C3659894-B570-4866-86D7-546246B1D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166" y="1971675"/>
            <a:ext cx="6874022" cy="371475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3FF131-DE82-4D2E-BE5D-32A8AB9860E2}"/>
              </a:ext>
            </a:extLst>
          </p:cNvPr>
          <p:cNvSpPr txBox="1"/>
          <p:nvPr/>
        </p:nvSpPr>
        <p:spPr>
          <a:xfrm>
            <a:off x="7554897" y="2343705"/>
            <a:ext cx="4128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the previous factors looking at squared error on the y axis provides us with the ideal number of clusters being 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716694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300</Words>
  <Application>Microsoft Office PowerPoint</Application>
  <PresentationFormat>Widescreen</PresentationFormat>
  <Paragraphs>39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Goudy Old Style</vt:lpstr>
      <vt:lpstr>Wingdings 2</vt:lpstr>
      <vt:lpstr>SlateVTI</vt:lpstr>
      <vt:lpstr>Determining Mediterranean Restaurant Location</vt:lpstr>
      <vt:lpstr>Using Data For Location Searching </vt:lpstr>
      <vt:lpstr>Problem</vt:lpstr>
      <vt:lpstr>Data Acquisition &amp; Cleaning</vt:lpstr>
      <vt:lpstr>Clustering</vt:lpstr>
      <vt:lpstr>Average Household Income</vt:lpstr>
      <vt:lpstr>Mediterranean's per Neighbourhood</vt:lpstr>
      <vt:lpstr>Mediterranean Restaurants</vt:lpstr>
      <vt:lpstr>Number of Clusters</vt:lpstr>
      <vt:lpstr>Location of Clusters</vt:lpstr>
      <vt:lpstr>Best Cluster for Mediterranean Restaurant</vt:lpstr>
      <vt:lpstr>Best Neighbourhoods</vt:lpstr>
      <vt:lpstr>Conclusion &amp;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Determining Restaurant Location</dc:title>
  <dc:creator>lukam</dc:creator>
  <cp:lastModifiedBy>lukam</cp:lastModifiedBy>
  <cp:revision>2</cp:revision>
  <dcterms:created xsi:type="dcterms:W3CDTF">2020-12-06T21:12:12Z</dcterms:created>
  <dcterms:modified xsi:type="dcterms:W3CDTF">2020-12-06T21:34:10Z</dcterms:modified>
</cp:coreProperties>
</file>