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0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7607"/>
            <a:ext cx="40906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VISOKA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Arial MT"/>
                <a:cs typeface="Arial MT"/>
              </a:rPr>
              <a:t>Š</a:t>
            </a:r>
            <a:r>
              <a:rPr sz="1100" spc="-15" dirty="0">
                <a:latin typeface="Calibri"/>
                <a:cs typeface="Calibri"/>
              </a:rPr>
              <a:t>KOLA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STRUKOVNIH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STUDIJA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ZA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INFORMACIONE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TEHNOLOGIJE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5760" y="3163793"/>
            <a:ext cx="5681345" cy="206438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800" b="1" spc="-10" dirty="0">
                <a:latin typeface="Calibri"/>
                <a:cs typeface="Calibri"/>
              </a:rPr>
              <a:t>Projektovanje </a:t>
            </a:r>
            <a:r>
              <a:rPr sz="1800" b="1" spc="-5" dirty="0">
                <a:latin typeface="Calibri"/>
                <a:cs typeface="Calibri"/>
              </a:rPr>
              <a:t>informacionih </a:t>
            </a:r>
            <a:r>
              <a:rPr sz="1800" b="1" spc="-10" dirty="0">
                <a:latin typeface="Calibri"/>
                <a:cs typeface="Calibri"/>
              </a:rPr>
              <a:t>sistema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800" spc="-15" dirty="0">
                <a:latin typeface="Calibri"/>
                <a:cs typeface="Calibri"/>
              </a:rPr>
              <a:t>Projekat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ct val="109800"/>
              </a:lnSpc>
            </a:pPr>
            <a:r>
              <a:rPr sz="2200" b="1" spc="-15" dirty="0">
                <a:latin typeface="Calibri"/>
                <a:cs typeface="Calibri"/>
              </a:rPr>
              <a:t>Projektovanje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informacionog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sistema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prodavnica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satova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219448"/>
            <a:ext cx="1223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Predmetni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nastavnik: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3700" y="7219448"/>
            <a:ext cx="5092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Student: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7505081"/>
            <a:ext cx="17938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Profesor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Aleksandar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85" dirty="0">
                <a:latin typeface="Calibri"/>
                <a:cs typeface="Calibri"/>
              </a:rPr>
              <a:t>Simovi</a:t>
            </a:r>
            <a:r>
              <a:rPr sz="1100" spc="-85" dirty="0">
                <a:latin typeface="Arial MT"/>
                <a:cs typeface="Arial MT"/>
              </a:rPr>
              <a:t>ć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3700" y="7505081"/>
            <a:ext cx="11410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Luka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Vukoje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118/20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1413" y="8361607"/>
            <a:ext cx="54991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Beog</a:t>
            </a:r>
            <a:r>
              <a:rPr sz="1200" b="1" spc="-3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ad</a:t>
            </a:r>
            <a:endParaRPr sz="12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940"/>
              </a:spcBef>
            </a:pPr>
            <a:r>
              <a:rPr sz="1200" b="1" dirty="0">
                <a:latin typeface="Calibri"/>
                <a:cs typeface="Calibri"/>
              </a:rPr>
              <a:t>Jul,2023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587" y="1615578"/>
            <a:ext cx="446722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5836"/>
            <a:ext cx="3610610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5.</a:t>
            </a: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 Dijagram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E5395"/>
                </a:solidFill>
                <a:latin typeface="Calibri"/>
                <a:cs typeface="Calibri"/>
              </a:rPr>
              <a:t>podataka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IDEF1X </a:t>
            </a: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notaciji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2307" y="6528444"/>
            <a:ext cx="30283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 </a:t>
            </a:r>
            <a:r>
              <a:rPr sz="1300" b="1" spc="-5" dirty="0">
                <a:latin typeface="Calibri"/>
                <a:cs typeface="Calibri"/>
              </a:rPr>
              <a:t>6.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podataka </a:t>
            </a:r>
            <a:r>
              <a:rPr sz="1300" b="1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 IDEF1X </a:t>
            </a:r>
            <a:r>
              <a:rPr sz="1300" b="1" spc="-10" dirty="0">
                <a:latin typeface="Calibri"/>
                <a:cs typeface="Calibri"/>
              </a:rPr>
              <a:t>notaciji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571" y="1681138"/>
            <a:ext cx="5927477" cy="44093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5836"/>
            <a:ext cx="5356225" cy="157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6</a:t>
            </a:r>
            <a:r>
              <a:rPr sz="1600" dirty="0">
                <a:solidFill>
                  <a:srgbClr val="2E5395"/>
                </a:solidFill>
                <a:latin typeface="Calibri"/>
                <a:cs typeface="Calibri"/>
              </a:rPr>
              <a:t>.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sz="1600" spc="-805" dirty="0">
                <a:solidFill>
                  <a:srgbClr val="2E5395"/>
                </a:solidFill>
                <a:latin typeface="Arial MT"/>
                <a:cs typeface="Arial MT"/>
              </a:rPr>
              <a:t>č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ni</a:t>
            </a:r>
            <a:r>
              <a:rPr sz="1600" dirty="0">
                <a:solidFill>
                  <a:srgbClr val="2E5395"/>
                </a:solidFill>
                <a:latin typeface="Calibri"/>
                <a:cs typeface="Calibri"/>
              </a:rPr>
              <a:t>k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 pod</a:t>
            </a:r>
            <a:r>
              <a:rPr sz="1600" spc="-15" dirty="0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2E5395"/>
                </a:solidFill>
                <a:latin typeface="Calibri"/>
                <a:cs typeface="Calibri"/>
              </a:rPr>
              <a:t>k</a:t>
            </a:r>
            <a:r>
              <a:rPr sz="1600" dirty="0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70400"/>
              </a:lnSpc>
            </a:pPr>
            <a:r>
              <a:rPr sz="1100" spc="-10" dirty="0">
                <a:latin typeface="Calibri"/>
                <a:cs typeface="Calibri"/>
              </a:rPr>
              <a:t>Recnik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podataka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14" dirty="0">
                <a:latin typeface="Calibri"/>
                <a:cs typeface="Calibri"/>
              </a:rPr>
              <a:t>slu</a:t>
            </a:r>
            <a:r>
              <a:rPr sz="1100" spc="-114" dirty="0">
                <a:latin typeface="Arial MT"/>
                <a:cs typeface="Arial MT"/>
              </a:rPr>
              <a:t>ž</a:t>
            </a:r>
            <a:r>
              <a:rPr sz="1100" spc="-114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kako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definisali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koji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podatak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kog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tipa,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kao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 </a:t>
            </a:r>
            <a:r>
              <a:rPr sz="1100" spc="-15" dirty="0">
                <a:latin typeface="Calibri"/>
                <a:cs typeface="Calibri"/>
              </a:rPr>
              <a:t>koja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ogranicenja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datog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podatka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unutar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informacionog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sistema.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7100" y="2692396"/>
          <a:ext cx="5924550" cy="219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70" dirty="0">
                          <a:latin typeface="Calibri"/>
                          <a:cs typeface="Calibri"/>
                        </a:rPr>
                        <a:t>Dobavlja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č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Polje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Ime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Polja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Tip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podatka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Ograni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enje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Akcija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PIB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Dobavlj</a:t>
                      </a:r>
                      <a:r>
                        <a:rPr sz="1100" spc="-70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PIB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notnull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Naziv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dobavlja</a:t>
                      </a:r>
                      <a:r>
                        <a:rPr sz="1100" spc="-65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NazivDobavlja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nVarChar(20)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Adresa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dobavlja</a:t>
                      </a:r>
                      <a:r>
                        <a:rPr sz="1100" spc="-65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45" dirty="0">
                          <a:latin typeface="Calibri"/>
                          <a:cs typeface="Calibri"/>
                        </a:rPr>
                        <a:t>AdresaDobavlja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nVarChar(20)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b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Mati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niBroj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Mesto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Mesto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nVarChar(20)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87129" y="5166307"/>
            <a:ext cx="17983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Tabela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</a:t>
            </a:r>
            <a:r>
              <a:rPr sz="1100" b="1" spc="-10" dirty="0">
                <a:latin typeface="Calibri"/>
                <a:cs typeface="Calibri"/>
              </a:rPr>
              <a:t> Podaci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za Dobavlja</a:t>
            </a:r>
            <a:r>
              <a:rPr sz="1100" b="1" spc="-10" dirty="0">
                <a:latin typeface="Arial"/>
                <a:cs typeface="Arial"/>
              </a:rPr>
              <a:t>č</a:t>
            </a:r>
            <a:r>
              <a:rPr sz="1100" b="1" spc="-1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6032494"/>
          <a:ext cx="592455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499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Sat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Polje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Ime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Polja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Tip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podatka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Ograni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enje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Akcija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Sat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SatID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notnull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Proizvodja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Proizvodja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Model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Model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Tip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tipSata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24307" y="8198804"/>
            <a:ext cx="1323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Tabela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2.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Podaci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za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Sat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7100" y="914400"/>
          <a:ext cx="5924550" cy="157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Kupac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Polje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Ime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Polja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Tip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podatka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Ograni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enje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Akcija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Kupac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KupacID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notnull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Ime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kupca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ImeKupca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Prezime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kupca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PrezimeKupca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9306" y="2759794"/>
            <a:ext cx="14941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Tabela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3.</a:t>
            </a:r>
            <a:r>
              <a:rPr sz="1100" b="1" spc="-10" dirty="0">
                <a:latin typeface="Calibri"/>
                <a:cs typeface="Calibri"/>
              </a:rPr>
              <a:t> Podaci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za Kupac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7100" y="3632198"/>
          <a:ext cx="5924550" cy="125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Kupovina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Polje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Ime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Polja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Tip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podatka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Ograni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enje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Akcija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Pib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firme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PIB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notnull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SatID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notnull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912933" y="5165489"/>
            <a:ext cx="19469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Tabela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4.</a:t>
            </a:r>
            <a:r>
              <a:rPr sz="1100" b="1" spc="-10" dirty="0">
                <a:latin typeface="Calibri"/>
                <a:cs typeface="Calibri"/>
              </a:rPr>
              <a:t> Podaci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za kupovina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sata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27100" y="6032495"/>
          <a:ext cx="5924550" cy="12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5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Kupuje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Polje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Ime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Polja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Tip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podatka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60" dirty="0">
                          <a:latin typeface="Calibri"/>
                          <a:cs typeface="Calibri"/>
                        </a:rPr>
                        <a:t>Ograni</a:t>
                      </a:r>
                      <a:r>
                        <a:rPr sz="1100" spc="-60" dirty="0">
                          <a:latin typeface="Arial MT"/>
                          <a:cs typeface="Arial MT"/>
                        </a:rPr>
                        <a:t>č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enje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Akcija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kupca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KupacID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notnull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SatID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VarChar(15)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notnull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187700" y="7285533"/>
            <a:ext cx="15379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Calibri"/>
                <a:cs typeface="Calibri"/>
              </a:rPr>
              <a:t>Tabela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5.</a:t>
            </a:r>
            <a:r>
              <a:rPr sz="1100" b="1" spc="-10" dirty="0">
                <a:latin typeface="Calibri"/>
                <a:cs typeface="Calibri"/>
              </a:rPr>
              <a:t> Podaci za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kupuje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5836"/>
            <a:ext cx="564451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7.</a:t>
            </a:r>
            <a:r>
              <a:rPr sz="1600" spc="33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Star</a:t>
            </a:r>
            <a:r>
              <a:rPr sz="1600" spc="-1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UML</a:t>
            </a:r>
            <a:r>
              <a:rPr sz="1600" spc="-1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dijagrami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250"/>
              </a:spcBef>
            </a:pPr>
            <a:r>
              <a:rPr sz="1300" spc="-10" dirty="0">
                <a:latin typeface="Calibri"/>
                <a:cs typeface="Calibri"/>
              </a:rPr>
              <a:t>Kupac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bira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sat,</a:t>
            </a:r>
            <a:r>
              <a:rPr sz="1300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moze</a:t>
            </a:r>
            <a:r>
              <a:rPr sz="1300" spc="-5" dirty="0">
                <a:latin typeface="Calibri"/>
                <a:cs typeface="Calibri"/>
              </a:rPr>
              <a:t> da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pogleda </a:t>
            </a:r>
            <a:r>
              <a:rPr sz="1300" spc="-10" dirty="0">
                <a:latin typeface="Calibri"/>
                <a:cs typeface="Calibri"/>
              </a:rPr>
              <a:t>dodatne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informacije</a:t>
            </a:r>
            <a:r>
              <a:rPr sz="130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satu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ako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35" dirty="0">
                <a:latin typeface="Arial MT"/>
                <a:cs typeface="Arial MT"/>
              </a:rPr>
              <a:t>ž</a:t>
            </a:r>
            <a:r>
              <a:rPr sz="1300" spc="-135" dirty="0">
                <a:latin typeface="Calibri"/>
                <a:cs typeface="Calibri"/>
              </a:rPr>
              <a:t>eli.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Sistem 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85" dirty="0">
                <a:latin typeface="Calibri"/>
                <a:cs typeface="Calibri"/>
              </a:rPr>
              <a:t>omogu</a:t>
            </a:r>
            <a:r>
              <a:rPr sz="1300" spc="-85" dirty="0">
                <a:latin typeface="Arial MT"/>
                <a:cs typeface="Arial MT"/>
              </a:rPr>
              <a:t>ć</a:t>
            </a:r>
            <a:r>
              <a:rPr sz="1300" spc="-85" dirty="0">
                <a:latin typeface="Calibri"/>
                <a:cs typeface="Calibri"/>
              </a:rPr>
              <a:t>ava</a:t>
            </a:r>
            <a:r>
              <a:rPr sz="1300" spc="-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korisnicima kupovinu sata putem interneta </a:t>
            </a:r>
            <a:r>
              <a:rPr sz="1300" spc="-5" dirty="0">
                <a:latin typeface="Calibri"/>
                <a:cs typeface="Calibri"/>
              </a:rPr>
              <a:t>ili </a:t>
            </a:r>
            <a:r>
              <a:rPr sz="1300" spc="-10" dirty="0">
                <a:latin typeface="Calibri"/>
                <a:cs typeface="Calibri"/>
              </a:rPr>
              <a:t>direktnim odlaskom </a:t>
            </a:r>
            <a:r>
              <a:rPr sz="1300" dirty="0">
                <a:latin typeface="Calibri"/>
                <a:cs typeface="Calibri"/>
              </a:rPr>
              <a:t>u 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prodavnicu.</a:t>
            </a:r>
            <a:r>
              <a:rPr sz="1300" spc="-5" dirty="0">
                <a:latin typeface="Calibri"/>
                <a:cs typeface="Calibri"/>
              </a:rPr>
              <a:t> Za online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kupovina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korisnik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mora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da </a:t>
            </a:r>
            <a:r>
              <a:rPr sz="1300" spc="-10" dirty="0">
                <a:latin typeface="Calibri"/>
                <a:cs typeface="Calibri"/>
              </a:rPr>
              <a:t>registruje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nalog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sistem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provere 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provera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ispravnost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kartice.</a:t>
            </a:r>
            <a:r>
              <a:rPr sz="1300" dirty="0">
                <a:latin typeface="Calibri"/>
                <a:cs typeface="Calibri"/>
              </a:rPr>
              <a:t> U </a:t>
            </a:r>
            <a:r>
              <a:rPr sz="1300" spc="-10" dirty="0">
                <a:latin typeface="Calibri"/>
                <a:cs typeface="Calibri"/>
              </a:rPr>
              <a:t>prodavnici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kupac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70" dirty="0">
                <a:latin typeface="Calibri"/>
                <a:cs typeface="Calibri"/>
              </a:rPr>
              <a:t>mo</a:t>
            </a:r>
            <a:r>
              <a:rPr sz="1300" spc="-170" dirty="0">
                <a:latin typeface="Arial MT"/>
                <a:cs typeface="Arial MT"/>
              </a:rPr>
              <a:t>ž</a:t>
            </a:r>
            <a:r>
              <a:rPr sz="1300" spc="-170" dirty="0">
                <a:latin typeface="Calibri"/>
                <a:cs typeface="Calibri"/>
              </a:rPr>
              <a:t>e</a:t>
            </a:r>
            <a:r>
              <a:rPr sz="1300" spc="-114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plati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gotovinom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ili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karticom. </a:t>
            </a:r>
            <a:r>
              <a:rPr sz="1300" spc="-5" dirty="0">
                <a:latin typeface="Calibri"/>
                <a:cs typeface="Calibri"/>
              </a:rPr>
              <a:t> Do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2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vlja</a:t>
            </a:r>
            <a:r>
              <a:rPr sz="1300" spc="-650" dirty="0">
                <a:latin typeface="Arial MT"/>
                <a:cs typeface="Arial MT"/>
              </a:rPr>
              <a:t>č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š</a:t>
            </a:r>
            <a:r>
              <a:rPr sz="1300" spc="-5" dirty="0">
                <a:latin typeface="Calibri"/>
                <a:cs typeface="Calibri"/>
              </a:rPr>
              <a:t>alj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alo</a:t>
            </a:r>
            <a:r>
              <a:rPr sz="1300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 p</a:t>
            </a:r>
            <a:r>
              <a:rPr sz="1300" spc="-2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od</a:t>
            </a:r>
            <a:r>
              <a:rPr sz="1300" spc="-2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vnici,na</a:t>
            </a:r>
            <a:r>
              <a:rPr sz="1300" spc="-45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45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oje</a:t>
            </a:r>
            <a:r>
              <a:rPr sz="1300" dirty="0">
                <a:latin typeface="Calibri"/>
                <a:cs typeface="Calibri"/>
              </a:rPr>
              <a:t>g </a:t>
            </a:r>
            <a:r>
              <a:rPr sz="1300" spc="-5" dirty="0">
                <a:latin typeface="Calibri"/>
                <a:cs typeface="Calibri"/>
              </a:rPr>
              <a:t> p</a:t>
            </a:r>
            <a:r>
              <a:rPr sz="1300" spc="-2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od</a:t>
            </a:r>
            <a:r>
              <a:rPr sz="1300" spc="-2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vni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5" dirty="0">
                <a:latin typeface="Arial MT"/>
                <a:cs typeface="Arial MT"/>
              </a:rPr>
              <a:t>š</a:t>
            </a:r>
            <a:r>
              <a:rPr sz="1300" spc="-5" dirty="0">
                <a:latin typeface="Calibri"/>
                <a:cs typeface="Calibri"/>
              </a:rPr>
              <a:t>alj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 narudzbenic</a:t>
            </a:r>
            <a:r>
              <a:rPr sz="1300" dirty="0">
                <a:latin typeface="Calibri"/>
                <a:cs typeface="Calibri"/>
              </a:rPr>
              <a:t>u  </a:t>
            </a:r>
            <a:r>
              <a:rPr sz="1300" spc="-65" dirty="0">
                <a:latin typeface="Calibri"/>
                <a:cs typeface="Calibri"/>
              </a:rPr>
              <a:t>dostavlja</a:t>
            </a:r>
            <a:r>
              <a:rPr sz="1300" spc="-65" dirty="0">
                <a:latin typeface="Arial MT"/>
                <a:cs typeface="Arial MT"/>
              </a:rPr>
              <a:t>č</a:t>
            </a:r>
            <a:r>
              <a:rPr sz="1300" spc="-65" dirty="0">
                <a:latin typeface="Calibri"/>
                <a:cs typeface="Calibri"/>
              </a:rPr>
              <a:t>u.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Nakon</a:t>
            </a:r>
            <a:r>
              <a:rPr sz="1300" spc="-5" dirty="0">
                <a:latin typeface="Calibri"/>
                <a:cs typeface="Calibri"/>
              </a:rPr>
              <a:t> primanja narudzbenice </a:t>
            </a:r>
            <a:r>
              <a:rPr sz="1300" spc="-75" dirty="0">
                <a:latin typeface="Calibri"/>
                <a:cs typeface="Calibri"/>
              </a:rPr>
              <a:t>dostavlja</a:t>
            </a:r>
            <a:r>
              <a:rPr sz="1300" spc="-75" dirty="0">
                <a:latin typeface="Arial MT"/>
                <a:cs typeface="Arial MT"/>
              </a:rPr>
              <a:t>č</a:t>
            </a:r>
            <a:r>
              <a:rPr sz="1300" spc="-6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š</a:t>
            </a:r>
            <a:r>
              <a:rPr sz="1300" spc="-5" dirty="0">
                <a:latin typeface="Calibri"/>
                <a:cs typeface="Calibri"/>
              </a:rPr>
              <a:t>alje </a:t>
            </a:r>
            <a:r>
              <a:rPr sz="1300" spc="-10" dirty="0">
                <a:latin typeface="Calibri"/>
                <a:cs typeface="Calibri"/>
              </a:rPr>
              <a:t>otpremnicu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fakturu 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prodavnici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169367"/>
            <a:ext cx="1467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E5395"/>
                </a:solidFill>
                <a:latin typeface="Calibri"/>
                <a:cs typeface="Calibri"/>
              </a:rPr>
              <a:t>7.1</a:t>
            </a:r>
            <a:r>
              <a:rPr sz="1200" spc="-2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E5395"/>
                </a:solidFill>
                <a:latin typeface="Calibri"/>
                <a:cs typeface="Calibri"/>
              </a:rPr>
              <a:t>USE</a:t>
            </a:r>
            <a:r>
              <a:rPr sz="1200" spc="-2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E5395"/>
                </a:solidFill>
                <a:latin typeface="Calibri"/>
                <a:cs typeface="Calibri"/>
              </a:rPr>
              <a:t>CASE</a:t>
            </a:r>
            <a:r>
              <a:rPr sz="1200" spc="-2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E5395"/>
                </a:solidFill>
                <a:latin typeface="Calibri"/>
                <a:cs typeface="Calibri"/>
              </a:rPr>
              <a:t>Dijagrami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700" y="5903515"/>
            <a:ext cx="1849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7.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USE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CASE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820412"/>
            <a:ext cx="6438899" cy="38373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200001"/>
            <a:ext cx="13709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7.1.1</a:t>
            </a:r>
            <a:r>
              <a:rPr sz="1300" spc="-3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Dijagram</a:t>
            </a:r>
            <a:r>
              <a:rPr sz="1300" spc="-3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klasa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9009" y="4493989"/>
            <a:ext cx="1548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8.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klasa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81175"/>
            <a:ext cx="5943599" cy="2777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5836"/>
            <a:ext cx="3610610" cy="68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7.1.2</a:t>
            </a:r>
            <a:r>
              <a:rPr sz="1300" spc="-1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Dijagram</a:t>
            </a:r>
            <a:r>
              <a:rPr sz="1300" spc="-1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aktivnosti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0" y="6186115"/>
            <a:ext cx="18751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9.</a:t>
            </a:r>
            <a:r>
              <a:rPr sz="1300" b="1" spc="-10" dirty="0">
                <a:latin typeface="Calibri"/>
                <a:cs typeface="Calibri"/>
              </a:rPr>
              <a:t> Dijagram aktivnosti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574915"/>
            <a:ext cx="5943600" cy="3800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200001"/>
            <a:ext cx="1606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7.1.3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Dijagram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sekvenci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811796"/>
            <a:ext cx="294640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Verdana"/>
                <a:cs typeface="Verdana"/>
              </a:rPr>
              <a:t>SLUČAJEVI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KORIŠĆENJA: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NABAVKA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Verdana"/>
                <a:cs typeface="Verdana"/>
              </a:rPr>
              <a:t>Aktori: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Prodavnica,Dobavljac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-5" dirty="0">
                <a:latin typeface="Verdana"/>
                <a:cs typeface="Verdana"/>
              </a:rPr>
              <a:t>Učesnici: </a:t>
            </a:r>
            <a:r>
              <a:rPr sz="1000" spc="-10" dirty="0">
                <a:latin typeface="Verdana"/>
                <a:cs typeface="Verdana"/>
              </a:rPr>
              <a:t>Prodavnica,Dobavljac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Verdana"/>
              <a:cs typeface="Verdana"/>
            </a:endParaRPr>
          </a:p>
          <a:p>
            <a:pPr marL="274955" marR="909955" indent="-262890">
              <a:lnSpc>
                <a:spcPct val="116500"/>
              </a:lnSpc>
              <a:spcBef>
                <a:spcPts val="5"/>
              </a:spcBef>
            </a:pPr>
            <a:r>
              <a:rPr sz="1000" b="1" spc="-5" dirty="0">
                <a:latin typeface="Verdana"/>
                <a:cs typeface="Verdana"/>
              </a:rPr>
              <a:t>Osnovni</a:t>
            </a:r>
            <a:r>
              <a:rPr sz="1000" b="1" spc="5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scenario: 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1.Dobavljac salje katalog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2.Prodavnica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prima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katalog</a:t>
            </a:r>
            <a:endParaRPr sz="1000">
              <a:latin typeface="Verdana"/>
              <a:cs typeface="Verdana"/>
            </a:endParaRPr>
          </a:p>
          <a:p>
            <a:pPr marL="280035" marR="73025">
              <a:lnSpc>
                <a:spcPct val="116500"/>
              </a:lnSpc>
            </a:pPr>
            <a:r>
              <a:rPr sz="1000" spc="-5" dirty="0">
                <a:latin typeface="Verdana"/>
                <a:cs typeface="Verdana"/>
              </a:rPr>
              <a:t>3.Prodavnica salje narudzbenicu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4.Dobavljac prima narudzbenicu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5.Dobavljac salje otpremnicu </a:t>
            </a:r>
            <a:r>
              <a:rPr sz="1000" dirty="0">
                <a:latin typeface="Verdana"/>
                <a:cs typeface="Verdana"/>
              </a:rPr>
              <a:t>i </a:t>
            </a:r>
            <a:r>
              <a:rPr sz="1000" spc="-5" dirty="0">
                <a:latin typeface="Verdana"/>
                <a:cs typeface="Verdana"/>
              </a:rPr>
              <a:t>fakturu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6.Prodavnica prima otpremnicu </a:t>
            </a:r>
            <a:r>
              <a:rPr sz="1000" dirty="0">
                <a:latin typeface="Verdana"/>
                <a:cs typeface="Verdana"/>
              </a:rPr>
              <a:t>i </a:t>
            </a:r>
            <a:r>
              <a:rPr sz="1000" spc="-5" dirty="0">
                <a:latin typeface="Verdana"/>
                <a:cs typeface="Verdana"/>
              </a:rPr>
              <a:t>fakturu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7.Prodavnica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placa</a:t>
            </a:r>
            <a:r>
              <a:rPr sz="1000" spc="-10" dirty="0">
                <a:latin typeface="Verdana"/>
                <a:cs typeface="Verdana"/>
              </a:rPr>
              <a:t> racun</a:t>
            </a:r>
            <a:endParaRPr sz="1000">
              <a:latin typeface="Verdana"/>
              <a:cs typeface="Verdana"/>
            </a:endParaRPr>
          </a:p>
          <a:p>
            <a:pPr marL="28003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8.Dobavljac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obavestava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uspesnoj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uplati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500" y="8699053"/>
            <a:ext cx="25673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 </a:t>
            </a:r>
            <a:r>
              <a:rPr sz="1300" b="1" spc="-5" dirty="0">
                <a:latin typeface="Calibri"/>
                <a:cs typeface="Calibri"/>
              </a:rPr>
              <a:t>10.</a:t>
            </a:r>
            <a:r>
              <a:rPr sz="1300" b="1" spc="-10" dirty="0">
                <a:latin typeface="Calibri"/>
                <a:cs typeface="Calibri"/>
              </a:rPr>
              <a:t> Dijagram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sekvenci(Nabavka)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4370634"/>
            <a:ext cx="5943600" cy="41231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477652"/>
            <a:ext cx="565277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Verdana"/>
                <a:cs typeface="Verdana"/>
              </a:rPr>
              <a:t>SLUČAJEVI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KORIŠĆENJA: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DIREKTNA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KUPOVINA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Verdana"/>
                <a:cs typeface="Verdana"/>
              </a:rPr>
              <a:t>Aktori: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Prodavnica,Kupac,Sistem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provere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-5" dirty="0">
                <a:latin typeface="Verdana"/>
                <a:cs typeface="Verdana"/>
              </a:rPr>
              <a:t>Učesnici: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Prodavnica,Kupac,Sistem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provere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Verdana"/>
                <a:cs typeface="Verdana"/>
              </a:rPr>
              <a:t>Osnovni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scenario:</a:t>
            </a:r>
            <a:endParaRPr sz="1000">
              <a:latin typeface="Verdana"/>
              <a:cs typeface="Verdana"/>
            </a:endParaRPr>
          </a:p>
          <a:p>
            <a:pPr marL="280035" marR="3505835" indent="-5080">
              <a:lnSpc>
                <a:spcPct val="116500"/>
              </a:lnSpc>
            </a:pPr>
            <a:r>
              <a:rPr sz="1000" spc="-10" dirty="0">
                <a:latin typeface="Verdana"/>
                <a:cs typeface="Verdana"/>
              </a:rPr>
              <a:t>1.Kupac bira </a:t>
            </a:r>
            <a:r>
              <a:rPr sz="1000" spc="-5" dirty="0">
                <a:latin typeface="Verdana"/>
                <a:cs typeface="Verdana"/>
              </a:rPr>
              <a:t>sat </a:t>
            </a:r>
            <a:r>
              <a:rPr sz="1000" dirty="0">
                <a:latin typeface="Verdana"/>
                <a:cs typeface="Verdana"/>
              </a:rPr>
              <a:t>u </a:t>
            </a:r>
            <a:r>
              <a:rPr sz="1000" spc="-5" dirty="0">
                <a:latin typeface="Verdana"/>
                <a:cs typeface="Verdana"/>
              </a:rPr>
              <a:t>prodavnici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2.Prodavnica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sprema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sat</a:t>
            </a:r>
            <a:endParaRPr sz="1000">
              <a:latin typeface="Verdana"/>
              <a:cs typeface="Verdana"/>
            </a:endParaRPr>
          </a:p>
          <a:p>
            <a:pPr marL="280035" marR="1932305">
              <a:lnSpc>
                <a:spcPct val="116500"/>
              </a:lnSpc>
            </a:pPr>
            <a:r>
              <a:rPr sz="1000" spc="-5" dirty="0">
                <a:latin typeface="Verdana"/>
                <a:cs typeface="Verdana"/>
              </a:rPr>
              <a:t>3.Prodavnica pita da li kupac placa kesom ili karticom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4.Kupac bira</a:t>
            </a:r>
            <a:r>
              <a:rPr sz="1000" spc="-5" dirty="0">
                <a:latin typeface="Verdana"/>
                <a:cs typeface="Verdana"/>
              </a:rPr>
              <a:t> izmedju dve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opcije</a:t>
            </a:r>
            <a:endParaRPr sz="1000">
              <a:latin typeface="Verdana"/>
              <a:cs typeface="Verdana"/>
            </a:endParaRPr>
          </a:p>
          <a:p>
            <a:pPr marL="407670" indent="-128270">
              <a:lnSpc>
                <a:spcPct val="100000"/>
              </a:lnSpc>
              <a:spcBef>
                <a:spcPts val="195"/>
              </a:spcBef>
              <a:buSzPct val="90000"/>
              <a:buAutoNum type="arabicPeriod" startAt="5"/>
              <a:tabLst>
                <a:tab pos="408305" algn="l"/>
              </a:tabLst>
            </a:pPr>
            <a:r>
              <a:rPr sz="1000" spc="-5" dirty="0">
                <a:latin typeface="Verdana"/>
                <a:cs typeface="Verdana"/>
              </a:rPr>
              <a:t>Prodavnica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izdaje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racun</a:t>
            </a:r>
            <a:endParaRPr sz="1000">
              <a:latin typeface="Verdana"/>
              <a:cs typeface="Verdana"/>
            </a:endParaRPr>
          </a:p>
          <a:p>
            <a:pPr marL="280035" marR="5080">
              <a:lnSpc>
                <a:spcPct val="116500"/>
              </a:lnSpc>
              <a:buSzPct val="90000"/>
              <a:buAutoNum type="arabicPeriod" startAt="5"/>
              <a:tabLst>
                <a:tab pos="408305" algn="l"/>
              </a:tabLst>
            </a:pPr>
            <a:r>
              <a:rPr sz="1000" spc="-5" dirty="0">
                <a:latin typeface="Verdana"/>
                <a:cs typeface="Verdana"/>
              </a:rPr>
              <a:t>Ako se placa karticom prodavnica salje zahtev za </a:t>
            </a:r>
            <a:r>
              <a:rPr sz="1000" spc="-10" dirty="0">
                <a:latin typeface="Verdana"/>
                <a:cs typeface="Verdana"/>
              </a:rPr>
              <a:t>proveru</a:t>
            </a:r>
            <a:r>
              <a:rPr sz="1000" spc="-5" dirty="0">
                <a:latin typeface="Verdana"/>
                <a:cs typeface="Verdana"/>
              </a:rPr>
              <a:t> kartice sistemu </a:t>
            </a:r>
            <a:r>
              <a:rPr sz="1000" spc="-10" dirty="0">
                <a:latin typeface="Verdana"/>
                <a:cs typeface="Verdana"/>
              </a:rPr>
              <a:t>provere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7.Sistem</a:t>
            </a:r>
            <a:r>
              <a:rPr sz="1000" spc="-10" dirty="0">
                <a:latin typeface="Verdana"/>
                <a:cs typeface="Verdana"/>
              </a:rPr>
              <a:t> provere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proverava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ispravnost</a:t>
            </a:r>
            <a:r>
              <a:rPr sz="1000" spc="-5" dirty="0">
                <a:latin typeface="Verdana"/>
                <a:cs typeface="Verdana"/>
              </a:rPr>
              <a:t> kartice</a:t>
            </a:r>
            <a:endParaRPr sz="1000">
              <a:latin typeface="Verdana"/>
              <a:cs typeface="Verdana"/>
            </a:endParaRPr>
          </a:p>
          <a:p>
            <a:pPr marL="28003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8.Sistem</a:t>
            </a:r>
            <a:r>
              <a:rPr sz="1000" spc="-10" dirty="0">
                <a:latin typeface="Verdana"/>
                <a:cs typeface="Verdana"/>
              </a:rPr>
              <a:t> provere </a:t>
            </a:r>
            <a:r>
              <a:rPr sz="1000" spc="-5" dirty="0">
                <a:latin typeface="Verdana"/>
                <a:cs typeface="Verdana"/>
              </a:rPr>
              <a:t>salje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rezultate</a:t>
            </a:r>
            <a:r>
              <a:rPr sz="1000" spc="-10" dirty="0">
                <a:latin typeface="Verdana"/>
                <a:cs typeface="Verdana"/>
              </a:rPr>
              <a:t> provere </a:t>
            </a:r>
            <a:r>
              <a:rPr sz="1000" spc="-5" dirty="0">
                <a:latin typeface="Verdana"/>
                <a:cs typeface="Verdana"/>
              </a:rPr>
              <a:t>prodavnici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868" y="8236322"/>
            <a:ext cx="32315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12.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sekvenci(Direktna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kupovina)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8848117"/>
            <a:ext cx="32486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Verdana"/>
                <a:cs typeface="Verdana"/>
              </a:rPr>
              <a:t>SLUČAJEVI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KORIŠĆENJA: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ONLINE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KUPOVINA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4502114"/>
            <a:ext cx="5943600" cy="3494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5836"/>
            <a:ext cx="5054600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000" b="1" spc="-5" dirty="0">
                <a:latin typeface="Verdana"/>
                <a:cs typeface="Verdana"/>
              </a:rPr>
              <a:t>Aktori: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Prodavnica,Kupac,Sistem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provere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b="1" spc="-5" dirty="0">
                <a:latin typeface="Verdana"/>
                <a:cs typeface="Verdana"/>
              </a:rPr>
              <a:t>Učesnici: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Prodavnica,Kupac,Sistem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provere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Verdana"/>
                <a:cs typeface="Verdana"/>
              </a:rPr>
              <a:t>Osnovni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scenario:</a:t>
            </a:r>
            <a:endParaRPr sz="1000">
              <a:latin typeface="Verdana"/>
              <a:cs typeface="Verdana"/>
            </a:endParaRPr>
          </a:p>
          <a:p>
            <a:pPr marL="280035" marR="2429510" indent="-5080">
              <a:lnSpc>
                <a:spcPct val="116500"/>
              </a:lnSpc>
            </a:pPr>
            <a:r>
              <a:rPr sz="1000" spc="-10" dirty="0">
                <a:latin typeface="Verdana"/>
                <a:cs typeface="Verdana"/>
              </a:rPr>
              <a:t>1.Kupac bira </a:t>
            </a:r>
            <a:r>
              <a:rPr sz="1000" spc="-5" dirty="0">
                <a:latin typeface="Verdana"/>
                <a:cs typeface="Verdana"/>
              </a:rPr>
              <a:t>sat na sajtu prodavnice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2.Prodavnica stavlja sat </a:t>
            </a:r>
            <a:r>
              <a:rPr sz="1000" dirty="0">
                <a:latin typeface="Verdana"/>
                <a:cs typeface="Verdana"/>
              </a:rPr>
              <a:t>u </a:t>
            </a:r>
            <a:r>
              <a:rPr sz="1000" spc="-5" dirty="0">
                <a:latin typeface="Verdana"/>
                <a:cs typeface="Verdana"/>
              </a:rPr>
              <a:t>korpu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3.Kupac </a:t>
            </a:r>
            <a:r>
              <a:rPr sz="1000" spc="-5" dirty="0">
                <a:latin typeface="Verdana"/>
                <a:cs typeface="Verdana"/>
              </a:rPr>
              <a:t>placa sat</a:t>
            </a:r>
            <a:endParaRPr sz="1000">
              <a:latin typeface="Verdana"/>
              <a:cs typeface="Verdana"/>
            </a:endParaRPr>
          </a:p>
          <a:p>
            <a:pPr marL="280035" marR="5080">
              <a:lnSpc>
                <a:spcPct val="116500"/>
              </a:lnSpc>
            </a:pPr>
            <a:r>
              <a:rPr sz="1000" spc="-5" dirty="0">
                <a:latin typeface="Verdana"/>
                <a:cs typeface="Verdana"/>
              </a:rPr>
              <a:t>4.Prodavnica salje zahtev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za </a:t>
            </a:r>
            <a:r>
              <a:rPr sz="1000" spc="-10" dirty="0">
                <a:latin typeface="Verdana"/>
                <a:cs typeface="Verdana"/>
              </a:rPr>
              <a:t>proveru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ispravnosti</a:t>
            </a:r>
            <a:r>
              <a:rPr sz="1000" spc="-5" dirty="0">
                <a:latin typeface="Verdana"/>
                <a:cs typeface="Verdana"/>
              </a:rPr>
              <a:t> kartice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sistemu </a:t>
            </a:r>
            <a:r>
              <a:rPr sz="1000" spc="-10" dirty="0">
                <a:latin typeface="Verdana"/>
                <a:cs typeface="Verdana"/>
              </a:rPr>
              <a:t>provere </a:t>
            </a:r>
            <a:r>
              <a:rPr sz="1000" spc="-5" dirty="0">
                <a:latin typeface="Verdana"/>
                <a:cs typeface="Verdana"/>
              </a:rPr>
              <a:t> 5.Sistem </a:t>
            </a:r>
            <a:r>
              <a:rPr sz="1000" spc="-10" dirty="0">
                <a:latin typeface="Verdana"/>
                <a:cs typeface="Verdana"/>
              </a:rPr>
              <a:t>provere </a:t>
            </a:r>
            <a:r>
              <a:rPr sz="1000" spc="-5" dirty="0">
                <a:latin typeface="Verdana"/>
                <a:cs typeface="Verdana"/>
              </a:rPr>
              <a:t>salje rezultate </a:t>
            </a:r>
            <a:r>
              <a:rPr sz="1000" dirty="0">
                <a:latin typeface="Verdana"/>
                <a:cs typeface="Verdana"/>
              </a:rPr>
              <a:t>i </a:t>
            </a:r>
            <a:r>
              <a:rPr sz="1000" spc="-5" dirty="0">
                <a:latin typeface="Verdana"/>
                <a:cs typeface="Verdana"/>
              </a:rPr>
              <a:t>ako je sve </a:t>
            </a:r>
            <a:r>
              <a:rPr sz="1000" spc="-10" dirty="0">
                <a:latin typeface="Verdana"/>
                <a:cs typeface="Verdana"/>
              </a:rPr>
              <a:t>ispravno </a:t>
            </a:r>
            <a:r>
              <a:rPr sz="1000" spc="-5" dirty="0">
                <a:latin typeface="Verdana"/>
                <a:cs typeface="Verdana"/>
              </a:rPr>
              <a:t>kupovina je uspesna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6.Prodavnica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salje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e-mail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potvrdu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 kupovini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svim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informacijama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300" y="7737499"/>
            <a:ext cx="30943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11.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sekvenci(Online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kupovina)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057940"/>
            <a:ext cx="5943600" cy="4496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74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315830"/>
            <a:ext cx="5955030" cy="645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Sadrzaj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R="458470" algn="r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5" dirty="0">
                <a:latin typeface="Calibri"/>
                <a:cs typeface="Calibri"/>
              </a:rPr>
              <a:t> U</a:t>
            </a:r>
            <a:r>
              <a:rPr sz="1100" spc="-15" dirty="0">
                <a:latin typeface="Calibri"/>
                <a:cs typeface="Calibri"/>
              </a:rPr>
              <a:t>v</a:t>
            </a:r>
            <a:r>
              <a:rPr sz="1100" spc="-5" dirty="0">
                <a:latin typeface="Calibri"/>
                <a:cs typeface="Calibri"/>
              </a:rPr>
              <a:t>od.............................................................................................................................................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R="443865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2.</a:t>
            </a:r>
            <a:r>
              <a:rPr sz="1100" spc="-15" dirty="0">
                <a:latin typeface="Calibri"/>
                <a:cs typeface="Calibri"/>
              </a:rPr>
              <a:t> Verbalni </a:t>
            </a:r>
            <a:r>
              <a:rPr sz="1100" spc="-5" dirty="0">
                <a:latin typeface="Calibri"/>
                <a:cs typeface="Calibri"/>
              </a:rPr>
              <a:t>opis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sistema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...................................................................................................................3</a:t>
            </a:r>
            <a:endParaRPr sz="1100">
              <a:latin typeface="Calibri"/>
              <a:cs typeface="Calibri"/>
            </a:endParaRPr>
          </a:p>
          <a:p>
            <a:pPr marR="457200" algn="r">
              <a:lnSpc>
                <a:spcPct val="100000"/>
              </a:lnSpc>
              <a:spcBef>
                <a:spcPts val="625"/>
              </a:spcBef>
            </a:pPr>
            <a:r>
              <a:rPr sz="1100" spc="-5" dirty="0">
                <a:latin typeface="Calibri"/>
                <a:cs typeface="Calibri"/>
              </a:rPr>
              <a:t>3.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Strukturna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sistemska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analiza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.......................................................................................................4</a:t>
            </a:r>
            <a:endParaRPr sz="1100">
              <a:latin typeface="Calibri"/>
              <a:cs typeface="Calibri"/>
            </a:endParaRPr>
          </a:p>
          <a:p>
            <a:pPr marR="441325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3.1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nultog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nivoa..............................................................................................................4</a:t>
            </a:r>
            <a:endParaRPr sz="1100">
              <a:latin typeface="Calibri"/>
              <a:cs typeface="Calibri"/>
            </a:endParaRPr>
          </a:p>
          <a:p>
            <a:pPr marR="448945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3.2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prvog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nivoa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..............................................................................................................5</a:t>
            </a:r>
            <a:endParaRPr sz="11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3.3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drugog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nivoa.............................................................................................................6,7</a:t>
            </a:r>
            <a:endParaRPr sz="11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3.4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dekompozicije..........................................................................................................8</a:t>
            </a:r>
            <a:endParaRPr sz="1100">
              <a:latin typeface="Calibri"/>
              <a:cs typeface="Calibri"/>
            </a:endParaRPr>
          </a:p>
          <a:p>
            <a:pPr marL="12700" marR="5080" indent="31115">
              <a:lnSpc>
                <a:spcPct val="109800"/>
              </a:lnSpc>
              <a:spcBef>
                <a:spcPts val="500"/>
              </a:spcBef>
            </a:pPr>
            <a:r>
              <a:rPr sz="1100" spc="-5" dirty="0">
                <a:latin typeface="Calibri"/>
                <a:cs typeface="Calibri"/>
              </a:rPr>
              <a:t>4. </a:t>
            </a:r>
            <a:r>
              <a:rPr sz="1100" spc="-10" dirty="0">
                <a:latin typeface="Calibri"/>
                <a:cs typeface="Calibri"/>
              </a:rPr>
              <a:t>Pseudo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kod</a:t>
            </a:r>
            <a:r>
              <a:rPr sz="1100" spc="-10" dirty="0">
                <a:latin typeface="Arial MT"/>
                <a:cs typeface="Arial MT"/>
              </a:rPr>
              <a:t>……………………………………………………………………………………………………………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" dirty="0">
                <a:latin typeface="Arial MT"/>
                <a:cs typeface="Arial MT"/>
              </a:rPr>
              <a:t>……………</a:t>
            </a:r>
            <a:r>
              <a:rPr sz="1100" spc="-5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R="406400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5.</a:t>
            </a:r>
            <a:r>
              <a:rPr sz="1100" spc="-10" dirty="0">
                <a:latin typeface="Calibri"/>
                <a:cs typeface="Calibri"/>
              </a:rPr>
              <a:t> Dijagram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podataka </a:t>
            </a: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 IDEF1X</a:t>
            </a:r>
            <a:r>
              <a:rPr sz="1100" spc="-10" dirty="0">
                <a:latin typeface="Calibri"/>
                <a:cs typeface="Calibri"/>
              </a:rPr>
              <a:t> notaciji</a:t>
            </a:r>
            <a:r>
              <a:rPr sz="1100" spc="-5" dirty="0">
                <a:latin typeface="Calibri"/>
                <a:cs typeface="Calibri"/>
              </a:rPr>
              <a:t> ..........................................................................................10</a:t>
            </a:r>
            <a:endParaRPr sz="1100">
              <a:latin typeface="Calibri"/>
              <a:cs typeface="Calibri"/>
            </a:endParaRPr>
          </a:p>
          <a:p>
            <a:pPr marR="427990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6.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Recnik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podataka..........................................................................................................................12</a:t>
            </a:r>
            <a:endParaRPr sz="1100">
              <a:latin typeface="Calibri"/>
              <a:cs typeface="Calibri"/>
            </a:endParaRPr>
          </a:p>
          <a:p>
            <a:pPr marR="426720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7.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UML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............................................................................................................................13</a:t>
            </a:r>
            <a:endParaRPr sz="1100">
              <a:latin typeface="Calibri"/>
              <a:cs typeface="Calibri"/>
            </a:endParaRPr>
          </a:p>
          <a:p>
            <a:pPr marR="457834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7.1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................................................................................................................14</a:t>
            </a:r>
            <a:endParaRPr sz="1100">
              <a:latin typeface="Calibri"/>
              <a:cs typeface="Calibri"/>
            </a:endParaRPr>
          </a:p>
          <a:p>
            <a:pPr marR="405130" algn="r">
              <a:lnSpc>
                <a:spcPct val="100000"/>
              </a:lnSpc>
              <a:spcBef>
                <a:spcPts val="625"/>
              </a:spcBef>
            </a:pPr>
            <a:r>
              <a:rPr sz="1100" spc="-5" dirty="0">
                <a:latin typeface="Calibri"/>
                <a:cs typeface="Calibri"/>
              </a:rPr>
              <a:t>7.1.1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klasa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.....................................................................................................................15</a:t>
            </a:r>
            <a:endParaRPr sz="1100">
              <a:latin typeface="Calibri"/>
              <a:cs typeface="Calibri"/>
            </a:endParaRPr>
          </a:p>
          <a:p>
            <a:pPr marR="374650" algn="r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7.1.2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Dijagram aktivnosti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.................................................................................................................16</a:t>
            </a:r>
            <a:endParaRPr sz="1100">
              <a:latin typeface="Calibri"/>
              <a:cs typeface="Calibri"/>
            </a:endParaRPr>
          </a:p>
          <a:p>
            <a:pPr marL="12700" marR="6350" indent="62865">
              <a:lnSpc>
                <a:spcPct val="109800"/>
              </a:lnSpc>
              <a:spcBef>
                <a:spcPts val="500"/>
              </a:spcBef>
            </a:pPr>
            <a:r>
              <a:rPr sz="1100" spc="-5" dirty="0">
                <a:latin typeface="Calibri"/>
                <a:cs typeface="Calibri"/>
              </a:rPr>
              <a:t>7.1.3 </a:t>
            </a:r>
            <a:r>
              <a:rPr sz="1100" spc="-10" dirty="0">
                <a:latin typeface="Calibri"/>
                <a:cs typeface="Calibri"/>
              </a:rPr>
              <a:t>Dijagram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sekvenci</a:t>
            </a:r>
            <a:r>
              <a:rPr sz="1100" spc="-10" dirty="0">
                <a:latin typeface="Arial MT"/>
                <a:cs typeface="Arial MT"/>
              </a:rPr>
              <a:t>………………………………………………………………………………………………………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 MT"/>
                <a:cs typeface="Arial MT"/>
              </a:rPr>
              <a:t>……</a:t>
            </a:r>
            <a:r>
              <a:rPr sz="1100" spc="-5" dirty="0">
                <a:latin typeface="Calibri"/>
                <a:cs typeface="Calibri"/>
              </a:rPr>
              <a:t>..17</a:t>
            </a:r>
            <a:endParaRPr sz="1100">
              <a:latin typeface="Calibri"/>
              <a:cs typeface="Calibri"/>
            </a:endParaRPr>
          </a:p>
          <a:p>
            <a:pPr marL="12700" marR="245745" indent="283845">
              <a:lnSpc>
                <a:spcPct val="109800"/>
              </a:lnSpc>
              <a:spcBef>
                <a:spcPts val="500"/>
              </a:spcBef>
            </a:pPr>
            <a:r>
              <a:rPr sz="1100" spc="-10" dirty="0">
                <a:latin typeface="Calibri"/>
                <a:cs typeface="Calibri"/>
              </a:rPr>
              <a:t>Slucajevi koriscenja: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Nabavka</a:t>
            </a:r>
            <a:r>
              <a:rPr sz="1100" spc="-10" dirty="0">
                <a:latin typeface="Arial MT"/>
                <a:cs typeface="Arial MT"/>
              </a:rPr>
              <a:t>………………………………………………………………………………………………</a:t>
            </a:r>
            <a:r>
              <a:rPr sz="1100" spc="-10" dirty="0">
                <a:latin typeface="Calibri"/>
                <a:cs typeface="Calibri"/>
              </a:rPr>
              <a:t>.17</a:t>
            </a:r>
            <a:endParaRPr sz="1100">
              <a:latin typeface="Calibri"/>
              <a:cs typeface="Calibri"/>
            </a:endParaRPr>
          </a:p>
          <a:p>
            <a:pPr marL="12700" marR="1087755" indent="283845">
              <a:lnSpc>
                <a:spcPct val="109800"/>
              </a:lnSpc>
              <a:spcBef>
                <a:spcPts val="500"/>
              </a:spcBef>
            </a:pPr>
            <a:r>
              <a:rPr sz="1100" spc="-10" dirty="0">
                <a:latin typeface="Calibri"/>
                <a:cs typeface="Calibri"/>
              </a:rPr>
              <a:t>Slucajevi koriscenja: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Direktna 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kupovina</a:t>
            </a:r>
            <a:r>
              <a:rPr sz="1100" spc="-10" dirty="0">
                <a:latin typeface="Arial MT"/>
                <a:cs typeface="Arial MT"/>
              </a:rPr>
              <a:t>………………………………………………………………………………</a:t>
            </a:r>
            <a:r>
              <a:rPr sz="1100" spc="-10" dirty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  <a:p>
            <a:pPr marL="12700" marR="948055" indent="283845">
              <a:lnSpc>
                <a:spcPct val="109800"/>
              </a:lnSpc>
              <a:spcBef>
                <a:spcPts val="500"/>
              </a:spcBef>
            </a:pPr>
            <a:r>
              <a:rPr sz="1100" spc="-10" dirty="0">
                <a:latin typeface="Calibri"/>
                <a:cs typeface="Calibri"/>
              </a:rPr>
              <a:t>Slucajevi koriscenja:</a:t>
            </a:r>
            <a:r>
              <a:rPr sz="1100" spc="-5" dirty="0">
                <a:latin typeface="Calibri"/>
                <a:cs typeface="Calibri"/>
              </a:rPr>
              <a:t> Online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kupovina</a:t>
            </a:r>
            <a:r>
              <a:rPr sz="1100" spc="-10" dirty="0">
                <a:latin typeface="Arial MT"/>
                <a:cs typeface="Arial MT"/>
              </a:rPr>
              <a:t>…………………………………………………………………………………</a:t>
            </a:r>
            <a:r>
              <a:rPr sz="1100" spc="-10" dirty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5" dirty="0">
                <a:latin typeface="Calibri"/>
                <a:cs typeface="Calibri"/>
              </a:rPr>
              <a:t>8.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Literatura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....................................................................................................................................20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96382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5836"/>
            <a:ext cx="384619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2526030">
              <a:lnSpc>
                <a:spcPct val="100000"/>
              </a:lnSpc>
              <a:spcBef>
                <a:spcPts val="975"/>
              </a:spcBef>
            </a:pPr>
            <a:r>
              <a:rPr sz="1200" b="1" dirty="0">
                <a:latin typeface="Verdana"/>
                <a:cs typeface="Verdana"/>
              </a:rPr>
              <a:t>8.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LITERATURA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631150"/>
            <a:ext cx="5611495" cy="401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20"/>
              </a:spcBef>
            </a:pPr>
            <a:r>
              <a:rPr sz="1100" spc="-5" dirty="0">
                <a:latin typeface="Arial MT"/>
                <a:cs typeface="Arial MT"/>
              </a:rPr>
              <a:t>1.</a:t>
            </a:r>
            <a:r>
              <a:rPr sz="1000" spc="-5" dirty="0">
                <a:latin typeface="Verdana"/>
                <a:cs typeface="Verdana"/>
              </a:rPr>
              <a:t>dr Aleksandar Simović </a:t>
            </a:r>
            <a:r>
              <a:rPr sz="1000" dirty="0">
                <a:latin typeface="Verdana"/>
                <a:cs typeface="Verdana"/>
              </a:rPr>
              <a:t>- </a:t>
            </a:r>
            <a:r>
              <a:rPr sz="1000" spc="-10" dirty="0">
                <a:latin typeface="Verdana"/>
                <a:cs typeface="Verdana"/>
              </a:rPr>
              <a:t>Predavanja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 vežbe iz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predmeta </a:t>
            </a:r>
            <a:r>
              <a:rPr sz="1000" spc="-10" dirty="0">
                <a:latin typeface="Verdana"/>
                <a:cs typeface="Verdana"/>
              </a:rPr>
              <a:t>“Projektovanje</a:t>
            </a:r>
            <a:r>
              <a:rPr sz="1000" spc="-5" dirty="0">
                <a:latin typeface="Verdana"/>
                <a:cs typeface="Verdana"/>
              </a:rPr>
              <a:t> informacionih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sistema”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-5" dirty="0">
                <a:latin typeface="Verdana"/>
                <a:cs typeface="Verdana"/>
              </a:rPr>
              <a:t> .pdf formatu, </a:t>
            </a:r>
            <a:r>
              <a:rPr sz="1000" spc="-10" dirty="0">
                <a:latin typeface="Verdana"/>
                <a:cs typeface="Verdana"/>
              </a:rPr>
              <a:t>Beograd</a:t>
            </a:r>
            <a:r>
              <a:rPr sz="1000" spc="-5" dirty="0">
                <a:latin typeface="Verdana"/>
                <a:cs typeface="Verdana"/>
              </a:rPr>
              <a:t> 2023.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74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2640567"/>
            <a:ext cx="5941695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2E5395"/>
                </a:solidFill>
                <a:latin typeface="Calibri"/>
                <a:cs typeface="Calibri"/>
              </a:rPr>
              <a:t>Verbalni</a:t>
            </a:r>
            <a:r>
              <a:rPr sz="1600" spc="-4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opis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130"/>
              </a:spcBef>
            </a:pPr>
            <a:r>
              <a:rPr sz="1200" spc="-10" dirty="0">
                <a:latin typeface="Calibri"/>
                <a:cs typeface="Calibri"/>
              </a:rPr>
              <a:t>Potrebno</a:t>
            </a:r>
            <a:r>
              <a:rPr sz="1200" dirty="0">
                <a:latin typeface="Calibri"/>
                <a:cs typeface="Calibri"/>
              </a:rPr>
              <a:t> je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projektovati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informacioni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sistem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za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prodavnicu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satova.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Satovi</a:t>
            </a:r>
            <a:r>
              <a:rPr sz="1200" dirty="0">
                <a:latin typeface="Calibri"/>
                <a:cs typeface="Calibri"/>
              </a:rPr>
              <a:t> 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nabavljaju</a:t>
            </a:r>
            <a:r>
              <a:rPr sz="1200" dirty="0">
                <a:latin typeface="Calibri"/>
                <a:cs typeface="Calibri"/>
              </a:rPr>
              <a:t> od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dob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vlja</a:t>
            </a:r>
            <a:r>
              <a:rPr sz="1200" spc="-600" dirty="0">
                <a:latin typeface="Arial MT"/>
                <a:cs typeface="Arial MT"/>
              </a:rPr>
              <a:t>č</a:t>
            </a:r>
            <a:r>
              <a:rPr sz="1200" dirty="0">
                <a:latin typeface="Calibri"/>
                <a:cs typeface="Calibri"/>
              </a:rPr>
              <a:t>a. 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ada </a:t>
            </a:r>
            <a:r>
              <a:rPr sz="1200" spc="-15" dirty="0">
                <a:latin typeface="Calibri"/>
                <a:cs typeface="Calibri"/>
              </a:rPr>
              <a:t>st</a:t>
            </a:r>
            <a:r>
              <a:rPr sz="1200" dirty="0">
                <a:latin typeface="Calibri"/>
                <a:cs typeface="Calibri"/>
              </a:rPr>
              <a:t>anje </a:t>
            </a:r>
            <a:r>
              <a:rPr sz="1200" spc="-20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alihe s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 padne na 0 ili do</a:t>
            </a:r>
            <a:r>
              <a:rPr sz="1200" spc="-535" dirty="0">
                <a:latin typeface="Arial MT"/>
                <a:cs typeface="Arial MT"/>
              </a:rPr>
              <a:t>đ</a:t>
            </a:r>
            <a:r>
              <a:rPr sz="1200" dirty="0">
                <a:latin typeface="Calibri"/>
                <a:cs typeface="Calibri"/>
              </a:rPr>
              <a:t>e do ne</a:t>
            </a:r>
            <a:r>
              <a:rPr sz="1200" spc="-4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e 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ed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finisane mininalne 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oli</a:t>
            </a:r>
            <a:r>
              <a:rPr sz="1200" spc="-600" dirty="0">
                <a:latin typeface="Arial MT"/>
                <a:cs typeface="Arial MT"/>
              </a:rPr>
              <a:t>č</a:t>
            </a:r>
            <a:r>
              <a:rPr sz="1200" dirty="0">
                <a:latin typeface="Calibri"/>
                <a:cs typeface="Calibri"/>
              </a:rPr>
              <a:t>ine(p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ti se </a:t>
            </a:r>
            <a:r>
              <a:rPr sz="1200" spc="-15" dirty="0">
                <a:latin typeface="Calibri"/>
                <a:cs typeface="Calibri"/>
              </a:rPr>
              <a:t>st</a:t>
            </a:r>
            <a:r>
              <a:rPr sz="1200" dirty="0">
                <a:latin typeface="Calibri"/>
                <a:cs typeface="Calibri"/>
              </a:rPr>
              <a:t>anje </a:t>
            </a:r>
            <a:r>
              <a:rPr sz="1200" spc="-20" dirty="0">
                <a:latin typeface="Calibri"/>
                <a:cs typeface="Calibri"/>
              </a:rPr>
              <a:t>sv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og s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a), 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vni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dirty="0">
                <a:latin typeface="Arial MT"/>
                <a:cs typeface="Arial MT"/>
              </a:rPr>
              <a:t>š</a:t>
            </a:r>
            <a:r>
              <a:rPr sz="1200" dirty="0">
                <a:latin typeface="Calibri"/>
                <a:cs typeface="Calibri"/>
              </a:rPr>
              <a:t>alje upit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oji sadr</a:t>
            </a:r>
            <a:r>
              <a:rPr sz="1200" spc="-600" dirty="0">
                <a:latin typeface="Arial MT"/>
                <a:cs typeface="Arial MT"/>
              </a:rPr>
              <a:t>ž</a:t>
            </a:r>
            <a:r>
              <a:rPr sz="1200" dirty="0">
                <a:latin typeface="Calibri"/>
                <a:cs typeface="Calibri"/>
              </a:rPr>
              <a:t>i ime I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oli</a:t>
            </a:r>
            <a:r>
              <a:rPr sz="1200" spc="-600" dirty="0">
                <a:latin typeface="Arial MT"/>
                <a:cs typeface="Arial MT"/>
              </a:rPr>
              <a:t>č</a:t>
            </a:r>
            <a:r>
              <a:rPr sz="1200" dirty="0">
                <a:latin typeface="Calibri"/>
                <a:cs typeface="Calibri"/>
              </a:rPr>
              <a:t>inu s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oji se  </a:t>
            </a:r>
            <a:r>
              <a:rPr sz="1200" spc="-5" dirty="0">
                <a:latin typeface="Calibri"/>
                <a:cs typeface="Calibri"/>
              </a:rPr>
              <a:t>nabavljaju.</a:t>
            </a:r>
            <a:r>
              <a:rPr sz="1200" dirty="0">
                <a:latin typeface="Calibri"/>
                <a:cs typeface="Calibri"/>
              </a:rPr>
              <a:t> Dok </a:t>
            </a:r>
            <a:r>
              <a:rPr sz="1200" spc="-70" dirty="0">
                <a:latin typeface="Calibri"/>
                <a:cs typeface="Calibri"/>
              </a:rPr>
              <a:t>dobavlja</a:t>
            </a:r>
            <a:r>
              <a:rPr sz="1200" spc="-70" dirty="0">
                <a:latin typeface="Arial MT"/>
                <a:cs typeface="Arial MT"/>
              </a:rPr>
              <a:t>č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Calibri"/>
                <a:cs typeface="Calibri"/>
              </a:rPr>
              <a:t>kao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povratnu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informaciju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dirty="0">
                <a:latin typeface="Arial MT"/>
                <a:cs typeface="Arial MT"/>
              </a:rPr>
              <a:t>š</a:t>
            </a:r>
            <a:r>
              <a:rPr sz="1200" dirty="0">
                <a:latin typeface="Calibri"/>
                <a:cs typeface="Calibri"/>
              </a:rPr>
              <a:t>alje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katalog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satova</a:t>
            </a:r>
            <a:r>
              <a:rPr sz="1200" dirty="0">
                <a:latin typeface="Calibri"/>
                <a:cs typeface="Calibri"/>
              </a:rPr>
              <a:t> sa </a:t>
            </a:r>
            <a:r>
              <a:rPr sz="1200" spc="-5" dirty="0">
                <a:latin typeface="Calibri"/>
                <a:cs typeface="Calibri"/>
              </a:rPr>
              <a:t>njihovom </a:t>
            </a:r>
            <a:r>
              <a:rPr sz="1200" dirty="0">
                <a:latin typeface="Calibri"/>
                <a:cs typeface="Calibri"/>
              </a:rPr>
              <a:t> cenom(</a:t>
            </a:r>
            <a:r>
              <a:rPr sz="1200" spc="-25" dirty="0">
                <a:latin typeface="Calibri"/>
                <a:cs typeface="Calibri"/>
              </a:rPr>
              <a:t>k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alog se skladi</a:t>
            </a:r>
            <a:r>
              <a:rPr sz="1200" dirty="0">
                <a:latin typeface="Arial MT"/>
                <a:cs typeface="Arial MT"/>
              </a:rPr>
              <a:t>š</a:t>
            </a:r>
            <a:r>
              <a:rPr sz="1200" dirty="0">
                <a:latin typeface="Calibri"/>
                <a:cs typeface="Calibri"/>
              </a:rPr>
              <a:t>ti). U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oli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 se 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vni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 odlu</a:t>
            </a:r>
            <a:r>
              <a:rPr sz="1200" spc="-600" dirty="0">
                <a:latin typeface="Arial MT"/>
                <a:cs typeface="Arial MT"/>
              </a:rPr>
              <a:t>č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20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vinu nekih s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 onda p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vi  narudzbenicu na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osnovu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koje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dobija </a:t>
            </a:r>
            <a:r>
              <a:rPr sz="1200" spc="-5" dirty="0">
                <a:latin typeface="Calibri"/>
                <a:cs typeface="Calibri"/>
              </a:rPr>
              <a:t>otpremnicu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fakturu</a:t>
            </a:r>
            <a:r>
              <a:rPr sz="1200" dirty="0">
                <a:latin typeface="Calibri"/>
                <a:cs typeface="Calibri"/>
              </a:rPr>
              <a:t> od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dobavlja</a:t>
            </a:r>
            <a:r>
              <a:rPr sz="1200" spc="-35" dirty="0">
                <a:latin typeface="Arial MT"/>
                <a:cs typeface="Arial MT"/>
              </a:rPr>
              <a:t>č</a:t>
            </a:r>
            <a:r>
              <a:rPr sz="1200" spc="-35" dirty="0">
                <a:latin typeface="Calibri"/>
                <a:cs typeface="Calibri"/>
              </a:rPr>
              <a:t>a(skladiste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poslovnog </a:t>
            </a:r>
            <a:r>
              <a:rPr sz="1200" dirty="0">
                <a:latin typeface="Calibri"/>
                <a:cs typeface="Calibri"/>
              </a:rPr>
              <a:t> partne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oji naru</a:t>
            </a:r>
            <a:r>
              <a:rPr sz="1200" spc="-600" dirty="0">
                <a:latin typeface="Arial MT"/>
                <a:cs typeface="Arial MT"/>
              </a:rPr>
              <a:t>č</a:t>
            </a:r>
            <a:r>
              <a:rPr sz="1200" dirty="0">
                <a:latin typeface="Calibri"/>
                <a:cs typeface="Calibri"/>
              </a:rPr>
              <a:t>uju i 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odaju s</a:t>
            </a:r>
            <a:r>
              <a:rPr sz="1200" spc="-15" dirty="0">
                <a:latin typeface="Calibri"/>
                <a:cs typeface="Calibri"/>
              </a:rPr>
              <a:t>at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e). Na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on 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a 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vni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 vr</a:t>
            </a:r>
            <a:r>
              <a:rPr sz="1200" dirty="0">
                <a:latin typeface="Arial MT"/>
                <a:cs typeface="Arial MT"/>
              </a:rPr>
              <a:t>š</a:t>
            </a:r>
            <a:r>
              <a:rPr sz="1200" dirty="0">
                <a:latin typeface="Calibri"/>
                <a:cs typeface="Calibri"/>
              </a:rPr>
              <a:t>i pla</a:t>
            </a:r>
            <a:r>
              <a:rPr sz="1200" spc="-600" dirty="0">
                <a:latin typeface="Arial MT"/>
                <a:cs typeface="Arial MT"/>
              </a:rPr>
              <a:t>ć</a:t>
            </a:r>
            <a:r>
              <a:rPr sz="1200" dirty="0">
                <a:latin typeface="Calibri"/>
                <a:cs typeface="Calibri"/>
              </a:rPr>
              <a:t>anje tih t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dirty="0">
                <a:latin typeface="Arial MT"/>
                <a:cs typeface="Arial MT"/>
              </a:rPr>
              <a:t>š</a:t>
            </a:r>
            <a:r>
              <a:rPr sz="1200" spc="-45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  </a:t>
            </a:r>
            <a:r>
              <a:rPr sz="1200" spc="-70" dirty="0">
                <a:latin typeface="Calibri"/>
                <a:cs typeface="Calibri"/>
              </a:rPr>
              <a:t>naru</a:t>
            </a:r>
            <a:r>
              <a:rPr sz="1200" spc="-70" dirty="0">
                <a:latin typeface="Arial MT"/>
                <a:cs typeface="Arial MT"/>
              </a:rPr>
              <a:t>č</a:t>
            </a:r>
            <a:r>
              <a:rPr sz="1200" spc="-70" dirty="0">
                <a:latin typeface="Calibri"/>
                <a:cs typeface="Calibri"/>
              </a:rPr>
              <a:t>enih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satova. </a:t>
            </a:r>
            <a:r>
              <a:rPr sz="1200" spc="-5" dirty="0">
                <a:latin typeface="Calibri"/>
                <a:cs typeface="Calibri"/>
              </a:rPr>
              <a:t>Kupac kupuje </a:t>
            </a:r>
            <a:r>
              <a:rPr sz="1200" spc="-90" dirty="0">
                <a:latin typeface="Arial MT"/>
                <a:cs typeface="Arial MT"/>
              </a:rPr>
              <a:t>ž</a:t>
            </a:r>
            <a:r>
              <a:rPr sz="1200" spc="-90" dirty="0">
                <a:latin typeface="Calibri"/>
                <a:cs typeface="Calibri"/>
              </a:rPr>
              <a:t>eljeni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sat 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-10" dirty="0">
                <a:latin typeface="Calibri"/>
                <a:cs typeface="Calibri"/>
              </a:rPr>
              <a:t>stavlja </a:t>
            </a:r>
            <a:r>
              <a:rPr sz="1200" spc="-15" dirty="0">
                <a:latin typeface="Calibri"/>
                <a:cs typeface="Calibri"/>
              </a:rPr>
              <a:t>ga </a:t>
            </a:r>
            <a:r>
              <a:rPr sz="1200" dirty="0">
                <a:latin typeface="Calibri"/>
                <a:cs typeface="Calibri"/>
              </a:rPr>
              <a:t>u </a:t>
            </a:r>
            <a:r>
              <a:rPr sz="1200" spc="-10" dirty="0">
                <a:latin typeface="Calibri"/>
                <a:cs typeface="Calibri"/>
              </a:rPr>
              <a:t>korpu. Pre </a:t>
            </a:r>
            <a:r>
              <a:rPr sz="1200" dirty="0">
                <a:latin typeface="Calibri"/>
                <a:cs typeface="Calibri"/>
              </a:rPr>
              <a:t>prijema </a:t>
            </a:r>
            <a:r>
              <a:rPr sz="1200" spc="-5" dirty="0">
                <a:latin typeface="Calibri"/>
                <a:cs typeface="Calibri"/>
              </a:rPr>
              <a:t>robe kupac </a:t>
            </a:r>
            <a:r>
              <a:rPr sz="1200" dirty="0">
                <a:latin typeface="Calibri"/>
                <a:cs typeface="Calibri"/>
              </a:rPr>
              <a:t>vr</a:t>
            </a:r>
            <a:r>
              <a:rPr sz="1200" dirty="0">
                <a:latin typeface="Arial MT"/>
                <a:cs typeface="Arial MT"/>
              </a:rPr>
              <a:t>š</a:t>
            </a:r>
            <a:r>
              <a:rPr sz="1200" dirty="0">
                <a:latin typeface="Calibri"/>
                <a:cs typeface="Calibri"/>
              </a:rPr>
              <a:t>i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</a:t>
            </a:r>
            <a:r>
              <a:rPr sz="1200" spc="-600" dirty="0">
                <a:latin typeface="Arial MT"/>
                <a:cs typeface="Arial MT"/>
              </a:rPr>
              <a:t>ć</a:t>
            </a:r>
            <a:r>
              <a:rPr sz="1200" dirty="0">
                <a:latin typeface="Calibri"/>
                <a:cs typeface="Calibri"/>
              </a:rPr>
              <a:t>anje i 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vni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 mu i</a:t>
            </a:r>
            <a:r>
              <a:rPr sz="1200" spc="-30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daje otp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emnicu i 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600" dirty="0">
                <a:latin typeface="Arial MT"/>
                <a:cs typeface="Arial MT"/>
              </a:rPr>
              <a:t>č</a:t>
            </a:r>
            <a:r>
              <a:rPr sz="1200" dirty="0">
                <a:latin typeface="Calibri"/>
                <a:cs typeface="Calibri"/>
              </a:rPr>
              <a:t>un (n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edene do</a:t>
            </a:r>
            <a:r>
              <a:rPr sz="1200" spc="-20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ume</a:t>
            </a:r>
            <a:r>
              <a:rPr sz="1200" spc="-15" dirty="0">
                <a:latin typeface="Calibri"/>
                <a:cs typeface="Calibri"/>
              </a:rPr>
              <a:t>nt</a:t>
            </a:r>
            <a:r>
              <a:rPr sz="1200" dirty="0">
                <a:latin typeface="Calibri"/>
                <a:cs typeface="Calibri"/>
              </a:rPr>
              <a:t>e p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vi p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od</a:t>
            </a:r>
            <a:r>
              <a:rPr sz="1200" spc="-2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vni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a).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75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984275"/>
            <a:ext cx="5478780" cy="1685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3.</a:t>
            </a:r>
            <a:r>
              <a:rPr sz="1600" spc="-1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Strukturna</a:t>
            </a:r>
            <a:r>
              <a:rPr sz="1600" spc="-15" dirty="0">
                <a:solidFill>
                  <a:srgbClr val="2E5395"/>
                </a:solidFill>
                <a:latin typeface="Calibri"/>
                <a:cs typeface="Calibri"/>
              </a:rPr>
              <a:t> sistemska </a:t>
            </a: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analiza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1200" dirty="0">
                <a:latin typeface="Calibri"/>
                <a:cs typeface="Calibri"/>
              </a:rPr>
              <a:t>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uvodnom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projekta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naveli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obuhvata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strukturnu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sistemsku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analizu.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ovom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poglavlju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cemo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predstaviti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dijagrame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koji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vazni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za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strukturno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sistemsku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analizu.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3.1</a:t>
            </a:r>
            <a:r>
              <a:rPr sz="1300" spc="-1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Dijagram nultog nivoa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9754" y="5661992"/>
            <a:ext cx="205358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 </a:t>
            </a:r>
            <a:r>
              <a:rPr sz="1300" b="1" spc="-5" dirty="0">
                <a:latin typeface="Calibri"/>
                <a:cs typeface="Calibri"/>
              </a:rPr>
              <a:t>1.</a:t>
            </a:r>
            <a:r>
              <a:rPr sz="1300" b="1" spc="-10" dirty="0">
                <a:latin typeface="Calibri"/>
                <a:cs typeface="Calibri"/>
              </a:rPr>
              <a:t> Dijagram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nultog nivoa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569" y="4099906"/>
            <a:ext cx="6415885" cy="1436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75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806277"/>
            <a:ext cx="169481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3.2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Dijagram</a:t>
            </a:r>
            <a:r>
              <a:rPr sz="1300" spc="-1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prvog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nivoa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2441" y="4662115"/>
            <a:ext cx="200596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2.</a:t>
            </a:r>
            <a:r>
              <a:rPr sz="1300" b="1" spc="-10" dirty="0">
                <a:latin typeface="Calibri"/>
                <a:cs typeface="Calibri"/>
              </a:rPr>
              <a:t> Dijagram </a:t>
            </a:r>
            <a:r>
              <a:rPr sz="1300" b="1" spc="-5" dirty="0">
                <a:latin typeface="Calibri"/>
                <a:cs typeface="Calibri"/>
              </a:rPr>
              <a:t>prvog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nivoa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819" y="2368820"/>
            <a:ext cx="5142651" cy="1734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75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2109415"/>
            <a:ext cx="17830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3.3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Dijagram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drugog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nivoa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424" y="5877991"/>
            <a:ext cx="3392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spc="-5" dirty="0">
                <a:latin typeface="Calibri"/>
                <a:cs typeface="Calibri"/>
              </a:rPr>
              <a:t> 3.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drugog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nivoa-Proces</a:t>
            </a:r>
            <a:r>
              <a:rPr sz="1300" b="1" spc="-5" dirty="0">
                <a:latin typeface="Calibri"/>
                <a:cs typeface="Calibri"/>
              </a:rPr>
              <a:t> 1.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Nabavka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733" y="2931682"/>
            <a:ext cx="5052059" cy="2802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75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9621" y="6002263"/>
            <a:ext cx="33242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4.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drugog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nivoa-Proces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2.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Prodaja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385" y="933450"/>
            <a:ext cx="5927729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796375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5836"/>
            <a:ext cx="3610610" cy="68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spc="-5" dirty="0">
                <a:solidFill>
                  <a:srgbClr val="2E5395"/>
                </a:solidFill>
                <a:latin typeface="Calibri"/>
                <a:cs typeface="Calibri"/>
              </a:rPr>
              <a:t>3.4</a:t>
            </a:r>
            <a:r>
              <a:rPr sz="1300" spc="-2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Dijagram</a:t>
            </a:r>
            <a:r>
              <a:rPr sz="1300" spc="-2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5395"/>
                </a:solidFill>
                <a:latin typeface="Calibri"/>
                <a:cs typeface="Calibri"/>
              </a:rPr>
              <a:t>dekompozicije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0" y="5465539"/>
            <a:ext cx="21863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Calibri"/>
                <a:cs typeface="Calibri"/>
              </a:rPr>
              <a:t>Slika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5.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Dijagram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dekompozicije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2687" y="1549251"/>
            <a:ext cx="2867025" cy="3790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610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Projektovanje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informacionog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sistema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Prodavnica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satova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796369"/>
            <a:ext cx="5901055" cy="0"/>
          </a:xfrm>
          <a:custGeom>
            <a:avLst/>
            <a:gdLst/>
            <a:ahLst/>
            <a:cxnLst/>
            <a:rect l="l" t="t" r="r" b="b"/>
            <a:pathLst>
              <a:path w="5901055">
                <a:moveTo>
                  <a:pt x="0" y="0"/>
                </a:moveTo>
                <a:lnTo>
                  <a:pt x="590064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198884"/>
            <a:ext cx="1174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E5395"/>
                </a:solidFill>
                <a:latin typeface="Calibri"/>
                <a:cs typeface="Calibri"/>
              </a:rPr>
              <a:t>4.</a:t>
            </a:r>
            <a:r>
              <a:rPr sz="1600" spc="-45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5395"/>
                </a:solidFill>
                <a:latin typeface="Calibri"/>
                <a:cs typeface="Calibri"/>
              </a:rPr>
              <a:t>Pseudo</a:t>
            </a:r>
            <a:r>
              <a:rPr sz="1600" spc="-40" dirty="0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E5395"/>
                </a:solidFill>
                <a:latin typeface="Calibri"/>
                <a:cs typeface="Calibri"/>
              </a:rPr>
              <a:t>kod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2171700"/>
          <a:ext cx="5962650" cy="219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Opis: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-15" dirty="0">
                          <a:latin typeface="Calibri"/>
                          <a:cs typeface="Calibri"/>
                        </a:rPr>
                        <a:t>Proverava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je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sat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stanju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Ulazni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tokovi: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Upit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(Stanje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sata)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Izlazni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tokovi: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Ima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stanju, Naruci_sat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Logika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procesa: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BEGIN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59690" marR="2247900">
                        <a:lnSpc>
                          <a:spcPct val="101699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Sat_na_stanju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Rezultat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Sat_na_stanju </a:t>
                      </a:r>
                      <a:r>
                        <a:rPr sz="1300" spc="-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ELSE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15" dirty="0">
                          <a:latin typeface="Calibri"/>
                          <a:cs typeface="Calibri"/>
                        </a:rPr>
                        <a:t>Rezultat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Naruci_Sat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5880100"/>
          <a:ext cx="5962650" cy="219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Opis: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Prodaja</a:t>
                      </a:r>
                      <a:r>
                        <a:rPr sz="13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sata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Ulazni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tokovi: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Upit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(Stanje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racuna)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Izlazni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tokovi: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Ima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sredstava,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nema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sredstava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Logika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procesa: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BEGIN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59690" marR="1876425">
                        <a:lnSpc>
                          <a:spcPct val="101699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Pare_na_racunu=true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THEN </a:t>
                      </a:r>
                      <a:r>
                        <a:rPr sz="1300" spc="-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Rezultat=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Ima_sredstava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ELSE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15" dirty="0">
                          <a:latin typeface="Calibri"/>
                          <a:cs typeface="Calibri"/>
                        </a:rPr>
                        <a:t>Rezultat=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Nema_sredstava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1196</Words>
  <Application>Microsoft Office PowerPoint</Application>
  <PresentationFormat>Custom</PresentationFormat>
  <Paragraphs>237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 projekat</dc:title>
  <dc:creator>Luka</dc:creator>
  <cp:lastModifiedBy>Luka Vukoje</cp:lastModifiedBy>
  <cp:revision>1</cp:revision>
  <dcterms:created xsi:type="dcterms:W3CDTF">2023-07-03T07:15:02Z</dcterms:created>
  <dcterms:modified xsi:type="dcterms:W3CDTF">2023-07-03T07:16:09Z</dcterms:modified>
</cp:coreProperties>
</file>