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58" r:id="rId7"/>
    <p:sldId id="278" r:id="rId8"/>
    <p:sldId id="279" r:id="rId9"/>
    <p:sldId id="280" r:id="rId10"/>
    <p:sldId id="281" r:id="rId11"/>
    <p:sldId id="283" r:id="rId12"/>
    <p:sldId id="284" r:id="rId13"/>
    <p:sldId id="277" r:id="rId14"/>
    <p:sldId id="282" r:id="rId15"/>
    <p:sldId id="263" r:id="rId16"/>
    <p:sldId id="265" r:id="rId17"/>
    <p:sldId id="271" r:id="rId18"/>
    <p:sldId id="272" r:id="rId19"/>
    <p:sldId id="264" r:id="rId20"/>
    <p:sldId id="268" r:id="rId21"/>
    <p:sldId id="269" r:id="rId22"/>
    <p:sldId id="270" r:id="rId23"/>
    <p:sldId id="259" r:id="rId24"/>
    <p:sldId id="276" r:id="rId25"/>
    <p:sldId id="285" r:id="rId26"/>
    <p:sldId id="260" r:id="rId27"/>
    <p:sldId id="261" r:id="rId28"/>
    <p:sldId id="286" r:id="rId29"/>
    <p:sldId id="287" r:id="rId30"/>
    <p:sldId id="262" r:id="rId31"/>
    <p:sldId id="288" r:id="rId32"/>
    <p:sldId id="289" r:id="rId33"/>
    <p:sldId id="266" r:id="rId34"/>
    <p:sldId id="26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4635"/>
  </p:normalViewPr>
  <p:slideViewPr>
    <p:cSldViewPr snapToGrid="0" snapToObjects="1">
      <p:cViewPr>
        <p:scale>
          <a:sx n="130" d="100"/>
          <a:sy n="130" d="100"/>
        </p:scale>
        <p:origin x="180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data-science-essentials" TargetMode="External"/><Relationship Id="rId2" Type="http://schemas.openxmlformats.org/officeDocument/2006/relationships/hyperlink" Target="https://www.edx.org/course/python-for-data-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C441-37D1-0941-8EA0-4069F2010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workflow and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DBE9C-484F-9E44-A926-0CF6AA8A6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Zemanta</a:t>
            </a:r>
            <a:r>
              <a:rPr lang="en-US" dirty="0"/>
              <a:t> data science summer school 2018</a:t>
            </a:r>
          </a:p>
        </p:txBody>
      </p:sp>
    </p:spTree>
    <p:extLst>
      <p:ext uri="{BB962C8B-B14F-4D97-AF65-F5344CB8AC3E}">
        <p14:creationId xmlns:p14="http://schemas.microsoft.com/office/powerpoint/2010/main" val="153589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8F5-4F2C-B940-A159-6E555AE7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580E-999A-1E4D-9C5B-5AF73310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some insight into the data now</a:t>
            </a:r>
          </a:p>
          <a:p>
            <a:r>
              <a:rPr lang="en-US" dirty="0"/>
              <a:t>Feature evaluation</a:t>
            </a:r>
          </a:p>
          <a:p>
            <a:r>
              <a:rPr lang="en-US" dirty="0"/>
              <a:t>Picking the right features</a:t>
            </a:r>
          </a:p>
          <a:p>
            <a:r>
              <a:rPr lang="en-US" dirty="0"/>
              <a:t>Transforming the features</a:t>
            </a:r>
          </a:p>
          <a:p>
            <a:pPr lvl="1"/>
            <a:r>
              <a:rPr lang="en-US" dirty="0"/>
              <a:t>Logarithmic scale</a:t>
            </a:r>
          </a:p>
          <a:p>
            <a:pPr lvl="1"/>
            <a:r>
              <a:rPr lang="en-US" dirty="0"/>
              <a:t>Calculating their roots</a:t>
            </a:r>
          </a:p>
          <a:p>
            <a:pPr lvl="1"/>
            <a:r>
              <a:rPr lang="en-US" dirty="0"/>
              <a:t>Squaring them</a:t>
            </a:r>
          </a:p>
          <a:p>
            <a:r>
              <a:rPr lang="en-US" dirty="0"/>
              <a:t>Feature combinations</a:t>
            </a:r>
          </a:p>
        </p:txBody>
      </p:sp>
    </p:spTree>
    <p:extLst>
      <p:ext uri="{BB962C8B-B14F-4D97-AF65-F5344CB8AC3E}">
        <p14:creationId xmlns:p14="http://schemas.microsoft.com/office/powerpoint/2010/main" val="28152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0582-9D5A-1A42-8D06-7C79F84F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offline tests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19B3-DA72-2E47-9E9F-005CB64B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stage we have the dataset prepared for modeling</a:t>
            </a:r>
          </a:p>
          <a:p>
            <a:r>
              <a:rPr lang="en-US" dirty="0"/>
              <a:t>You can choose:</a:t>
            </a:r>
          </a:p>
          <a:p>
            <a:pPr lvl="1"/>
            <a:r>
              <a:rPr lang="en-US" dirty="0"/>
              <a:t>Different machine learning models</a:t>
            </a:r>
          </a:p>
          <a:p>
            <a:pPr lvl="1"/>
            <a:r>
              <a:rPr lang="en-US" dirty="0"/>
              <a:t>Different sets of features</a:t>
            </a:r>
          </a:p>
          <a:p>
            <a:pPr lvl="1"/>
            <a:r>
              <a:rPr lang="en-US" dirty="0"/>
              <a:t>Different parameters for the machine learning models</a:t>
            </a:r>
          </a:p>
          <a:p>
            <a:r>
              <a:rPr lang="en-US" dirty="0"/>
              <a:t>Offline tests</a:t>
            </a:r>
          </a:p>
          <a:p>
            <a:pPr lvl="1"/>
            <a:r>
              <a:rPr lang="en-US" dirty="0"/>
              <a:t>Train the models on the same set of training data</a:t>
            </a:r>
          </a:p>
          <a:p>
            <a:pPr lvl="1"/>
            <a:r>
              <a:rPr lang="en-US" dirty="0"/>
              <a:t>Test and evaluate the models</a:t>
            </a:r>
          </a:p>
        </p:txBody>
      </p:sp>
    </p:spTree>
    <p:extLst>
      <p:ext uri="{BB962C8B-B14F-4D97-AF65-F5344CB8AC3E}">
        <p14:creationId xmlns:p14="http://schemas.microsoft.com/office/powerpoint/2010/main" val="277001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EEB2-5328-B34A-85B1-29C26ABB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2FDE-FF42-CB4A-8197-D6787D46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results of the offline test</a:t>
            </a:r>
          </a:p>
          <a:p>
            <a:r>
              <a:rPr lang="en-US" dirty="0"/>
              <a:t>Choose the proper metric for the data you are working with</a:t>
            </a:r>
          </a:p>
          <a:p>
            <a:r>
              <a:rPr lang="en-US" dirty="0"/>
              <a:t>Pick out the best model and it’s time for an AB test</a:t>
            </a:r>
          </a:p>
        </p:txBody>
      </p:sp>
    </p:spTree>
    <p:extLst>
      <p:ext uri="{BB962C8B-B14F-4D97-AF65-F5344CB8AC3E}">
        <p14:creationId xmlns:p14="http://schemas.microsoft.com/office/powerpoint/2010/main" val="305735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6B5C-7609-9045-A346-F42C3FA7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155C-1E16-8A4B-9E33-1AE0040B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two models:</a:t>
            </a:r>
          </a:p>
          <a:p>
            <a:pPr lvl="1"/>
            <a:r>
              <a:rPr lang="en-US" dirty="0"/>
              <a:t>Current production model</a:t>
            </a:r>
          </a:p>
          <a:p>
            <a:pPr lvl="1"/>
            <a:r>
              <a:rPr lang="en-US" dirty="0"/>
              <a:t>New model</a:t>
            </a:r>
          </a:p>
          <a:p>
            <a:r>
              <a:rPr lang="en-US" dirty="0"/>
              <a:t>Always train the algorithms on the same data</a:t>
            </a:r>
          </a:p>
          <a:p>
            <a:r>
              <a:rPr lang="en-US" dirty="0"/>
              <a:t>Strict isolation</a:t>
            </a:r>
          </a:p>
          <a:p>
            <a:r>
              <a:rPr lang="en-US" dirty="0"/>
              <a:t>Change only one variable a time</a:t>
            </a:r>
          </a:p>
          <a:p>
            <a:r>
              <a:rPr lang="en-US" dirty="0"/>
              <a:t>AAB test, when both As converge you can safely assume that you have gathered enough data to stop the AAB test</a:t>
            </a:r>
          </a:p>
          <a:p>
            <a:r>
              <a:rPr lang="en-US" dirty="0"/>
              <a:t>Evaluate how each model did in your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68616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CA9A-29A1-F441-80E1-C33A257E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A57C-1007-C24B-9243-578F7A71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the performance of the new model: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Efficiency/Accuracy</a:t>
            </a:r>
          </a:p>
          <a:p>
            <a:pPr lvl="1"/>
            <a:r>
              <a:rPr lang="en-US" dirty="0"/>
              <a:t>Business impact</a:t>
            </a:r>
          </a:p>
          <a:p>
            <a:r>
              <a:rPr lang="en-US" dirty="0"/>
              <a:t>Make a presentation:</a:t>
            </a:r>
          </a:p>
          <a:p>
            <a:pPr lvl="1"/>
            <a:r>
              <a:rPr lang="en-US" dirty="0"/>
              <a:t>Show the differences between the efficiency and accuracy of the compared models, using plots is a good choice</a:t>
            </a:r>
          </a:p>
          <a:p>
            <a:pPr lvl="1"/>
            <a:r>
              <a:rPr lang="en-US" dirty="0"/>
              <a:t>Give an explanation for the results</a:t>
            </a:r>
          </a:p>
          <a:p>
            <a:pPr lvl="1"/>
            <a:r>
              <a:rPr lang="en-US" dirty="0"/>
              <a:t>Explain why you would or wouldn’t change the current production model</a:t>
            </a:r>
          </a:p>
        </p:txBody>
      </p:sp>
    </p:spTree>
    <p:extLst>
      <p:ext uri="{BB962C8B-B14F-4D97-AF65-F5344CB8AC3E}">
        <p14:creationId xmlns:p14="http://schemas.microsoft.com/office/powerpoint/2010/main" val="420750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E77-9DA2-824D-A9E1-F33F3654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661E-FB2B-1D43-B219-57BC313E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artificial intelligence</a:t>
            </a:r>
          </a:p>
          <a:p>
            <a:r>
              <a:rPr lang="en-US" dirty="0"/>
              <a:t>Often uses statistics to give computer the ability to “learn”</a:t>
            </a:r>
          </a:p>
          <a:p>
            <a:r>
              <a:rPr lang="en-US" dirty="0"/>
              <a:t>Focuses on construction of algorithms that can learn from and make predictions on data</a:t>
            </a:r>
          </a:p>
          <a:p>
            <a:r>
              <a:rPr lang="en-US" dirty="0"/>
              <a:t>Machine learning devises complex models and algorithms which are used to make predictions and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93460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220E-499A-1340-8D0D-1F2BAC2D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91C3-2994-404C-8328-DFFDBD5E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explained</a:t>
            </a:r>
          </a:p>
          <a:p>
            <a:r>
              <a:rPr lang="en-US" dirty="0"/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212202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5ED-C55F-D444-AEDE-7E2C46C8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6444-47A7-654F-AF57-46CE5280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version control</a:t>
            </a:r>
          </a:p>
          <a:p>
            <a:r>
              <a:rPr lang="en-US" dirty="0"/>
              <a:t>It allows you:</a:t>
            </a:r>
          </a:p>
          <a:p>
            <a:pPr lvl="1"/>
            <a:r>
              <a:rPr lang="en-US" dirty="0"/>
              <a:t>To keep track of when and what you did</a:t>
            </a:r>
          </a:p>
          <a:p>
            <a:pPr lvl="1"/>
            <a:r>
              <a:rPr lang="en-US" dirty="0"/>
              <a:t>Undo any changes</a:t>
            </a:r>
          </a:p>
          <a:p>
            <a:pPr lvl="1"/>
            <a:r>
              <a:rPr lang="en-US" dirty="0"/>
              <a:t>Easier collaboration with other people</a:t>
            </a:r>
          </a:p>
          <a:p>
            <a:pPr lvl="1"/>
            <a:r>
              <a:rPr lang="en-US" dirty="0"/>
              <a:t>Repeatable </a:t>
            </a:r>
            <a:r>
              <a:rPr lang="en-US" dirty="0" err="1"/>
              <a:t>reserch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2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76A8-5088-A645-AE71-1E13DBC1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764"/>
          </a:xfrm>
        </p:spPr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ADEE-34F4-C246-AA1B-DBF24C07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5388"/>
            <a:ext cx="8946541" cy="4823011"/>
          </a:xfrm>
        </p:spPr>
        <p:txBody>
          <a:bodyPr/>
          <a:lstStyle/>
          <a:p>
            <a:r>
              <a:rPr lang="en-US" dirty="0"/>
              <a:t>Get the repository from Git:</a:t>
            </a:r>
          </a:p>
          <a:p>
            <a:pPr lvl="1"/>
            <a:r>
              <a:rPr lang="en-US" dirty="0"/>
              <a:t>git clone </a:t>
            </a:r>
            <a:r>
              <a:rPr lang="en-US" dirty="0" err="1"/>
              <a:t>git@github.com:LukaAndrojna</a:t>
            </a:r>
            <a:r>
              <a:rPr lang="en-US" dirty="0"/>
              <a:t>/</a:t>
            </a:r>
            <a:r>
              <a:rPr lang="en-US" dirty="0" err="1"/>
              <a:t>zemanta_datasci.git</a:t>
            </a:r>
            <a:endParaRPr lang="en-US" dirty="0"/>
          </a:p>
          <a:p>
            <a:r>
              <a:rPr lang="en-US" dirty="0"/>
              <a:t>Create local branch:</a:t>
            </a:r>
          </a:p>
          <a:p>
            <a:pPr lvl="1"/>
            <a:r>
              <a:rPr lang="en-US" dirty="0"/>
              <a:t>git branch –b &lt;</a:t>
            </a:r>
            <a:r>
              <a:rPr lang="en-US" dirty="0" err="1"/>
              <a:t>branch_name</a:t>
            </a:r>
            <a:r>
              <a:rPr lang="en-US" dirty="0"/>
              <a:t>&gt;</a:t>
            </a:r>
          </a:p>
          <a:p>
            <a:r>
              <a:rPr lang="en-US" dirty="0"/>
              <a:t>Check, add and commit the changes you have made: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diff</a:t>
            </a:r>
          </a:p>
          <a:p>
            <a:pPr lvl="1"/>
            <a:r>
              <a:rPr lang="en-US" dirty="0"/>
              <a:t>git add</a:t>
            </a:r>
          </a:p>
          <a:p>
            <a:pPr lvl="1"/>
            <a:r>
              <a:rPr lang="en-US" dirty="0"/>
              <a:t>git commit</a:t>
            </a:r>
          </a:p>
          <a:p>
            <a:r>
              <a:rPr lang="en-US" dirty="0"/>
              <a:t>Push your changes to your remote branch</a:t>
            </a:r>
          </a:p>
          <a:p>
            <a:pPr lvl="1"/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55332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EE9A-43B8-3F4D-8041-826E4788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53F2-6BA1-4140-A3C5-C7B8081C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behind the use of virtual environments</a:t>
            </a:r>
          </a:p>
          <a:p>
            <a:r>
              <a:rPr lang="en-US" dirty="0"/>
              <a:t>Set up</a:t>
            </a:r>
          </a:p>
          <a:p>
            <a:r>
              <a:rPr lang="en-US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07864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0504-DA4C-B84F-9E32-4BEA3BE3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3CEC-FB6E-F94D-A544-BB930EBEA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data science</a:t>
            </a:r>
          </a:p>
          <a:p>
            <a:r>
              <a:rPr lang="en-US" dirty="0"/>
              <a:t>Importance of data science</a:t>
            </a:r>
          </a:p>
          <a:p>
            <a:r>
              <a:rPr lang="en-US" dirty="0"/>
              <a:t>Basic tools</a:t>
            </a:r>
          </a:p>
        </p:txBody>
      </p:sp>
    </p:spTree>
    <p:extLst>
      <p:ext uri="{BB962C8B-B14F-4D97-AF65-F5344CB8AC3E}">
        <p14:creationId xmlns:p14="http://schemas.microsoft.com/office/powerpoint/2010/main" val="42249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6ED-6438-E342-98B5-38006A4E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should use virtual environment?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D9E6-851C-E34E-B84C-769EC0BA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 to:</a:t>
            </a:r>
          </a:p>
          <a:p>
            <a:pPr lvl="1"/>
            <a:r>
              <a:rPr lang="en-US" dirty="0"/>
              <a:t>Isolate python environments for our projects</a:t>
            </a:r>
          </a:p>
          <a:p>
            <a:pPr lvl="1"/>
            <a:r>
              <a:rPr lang="en-US" dirty="0"/>
              <a:t>Use different versions of the same library in different environments</a:t>
            </a:r>
          </a:p>
          <a:p>
            <a:pPr lvl="1"/>
            <a:r>
              <a:rPr lang="en-US" dirty="0"/>
              <a:t>Keep a cleaner distribution of python on our local machine</a:t>
            </a:r>
          </a:p>
          <a:p>
            <a:pPr lvl="1"/>
            <a:r>
              <a:rPr lang="en-US" dirty="0"/>
              <a:t>Test modules without any external packages interfering</a:t>
            </a:r>
          </a:p>
          <a:p>
            <a:r>
              <a:rPr lang="en-US" dirty="0"/>
              <a:t>Helps with reproducible research</a:t>
            </a:r>
          </a:p>
          <a:p>
            <a:r>
              <a:rPr lang="en-US" dirty="0"/>
              <a:t>It creates a server-like environment, where we might have only a clean installation of python</a:t>
            </a:r>
          </a:p>
          <a:p>
            <a:r>
              <a:rPr lang="en-US" dirty="0"/>
              <a:t>pip + </a:t>
            </a:r>
            <a:r>
              <a:rPr lang="en-US" dirty="0" err="1"/>
              <a:t>requirements.txt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50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7574-D8A9-4A40-9B4A-1519A1B3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8323-8091-1942-AF69-B0BC6D0F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mkdir</a:t>
            </a:r>
            <a:r>
              <a:rPr lang="en-US" dirty="0"/>
              <a:t> ~/.</a:t>
            </a:r>
            <a:r>
              <a:rPr lang="en-US" dirty="0" err="1"/>
              <a:t>virtualenvs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virtualenvwrapper</a:t>
            </a:r>
            <a:endParaRPr lang="en-US" dirty="0"/>
          </a:p>
          <a:p>
            <a:r>
              <a:rPr lang="en-US" dirty="0"/>
              <a:t>vim ~/.</a:t>
            </a:r>
            <a:r>
              <a:rPr lang="en-US" dirty="0" err="1"/>
              <a:t>bashrc</a:t>
            </a:r>
            <a:r>
              <a:rPr lang="en-US" dirty="0"/>
              <a:t> and add:</a:t>
            </a:r>
          </a:p>
          <a:p>
            <a:pPr lvl="1"/>
            <a:r>
              <a:rPr lang="en-US" dirty="0"/>
              <a:t>export WORKON_HOME=$HOME/.</a:t>
            </a:r>
            <a:r>
              <a:rPr lang="en-US" dirty="0" err="1"/>
              <a:t>virtualenvs</a:t>
            </a:r>
            <a:endParaRPr lang="en-US" dirty="0"/>
          </a:p>
          <a:p>
            <a:pPr lvl="1"/>
            <a:r>
              <a:rPr lang="en-US" dirty="0"/>
              <a:t>export PROJECT_HOME=$HOME/Documents/</a:t>
            </a:r>
            <a:r>
              <a:rPr lang="en-US" dirty="0" err="1"/>
              <a:t>py</a:t>
            </a:r>
            <a:endParaRPr lang="en-US" dirty="0"/>
          </a:p>
          <a:p>
            <a:pPr lvl="1"/>
            <a:r>
              <a:rPr lang="en-US" dirty="0"/>
              <a:t>source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virtualenvwrapper.sh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BA73-03DA-8B44-A1C9-F7DB1E64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D7B6-CD27-EC4B-B206-A79625C7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new environment:</a:t>
            </a:r>
          </a:p>
          <a:p>
            <a:pPr lvl="1"/>
            <a:r>
              <a:rPr lang="en-US" dirty="0" err="1"/>
              <a:t>mkvirtualenv</a:t>
            </a:r>
            <a:r>
              <a:rPr lang="en-US" dirty="0"/>
              <a:t> &lt;</a:t>
            </a:r>
            <a:r>
              <a:rPr lang="en-US" dirty="0" err="1"/>
              <a:t>env_name</a:t>
            </a:r>
            <a:r>
              <a:rPr lang="en-US" dirty="0"/>
              <a:t>&gt;</a:t>
            </a:r>
          </a:p>
          <a:p>
            <a:r>
              <a:rPr lang="en-US" dirty="0"/>
              <a:t>List existing environments:</a:t>
            </a:r>
          </a:p>
          <a:p>
            <a:pPr lvl="1"/>
            <a:r>
              <a:rPr lang="en-US" dirty="0" err="1"/>
              <a:t>workon</a:t>
            </a:r>
            <a:endParaRPr lang="en-US" dirty="0"/>
          </a:p>
          <a:p>
            <a:r>
              <a:rPr lang="en-US" dirty="0"/>
              <a:t>Selecting the environment you want to work in:</a:t>
            </a:r>
          </a:p>
          <a:p>
            <a:pPr lvl="1"/>
            <a:r>
              <a:rPr lang="en-US" dirty="0" err="1"/>
              <a:t>workon</a:t>
            </a:r>
            <a:r>
              <a:rPr lang="en-US" dirty="0"/>
              <a:t> &lt;</a:t>
            </a:r>
            <a:r>
              <a:rPr lang="en-US" dirty="0" err="1"/>
              <a:t>env_name</a:t>
            </a:r>
            <a:r>
              <a:rPr lang="en-US" dirty="0"/>
              <a:t>&gt;</a:t>
            </a:r>
          </a:p>
          <a:p>
            <a:r>
              <a:rPr lang="en-US" dirty="0"/>
              <a:t>Exiting the environment:</a:t>
            </a:r>
          </a:p>
          <a:p>
            <a:pPr lvl="1"/>
            <a:r>
              <a:rPr lang="en-US" dirty="0"/>
              <a:t>deactivate</a:t>
            </a:r>
          </a:p>
        </p:txBody>
      </p:sp>
    </p:spTree>
    <p:extLst>
      <p:ext uri="{BB962C8B-B14F-4D97-AF65-F5344CB8AC3E}">
        <p14:creationId xmlns:p14="http://schemas.microsoft.com/office/powerpoint/2010/main" val="3905826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696D-1D00-804F-B42F-D79A9451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F330-1451-2D4F-BC87-39008F49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and why</a:t>
            </a:r>
          </a:p>
          <a:p>
            <a:r>
              <a:rPr lang="en-US" dirty="0"/>
              <a:t>Set up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1469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B8E5-6143-C44C-86D9-CE3CB523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are and why we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7D55-51F0-1341-ABE2-A64FF741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jupyter</a:t>
            </a:r>
            <a:r>
              <a:rPr lang="en-US" dirty="0"/>
              <a:t> notebook is like an IDE, consisting of cells within which you can run snippets of code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Notebooks are great for experimentation and research</a:t>
            </a:r>
          </a:p>
          <a:p>
            <a:pPr lvl="1"/>
            <a:r>
              <a:rPr lang="en-US" dirty="0"/>
              <a:t>Literate programming (development style)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Python’s scoping is a mess which can get amplified with the use of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Enables bad coding habits</a:t>
            </a:r>
          </a:p>
        </p:txBody>
      </p:sp>
    </p:spTree>
    <p:extLst>
      <p:ext uri="{BB962C8B-B14F-4D97-AF65-F5344CB8AC3E}">
        <p14:creationId xmlns:p14="http://schemas.microsoft.com/office/powerpoint/2010/main" val="3612235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1C94-2732-AA4C-BC7C-5E3E1CC0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8301-9173-3B4E-BF2A-34ED09E1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mkvirtualenv</a:t>
            </a:r>
            <a:r>
              <a:rPr lang="en-US" dirty="0"/>
              <a:t> summer</a:t>
            </a:r>
          </a:p>
          <a:p>
            <a:r>
              <a:rPr lang="en-US" dirty="0" err="1"/>
              <a:t>workon</a:t>
            </a:r>
            <a:r>
              <a:rPr lang="en-US" dirty="0"/>
              <a:t> summer</a:t>
            </a:r>
          </a:p>
          <a:p>
            <a:r>
              <a:rPr lang="en-US" dirty="0"/>
              <a:t>pip install -r </a:t>
            </a:r>
            <a:r>
              <a:rPr lang="en-US" dirty="0" err="1"/>
              <a:t>requirements.txt</a:t>
            </a:r>
            <a:endParaRPr lang="en-US" dirty="0"/>
          </a:p>
          <a:p>
            <a:r>
              <a:rPr lang="en-US" dirty="0" err="1"/>
              <a:t>ipython</a:t>
            </a:r>
            <a:r>
              <a:rPr lang="en-US" dirty="0"/>
              <a:t> kernel install --user --name=summer</a:t>
            </a:r>
          </a:p>
        </p:txBody>
      </p:sp>
    </p:spTree>
    <p:extLst>
      <p:ext uri="{BB962C8B-B14F-4D97-AF65-F5344CB8AC3E}">
        <p14:creationId xmlns:p14="http://schemas.microsoft.com/office/powerpoint/2010/main" val="30298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108A-966D-EC43-A60A-FB66DE63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F64B-61C7-6A4B-9224-4BA6186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support for large  multi-dimensional arrays and matrices</a:t>
            </a:r>
          </a:p>
          <a:p>
            <a:r>
              <a:rPr lang="en-US" dirty="0"/>
              <a:t>Has a collection of high-level mathematical functions that can be applied on these arrays</a:t>
            </a:r>
          </a:p>
          <a:p>
            <a:r>
              <a:rPr lang="en-US" dirty="0"/>
              <a:t>Comparable functionality to MATLAB</a:t>
            </a:r>
          </a:p>
          <a:p>
            <a:r>
              <a:rPr lang="en-US" dirty="0"/>
              <a:t>Is based on C, thus providing a more efficient way to work with data</a:t>
            </a:r>
          </a:p>
          <a:p>
            <a:r>
              <a:rPr lang="en-US" dirty="0"/>
              <a:t>Is the base for Pandas</a:t>
            </a:r>
          </a:p>
        </p:txBody>
      </p:sp>
    </p:spTree>
    <p:extLst>
      <p:ext uri="{BB962C8B-B14F-4D97-AF65-F5344CB8AC3E}">
        <p14:creationId xmlns:p14="http://schemas.microsoft.com/office/powerpoint/2010/main" val="3997688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0C77-0635-034D-88D6-16455D65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16A6-BF06-A548-8AAD-9D988292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and why</a:t>
            </a:r>
          </a:p>
          <a:p>
            <a:r>
              <a:rPr lang="en-US" dirty="0"/>
              <a:t>Basics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74124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B328-825F-6244-A6D7-E6797C81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6EFA-A613-544A-83B3-1CC11E72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Data Analysis Library</a:t>
            </a:r>
          </a:p>
          <a:p>
            <a:r>
              <a:rPr lang="en-US" dirty="0"/>
              <a:t>Data wrangling made easy</a:t>
            </a:r>
          </a:p>
          <a:p>
            <a:r>
              <a:rPr lang="en-US" dirty="0"/>
              <a:t>Can natively read csv and </a:t>
            </a:r>
            <a:r>
              <a:rPr lang="en-US" dirty="0" err="1"/>
              <a:t>tsv</a:t>
            </a:r>
            <a:r>
              <a:rPr lang="en-US" dirty="0"/>
              <a:t> files or even SQL databases</a:t>
            </a:r>
          </a:p>
          <a:p>
            <a:r>
              <a:rPr lang="en-US" dirty="0"/>
              <a:t>The data is then stored in a </a:t>
            </a:r>
            <a:r>
              <a:rPr lang="en-US" dirty="0" err="1"/>
              <a:t>DataFrame</a:t>
            </a:r>
            <a:r>
              <a:rPr lang="en-US" dirty="0"/>
              <a:t> (</a:t>
            </a:r>
            <a:r>
              <a:rPr lang="en-US" dirty="0" err="1"/>
              <a:t>df</a:t>
            </a:r>
            <a:r>
              <a:rPr lang="en-US" dirty="0"/>
              <a:t>), which resembles a table in Excel</a:t>
            </a:r>
          </a:p>
          <a:p>
            <a:r>
              <a:rPr lang="en-US" dirty="0"/>
              <a:t>Once your data is in a </a:t>
            </a:r>
            <a:r>
              <a:rPr lang="en-US" dirty="0" err="1"/>
              <a:t>DataFrame</a:t>
            </a:r>
            <a:r>
              <a:rPr lang="en-US" dirty="0"/>
              <a:t>, you can:</a:t>
            </a:r>
          </a:p>
          <a:p>
            <a:pPr lvl="1"/>
            <a:r>
              <a:rPr lang="en-US" dirty="0"/>
              <a:t>Clean it easily</a:t>
            </a:r>
          </a:p>
          <a:p>
            <a:pPr lvl="1"/>
            <a:r>
              <a:rPr lang="en-US" dirty="0"/>
              <a:t>Use aggregation functions on it</a:t>
            </a:r>
          </a:p>
          <a:p>
            <a:pPr lvl="1"/>
            <a:r>
              <a:rPr lang="en-US" dirty="0"/>
              <a:t>Make selections</a:t>
            </a:r>
          </a:p>
          <a:p>
            <a:pPr lvl="1"/>
            <a:r>
              <a:rPr lang="en-US" dirty="0"/>
              <a:t>Make joins with other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282F-FE7F-D84B-B234-30C80364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7A29-E43F-3042-A11B-CBACBC19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Reading the data:</a:t>
            </a:r>
          </a:p>
          <a:p>
            <a:pPr lvl="1"/>
            <a:r>
              <a:rPr lang="en-US" dirty="0" err="1"/>
              <a:t>pd.read</a:t>
            </a:r>
            <a:r>
              <a:rPr lang="en-US" dirty="0"/>
              <a:t>_[csv, table]()</a:t>
            </a:r>
          </a:p>
          <a:p>
            <a:r>
              <a:rPr lang="en-US" dirty="0"/>
              <a:t>Aggregations:</a:t>
            </a:r>
          </a:p>
          <a:p>
            <a:pPr lvl="1"/>
            <a:r>
              <a:rPr lang="en-US" dirty="0" err="1"/>
              <a:t>df.mean</a:t>
            </a:r>
            <a:r>
              <a:rPr lang="en-US" dirty="0"/>
              <a:t>(), </a:t>
            </a:r>
            <a:r>
              <a:rPr lang="en-US" dirty="0" err="1"/>
              <a:t>df.corr</a:t>
            </a:r>
            <a:r>
              <a:rPr lang="en-US" dirty="0"/>
              <a:t>(), </a:t>
            </a:r>
            <a:r>
              <a:rPr lang="en-US" dirty="0" err="1"/>
              <a:t>df.count</a:t>
            </a:r>
            <a:r>
              <a:rPr lang="en-US" dirty="0"/>
              <a:t>(), </a:t>
            </a:r>
            <a:r>
              <a:rPr lang="en-US" dirty="0" err="1"/>
              <a:t>df.max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df.min</a:t>
            </a:r>
            <a:r>
              <a:rPr lang="en-US" dirty="0"/>
              <a:t>(), </a:t>
            </a:r>
            <a:r>
              <a:rPr lang="en-US" dirty="0" err="1"/>
              <a:t>df.median</a:t>
            </a:r>
            <a:r>
              <a:rPr lang="en-US" dirty="0"/>
              <a:t>(), </a:t>
            </a:r>
            <a:r>
              <a:rPr lang="en-US" dirty="0" err="1"/>
              <a:t>df.std</a:t>
            </a:r>
            <a:r>
              <a:rPr lang="en-US" dirty="0"/>
              <a:t>()</a:t>
            </a:r>
          </a:p>
          <a:p>
            <a:r>
              <a:rPr lang="en-US" dirty="0" err="1"/>
              <a:t>Dataframe</a:t>
            </a:r>
            <a:r>
              <a:rPr lang="en-US" dirty="0"/>
              <a:t> descriptions</a:t>
            </a:r>
          </a:p>
          <a:p>
            <a:pPr lvl="1"/>
            <a:r>
              <a:rPr lang="en-US" dirty="0" err="1"/>
              <a:t>df.describe</a:t>
            </a:r>
            <a:r>
              <a:rPr lang="en-US" dirty="0"/>
              <a:t>(), </a:t>
            </a:r>
            <a:r>
              <a:rPr lang="en-US" dirty="0" err="1"/>
              <a:t>df.isnull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272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24F-31BA-E045-95D2-8A6C79D2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209F-CFF8-6449-A033-670EA2A7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interdisciplinary field that uses scientific methods, processes, algorithms and systems to extract knowledge and insights from data in various forms</a:t>
            </a:r>
          </a:p>
          <a:p>
            <a:r>
              <a:rPr lang="en-US" dirty="0"/>
              <a:t>A concept to unify statistics, data analysis, machine learning and their related methods in order to understand and analyze actual phenomena within data</a:t>
            </a:r>
          </a:p>
          <a:p>
            <a:r>
              <a:rPr lang="en-US" dirty="0"/>
              <a:t>Breaks down to: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Modeling/statistics</a:t>
            </a:r>
          </a:p>
          <a:p>
            <a:pPr lvl="1"/>
            <a:r>
              <a:rPr lang="en-US" dirty="0"/>
              <a:t>Engineering/prototyping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42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A62B-5EFC-7B4D-B147-EB7B0DD1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A4BA-B2C9-5342-84FC-38BC8DA3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and why</a:t>
            </a:r>
          </a:p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349334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D076-7245-AD40-8A57-53A44266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6DF8-F60C-564E-A742-A8402B2B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Matplotlib is used to draw plots and make visualizations</a:t>
            </a:r>
          </a:p>
          <a:p>
            <a:r>
              <a:rPr lang="en-US" dirty="0"/>
              <a:t>A plot is worth a thousand models</a:t>
            </a:r>
          </a:p>
          <a:p>
            <a:r>
              <a:rPr lang="en-US" dirty="0"/>
              <a:t>With plotting we get a visual representation of the data we are working with</a:t>
            </a:r>
          </a:p>
          <a:p>
            <a:r>
              <a:rPr lang="en-US" dirty="0"/>
              <a:t>We actually see how our models are performing if we are fitting lines in 2D or plains in 3D space</a:t>
            </a:r>
          </a:p>
          <a:p>
            <a:r>
              <a:rPr lang="en-US" dirty="0"/>
              <a:t>Use visualizations to present findings</a:t>
            </a:r>
          </a:p>
        </p:txBody>
      </p:sp>
    </p:spTree>
    <p:extLst>
      <p:ext uri="{BB962C8B-B14F-4D97-AF65-F5344CB8AC3E}">
        <p14:creationId xmlns:p14="http://schemas.microsoft.com/office/powerpoint/2010/main" val="532502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D203-76DE-FC4E-BF04-E58B8228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8298-C15E-A147-BE7C-FD1B943E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scatterplot with a regression line</a:t>
            </a:r>
          </a:p>
          <a:p>
            <a:pPr lvl="1"/>
            <a:r>
              <a:rPr lang="en-US" dirty="0" err="1"/>
              <a:t>plt.scatter</a:t>
            </a:r>
            <a:r>
              <a:rPr lang="en-US" dirty="0"/>
              <a:t>(x, y,  color='black')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(x, </a:t>
            </a:r>
            <a:r>
              <a:rPr lang="en-US" dirty="0" err="1"/>
              <a:t>regr.predict</a:t>
            </a:r>
            <a:r>
              <a:rPr lang="en-US" dirty="0"/>
              <a:t>(x), color='blue', linewidth=3)</a:t>
            </a:r>
          </a:p>
          <a:p>
            <a:pPr lvl="1"/>
            <a:r>
              <a:rPr lang="en-US" dirty="0" err="1"/>
              <a:t>plt.ylabel</a:t>
            </a:r>
            <a:r>
              <a:rPr lang="en-US" dirty="0"/>
              <a:t>('area per person')</a:t>
            </a:r>
          </a:p>
          <a:p>
            <a:pPr lvl="1"/>
            <a:r>
              <a:rPr lang="en-US" dirty="0" err="1"/>
              <a:t>plt.xlabel</a:t>
            </a:r>
            <a:r>
              <a:rPr lang="en-US" dirty="0"/>
              <a:t>('GDP')</a:t>
            </a:r>
          </a:p>
          <a:p>
            <a:pPr lvl="1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28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5496-ECA1-F844-B33B-2561445D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3C99-3F63-8441-80AF-10242AB0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always your friend and a good place to start</a:t>
            </a:r>
          </a:p>
          <a:p>
            <a:r>
              <a:rPr lang="en-US" dirty="0"/>
              <a:t>Stack Overflow will provide you with examples and solutions for your warnings and errors</a:t>
            </a:r>
          </a:p>
          <a:p>
            <a:r>
              <a:rPr lang="en-US" dirty="0"/>
              <a:t>Data science blogs usually provide a good starting example that you can later expand or modify to fit your needs</a:t>
            </a:r>
          </a:p>
          <a:p>
            <a:r>
              <a:rPr lang="en-US" dirty="0"/>
              <a:t>Documentation for libraries is a must read, so you know what, where and how to use it, when the opportunity presents itself</a:t>
            </a:r>
          </a:p>
        </p:txBody>
      </p:sp>
    </p:spTree>
    <p:extLst>
      <p:ext uri="{BB962C8B-B14F-4D97-AF65-F5344CB8AC3E}">
        <p14:creationId xmlns:p14="http://schemas.microsoft.com/office/powerpoint/2010/main" val="3225792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4C98-D98A-2041-B2F8-D0691AD1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252D-2FE7-9F4E-AE89-31BA6C39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https://www.edx.org/course/python-for-data-science</a:t>
            </a:r>
            <a:endParaRPr lang="en-US" dirty="0"/>
          </a:p>
          <a:p>
            <a:r>
              <a:rPr lang="en-US" dirty="0">
                <a:hlinkClick r:id="rId3"/>
              </a:rPr>
              <a:t>https://www.edx.org/course/data-science-essentials</a:t>
            </a:r>
            <a:endParaRPr lang="en-US" dirty="0"/>
          </a:p>
          <a:p>
            <a:r>
              <a:rPr lang="en-US" dirty="0">
                <a:hlinkClick r:id="rId4"/>
              </a:rPr>
              <a:t>https://www.coursera.org</a:t>
            </a:r>
            <a:r>
              <a:rPr lang="en-US">
                <a:hlinkClick r:id="rId4"/>
              </a:rPr>
              <a:t>/learn/machine-learning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ECD4-1515-0541-94C0-EA8E2F56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AEF4-EE06-FB48-A0E3-5C296C40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being overloaded with data</a:t>
            </a:r>
          </a:p>
          <a:p>
            <a:r>
              <a:rPr lang="en-US" dirty="0"/>
              <a:t>Some might call this load of data “BIG DATA”</a:t>
            </a:r>
          </a:p>
          <a:p>
            <a:r>
              <a:rPr lang="en-US" dirty="0"/>
              <a:t>A human brain can’t even fathom the scale of big data</a:t>
            </a:r>
          </a:p>
          <a:p>
            <a:r>
              <a:rPr lang="en-US" dirty="0"/>
              <a:t>So we introduce a data scientist:</a:t>
            </a:r>
          </a:p>
          <a:p>
            <a:pPr lvl="1"/>
            <a:r>
              <a:rPr lang="en-US" dirty="0"/>
              <a:t>Who is a mixture of: a statistician, an analyst and an engineer</a:t>
            </a:r>
          </a:p>
          <a:p>
            <a:pPr lvl="1"/>
            <a:r>
              <a:rPr lang="en-US" dirty="0"/>
              <a:t>Someone who can wrangle the data and through that add value the project or organization he is working for</a:t>
            </a:r>
          </a:p>
        </p:txBody>
      </p:sp>
    </p:spTree>
    <p:extLst>
      <p:ext uri="{BB962C8B-B14F-4D97-AF65-F5344CB8AC3E}">
        <p14:creationId xmlns:p14="http://schemas.microsoft.com/office/powerpoint/2010/main" val="411392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511A-5A38-4548-97C6-D0A7833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B2C0-3B7D-5E41-AA71-7792282A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Most used language for data science</a:t>
            </a:r>
          </a:p>
          <a:p>
            <a:pPr lvl="1"/>
            <a:r>
              <a:rPr lang="en-US" dirty="0"/>
              <a:t>Has optimized libraries for data science</a:t>
            </a:r>
          </a:p>
          <a:p>
            <a:pPr lvl="1"/>
            <a:r>
              <a:rPr lang="en-US" dirty="0"/>
              <a:t>Has large active community</a:t>
            </a:r>
          </a:p>
          <a:p>
            <a:pPr lvl="1"/>
            <a:r>
              <a:rPr lang="en-US" dirty="0"/>
              <a:t>Easy integration with existing infrastructure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6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3EAA-8D26-3447-B153-855BA51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C35-10E8-594B-96A6-9A77E552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Acquiring data</a:t>
            </a:r>
          </a:p>
          <a:p>
            <a:r>
              <a:rPr lang="en-US" dirty="0"/>
              <a:t>Cleaning</a:t>
            </a:r>
          </a:p>
          <a:p>
            <a:r>
              <a:rPr lang="en-US" dirty="0"/>
              <a:t>Analysis and visualization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Models/offline tests</a:t>
            </a:r>
          </a:p>
          <a:p>
            <a:r>
              <a:rPr lang="en-US" dirty="0"/>
              <a:t>Model scoring</a:t>
            </a:r>
          </a:p>
          <a:p>
            <a:r>
              <a:rPr lang="en-US" dirty="0"/>
              <a:t>Online AB tests</a:t>
            </a:r>
          </a:p>
          <a:p>
            <a:r>
              <a:rPr lang="en-US" dirty="0"/>
              <a:t>Assessment and presentation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48594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E458-6F8E-714B-85F3-8F40BB9A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4F26-96A1-AD43-B8D4-41D58979B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databases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Web portals that offer open data like Kaggle</a:t>
            </a:r>
          </a:p>
          <a:p>
            <a:r>
              <a:rPr lang="en-US" dirty="0"/>
              <a:t>Web scrapping</a:t>
            </a:r>
          </a:p>
        </p:txBody>
      </p:sp>
    </p:spTree>
    <p:extLst>
      <p:ext uri="{BB962C8B-B14F-4D97-AF65-F5344CB8AC3E}">
        <p14:creationId xmlns:p14="http://schemas.microsoft.com/office/powerpoint/2010/main" val="227449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7F24-C394-EA4C-999B-B615344F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ED76-7675-F241-9703-2B30D12EE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is 80% cleaning data and 20% modeling</a:t>
            </a:r>
          </a:p>
          <a:p>
            <a:r>
              <a:rPr lang="en-US" dirty="0"/>
              <a:t>The acquired data is almost always messy</a:t>
            </a:r>
          </a:p>
          <a:p>
            <a:r>
              <a:rPr lang="en-US" dirty="0"/>
              <a:t>It’s missing values</a:t>
            </a:r>
          </a:p>
          <a:p>
            <a:r>
              <a:rPr lang="en-US" dirty="0"/>
              <a:t>Wrong type format like floats are strings with , instead of .</a:t>
            </a:r>
          </a:p>
          <a:p>
            <a:r>
              <a:rPr lang="en-US" dirty="0"/>
              <a:t>Wrong formatting on strings like dates</a:t>
            </a:r>
          </a:p>
          <a:p>
            <a:r>
              <a:rPr lang="en-US" dirty="0"/>
              <a:t>Extra white space</a:t>
            </a:r>
          </a:p>
        </p:txBody>
      </p:sp>
    </p:spTree>
    <p:extLst>
      <p:ext uri="{BB962C8B-B14F-4D97-AF65-F5344CB8AC3E}">
        <p14:creationId xmlns:p14="http://schemas.microsoft.com/office/powerpoint/2010/main" val="17677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DC1-94B3-1242-AF3C-BB3D7EDA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9D82-2176-FC4E-B5CE-9DB300BB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data is clean we want to collect some insights</a:t>
            </a:r>
          </a:p>
          <a:p>
            <a:r>
              <a:rPr lang="en-US" dirty="0"/>
              <a:t>Normally you can’t just glance at the data and know what it is about</a:t>
            </a:r>
          </a:p>
          <a:p>
            <a:r>
              <a:rPr lang="en-US" dirty="0"/>
              <a:t>Aggregations (max, min, mean, median, deviation)</a:t>
            </a:r>
          </a:p>
          <a:p>
            <a:r>
              <a:rPr lang="en-US" dirty="0"/>
              <a:t>Plotting and calculating distributions</a:t>
            </a:r>
          </a:p>
          <a:p>
            <a:r>
              <a:rPr lang="en-US" dirty="0"/>
              <a:t>Finding correlations between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45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1893</TotalTime>
  <Words>1223</Words>
  <Application>Microsoft Macintosh PowerPoint</Application>
  <PresentationFormat>Widescreen</PresentationFormat>
  <Paragraphs>223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Ion</vt:lpstr>
      <vt:lpstr>Data Science workflow and tools</vt:lpstr>
      <vt:lpstr>Data Science</vt:lpstr>
      <vt:lpstr>Definition</vt:lpstr>
      <vt:lpstr>Importance of data science</vt:lpstr>
      <vt:lpstr>Tools</vt:lpstr>
      <vt:lpstr>Workflow</vt:lpstr>
      <vt:lpstr>Acquiring Data</vt:lpstr>
      <vt:lpstr>Data Cleaning</vt:lpstr>
      <vt:lpstr>Analysis and Visualization</vt:lpstr>
      <vt:lpstr>Feature Engineering</vt:lpstr>
      <vt:lpstr>Models and offline tests </vt:lpstr>
      <vt:lpstr>Model scoring</vt:lpstr>
      <vt:lpstr>AB</vt:lpstr>
      <vt:lpstr>Assessment and presentation</vt:lpstr>
      <vt:lpstr>Machine learning</vt:lpstr>
      <vt:lpstr>Git</vt:lpstr>
      <vt:lpstr>What and why?</vt:lpstr>
      <vt:lpstr>Basics</vt:lpstr>
      <vt:lpstr>Virtual Environments</vt:lpstr>
      <vt:lpstr>Why we should use virtual environment?</vt:lpstr>
      <vt:lpstr>Set Up</vt:lpstr>
      <vt:lpstr>Usage</vt:lpstr>
      <vt:lpstr>Jupyter Notebooks</vt:lpstr>
      <vt:lpstr>What they are and why we use them</vt:lpstr>
      <vt:lpstr>Set Up</vt:lpstr>
      <vt:lpstr>Numpy</vt:lpstr>
      <vt:lpstr>Pandas</vt:lpstr>
      <vt:lpstr>Pandas</vt:lpstr>
      <vt:lpstr>Basics</vt:lpstr>
      <vt:lpstr>Matplotlib</vt:lpstr>
      <vt:lpstr>What and Why</vt:lpstr>
      <vt:lpstr>Basics</vt:lpstr>
      <vt:lpstr>Help</vt:lpstr>
      <vt:lpstr>Next Steps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workflow and tools</dc:title>
  <dc:creator>Luka Androjna</dc:creator>
  <cp:lastModifiedBy>Luka Androjna</cp:lastModifiedBy>
  <cp:revision>41</cp:revision>
  <dcterms:created xsi:type="dcterms:W3CDTF">2018-06-28T06:42:43Z</dcterms:created>
  <dcterms:modified xsi:type="dcterms:W3CDTF">2018-06-29T14:16:09Z</dcterms:modified>
</cp:coreProperties>
</file>