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arathon-coach.online/average-marathon-times-in-ireland-in-2023/" TargetMode="External"/><Relationship Id="rId4" Type="http://schemas.openxmlformats.org/officeDocument/2006/relationships/hyperlink" Target="https://openweathermap.org/api" TargetMode="External"/><Relationship Id="rId11" Type="http://schemas.openxmlformats.org/officeDocument/2006/relationships/image" Target="../media/image3.png"/><Relationship Id="rId10" Type="http://schemas.openxmlformats.org/officeDocument/2006/relationships/image" Target="../media/image1.jpg"/><Relationship Id="rId9" Type="http://schemas.openxmlformats.org/officeDocument/2006/relationships/image" Target="../media/image2.jpg"/><Relationship Id="rId5" Type="http://schemas.openxmlformats.org/officeDocument/2006/relationships/hyperlink" Target="https://books.google.ie/books?hl=en&amp;lr=&amp;id=rz6lDwAAQBAJ&amp;oi=fnd&amp;pg=PR3&amp;dq=advanced+marathoning+&amp;ots=xm_WlfURNT&amp;sig=GIjRaiakZEd9sytC_rBsdnp8t8E&amp;redir_esc=y#v=onepage&amp;q=advanced%20marathoning&amp;f=false" TargetMode="External"/><Relationship Id="rId6" Type="http://schemas.openxmlformats.org/officeDocument/2006/relationships/hyperlink" Target="https://link.springer.com/article/10.1007/s40279-013-0029-x" TargetMode="External"/><Relationship Id="rId7" Type="http://schemas.openxmlformats.org/officeDocument/2006/relationships/image" Target="../media/image5.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13700" y="0"/>
            <a:ext cx="8915100" cy="873600"/>
          </a:xfrm>
          <a:prstGeom prst="rect">
            <a:avLst/>
          </a:prstGeom>
          <a:ln cap="flat" cmpd="sng" w="9525">
            <a:solidFill>
              <a:srgbClr val="000000"/>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latin typeface="Arial"/>
                <a:ea typeface="Arial"/>
                <a:cs typeface="Arial"/>
                <a:sym typeface="Arial"/>
              </a:rPr>
              <a:t>Smart Marathon </a:t>
            </a:r>
            <a:r>
              <a:rPr lang="en" sz="3000">
                <a:latin typeface="Arial"/>
                <a:ea typeface="Arial"/>
                <a:cs typeface="Arial"/>
                <a:sym typeface="Arial"/>
              </a:rPr>
              <a:t>Running</a:t>
            </a:r>
            <a:r>
              <a:rPr lang="en" sz="3000">
                <a:latin typeface="Arial"/>
                <a:ea typeface="Arial"/>
                <a:cs typeface="Arial"/>
                <a:sym typeface="Arial"/>
              </a:rPr>
              <a:t> App - 06/12/2024</a:t>
            </a:r>
            <a:endParaRPr sz="3000">
              <a:latin typeface="Arial"/>
              <a:ea typeface="Arial"/>
              <a:cs typeface="Arial"/>
              <a:sym typeface="Arial"/>
            </a:endParaRPr>
          </a:p>
          <a:p>
            <a:pPr indent="0" lvl="0" marL="0" rtl="0" algn="ctr">
              <a:spcBef>
                <a:spcPts val="0"/>
              </a:spcBef>
              <a:spcAft>
                <a:spcPts val="0"/>
              </a:spcAft>
              <a:buNone/>
            </a:pPr>
            <a:r>
              <a:rPr lang="en" sz="3000">
                <a:latin typeface="Arial"/>
                <a:ea typeface="Arial"/>
                <a:cs typeface="Arial"/>
                <a:sym typeface="Arial"/>
              </a:rPr>
              <a:t>Luka Brennan</a:t>
            </a:r>
            <a:endParaRPr sz="3000">
              <a:latin typeface="Arial"/>
              <a:ea typeface="Arial"/>
              <a:cs typeface="Arial"/>
              <a:sym typeface="Arial"/>
            </a:endParaRPr>
          </a:p>
        </p:txBody>
      </p:sp>
      <p:sp>
        <p:nvSpPr>
          <p:cNvPr id="86" name="Google Shape;86;p13"/>
          <p:cNvSpPr txBox="1"/>
          <p:nvPr/>
        </p:nvSpPr>
        <p:spPr>
          <a:xfrm>
            <a:off x="1884325" y="873600"/>
            <a:ext cx="2147400" cy="422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The problem</a:t>
            </a:r>
            <a:endParaRPr sz="1200">
              <a:solidFill>
                <a:schemeClr val="lt1"/>
              </a:solidFill>
            </a:endParaRPr>
          </a:p>
          <a:p>
            <a:pPr indent="0" lvl="0" marL="0" rtl="0" algn="l">
              <a:spcBef>
                <a:spcPts val="0"/>
              </a:spcBef>
              <a:spcAft>
                <a:spcPts val="0"/>
              </a:spcAft>
              <a:buNone/>
            </a:pPr>
            <a:r>
              <a:rPr lang="en" sz="700">
                <a:solidFill>
                  <a:schemeClr val="lt1"/>
                </a:solidFill>
              </a:rPr>
              <a:t>While many apps offer marathon training plans, the majority of these remain static, lacking the flexibility necessary to adapt to the evolving needs of individual marathon runners. Static plans often overlook critical factors such as performance fluctuations, injury history, and external conditions like weather. This inflexibility can lead to a </a:t>
            </a:r>
            <a:r>
              <a:rPr lang="en" sz="700">
                <a:solidFill>
                  <a:schemeClr val="lt1"/>
                </a:solidFill>
              </a:rPr>
              <a:t>treating</a:t>
            </a:r>
            <a:r>
              <a:rPr lang="en" sz="700">
                <a:solidFill>
                  <a:schemeClr val="lt1"/>
                </a:solidFill>
              </a:rPr>
              <a:t> issues for </a:t>
            </a:r>
            <a:r>
              <a:rPr lang="en" sz="700">
                <a:solidFill>
                  <a:schemeClr val="lt1"/>
                </a:solidFill>
              </a:rPr>
              <a:t>marathon</a:t>
            </a:r>
            <a:r>
              <a:rPr lang="en" sz="700">
                <a:solidFill>
                  <a:schemeClr val="lt1"/>
                </a:solidFill>
              </a:rPr>
              <a:t> runners, including overtraining, inadequate preparation for races, and a heightened risk of injury. Research indicates that personalized training plans, which take into account real-time metrics and individual health data, can significantly enhance performance and reduce injury rates among athletes [5].</a:t>
            </a:r>
            <a:endParaRPr sz="700">
              <a:solidFill>
                <a:schemeClr val="lt1"/>
              </a:solidFill>
            </a:endParaRPr>
          </a:p>
        </p:txBody>
      </p:sp>
      <p:sp>
        <p:nvSpPr>
          <p:cNvPr id="87" name="Google Shape;87;p13"/>
          <p:cNvSpPr txBox="1"/>
          <p:nvPr/>
        </p:nvSpPr>
        <p:spPr>
          <a:xfrm>
            <a:off x="-150" y="873600"/>
            <a:ext cx="16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88" name="Google Shape;88;p13"/>
          <p:cNvSpPr txBox="1"/>
          <p:nvPr/>
        </p:nvSpPr>
        <p:spPr>
          <a:xfrm>
            <a:off x="113700" y="873600"/>
            <a:ext cx="1770600" cy="289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rPr>
              <a:t>Introduction </a:t>
            </a:r>
            <a:endParaRPr b="1" sz="1200">
              <a:solidFill>
                <a:schemeClr val="lt1"/>
              </a:solidFill>
            </a:endParaRPr>
          </a:p>
          <a:p>
            <a:pPr indent="0" lvl="0" marL="0" rtl="0" algn="l">
              <a:spcBef>
                <a:spcPts val="0"/>
              </a:spcBef>
              <a:spcAft>
                <a:spcPts val="0"/>
              </a:spcAft>
              <a:buNone/>
            </a:pPr>
            <a:r>
              <a:rPr lang="en" sz="700">
                <a:solidFill>
                  <a:schemeClr val="lt1"/>
                </a:solidFill>
              </a:rPr>
              <a:t>Marathon running has become a popular pursuit in Ireland, with approximately 680,000 individuals participating in running activities and 25,594 registered marathon runners in 2023 [1]. This growing interest underscores the need for effective training solutions tailored to individual runner requirements.</a:t>
            </a:r>
            <a:endParaRPr sz="700">
              <a:solidFill>
                <a:schemeClr val="lt1"/>
              </a:solidFill>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p:txBody>
      </p:sp>
      <p:sp>
        <p:nvSpPr>
          <p:cNvPr id="89" name="Google Shape;89;p13"/>
          <p:cNvSpPr txBox="1"/>
          <p:nvPr/>
        </p:nvSpPr>
        <p:spPr>
          <a:xfrm>
            <a:off x="6133200" y="3772925"/>
            <a:ext cx="2895600" cy="13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References</a:t>
            </a:r>
            <a:endParaRPr sz="1000">
              <a:solidFill>
                <a:schemeClr val="lt1"/>
              </a:solidFill>
            </a:endParaRPr>
          </a:p>
          <a:p>
            <a:pPr indent="0" lvl="0" marL="0" rtl="0" algn="l">
              <a:spcBef>
                <a:spcPts val="0"/>
              </a:spcBef>
              <a:spcAft>
                <a:spcPts val="0"/>
              </a:spcAft>
              <a:buNone/>
            </a:pPr>
            <a:r>
              <a:rPr lang="en" sz="600">
                <a:solidFill>
                  <a:schemeClr val="lt1"/>
                </a:solidFill>
              </a:rPr>
              <a:t>[1] Record of marathon runners in 2023 by Debizej-</a:t>
            </a:r>
            <a:r>
              <a:rPr lang="en" sz="600">
                <a:solidFill>
                  <a:schemeClr val="lt1"/>
                </a:solidFill>
                <a:latin typeface="Roboto"/>
                <a:ea typeface="Roboto"/>
                <a:cs typeface="Roboto"/>
                <a:sym typeface="Roboto"/>
              </a:rPr>
              <a:t> </a:t>
            </a:r>
            <a:r>
              <a:rPr lang="en" sz="600" u="sng">
                <a:solidFill>
                  <a:schemeClr val="hlink"/>
                </a:solidFill>
                <a:latin typeface="Roboto"/>
                <a:ea typeface="Roboto"/>
                <a:cs typeface="Roboto"/>
                <a:sym typeface="Roboto"/>
                <a:hlinkClick r:id="rId3"/>
              </a:rPr>
              <a:t>https://marathon-coach.online/average-marathon-times-in-ireland-in-2023/</a:t>
            </a:r>
            <a:r>
              <a:rPr lang="en" sz="600">
                <a:solidFill>
                  <a:schemeClr val="lt1"/>
                </a:solidFill>
                <a:latin typeface="Roboto"/>
                <a:ea typeface="Roboto"/>
                <a:cs typeface="Roboto"/>
                <a:sym typeface="Roboto"/>
              </a:rPr>
              <a:t> </a:t>
            </a:r>
            <a:endParaRPr sz="600">
              <a:solidFill>
                <a:schemeClr val="lt1"/>
              </a:solidFill>
              <a:latin typeface="Roboto"/>
              <a:ea typeface="Roboto"/>
              <a:cs typeface="Roboto"/>
              <a:sym typeface="Roboto"/>
            </a:endParaRPr>
          </a:p>
          <a:p>
            <a:pPr indent="0" lvl="0" marL="0" rtl="0" algn="l">
              <a:spcBef>
                <a:spcPts val="0"/>
              </a:spcBef>
              <a:spcAft>
                <a:spcPts val="0"/>
              </a:spcAft>
              <a:buNone/>
            </a:pPr>
            <a:r>
              <a:rPr lang="en" sz="600">
                <a:solidFill>
                  <a:schemeClr val="lt1"/>
                </a:solidFill>
                <a:latin typeface="Roboto"/>
                <a:ea typeface="Roboto"/>
                <a:cs typeface="Roboto"/>
                <a:sym typeface="Roboto"/>
              </a:rPr>
              <a:t>[2] Strava API- https://developers.strava.com/docs/getting-started/</a:t>
            </a:r>
            <a:endParaRPr sz="600">
              <a:solidFill>
                <a:schemeClr val="lt1"/>
              </a:solidFill>
              <a:latin typeface="Roboto"/>
              <a:ea typeface="Roboto"/>
              <a:cs typeface="Roboto"/>
              <a:sym typeface="Roboto"/>
            </a:endParaRPr>
          </a:p>
          <a:p>
            <a:pPr indent="0" lvl="0" marL="0" rtl="0" algn="l">
              <a:spcBef>
                <a:spcPts val="0"/>
              </a:spcBef>
              <a:spcAft>
                <a:spcPts val="0"/>
              </a:spcAft>
              <a:buNone/>
            </a:pPr>
            <a:r>
              <a:rPr lang="en" sz="600">
                <a:solidFill>
                  <a:schemeClr val="lt1"/>
                </a:solidFill>
                <a:latin typeface="Roboto"/>
                <a:ea typeface="Roboto"/>
                <a:cs typeface="Roboto"/>
                <a:sym typeface="Roboto"/>
              </a:rPr>
              <a:t>[3] Open Weather API - </a:t>
            </a:r>
            <a:r>
              <a:rPr lang="en" sz="600" u="sng">
                <a:solidFill>
                  <a:schemeClr val="hlink"/>
                </a:solidFill>
                <a:latin typeface="Roboto"/>
                <a:ea typeface="Roboto"/>
                <a:cs typeface="Roboto"/>
                <a:sym typeface="Roboto"/>
                <a:hlinkClick r:id="rId4"/>
              </a:rPr>
              <a:t>https://openweathermap.org/api</a:t>
            </a:r>
            <a:r>
              <a:rPr lang="en" sz="600">
                <a:solidFill>
                  <a:schemeClr val="lt1"/>
                </a:solidFill>
                <a:latin typeface="Roboto"/>
                <a:ea typeface="Roboto"/>
                <a:cs typeface="Roboto"/>
                <a:sym typeface="Roboto"/>
              </a:rPr>
              <a:t> </a:t>
            </a:r>
            <a:endParaRPr sz="600">
              <a:solidFill>
                <a:schemeClr val="lt1"/>
              </a:solidFill>
              <a:latin typeface="Roboto"/>
              <a:ea typeface="Roboto"/>
              <a:cs typeface="Roboto"/>
              <a:sym typeface="Roboto"/>
            </a:endParaRPr>
          </a:p>
          <a:p>
            <a:pPr indent="0" lvl="0" marL="0" rtl="0" algn="l">
              <a:spcBef>
                <a:spcPts val="0"/>
              </a:spcBef>
              <a:spcAft>
                <a:spcPts val="0"/>
              </a:spcAft>
              <a:buNone/>
            </a:pPr>
            <a:r>
              <a:rPr lang="en" sz="600">
                <a:solidFill>
                  <a:schemeClr val="lt1"/>
                </a:solidFill>
                <a:latin typeface="Roboto"/>
                <a:ea typeface="Roboto"/>
                <a:cs typeface="Roboto"/>
                <a:sym typeface="Roboto"/>
              </a:rPr>
              <a:t>[4] </a:t>
            </a:r>
            <a:r>
              <a:rPr lang="en" sz="600">
                <a:solidFill>
                  <a:schemeClr val="lt1"/>
                </a:solidFill>
              </a:rPr>
              <a:t>Advanced marathoning by Pete Pfitzinger and Scott Douglas - </a:t>
            </a:r>
            <a:r>
              <a:rPr lang="en" sz="600" u="sng">
                <a:solidFill>
                  <a:schemeClr val="accent5"/>
                </a:solidFill>
                <a:hlinkClick r:id="rId5">
                  <a:extLst>
                    <a:ext uri="{A12FA001-AC4F-418D-AE19-62706E023703}">
                      <ahyp:hlinkClr val="tx"/>
                    </a:ext>
                  </a:extLst>
                </a:hlinkClick>
              </a:rPr>
              <a:t>https://books.google.ie/books?hl=en&amp;lr=&amp;id=rz6lDwAAQBAJ&amp;oi=fnd&amp;pg=PR3&amp;dq=advanced+marathoning+&amp;ots=xm_WlfURNT&amp;sig=GIjRaiakZEd9sytC_rBsdnp8t8E&amp;redir_esc=y#v=onepage&amp;q=advanced%20marathoning&amp;f=false</a:t>
            </a:r>
            <a:endParaRPr sz="600">
              <a:solidFill>
                <a:schemeClr val="accent5"/>
              </a:solidFill>
              <a:latin typeface="Roboto"/>
              <a:ea typeface="Roboto"/>
              <a:cs typeface="Roboto"/>
              <a:sym typeface="Roboto"/>
            </a:endParaRPr>
          </a:p>
          <a:p>
            <a:pPr indent="0" lvl="0" marL="0" rtl="0" algn="l">
              <a:spcBef>
                <a:spcPts val="0"/>
              </a:spcBef>
              <a:spcAft>
                <a:spcPts val="0"/>
              </a:spcAft>
              <a:buNone/>
            </a:pPr>
            <a:r>
              <a:rPr lang="en" sz="600">
                <a:solidFill>
                  <a:schemeClr val="lt1"/>
                </a:solidFill>
                <a:latin typeface="Roboto"/>
                <a:ea typeface="Roboto"/>
                <a:cs typeface="Roboto"/>
                <a:sym typeface="Roboto"/>
              </a:rPr>
              <a:t>[5] Buchheit, M., &amp; Laursen Study on performance published in March 2013 -  </a:t>
            </a:r>
            <a:r>
              <a:rPr lang="en" sz="600" u="sng">
                <a:solidFill>
                  <a:schemeClr val="hlink"/>
                </a:solidFill>
                <a:latin typeface="Roboto"/>
                <a:ea typeface="Roboto"/>
                <a:cs typeface="Roboto"/>
                <a:sym typeface="Roboto"/>
                <a:hlinkClick r:id="rId6"/>
              </a:rPr>
              <a:t>https://link.springer.com/article/10.1007/s40279-013-0029-x</a:t>
            </a:r>
            <a:r>
              <a:rPr lang="en" sz="600">
                <a:solidFill>
                  <a:schemeClr val="lt1"/>
                </a:solidFill>
                <a:latin typeface="Roboto"/>
                <a:ea typeface="Roboto"/>
                <a:cs typeface="Roboto"/>
                <a:sym typeface="Roboto"/>
              </a:rPr>
              <a:t> </a:t>
            </a:r>
            <a:endParaRPr sz="600">
              <a:solidFill>
                <a:schemeClr val="lt1"/>
              </a:solidFill>
              <a:latin typeface="Roboto"/>
              <a:ea typeface="Roboto"/>
              <a:cs typeface="Roboto"/>
              <a:sym typeface="Roboto"/>
            </a:endParaRPr>
          </a:p>
          <a:p>
            <a:pPr indent="0" lvl="0" marL="0" rtl="0" algn="l">
              <a:spcBef>
                <a:spcPts val="0"/>
              </a:spcBef>
              <a:spcAft>
                <a:spcPts val="0"/>
              </a:spcAft>
              <a:buNone/>
            </a:pPr>
            <a:r>
              <a:t/>
            </a:r>
            <a:endParaRPr sz="700">
              <a:solidFill>
                <a:schemeClr val="accent5"/>
              </a:solidFill>
              <a:latin typeface="Roboto"/>
              <a:ea typeface="Roboto"/>
              <a:cs typeface="Roboto"/>
              <a:sym typeface="Roboto"/>
            </a:endParaRPr>
          </a:p>
        </p:txBody>
      </p:sp>
      <p:sp>
        <p:nvSpPr>
          <p:cNvPr id="90" name="Google Shape;90;p13"/>
          <p:cNvSpPr txBox="1"/>
          <p:nvPr/>
        </p:nvSpPr>
        <p:spPr>
          <a:xfrm>
            <a:off x="4031725" y="873600"/>
            <a:ext cx="2361900" cy="222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What's</a:t>
            </a:r>
            <a:r>
              <a:rPr lang="en" sz="1200">
                <a:solidFill>
                  <a:schemeClr val="lt1"/>
                </a:solidFill>
              </a:rPr>
              <a:t> out there</a:t>
            </a:r>
            <a:endParaRPr sz="1200">
              <a:solidFill>
                <a:schemeClr val="lt1"/>
              </a:solidFill>
            </a:endParaRPr>
          </a:p>
          <a:p>
            <a:pPr indent="0" lvl="0" marL="0" rtl="0" algn="l">
              <a:spcBef>
                <a:spcPts val="0"/>
              </a:spcBef>
              <a:spcAft>
                <a:spcPts val="0"/>
              </a:spcAft>
              <a:buNone/>
            </a:pPr>
            <a:r>
              <a:rPr lang="en" sz="700">
                <a:solidFill>
                  <a:schemeClr val="lt1"/>
                </a:solidFill>
              </a:rPr>
              <a:t>Professional training coaches are available for runners to hire, although they can be very expensive. Additionally, there are </a:t>
            </a:r>
            <a:r>
              <a:rPr lang="en" sz="700">
                <a:solidFill>
                  <a:schemeClr val="lt1"/>
                </a:solidFill>
              </a:rPr>
              <a:t>already</a:t>
            </a:r>
            <a:r>
              <a:rPr lang="en" sz="700">
                <a:solidFill>
                  <a:schemeClr val="lt1"/>
                </a:solidFill>
              </a:rPr>
              <a:t> existing apps provide training plans:</a:t>
            </a:r>
            <a:endParaRPr sz="700">
              <a:solidFill>
                <a:schemeClr val="lt1"/>
              </a:solidFill>
            </a:endParaRPr>
          </a:p>
          <a:p>
            <a:pPr indent="-273050" lvl="0" marL="457200" rtl="0" algn="l">
              <a:spcBef>
                <a:spcPts val="0"/>
              </a:spcBef>
              <a:spcAft>
                <a:spcPts val="0"/>
              </a:spcAft>
              <a:buClr>
                <a:schemeClr val="lt1"/>
              </a:buClr>
              <a:buSzPts val="700"/>
              <a:buChar char="●"/>
            </a:pPr>
            <a:r>
              <a:rPr b="1" lang="en" sz="700">
                <a:solidFill>
                  <a:schemeClr val="lt1"/>
                </a:solidFill>
              </a:rPr>
              <a:t>Strava</a:t>
            </a:r>
            <a:r>
              <a:rPr lang="en" sz="700">
                <a:solidFill>
                  <a:schemeClr val="lt1"/>
                </a:solidFill>
              </a:rPr>
              <a:t>: Very popular but relies on a subscription to access enhanced features and does not adjust plans based on health metrics (static).</a:t>
            </a:r>
            <a:endParaRPr sz="700">
              <a:solidFill>
                <a:schemeClr val="lt1"/>
              </a:solidFill>
            </a:endParaRPr>
          </a:p>
          <a:p>
            <a:pPr indent="-273050" lvl="0" marL="457200" rtl="0" algn="l">
              <a:spcBef>
                <a:spcPts val="0"/>
              </a:spcBef>
              <a:spcAft>
                <a:spcPts val="0"/>
              </a:spcAft>
              <a:buClr>
                <a:schemeClr val="lt1"/>
              </a:buClr>
              <a:buSzPts val="700"/>
              <a:buChar char="●"/>
            </a:pPr>
            <a:r>
              <a:rPr b="1" lang="en" sz="700">
                <a:solidFill>
                  <a:schemeClr val="lt1"/>
                </a:solidFill>
              </a:rPr>
              <a:t>Garmin coach</a:t>
            </a:r>
            <a:r>
              <a:rPr lang="en" sz="700">
                <a:solidFill>
                  <a:schemeClr val="lt1"/>
                </a:solidFill>
              </a:rPr>
              <a:t>: Offers adaptive training plans for Garmin watch users but lacks accessibility for runners without a Garmin device.</a:t>
            </a:r>
            <a:endParaRPr sz="700">
              <a:solidFill>
                <a:schemeClr val="lt1"/>
              </a:solidFill>
            </a:endParaRPr>
          </a:p>
        </p:txBody>
      </p:sp>
      <p:sp>
        <p:nvSpPr>
          <p:cNvPr id="91" name="Google Shape;91;p13"/>
          <p:cNvSpPr txBox="1"/>
          <p:nvPr/>
        </p:nvSpPr>
        <p:spPr>
          <a:xfrm>
            <a:off x="6393475" y="873600"/>
            <a:ext cx="1064100" cy="222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Solution</a:t>
            </a:r>
            <a:endParaRPr sz="1200">
              <a:solidFill>
                <a:schemeClr val="lt1"/>
              </a:solidFill>
            </a:endParaRPr>
          </a:p>
          <a:p>
            <a:pPr indent="0" lvl="0" marL="0" rtl="0" algn="l">
              <a:spcBef>
                <a:spcPts val="0"/>
              </a:spcBef>
              <a:spcAft>
                <a:spcPts val="0"/>
              </a:spcAft>
              <a:buNone/>
            </a:pPr>
            <a:r>
              <a:rPr lang="en" sz="700">
                <a:solidFill>
                  <a:schemeClr val="lt1"/>
                </a:solidFill>
              </a:rPr>
              <a:t>Smart Marathon Running App aims to provide an alternative to paid subscription services for training. It includes features that enhance the runner's experience and training, which are often lacking in other services like Garmin and Strava.</a:t>
            </a:r>
            <a:endParaRPr sz="7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800">
              <a:solidFill>
                <a:schemeClr val="lt1"/>
              </a:solidFill>
              <a:latin typeface="Roboto"/>
              <a:ea typeface="Roboto"/>
              <a:cs typeface="Roboto"/>
              <a:sym typeface="Roboto"/>
            </a:endParaRPr>
          </a:p>
          <a:p>
            <a:pPr indent="0" lvl="0" marL="0" rtl="0" algn="l">
              <a:spcBef>
                <a:spcPts val="0"/>
              </a:spcBef>
              <a:spcAft>
                <a:spcPts val="0"/>
              </a:spcAft>
              <a:buNone/>
            </a:pPr>
            <a:r>
              <a:t/>
            </a:r>
            <a:endParaRPr sz="800">
              <a:solidFill>
                <a:schemeClr val="lt1"/>
              </a:solidFill>
              <a:latin typeface="Roboto"/>
              <a:ea typeface="Roboto"/>
              <a:cs typeface="Roboto"/>
              <a:sym typeface="Roboto"/>
            </a:endParaRPr>
          </a:p>
        </p:txBody>
      </p:sp>
      <p:sp>
        <p:nvSpPr>
          <p:cNvPr id="92" name="Google Shape;92;p13"/>
          <p:cNvSpPr txBox="1"/>
          <p:nvPr/>
        </p:nvSpPr>
        <p:spPr>
          <a:xfrm>
            <a:off x="7457500" y="873600"/>
            <a:ext cx="1571400" cy="222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Features</a:t>
            </a:r>
            <a:endParaRPr sz="1000">
              <a:solidFill>
                <a:schemeClr val="lt1"/>
              </a:solidFill>
            </a:endParaRPr>
          </a:p>
          <a:p>
            <a:pPr indent="0" lvl="0" marL="0" rtl="0" algn="l">
              <a:spcBef>
                <a:spcPts val="0"/>
              </a:spcBef>
              <a:spcAft>
                <a:spcPts val="0"/>
              </a:spcAft>
              <a:buNone/>
            </a:pPr>
            <a:r>
              <a:rPr b="1" lang="en" sz="700">
                <a:solidFill>
                  <a:schemeClr val="lt1"/>
                </a:solidFill>
              </a:rPr>
              <a:t>Weather Insight</a:t>
            </a:r>
            <a:r>
              <a:rPr lang="en" sz="700">
                <a:solidFill>
                  <a:schemeClr val="lt1"/>
                </a:solidFill>
              </a:rPr>
              <a:t>:Uses the OpenWeather API [2] to gain insight into weather conditions that could impact the runner's performance.</a:t>
            </a:r>
            <a:endParaRPr sz="700">
              <a:solidFill>
                <a:schemeClr val="lt1"/>
              </a:solidFill>
            </a:endParaRPr>
          </a:p>
          <a:p>
            <a:pPr indent="0" lvl="0" marL="0" rtl="0" algn="l">
              <a:spcBef>
                <a:spcPts val="0"/>
              </a:spcBef>
              <a:spcAft>
                <a:spcPts val="0"/>
              </a:spcAft>
              <a:buNone/>
            </a:pPr>
            <a:r>
              <a:rPr b="1" lang="en" sz="700">
                <a:solidFill>
                  <a:schemeClr val="lt1"/>
                </a:solidFill>
              </a:rPr>
              <a:t>Adaptive Feedback</a:t>
            </a:r>
            <a:r>
              <a:rPr lang="en" sz="700">
                <a:solidFill>
                  <a:schemeClr val="lt1"/>
                </a:solidFill>
              </a:rPr>
              <a:t>: Provides insights on the runner’s performance for each run, offering metrics on heart rate, pace, cadence, and weather conditions, along with suggestions for improvement on future runs. </a:t>
            </a:r>
            <a:endParaRPr sz="700">
              <a:solidFill>
                <a:schemeClr val="lt1"/>
              </a:solidFill>
            </a:endParaRPr>
          </a:p>
          <a:p>
            <a:pPr indent="0" lvl="0" marL="0" rtl="0" algn="l">
              <a:spcBef>
                <a:spcPts val="0"/>
              </a:spcBef>
              <a:spcAft>
                <a:spcPts val="0"/>
              </a:spcAft>
              <a:buNone/>
            </a:pPr>
            <a:r>
              <a:rPr b="1" lang="en" sz="700">
                <a:solidFill>
                  <a:schemeClr val="lt1"/>
                </a:solidFill>
              </a:rPr>
              <a:t>Adaptive Training Plan</a:t>
            </a:r>
            <a:r>
              <a:rPr lang="en" sz="700">
                <a:solidFill>
                  <a:schemeClr val="lt1"/>
                </a:solidFill>
              </a:rPr>
              <a:t>: Generates a plan following Pfitzinger &amp; Douglas</a:t>
            </a:r>
            <a:r>
              <a:rPr lang="en" sz="700">
                <a:solidFill>
                  <a:schemeClr val="lt1"/>
                </a:solidFill>
              </a:rPr>
              <a:t> [4] </a:t>
            </a:r>
            <a:r>
              <a:rPr lang="en" sz="700">
                <a:solidFill>
                  <a:schemeClr val="lt1"/>
                </a:solidFill>
              </a:rPr>
              <a:t>training plan ideology.</a:t>
            </a:r>
            <a:endParaRPr sz="700">
              <a:solidFill>
                <a:schemeClr val="lt1"/>
              </a:solidFill>
            </a:endParaRPr>
          </a:p>
        </p:txBody>
      </p:sp>
      <p:sp>
        <p:nvSpPr>
          <p:cNvPr id="93" name="Google Shape;93;p13"/>
          <p:cNvSpPr txBox="1"/>
          <p:nvPr/>
        </p:nvSpPr>
        <p:spPr>
          <a:xfrm>
            <a:off x="6133200" y="3100825"/>
            <a:ext cx="2895600" cy="66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Usability</a:t>
            </a:r>
            <a:endParaRPr sz="700">
              <a:solidFill>
                <a:schemeClr val="lt1"/>
              </a:solidFill>
            </a:endParaRPr>
          </a:p>
          <a:p>
            <a:pPr indent="0" lvl="0" marL="0" rtl="0" algn="l">
              <a:spcBef>
                <a:spcPts val="0"/>
              </a:spcBef>
              <a:spcAft>
                <a:spcPts val="0"/>
              </a:spcAft>
              <a:buNone/>
            </a:pPr>
            <a:r>
              <a:rPr b="1" lang="en" sz="700">
                <a:solidFill>
                  <a:schemeClr val="lt1"/>
                </a:solidFill>
              </a:rPr>
              <a:t>Effortless</a:t>
            </a:r>
            <a:r>
              <a:rPr lang="en" sz="700">
                <a:solidFill>
                  <a:schemeClr val="lt1"/>
                </a:solidFill>
              </a:rPr>
              <a:t>: Creating an account and using the app will take less than 30 seconds.</a:t>
            </a:r>
            <a:endParaRPr sz="700">
              <a:solidFill>
                <a:schemeClr val="lt1"/>
              </a:solidFill>
            </a:endParaRPr>
          </a:p>
        </p:txBody>
      </p:sp>
      <p:pic>
        <p:nvPicPr>
          <p:cNvPr descr="2020 Kinser Half-Marathon &gt; Marine Corps Installations Pacific &gt; News" id="94" name="Google Shape;94;p13"/>
          <p:cNvPicPr preferRelativeResize="0"/>
          <p:nvPr/>
        </p:nvPicPr>
        <p:blipFill>
          <a:blip r:embed="rId7">
            <a:alphaModFix/>
          </a:blip>
          <a:stretch>
            <a:fillRect/>
          </a:stretch>
        </p:blipFill>
        <p:spPr>
          <a:xfrm>
            <a:off x="115250" y="2506040"/>
            <a:ext cx="1770598" cy="1264058"/>
          </a:xfrm>
          <a:prstGeom prst="rect">
            <a:avLst/>
          </a:prstGeom>
          <a:noFill/>
          <a:ln>
            <a:noFill/>
          </a:ln>
        </p:spPr>
      </p:pic>
      <p:pic>
        <p:nvPicPr>
          <p:cNvPr descr="File:12 weeks Intermediate marathon training plan table.jpg ..." id="95" name="Google Shape;95;p13"/>
          <p:cNvPicPr preferRelativeResize="0"/>
          <p:nvPr/>
        </p:nvPicPr>
        <p:blipFill>
          <a:blip r:embed="rId8">
            <a:alphaModFix/>
          </a:blip>
          <a:stretch>
            <a:fillRect/>
          </a:stretch>
        </p:blipFill>
        <p:spPr>
          <a:xfrm>
            <a:off x="1881900" y="2815525"/>
            <a:ext cx="2147323" cy="2280874"/>
          </a:xfrm>
          <a:prstGeom prst="rect">
            <a:avLst/>
          </a:prstGeom>
          <a:noFill/>
          <a:ln>
            <a:noFill/>
          </a:ln>
        </p:spPr>
      </p:pic>
      <p:pic>
        <p:nvPicPr>
          <p:cNvPr descr="Ficheiro:Stravaapp.jpg – Wikipédia, a enciclopédia livre" id="96" name="Google Shape;96;p13"/>
          <p:cNvPicPr preferRelativeResize="0"/>
          <p:nvPr/>
        </p:nvPicPr>
        <p:blipFill>
          <a:blip r:embed="rId9">
            <a:alphaModFix/>
          </a:blip>
          <a:stretch>
            <a:fillRect/>
          </a:stretch>
        </p:blipFill>
        <p:spPr>
          <a:xfrm>
            <a:off x="4031750" y="2437525"/>
            <a:ext cx="1179126" cy="663275"/>
          </a:xfrm>
          <a:prstGeom prst="rect">
            <a:avLst/>
          </a:prstGeom>
          <a:noFill/>
          <a:ln>
            <a:noFill/>
          </a:ln>
        </p:spPr>
      </p:pic>
      <p:pic>
        <p:nvPicPr>
          <p:cNvPr descr="Running Idea In Illustration Free Stock Photo - Public Domain Pictures" id="97" name="Google Shape;97;p13"/>
          <p:cNvPicPr preferRelativeResize="0"/>
          <p:nvPr/>
        </p:nvPicPr>
        <p:blipFill>
          <a:blip r:embed="rId10">
            <a:alphaModFix/>
          </a:blip>
          <a:stretch>
            <a:fillRect/>
          </a:stretch>
        </p:blipFill>
        <p:spPr>
          <a:xfrm>
            <a:off x="4029225" y="3100825"/>
            <a:ext cx="2106075" cy="1995575"/>
          </a:xfrm>
          <a:prstGeom prst="rect">
            <a:avLst/>
          </a:prstGeom>
          <a:noFill/>
          <a:ln>
            <a:noFill/>
          </a:ln>
        </p:spPr>
      </p:pic>
      <p:pic>
        <p:nvPicPr>
          <p:cNvPr id="98" name="Google Shape;98;p13"/>
          <p:cNvPicPr preferRelativeResize="0"/>
          <p:nvPr/>
        </p:nvPicPr>
        <p:blipFill>
          <a:blip r:embed="rId11">
            <a:alphaModFix/>
          </a:blip>
          <a:stretch>
            <a:fillRect/>
          </a:stretch>
        </p:blipFill>
        <p:spPr>
          <a:xfrm>
            <a:off x="5210875" y="2437525"/>
            <a:ext cx="1179136" cy="663275"/>
          </a:xfrm>
          <a:prstGeom prst="rect">
            <a:avLst/>
          </a:prstGeom>
          <a:noFill/>
          <a:ln>
            <a:noFill/>
          </a:ln>
        </p:spPr>
      </p:pic>
      <p:sp>
        <p:nvSpPr>
          <p:cNvPr id="99" name="Google Shape;99;p13"/>
          <p:cNvSpPr txBox="1"/>
          <p:nvPr/>
        </p:nvSpPr>
        <p:spPr>
          <a:xfrm>
            <a:off x="116100" y="3772925"/>
            <a:ext cx="1765800" cy="132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Strava </a:t>
            </a:r>
            <a:r>
              <a:rPr lang="en" sz="1200">
                <a:solidFill>
                  <a:schemeClr val="lt1"/>
                </a:solidFill>
              </a:rPr>
              <a:t>integration</a:t>
            </a:r>
            <a:endParaRPr sz="1200">
              <a:solidFill>
                <a:schemeClr val="lt1"/>
              </a:solidFill>
            </a:endParaRPr>
          </a:p>
          <a:p>
            <a:pPr indent="0" lvl="0" marL="0" rtl="0" algn="l">
              <a:spcBef>
                <a:spcPts val="0"/>
              </a:spcBef>
              <a:spcAft>
                <a:spcPts val="0"/>
              </a:spcAft>
              <a:buNone/>
            </a:pPr>
            <a:r>
              <a:rPr b="1" lang="en" sz="700">
                <a:solidFill>
                  <a:schemeClr val="lt1"/>
                </a:solidFill>
              </a:rPr>
              <a:t>Link to Strava</a:t>
            </a:r>
            <a:r>
              <a:rPr lang="en" sz="700">
                <a:solidFill>
                  <a:schemeClr val="lt1"/>
                </a:solidFill>
              </a:rPr>
              <a:t>: Connect your Strava account to Smart Marathon Running App with the click of a button.</a:t>
            </a:r>
            <a:endParaRPr sz="700">
              <a:solidFill>
                <a:schemeClr val="lt1"/>
              </a:solidFill>
            </a:endParaRPr>
          </a:p>
          <a:p>
            <a:pPr indent="0" lvl="0" marL="0" rtl="0" algn="l">
              <a:spcBef>
                <a:spcPts val="0"/>
              </a:spcBef>
              <a:spcAft>
                <a:spcPts val="0"/>
              </a:spcAft>
              <a:buNone/>
            </a:pPr>
            <a:r>
              <a:rPr b="1" lang="en" sz="700">
                <a:solidFill>
                  <a:schemeClr val="lt1"/>
                </a:solidFill>
              </a:rPr>
              <a:t>Data utilization</a:t>
            </a:r>
            <a:r>
              <a:rPr lang="en" sz="700">
                <a:solidFill>
                  <a:schemeClr val="lt1"/>
                </a:solidFill>
              </a:rPr>
              <a:t>: Smart Marathon Running App acquires data from runners by Strava, which include heart rate, pace and cadence to generate the perfect training plan. </a:t>
            </a:r>
            <a:endParaRPr sz="700">
              <a:solidFill>
                <a:schemeClr val="lt1"/>
              </a:solidFill>
            </a:endParaRPr>
          </a:p>
          <a:p>
            <a:pPr indent="0" lvl="0" marL="0" rtl="0" algn="l">
              <a:spcBef>
                <a:spcPts val="0"/>
              </a:spcBef>
              <a:spcAft>
                <a:spcPts val="0"/>
              </a:spcAft>
              <a:buNone/>
            </a:pPr>
            <a:r>
              <a:t/>
            </a:r>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