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db4b32b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7db4b32b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bc1e24f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bc1e24f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db4b32b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db4b32b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7db4b32b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7db4b32b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bc1e24f5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7bc1e24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7bc1e24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7bc1e24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db4b32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db4b32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7db4b32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7db4b32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7bc1e24f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7bc1e24f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7db4b32bd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7db4b32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7db4b32bd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7db4b32b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7.jpg"/><Relationship Id="rId6"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9.jpg"/><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Kriptovalute</a:t>
            </a:r>
            <a:endParaRPr/>
          </a:p>
        </p:txBody>
      </p:sp>
      <p:sp>
        <p:nvSpPr>
          <p:cNvPr id="60" name="Google Shape;60;p13"/>
          <p:cNvSpPr txBox="1"/>
          <p:nvPr>
            <p:ph idx="1" type="subTitle"/>
          </p:nvPr>
        </p:nvSpPr>
        <p:spPr>
          <a:xfrm>
            <a:off x="671250" y="3174875"/>
            <a:ext cx="7801500" cy="54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 MAJ 2022</a:t>
            </a:r>
            <a:endParaRPr/>
          </a:p>
        </p:txBody>
      </p:sp>
      <p:sp>
        <p:nvSpPr>
          <p:cNvPr id="61" name="Google Shape;61;p13"/>
          <p:cNvSpPr txBox="1"/>
          <p:nvPr/>
        </p:nvSpPr>
        <p:spPr>
          <a:xfrm>
            <a:off x="121225" y="3519850"/>
            <a:ext cx="3525600" cy="161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verage"/>
                <a:ea typeface="Average"/>
                <a:cs typeface="Average"/>
                <a:sym typeface="Average"/>
              </a:rPr>
              <a:t>Petar Rondović 167/2017</a:t>
            </a:r>
            <a:endParaRPr sz="17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rPr lang="en" sz="1700">
                <a:solidFill>
                  <a:schemeClr val="dk1"/>
                </a:solidFill>
                <a:latin typeface="Average"/>
                <a:ea typeface="Average"/>
                <a:cs typeface="Average"/>
                <a:sym typeface="Average"/>
              </a:rPr>
              <a:t>Matematički fakultet, Univerzitet u Beogradu</a:t>
            </a:r>
            <a:endParaRPr sz="17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rPr lang="en" sz="1700">
                <a:solidFill>
                  <a:schemeClr val="dk1"/>
                </a:solidFill>
                <a:latin typeface="Average"/>
                <a:ea typeface="Average"/>
                <a:cs typeface="Average"/>
                <a:sym typeface="Average"/>
              </a:rPr>
              <a:t>Predmet: Računarstvo i društvo</a:t>
            </a:r>
            <a:endParaRPr sz="1700">
              <a:solidFill>
                <a:schemeClr val="dk1"/>
              </a:solidFill>
              <a:latin typeface="Average"/>
              <a:ea typeface="Average"/>
              <a:cs typeface="Average"/>
              <a:sym typeface="Average"/>
            </a:endParaRPr>
          </a:p>
          <a:p>
            <a:pPr indent="0" lvl="0" marL="0" rtl="0" algn="l">
              <a:lnSpc>
                <a:spcPct val="115000"/>
              </a:lnSpc>
              <a:spcBef>
                <a:spcPts val="0"/>
              </a:spcBef>
              <a:spcAft>
                <a:spcPts val="0"/>
              </a:spcAft>
              <a:buNone/>
            </a:pPr>
            <a:r>
              <a:rPr lang="en" sz="1700">
                <a:solidFill>
                  <a:schemeClr val="dk1"/>
                </a:solidFill>
                <a:latin typeface="Average"/>
                <a:ea typeface="Average"/>
                <a:cs typeface="Average"/>
                <a:sym typeface="Average"/>
              </a:rPr>
              <a:t>Profesor: Sana Stojanović Đurđević</a:t>
            </a:r>
            <a:endParaRPr sz="1800">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Primeri</a:t>
            </a:r>
            <a:endParaRPr/>
          </a:p>
        </p:txBody>
      </p:sp>
      <p:pic>
        <p:nvPicPr>
          <p:cNvPr id="134" name="Google Shape;134;p22"/>
          <p:cNvPicPr preferRelativeResize="0"/>
          <p:nvPr/>
        </p:nvPicPr>
        <p:blipFill>
          <a:blip r:embed="rId3">
            <a:alphaModFix/>
          </a:blip>
          <a:stretch>
            <a:fillRect/>
          </a:stretch>
        </p:blipFill>
        <p:spPr>
          <a:xfrm>
            <a:off x="2148825" y="1403113"/>
            <a:ext cx="1462976" cy="1462976"/>
          </a:xfrm>
          <a:prstGeom prst="rect">
            <a:avLst/>
          </a:prstGeom>
          <a:noFill/>
          <a:ln>
            <a:noFill/>
          </a:ln>
        </p:spPr>
      </p:pic>
      <p:pic>
        <p:nvPicPr>
          <p:cNvPr id="135" name="Google Shape;135;p22"/>
          <p:cNvPicPr preferRelativeResize="0"/>
          <p:nvPr/>
        </p:nvPicPr>
        <p:blipFill>
          <a:blip r:embed="rId4">
            <a:alphaModFix/>
          </a:blip>
          <a:stretch>
            <a:fillRect/>
          </a:stretch>
        </p:blipFill>
        <p:spPr>
          <a:xfrm>
            <a:off x="2148825" y="3686250"/>
            <a:ext cx="1462974" cy="1096883"/>
          </a:xfrm>
          <a:prstGeom prst="rect">
            <a:avLst/>
          </a:prstGeom>
          <a:noFill/>
          <a:ln>
            <a:noFill/>
          </a:ln>
        </p:spPr>
      </p:pic>
      <p:pic>
        <p:nvPicPr>
          <p:cNvPr id="136" name="Google Shape;136;p22"/>
          <p:cNvPicPr preferRelativeResize="0"/>
          <p:nvPr/>
        </p:nvPicPr>
        <p:blipFill>
          <a:blip r:embed="rId5">
            <a:alphaModFix/>
          </a:blip>
          <a:stretch>
            <a:fillRect/>
          </a:stretch>
        </p:blipFill>
        <p:spPr>
          <a:xfrm>
            <a:off x="6298375" y="1402089"/>
            <a:ext cx="1462974" cy="1464998"/>
          </a:xfrm>
          <a:prstGeom prst="rect">
            <a:avLst/>
          </a:prstGeom>
          <a:noFill/>
          <a:ln>
            <a:noFill/>
          </a:ln>
        </p:spPr>
      </p:pic>
      <p:pic>
        <p:nvPicPr>
          <p:cNvPr id="137" name="Google Shape;137;p22"/>
          <p:cNvPicPr preferRelativeResize="0"/>
          <p:nvPr/>
        </p:nvPicPr>
        <p:blipFill>
          <a:blip r:embed="rId6">
            <a:alphaModFix/>
          </a:blip>
          <a:stretch>
            <a:fillRect/>
          </a:stretch>
        </p:blipFill>
        <p:spPr>
          <a:xfrm>
            <a:off x="6298375" y="3686248"/>
            <a:ext cx="1462975" cy="975853"/>
          </a:xfrm>
          <a:prstGeom prst="rect">
            <a:avLst/>
          </a:prstGeom>
          <a:noFill/>
          <a:ln>
            <a:noFill/>
          </a:ln>
        </p:spPr>
      </p:pic>
      <p:sp>
        <p:nvSpPr>
          <p:cNvPr id="138" name="Google Shape;138;p22"/>
          <p:cNvSpPr txBox="1"/>
          <p:nvPr/>
        </p:nvSpPr>
        <p:spPr>
          <a:xfrm>
            <a:off x="511450" y="1919050"/>
            <a:ext cx="117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Bitcoin</a:t>
            </a:r>
            <a:endParaRPr sz="1600">
              <a:solidFill>
                <a:schemeClr val="accent3"/>
              </a:solidFill>
              <a:latin typeface="Average"/>
              <a:ea typeface="Average"/>
              <a:cs typeface="Average"/>
              <a:sym typeface="Average"/>
            </a:endParaRPr>
          </a:p>
        </p:txBody>
      </p:sp>
      <p:sp>
        <p:nvSpPr>
          <p:cNvPr id="139" name="Google Shape;139;p22"/>
          <p:cNvSpPr txBox="1"/>
          <p:nvPr/>
        </p:nvSpPr>
        <p:spPr>
          <a:xfrm>
            <a:off x="511450" y="3958625"/>
            <a:ext cx="117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Ethereum</a:t>
            </a:r>
            <a:endParaRPr sz="1600">
              <a:solidFill>
                <a:schemeClr val="accent3"/>
              </a:solidFill>
              <a:latin typeface="Average"/>
              <a:ea typeface="Average"/>
              <a:cs typeface="Average"/>
              <a:sym typeface="Average"/>
            </a:endParaRPr>
          </a:p>
        </p:txBody>
      </p:sp>
      <p:sp>
        <p:nvSpPr>
          <p:cNvPr id="140" name="Google Shape;140;p22"/>
          <p:cNvSpPr txBox="1"/>
          <p:nvPr/>
        </p:nvSpPr>
        <p:spPr>
          <a:xfrm>
            <a:off x="4572000" y="1919063"/>
            <a:ext cx="117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Cardano</a:t>
            </a:r>
            <a:endParaRPr sz="1600">
              <a:solidFill>
                <a:schemeClr val="accent3"/>
              </a:solidFill>
              <a:latin typeface="Average"/>
              <a:ea typeface="Average"/>
              <a:cs typeface="Average"/>
              <a:sym typeface="Average"/>
            </a:endParaRPr>
          </a:p>
        </p:txBody>
      </p:sp>
      <p:sp>
        <p:nvSpPr>
          <p:cNvPr id="141" name="Google Shape;141;p22"/>
          <p:cNvSpPr txBox="1"/>
          <p:nvPr/>
        </p:nvSpPr>
        <p:spPr>
          <a:xfrm>
            <a:off x="4572000" y="3958625"/>
            <a:ext cx="117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Litecoin</a:t>
            </a:r>
            <a:endParaRPr sz="16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NFT (Non Fungible Token)</a:t>
            </a:r>
            <a:endParaRPr/>
          </a:p>
        </p:txBody>
      </p:sp>
      <p:sp>
        <p:nvSpPr>
          <p:cNvPr id="147" name="Google Shape;14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NFT su tokeni zasnovani na blockchain tehnologiji koji reprezentuju jedinstvenu imovinu kao sto je umetničko delo ili digitalni sadržaj. Moze se smatrati trajnim digitalnim sertifikatom vlasništva neke imovine, bilo fizičke ili digitalne.</a:t>
            </a:r>
            <a:endParaRPr/>
          </a:p>
          <a:p>
            <a:pPr indent="0" lvl="0" marL="0" rtl="0" algn="l">
              <a:spcBef>
                <a:spcPts val="1600"/>
              </a:spcBef>
              <a:spcAft>
                <a:spcPts val="0"/>
              </a:spcAft>
              <a:buNone/>
            </a:pPr>
            <a:r>
              <a:rPr lang="en"/>
              <a:t>Dizajnirani su da budu kriptografski proverljivi, jedinstveni ili jako retki i lako prenosivi.</a:t>
            </a:r>
            <a:endParaRPr/>
          </a:p>
          <a:p>
            <a:pPr indent="0" lvl="0" marL="0" rtl="0" algn="l">
              <a:spcBef>
                <a:spcPts val="1600"/>
              </a:spcBef>
              <a:spcAft>
                <a:spcPts val="1600"/>
              </a:spcAft>
              <a:buNone/>
            </a:pPr>
            <a:r>
              <a:rPr lang="en"/>
              <a:t>Kreiraju se tako što vlasnik potpiše blockchain transakciju koja sadrži fundamentalne detalje tokena, koja se emituje blockchain-u koji aktivira funkciju pravljenja tokena i pripisuje ga odgovarajućem vlasniku.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Primeri</a:t>
            </a:r>
            <a:endParaRPr/>
          </a:p>
        </p:txBody>
      </p:sp>
      <p:pic>
        <p:nvPicPr>
          <p:cNvPr id="153" name="Google Shape;153;p24"/>
          <p:cNvPicPr preferRelativeResize="0"/>
          <p:nvPr/>
        </p:nvPicPr>
        <p:blipFill>
          <a:blip r:embed="rId3">
            <a:alphaModFix/>
          </a:blip>
          <a:stretch>
            <a:fillRect/>
          </a:stretch>
        </p:blipFill>
        <p:spPr>
          <a:xfrm>
            <a:off x="779650" y="1869338"/>
            <a:ext cx="3379549" cy="1404825"/>
          </a:xfrm>
          <a:prstGeom prst="rect">
            <a:avLst/>
          </a:prstGeom>
          <a:noFill/>
          <a:ln>
            <a:noFill/>
          </a:ln>
        </p:spPr>
      </p:pic>
      <p:sp>
        <p:nvSpPr>
          <p:cNvPr id="154" name="Google Shape;154;p24"/>
          <p:cNvSpPr txBox="1"/>
          <p:nvPr/>
        </p:nvSpPr>
        <p:spPr>
          <a:xfrm>
            <a:off x="762350" y="3512625"/>
            <a:ext cx="3379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Vlasnik twitter-a je prodao NFT svog prvog tweet-a za 2.9 miliona dolara</a:t>
            </a:r>
            <a:endParaRPr sz="1600">
              <a:solidFill>
                <a:schemeClr val="accent3"/>
              </a:solidFill>
              <a:latin typeface="Average"/>
              <a:ea typeface="Average"/>
              <a:cs typeface="Average"/>
              <a:sym typeface="Average"/>
            </a:endParaRPr>
          </a:p>
        </p:txBody>
      </p:sp>
      <p:pic>
        <p:nvPicPr>
          <p:cNvPr id="155" name="Google Shape;155;p24"/>
          <p:cNvPicPr preferRelativeResize="0"/>
          <p:nvPr/>
        </p:nvPicPr>
        <p:blipFill>
          <a:blip r:embed="rId4">
            <a:alphaModFix/>
          </a:blip>
          <a:stretch>
            <a:fillRect/>
          </a:stretch>
        </p:blipFill>
        <p:spPr>
          <a:xfrm>
            <a:off x="5903874" y="1121500"/>
            <a:ext cx="2143125" cy="2152650"/>
          </a:xfrm>
          <a:prstGeom prst="rect">
            <a:avLst/>
          </a:prstGeom>
          <a:noFill/>
          <a:ln>
            <a:noFill/>
          </a:ln>
        </p:spPr>
      </p:pic>
      <p:sp>
        <p:nvSpPr>
          <p:cNvPr id="156" name="Google Shape;156;p24"/>
          <p:cNvSpPr txBox="1"/>
          <p:nvPr/>
        </p:nvSpPr>
        <p:spPr>
          <a:xfrm>
            <a:off x="5488338" y="3561925"/>
            <a:ext cx="2974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Jedan umetnik je prodao NFT svih svojih dela za priblizno 69 miliona dolara</a:t>
            </a:r>
            <a:endParaRPr sz="16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Hvala na pažnji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Kratak uvod o razvoju novca</a:t>
            </a:r>
            <a:endParaRPr/>
          </a:p>
        </p:txBody>
      </p:sp>
      <p:grpSp>
        <p:nvGrpSpPr>
          <p:cNvPr id="67" name="Google Shape;67;p14"/>
          <p:cNvGrpSpPr/>
          <p:nvPr/>
        </p:nvGrpSpPr>
        <p:grpSpPr>
          <a:xfrm>
            <a:off x="431925" y="1304875"/>
            <a:ext cx="2628925" cy="3416400"/>
            <a:chOff x="431925" y="1304875"/>
            <a:chExt cx="2628925" cy="3416400"/>
          </a:xfrm>
        </p:grpSpPr>
        <p:sp>
          <p:nvSpPr>
            <p:cNvPr id="68" name="Google Shape;68;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Razmena</a:t>
            </a:r>
            <a:endParaRPr>
              <a:solidFill>
                <a:schemeClr val="lt1"/>
              </a:solidFill>
            </a:endParaRPr>
          </a:p>
        </p:txBody>
      </p:sp>
      <p:grpSp>
        <p:nvGrpSpPr>
          <p:cNvPr id="71" name="Google Shape;71;p14"/>
          <p:cNvGrpSpPr/>
          <p:nvPr/>
        </p:nvGrpSpPr>
        <p:grpSpPr>
          <a:xfrm>
            <a:off x="3320450" y="1304875"/>
            <a:ext cx="2632500" cy="3416400"/>
            <a:chOff x="3320450" y="1304875"/>
            <a:chExt cx="2632500" cy="3416400"/>
          </a:xfrm>
        </p:grpSpPr>
        <p:sp>
          <p:nvSpPr>
            <p:cNvPr id="72" name="Google Shape;72;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Kovani novac</a:t>
            </a:r>
            <a:endParaRPr>
              <a:solidFill>
                <a:schemeClr val="lt1"/>
              </a:solidFill>
            </a:endParaRPr>
          </a:p>
        </p:txBody>
      </p:sp>
      <p:grpSp>
        <p:nvGrpSpPr>
          <p:cNvPr id="75" name="Google Shape;75;p14"/>
          <p:cNvGrpSpPr/>
          <p:nvPr/>
        </p:nvGrpSpPr>
        <p:grpSpPr>
          <a:xfrm>
            <a:off x="6212550" y="1304875"/>
            <a:ext cx="2632500" cy="3416400"/>
            <a:chOff x="6212550" y="1304875"/>
            <a:chExt cx="2632500" cy="3416400"/>
          </a:xfrm>
        </p:grpSpPr>
        <p:sp>
          <p:nvSpPr>
            <p:cNvPr id="76" name="Google Shape;76;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Papirne novčanice</a:t>
            </a:r>
            <a:endParaRPr>
              <a:solidFill>
                <a:schemeClr val="lt1"/>
              </a:solidFill>
            </a:endParaRPr>
          </a:p>
        </p:txBody>
      </p:sp>
      <p:pic>
        <p:nvPicPr>
          <p:cNvPr id="79" name="Google Shape;79;p14"/>
          <p:cNvPicPr preferRelativeResize="0"/>
          <p:nvPr/>
        </p:nvPicPr>
        <p:blipFill>
          <a:blip r:embed="rId3">
            <a:alphaModFix/>
          </a:blip>
          <a:stretch>
            <a:fillRect/>
          </a:stretch>
        </p:blipFill>
        <p:spPr>
          <a:xfrm>
            <a:off x="782530" y="2080676"/>
            <a:ext cx="1927725" cy="2334050"/>
          </a:xfrm>
          <a:prstGeom prst="rect">
            <a:avLst/>
          </a:prstGeom>
          <a:noFill/>
          <a:ln>
            <a:noFill/>
          </a:ln>
        </p:spPr>
      </p:pic>
      <p:pic>
        <p:nvPicPr>
          <p:cNvPr id="80" name="Google Shape;80;p14"/>
          <p:cNvPicPr preferRelativeResize="0"/>
          <p:nvPr/>
        </p:nvPicPr>
        <p:blipFill>
          <a:blip r:embed="rId4">
            <a:alphaModFix/>
          </a:blip>
          <a:stretch>
            <a:fillRect/>
          </a:stretch>
        </p:blipFill>
        <p:spPr>
          <a:xfrm>
            <a:off x="3547763" y="2431000"/>
            <a:ext cx="2177875" cy="1633402"/>
          </a:xfrm>
          <a:prstGeom prst="rect">
            <a:avLst/>
          </a:prstGeom>
          <a:noFill/>
          <a:ln>
            <a:noFill/>
          </a:ln>
        </p:spPr>
      </p:pic>
      <p:pic>
        <p:nvPicPr>
          <p:cNvPr id="81" name="Google Shape;81;p14"/>
          <p:cNvPicPr preferRelativeResize="0"/>
          <p:nvPr/>
        </p:nvPicPr>
        <p:blipFill>
          <a:blip r:embed="rId5">
            <a:alphaModFix/>
          </a:blip>
          <a:stretch>
            <a:fillRect/>
          </a:stretch>
        </p:blipFill>
        <p:spPr>
          <a:xfrm>
            <a:off x="6439850" y="2431000"/>
            <a:ext cx="2177875" cy="1633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Bezgotovinsko plaćanje</a:t>
            </a:r>
            <a:endParaRPr/>
          </a:p>
        </p:txBody>
      </p:sp>
      <p:sp>
        <p:nvSpPr>
          <p:cNvPr id="87" name="Google Shape;87;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Plaćanje bez ikakvog fizičkog kontakta sa novcem.</a:t>
            </a:r>
            <a:endParaRPr/>
          </a:p>
          <a:p>
            <a:pPr indent="0" lvl="0" marL="0" rtl="0" algn="l">
              <a:spcBef>
                <a:spcPts val="1600"/>
              </a:spcBef>
              <a:spcAft>
                <a:spcPts val="1600"/>
              </a:spcAft>
              <a:buNone/>
            </a:pPr>
            <a:r>
              <a:rPr lang="en"/>
              <a:t>Svodi se na to da banke u svojim bazama podataka prate transakcije i održavaju stanja računa svojih korisnika.</a:t>
            </a:r>
            <a:endParaRPr/>
          </a:p>
        </p:txBody>
      </p:sp>
      <p:pic>
        <p:nvPicPr>
          <p:cNvPr id="88" name="Google Shape;88;p15"/>
          <p:cNvPicPr preferRelativeResize="0"/>
          <p:nvPr/>
        </p:nvPicPr>
        <p:blipFill>
          <a:blip r:embed="rId3">
            <a:alphaModFix/>
          </a:blip>
          <a:stretch>
            <a:fillRect/>
          </a:stretch>
        </p:blipFill>
        <p:spPr>
          <a:xfrm>
            <a:off x="5449025" y="1067150"/>
            <a:ext cx="3071875" cy="2303900"/>
          </a:xfrm>
          <a:prstGeom prst="rect">
            <a:avLst/>
          </a:prstGeom>
          <a:noFill/>
          <a:ln>
            <a:noFill/>
          </a:ln>
        </p:spPr>
      </p:pic>
      <p:pic>
        <p:nvPicPr>
          <p:cNvPr id="89" name="Google Shape;89;p15"/>
          <p:cNvPicPr preferRelativeResize="0"/>
          <p:nvPr/>
        </p:nvPicPr>
        <p:blipFill>
          <a:blip r:embed="rId4">
            <a:alphaModFix/>
          </a:blip>
          <a:stretch>
            <a:fillRect/>
          </a:stretch>
        </p:blipFill>
        <p:spPr>
          <a:xfrm>
            <a:off x="5449024" y="3659025"/>
            <a:ext cx="3071875" cy="9951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Kriptovalute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020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 je kriptovaluta?</a:t>
            </a:r>
            <a:endParaRPr/>
          </a:p>
        </p:txBody>
      </p:sp>
      <p:sp>
        <p:nvSpPr>
          <p:cNvPr id="100" name="Google Shape;100;p17"/>
          <p:cNvSpPr txBox="1"/>
          <p:nvPr>
            <p:ph idx="1" type="body"/>
          </p:nvPr>
        </p:nvSpPr>
        <p:spPr>
          <a:xfrm>
            <a:off x="302050" y="1152475"/>
            <a:ext cx="8520600" cy="87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Kriptovaluta je d</a:t>
            </a:r>
            <a:r>
              <a:rPr lang="en"/>
              <a:t>ecentralizovan </a:t>
            </a:r>
            <a:r>
              <a:rPr lang="en"/>
              <a:t>oblik digitalne imovine koja se koristi kao sredstvo razmene koristeći kriptografiju kao način zaštite podataka.</a:t>
            </a:r>
            <a:endParaRPr/>
          </a:p>
        </p:txBody>
      </p:sp>
      <p:sp>
        <p:nvSpPr>
          <p:cNvPr id="101" name="Google Shape;101;p17"/>
          <p:cNvSpPr txBox="1"/>
          <p:nvPr>
            <p:ph type="title"/>
          </p:nvPr>
        </p:nvSpPr>
        <p:spPr>
          <a:xfrm>
            <a:off x="321350" y="233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Kako funkcioniše</a:t>
            </a:r>
            <a:r>
              <a:rPr lang="en"/>
              <a:t>?</a:t>
            </a:r>
            <a:endParaRPr/>
          </a:p>
        </p:txBody>
      </p:sp>
      <p:sp>
        <p:nvSpPr>
          <p:cNvPr id="102" name="Google Shape;102;p17"/>
          <p:cNvSpPr txBox="1"/>
          <p:nvPr>
            <p:ph idx="1" type="body"/>
          </p:nvPr>
        </p:nvSpPr>
        <p:spPr>
          <a:xfrm>
            <a:off x="302050" y="3057475"/>
            <a:ext cx="8520600" cy="178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Postoji glavna knjiga koja sadrži sve transakcije napravljene odgovarajućom kriptovalutom. Svi korisnici imaju kopiju glavne knjige i da bi se neka transakcija odobrila, mora da se poklapa sa većinom kopija.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1585750" y="152400"/>
            <a:ext cx="5972502"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113" name="Google Shape;113;p19"/>
          <p:cNvSpPr txBox="1"/>
          <p:nvPr>
            <p:ph idx="1" type="body"/>
          </p:nvPr>
        </p:nvSpPr>
        <p:spPr>
          <a:xfrm>
            <a:off x="311700" y="1152475"/>
            <a:ext cx="4677300" cy="38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je konkretan oblik organizacije glavne knjige.</a:t>
            </a:r>
            <a:endParaRPr/>
          </a:p>
          <a:p>
            <a:pPr indent="0" lvl="0" marL="0" rtl="0" algn="l">
              <a:spcBef>
                <a:spcPts val="1600"/>
              </a:spcBef>
              <a:spcAft>
                <a:spcPts val="0"/>
              </a:spcAft>
              <a:buNone/>
            </a:pPr>
            <a:r>
              <a:rPr lang="en"/>
              <a:t>Svaka transakcija predstavlja jedan enkriptovani blok u lancu blokova.</a:t>
            </a:r>
            <a:endParaRPr/>
          </a:p>
          <a:p>
            <a:pPr indent="0" lvl="0" marL="0" rtl="0" algn="l">
              <a:spcBef>
                <a:spcPts val="1600"/>
              </a:spcBef>
              <a:spcAft>
                <a:spcPts val="0"/>
              </a:spcAft>
              <a:buNone/>
            </a:pPr>
            <a:r>
              <a:rPr lang="en"/>
              <a:t>Softver zapisuje nove transakcije nakon čega ažurira sve kopije blockchain-a.</a:t>
            </a:r>
            <a:endParaRPr/>
          </a:p>
          <a:p>
            <a:pPr indent="0" lvl="0" marL="0" rtl="0" algn="l">
              <a:spcBef>
                <a:spcPts val="1600"/>
              </a:spcBef>
              <a:spcAft>
                <a:spcPts val="1600"/>
              </a:spcAft>
              <a:buNone/>
            </a:pPr>
            <a:r>
              <a:rPr lang="en"/>
              <a:t>Za sprečavanje prevara, koristi se jedna od dve tehnike validacije: proof of work ili proof of stake</a:t>
            </a:r>
            <a:endParaRPr/>
          </a:p>
        </p:txBody>
      </p:sp>
      <p:pic>
        <p:nvPicPr>
          <p:cNvPr id="114" name="Google Shape;114;p19"/>
          <p:cNvPicPr preferRelativeResize="0"/>
          <p:nvPr/>
        </p:nvPicPr>
        <p:blipFill>
          <a:blip r:embed="rId3">
            <a:alphaModFix/>
          </a:blip>
          <a:stretch>
            <a:fillRect/>
          </a:stretch>
        </p:blipFill>
        <p:spPr>
          <a:xfrm>
            <a:off x="5084500" y="1757500"/>
            <a:ext cx="3891701" cy="162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Tehnike validacije</a:t>
            </a:r>
            <a:endParaRPr/>
          </a:p>
        </p:txBody>
      </p:sp>
      <p:sp>
        <p:nvSpPr>
          <p:cNvPr id="120" name="Google Shape;120;p20"/>
          <p:cNvSpPr txBox="1"/>
          <p:nvPr>
            <p:ph idx="1" type="body"/>
          </p:nvPr>
        </p:nvSpPr>
        <p:spPr>
          <a:xfrm>
            <a:off x="311700" y="1152475"/>
            <a:ext cx="3999900" cy="30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Proof of work</a:t>
            </a:r>
            <a:endParaRPr b="1" sz="2100">
              <a:solidFill>
                <a:schemeClr val="dk1"/>
              </a:solidFill>
            </a:endParaRPr>
          </a:p>
          <a:p>
            <a:pPr indent="0" lvl="0" marL="0" rtl="0" algn="l">
              <a:spcBef>
                <a:spcPts val="1600"/>
              </a:spcBef>
              <a:spcAft>
                <a:spcPts val="0"/>
              </a:spcAft>
              <a:buNone/>
            </a:pPr>
            <a:r>
              <a:rPr lang="en" sz="1600"/>
              <a:t>Ovo je tehnika gde se generise matematički problem za koji se računari trkaju da ga reše.</a:t>
            </a:r>
            <a:endParaRPr sz="1600"/>
          </a:p>
          <a:p>
            <a:pPr indent="0" lvl="0" marL="0" rtl="0" algn="l">
              <a:spcBef>
                <a:spcPts val="1600"/>
              </a:spcBef>
              <a:spcAft>
                <a:spcPts val="0"/>
              </a:spcAft>
              <a:buNone/>
            </a:pPr>
            <a:r>
              <a:rPr lang="en" sz="1600"/>
              <a:t>Rešavanjem problema se pomaže pri verifikaciji transakcije koja se potom dodaje u lanac blokova.</a:t>
            </a:r>
            <a:endParaRPr sz="1600"/>
          </a:p>
          <a:p>
            <a:pPr indent="0" lvl="0" marL="0" rtl="0" algn="l">
              <a:spcBef>
                <a:spcPts val="1600"/>
              </a:spcBef>
              <a:spcAft>
                <a:spcPts val="1600"/>
              </a:spcAft>
              <a:buNone/>
            </a:pPr>
            <a:r>
              <a:rPr lang="en" sz="1600"/>
              <a:t>Racunar koji prvi reši problem je nagrađen.</a:t>
            </a:r>
            <a:endParaRPr sz="1600"/>
          </a:p>
        </p:txBody>
      </p:sp>
      <p:sp>
        <p:nvSpPr>
          <p:cNvPr id="121" name="Google Shape;121;p20"/>
          <p:cNvSpPr txBox="1"/>
          <p:nvPr>
            <p:ph idx="2" type="body"/>
          </p:nvPr>
        </p:nvSpPr>
        <p:spPr>
          <a:xfrm>
            <a:off x="4832400" y="1152475"/>
            <a:ext cx="3999900" cy="30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Proof of stake</a:t>
            </a:r>
            <a:endParaRPr b="1" sz="2100">
              <a:solidFill>
                <a:schemeClr val="dk1"/>
              </a:solidFill>
            </a:endParaRPr>
          </a:p>
          <a:p>
            <a:pPr indent="0" lvl="0" marL="0" rtl="0" algn="l">
              <a:spcBef>
                <a:spcPts val="1600"/>
              </a:spcBef>
              <a:spcAft>
                <a:spcPts val="0"/>
              </a:spcAft>
              <a:buNone/>
            </a:pPr>
            <a:r>
              <a:rPr lang="en" sz="1600"/>
              <a:t>Ovo je tehnika gde se za odobravanje verifikacije bira jedan korisnik iz grupe korisnika koji su uložili svoje kriptovalute.</a:t>
            </a:r>
            <a:endParaRPr sz="1600"/>
          </a:p>
          <a:p>
            <a:pPr indent="0" lvl="0" marL="0" rtl="0" algn="l">
              <a:spcBef>
                <a:spcPts val="1600"/>
              </a:spcBef>
              <a:spcAft>
                <a:spcPts val="0"/>
              </a:spcAft>
              <a:buNone/>
            </a:pPr>
            <a:r>
              <a:rPr lang="en" sz="1600"/>
              <a:t>Što je veći ulog, veća je šansa da korisnik bude izabran.</a:t>
            </a:r>
            <a:endParaRPr sz="1600"/>
          </a:p>
          <a:p>
            <a:pPr indent="0" lvl="0" marL="0" rtl="0" algn="l">
              <a:spcBef>
                <a:spcPts val="1600"/>
              </a:spcBef>
              <a:spcAft>
                <a:spcPts val="0"/>
              </a:spcAft>
              <a:buNone/>
            </a:pPr>
            <a:r>
              <a:rPr lang="en" sz="1600"/>
              <a:t>Ako dođe do odobravanja nevažeće transakcije, gubi se deo uloga.</a:t>
            </a:r>
            <a:endParaRPr sz="1600"/>
          </a:p>
          <a:p>
            <a:pPr indent="0" lvl="0" marL="0" rtl="0" algn="l">
              <a:spcBef>
                <a:spcPts val="1600"/>
              </a:spcBef>
              <a:spcAft>
                <a:spcPts val="1600"/>
              </a:spcAft>
              <a:buNone/>
            </a:pPr>
            <a:r>
              <a:t/>
            </a:r>
            <a:endParaRPr sz="1600"/>
          </a:p>
        </p:txBody>
      </p:sp>
      <p:sp>
        <p:nvSpPr>
          <p:cNvPr id="122" name="Google Shape;122;p20"/>
          <p:cNvSpPr txBox="1"/>
          <p:nvPr/>
        </p:nvSpPr>
        <p:spPr>
          <a:xfrm>
            <a:off x="299150" y="4457350"/>
            <a:ext cx="852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Učestvovanje u validaciji se naziva rudarenje (mining) i nagrađuje se kriptovalutom.</a:t>
            </a:r>
            <a:endParaRPr sz="16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311700" y="569350"/>
            <a:ext cx="3999900" cy="3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Prednosti</a:t>
            </a:r>
            <a:endParaRPr sz="1600"/>
          </a:p>
          <a:p>
            <a:pPr indent="-330200" lvl="0" marL="457200" rtl="0" algn="l">
              <a:spcBef>
                <a:spcPts val="1600"/>
              </a:spcBef>
              <a:spcAft>
                <a:spcPts val="0"/>
              </a:spcAft>
              <a:buSzPts val="1600"/>
              <a:buChar char="●"/>
            </a:pPr>
            <a:r>
              <a:rPr lang="en" sz="1600"/>
              <a:t>Decentralizacija</a:t>
            </a:r>
            <a:endParaRPr sz="1600"/>
          </a:p>
          <a:p>
            <a:pPr indent="-330200" lvl="0" marL="457200" rtl="0" algn="l">
              <a:spcBef>
                <a:spcPts val="0"/>
              </a:spcBef>
              <a:spcAft>
                <a:spcPts val="0"/>
              </a:spcAft>
              <a:buSzPts val="1600"/>
              <a:buChar char="●"/>
            </a:pPr>
            <a:r>
              <a:rPr lang="en" sz="1600"/>
              <a:t>Nisu potrebne banke</a:t>
            </a:r>
            <a:endParaRPr sz="1600"/>
          </a:p>
        </p:txBody>
      </p:sp>
      <p:sp>
        <p:nvSpPr>
          <p:cNvPr id="128" name="Google Shape;128;p21"/>
          <p:cNvSpPr txBox="1"/>
          <p:nvPr>
            <p:ph idx="2" type="body"/>
          </p:nvPr>
        </p:nvSpPr>
        <p:spPr>
          <a:xfrm>
            <a:off x="4832400" y="569350"/>
            <a:ext cx="3999900" cy="39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Mane</a:t>
            </a:r>
            <a:endParaRPr b="1" sz="2100">
              <a:solidFill>
                <a:schemeClr val="dk1"/>
              </a:solidFill>
            </a:endParaRPr>
          </a:p>
          <a:p>
            <a:pPr indent="-330200" lvl="0" marL="457200" rtl="0" algn="l">
              <a:spcBef>
                <a:spcPts val="1600"/>
              </a:spcBef>
              <a:spcAft>
                <a:spcPts val="0"/>
              </a:spcAft>
              <a:buSzPts val="1600"/>
              <a:buChar char="●"/>
            </a:pPr>
            <a:r>
              <a:rPr lang="en" sz="1600"/>
              <a:t>Troši puno energije</a:t>
            </a:r>
            <a:endParaRPr sz="1600"/>
          </a:p>
          <a:p>
            <a:pPr indent="-330200" lvl="0" marL="457200" rtl="0" algn="l">
              <a:spcBef>
                <a:spcPts val="0"/>
              </a:spcBef>
              <a:spcAft>
                <a:spcPts val="0"/>
              </a:spcAft>
              <a:buSzPts val="1600"/>
              <a:buChar char="●"/>
            </a:pPr>
            <a:r>
              <a:rPr lang="en" sz="1600"/>
              <a:t>Promenljivost vrednosti</a:t>
            </a:r>
            <a:endParaRPr sz="1600"/>
          </a:p>
          <a:p>
            <a:pPr indent="-330200" lvl="0" marL="457200" rtl="0" algn="l">
              <a:spcBef>
                <a:spcPts val="0"/>
              </a:spcBef>
              <a:spcAft>
                <a:spcPts val="0"/>
              </a:spcAft>
              <a:buSzPts val="1600"/>
              <a:buChar char="●"/>
            </a:pPr>
            <a:r>
              <a:rPr lang="en" sz="1600"/>
              <a:t>Ne mogu da se koriste za sve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