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8211a91b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8211a91b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8211a91b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8211a91b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8211a91b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8211a91b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8211a91b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8211a91b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8211a91b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8211a91b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8211a91b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8211a91b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8211a91b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8211a91b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8eaa8c4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28eaa8c4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81c9c759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81c9c759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81c9c759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81c9c759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211a91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211a91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8211a91b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8211a91b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8211a91b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8211a91b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8211a91b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8211a91b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8211a91b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8211a91b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8211a91b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8211a91b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Дигитални близанац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(eng. Digital Twin)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60600" y="4090175"/>
            <a:ext cx="3661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Lato"/>
                <a:ea typeface="Lato"/>
                <a:cs typeface="Lato"/>
                <a:sym typeface="Lato"/>
              </a:rPr>
              <a:t>10.05.2022.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Lato"/>
                <a:ea typeface="Lato"/>
                <a:cs typeface="Lato"/>
                <a:sym typeface="Lato"/>
              </a:rPr>
              <a:t>Математички факултет у Београду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Lato"/>
                <a:ea typeface="Lato"/>
                <a:cs typeface="Lato"/>
                <a:sym typeface="Lato"/>
              </a:rPr>
              <a:t>професор: Сана Стојановић Ђурђевић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135275" y="4090175"/>
            <a:ext cx="61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Lato"/>
                <a:ea typeface="Lato"/>
                <a:cs typeface="Lato"/>
                <a:sym typeface="Lato"/>
              </a:rPr>
              <a:t>Марко Бура 141/2018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Изазови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22"/>
          <p:cNvCxnSpPr>
            <a:stCxn id="160" idx="0"/>
          </p:cNvCxnSpPr>
          <p:nvPr/>
        </p:nvCxnSpPr>
        <p:spPr>
          <a:xfrm>
            <a:off x="4573800" y="2078875"/>
            <a:ext cx="9300" cy="16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2"/>
          <p:cNvSpPr txBox="1"/>
          <p:nvPr/>
        </p:nvSpPr>
        <p:spPr>
          <a:xfrm>
            <a:off x="622275" y="1853850"/>
            <a:ext cx="35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r">
                <a:latin typeface="Lato"/>
                <a:ea typeface="Lato"/>
                <a:cs typeface="Lato"/>
                <a:sym typeface="Lato"/>
              </a:rPr>
              <a:t>Приватност и безбедност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4997325" y="1853850"/>
            <a:ext cx="35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r">
                <a:latin typeface="Lato"/>
                <a:ea typeface="Lato"/>
                <a:cs typeface="Lato"/>
                <a:sym typeface="Lato"/>
              </a:rPr>
              <a:t>Поверење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887925" y="2254050"/>
            <a:ext cx="299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Lato"/>
                <a:ea typeface="Lato"/>
                <a:cs typeface="Lato"/>
                <a:sym typeface="Lato"/>
              </a:rPr>
              <a:t>Пропис је један корак који се може предузети да би се осигурало да подаци буду заштићени, а други метод је удружено учење.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5152825" y="2254050"/>
            <a:ext cx="299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Lato"/>
                <a:ea typeface="Lato"/>
                <a:cs typeface="Lato"/>
                <a:sym typeface="Lato"/>
              </a:rPr>
              <a:t>С обзиром да је вештачка интелигенција поприлично нова технологија и да је и даље у развоју, постоји оправдана сумња у њено функционисање и страх од њене доминације.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3080100" y="3842725"/>
            <a:ext cx="29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r">
                <a:latin typeface="Lato"/>
                <a:ea typeface="Lato"/>
                <a:cs typeface="Lato"/>
                <a:sym typeface="Lato"/>
              </a:rPr>
              <a:t>Очекивања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3073650" y="4242928"/>
            <a:ext cx="299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Lato"/>
                <a:ea typeface="Lato"/>
                <a:cs typeface="Lato"/>
                <a:sym typeface="Lato"/>
              </a:rPr>
              <a:t>Проблем представља превелико ослањање и превелико очекивање од ове технологије.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Изазови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3"/>
          <p:cNvCxnSpPr/>
          <p:nvPr/>
        </p:nvCxnSpPr>
        <p:spPr>
          <a:xfrm>
            <a:off x="4572000" y="2780575"/>
            <a:ext cx="1800" cy="15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3"/>
          <p:cNvSpPr txBox="1"/>
          <p:nvPr/>
        </p:nvSpPr>
        <p:spPr>
          <a:xfrm>
            <a:off x="614450" y="2078875"/>
            <a:ext cx="35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r">
                <a:latin typeface="Lato"/>
                <a:ea typeface="Lato"/>
                <a:cs typeface="Lato"/>
                <a:sym typeface="Lato"/>
              </a:rPr>
              <a:t>Употребљивост података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880100" y="2704100"/>
            <a:ext cx="2996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Lato"/>
                <a:ea typeface="Lato"/>
                <a:cs typeface="Lato"/>
                <a:sym typeface="Lato"/>
              </a:rPr>
              <a:t>Константан проток података без прекида је неопходан јер у супортном може доћи до ризика да подаци буду оштећени или да неки од података недостаје.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4890150" y="2078875"/>
            <a:ext cx="35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r">
                <a:latin typeface="Lato"/>
                <a:ea typeface="Lato"/>
                <a:cs typeface="Lato"/>
                <a:sym typeface="Lato"/>
              </a:rPr>
              <a:t>Стандардизовано моделовање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5155800" y="2793775"/>
            <a:ext cx="299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Lato"/>
                <a:ea typeface="Lato"/>
                <a:cs typeface="Lato"/>
                <a:sym typeface="Lato"/>
              </a:rPr>
              <a:t>Обезбеђује проток информација између сваке од фаза развоја и имплементације Дигиталног близанца.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Социјално-економски утицај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Дигитални близанци ће донети аутоматизацију без изузетка у управљању било којом физичком имовином.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Један од првих изазова и препрека је прихватање од технологије од стране запослених. Страх од губитка посла изгледао је врло логично неколико деценија раније, међутим чак и у то време постојала су и супротна мишљења заснована на истраживањима.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Поред координисања развоја вештачке интелигенције, људи би требало и да воде рачуна о провери резултата на које се односи технологија.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Позитивни утицаји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250" y="1754913"/>
            <a:ext cx="4755501" cy="29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Примена у пракси</a:t>
            </a:r>
            <a:endParaRPr/>
          </a:p>
        </p:txBody>
      </p:sp>
      <p:sp>
        <p:nvSpPr>
          <p:cNvPr id="198" name="Google Shape;19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развој производа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прилагођавање дизајна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аутомобилска и ваздухопловна индустрија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здравство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побољшање персоналне неге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ланац дистрибуције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Примена у Србији</a:t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На лето 2020. године, компанија TeamCA</a:t>
            </a:r>
            <a:r>
              <a:rPr lang="sr"/>
              <a:t>D направила је првог дигиталног близанца у Србији- истоветну копију постојећег и пројектованог објекта у дигиталном формату, која се у грађевинској индустрији користи за израчунавање цене одржавања различитих компоненти, система, склопова…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Дигитални близанац направљен је за тржни центар САД Нови Базаар у центру Новог Сада.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400" y="785950"/>
            <a:ext cx="5492800" cy="41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ctrTitle"/>
          </p:nvPr>
        </p:nvSpPr>
        <p:spPr>
          <a:xfrm>
            <a:off x="3675000" y="38709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Хвала на пажњи!</a:t>
            </a:r>
            <a:endParaRPr/>
          </a:p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Увод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Са развојем вештачке интелигенције експанзију доживљавају технологије попут: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Интернет ствари (eng. Internet of Things)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Рачунарство у облаку (eng. Cloud Computing)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Аналитике великих података (eng. Big Data Analytics)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Сајбер-физички системи (eng. Cyber–Physical Systems)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Дигитални близанац (eng. Digital Twin)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Увод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729450" y="2078875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Lato"/>
                <a:ea typeface="Lato"/>
                <a:cs typeface="Lato"/>
                <a:sym typeface="Lato"/>
              </a:rPr>
              <a:t>Интернет ствари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968250" y="1971175"/>
            <a:ext cx="170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Lato"/>
                <a:ea typeface="Lato"/>
                <a:cs typeface="Lato"/>
                <a:sym typeface="Lato"/>
              </a:rPr>
              <a:t>Рачунарство у облаку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991200" y="1971175"/>
            <a:ext cx="174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Lato"/>
                <a:ea typeface="Lato"/>
                <a:cs typeface="Lato"/>
                <a:sym typeface="Lato"/>
              </a:rPr>
              <a:t>Аналитика великих података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727" y="3214275"/>
            <a:ext cx="2548951" cy="165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8213" y="3108725"/>
            <a:ext cx="2548950" cy="18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9924" y="2919813"/>
            <a:ext cx="2094971" cy="2034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Увод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077" y="3442925"/>
            <a:ext cx="2406401" cy="13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Сајбер-физички системи су механизми који се контролишу или надгледају помоћу алгоритама, који су чврсто интегрисани са Интернетом и његовим корисницима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Примери: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	паметне мреже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	аутономни аутомобилски системи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	медицински надзор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	роботрски системи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	аутоматски пилоти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Дигитални близанац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Дигитални близанац је компјутеризован модел физичких уређаја или система који репрезентује све функционалности и везе са радним елементима.											- Чен (2017. год.)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Дигитални близанац је живи модел физичког средства и система који се стално прилагођава оперативним променама на основу прикупљених података и информација и може предвидети будућност одговарајућег физичког представника.			-Ли (2018. год.)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Дигитални близанац представља сет виртуелних инфорамција који у потпуности описује потенцијалну или ставрну физичку производњу са микро-атомског на макро-геометријски ниво.								-Зенг (2018. год)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	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382" y="3348019"/>
            <a:ext cx="3186826" cy="17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Примери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60" y="2078875"/>
            <a:ext cx="3617766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625" y="2078875"/>
            <a:ext cx="3515524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Примери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887" y="1853850"/>
            <a:ext cx="5462227" cy="30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Концепти технологије Дигитални близанац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конективност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хомогенизација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могућност поновног програмирања и паметни аспекти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дигитални трагови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r"/>
              <a:t>модуларност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175" y="2078875"/>
            <a:ext cx="2507501" cy="250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Изазови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r"/>
              <a:t>Дигитални близанац ради паралелно са технологијама вештачке интелигенцијеи информационим технологијама што резултира заједничким изазовима:</a:t>
            </a:r>
            <a:endParaRPr/>
          </a:p>
        </p:txBody>
      </p:sp>
      <p:cxnSp>
        <p:nvCxnSpPr>
          <p:cNvPr id="150" name="Google Shape;150;p21"/>
          <p:cNvCxnSpPr/>
          <p:nvPr/>
        </p:nvCxnSpPr>
        <p:spPr>
          <a:xfrm>
            <a:off x="4572000" y="2780575"/>
            <a:ext cx="1800" cy="15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1"/>
          <p:cNvSpPr txBox="1"/>
          <p:nvPr/>
        </p:nvSpPr>
        <p:spPr>
          <a:xfrm>
            <a:off x="614450" y="2824525"/>
            <a:ext cx="35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r">
                <a:latin typeface="Lato"/>
                <a:ea typeface="Lato"/>
                <a:cs typeface="Lato"/>
                <a:sym typeface="Lato"/>
              </a:rPr>
              <a:t>ИТ ифраструктура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880100" y="3224725"/>
            <a:ext cx="2996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Lato"/>
                <a:ea typeface="Lato"/>
                <a:cs typeface="Lato"/>
                <a:sym typeface="Lato"/>
              </a:rPr>
              <a:t>Изазов у овој области је сведен на високу цену инсталације и покретање система софтвера и хардвера.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4890150" y="2824525"/>
            <a:ext cx="35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sr">
                <a:latin typeface="Lato"/>
                <a:ea typeface="Lato"/>
                <a:cs typeface="Lato"/>
                <a:sym typeface="Lato"/>
              </a:rPr>
              <a:t>Подаци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5155800" y="3332425"/>
            <a:ext cx="299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>
                <a:latin typeface="Lato"/>
                <a:ea typeface="Lato"/>
                <a:cs typeface="Lato"/>
                <a:sym typeface="Lato"/>
              </a:rPr>
              <a:t>Битно је обезбедити да подаци буду доброг квалитета, поуздани, по потреби сортирани…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