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4257228-8AC3-463A-B974-5830A6D033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256730-D3F5-493B-888D-C1A8C67A69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350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97780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722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350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597780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198108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350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97780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722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350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597780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722160" y="198108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35016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77800" y="336708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722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35016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977800" y="4155840"/>
            <a:ext cx="2502360" cy="720000"/>
          </a:xfrm>
          <a:prstGeom prst="rect">
            <a:avLst/>
          </a:prstGeom>
        </p:spPr>
        <p:txBody>
          <a:bodyPr lIns="0" rIns="0" tIns="0" bIns="0">
            <a:normAutofit fontScale="83000"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722160" y="198108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150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704840" y="415584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04840" y="3367080"/>
            <a:ext cx="379260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22160" y="4155840"/>
            <a:ext cx="7772040" cy="7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52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664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480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12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04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CE9A09A-9AAF-4AC8-B4D5-499E9283B020}" type="datetime">
              <a:rPr b="0" lang="en-US" sz="800" spc="-1" strike="noStrike">
                <a:solidFill>
                  <a:srgbClr val="438086"/>
                </a:solidFill>
                <a:latin typeface="Georgia"/>
              </a:rPr>
              <a:t>10/27/22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569DF7-3F76-4EF8-8B45-225E4D0137DC}" type="slidenum">
              <a:rPr b="0" lang="en-US" sz="1800" spc="-1" strike="noStrike">
                <a:solidFill>
                  <a:srgbClr val="ffffff"/>
                </a:solidFill>
                <a:latin typeface="Georgia"/>
              </a:rPr>
              <a:t>18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3548a"/>
                </a:solidFill>
                <a:latin typeface="Georgia"/>
              </a:rPr>
              <a:t>Second Outline Level</a:t>
            </a:r>
            <a:endParaRPr b="0" lang="en-US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53548a"/>
                </a:solidFill>
                <a:latin typeface="Georgia"/>
              </a:rPr>
              <a:t>Third Outline Level</a:t>
            </a:r>
            <a:endParaRPr b="0" lang="en-US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Fourth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2600" spc="-1" strike="noStrike">
                <a:solidFill>
                  <a:srgbClr val="438086"/>
                </a:solidFill>
                <a:latin typeface="Georgia"/>
              </a:rPr>
              <a:t>Second level</a:t>
            </a:r>
            <a:endParaRPr b="0" lang="en-US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53548a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53548a"/>
                </a:solidFill>
                <a:latin typeface="Georgia"/>
              </a:rPr>
              <a:t>Fourth level</a:t>
            </a:r>
            <a:endParaRPr b="0" lang="en-US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n-US" sz="2000" spc="-1" strike="noStrike">
                <a:solidFill>
                  <a:srgbClr val="a04da3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8A20970-E797-4D91-81C7-FB24C7EE1399}" type="datetime">
              <a:rPr b="0" lang="en-US" sz="800" spc="-1" strike="noStrike">
                <a:solidFill>
                  <a:srgbClr val="438086"/>
                </a:solidFill>
                <a:latin typeface="Georgia"/>
              </a:rPr>
              <a:t>10/27/22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D9E633-6415-4C68-B232-5BAB220350B2}" type="slidenum">
              <a:rPr b="0" lang="en-US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PlaceHolder 14"/>
          <p:cNvSpPr>
            <a:spLocks noGrp="1"/>
          </p:cNvSpPr>
          <p:nvPr>
            <p:ph type="title"/>
          </p:nvPr>
        </p:nvSpPr>
        <p:spPr>
          <a:xfrm>
            <a:off x="722160" y="1981080"/>
            <a:ext cx="7772040" cy="13618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300" spc="-1" strike="noStrike">
                <a:solidFill>
                  <a:srgbClr val="f3f3f3"/>
                </a:solidFill>
                <a:latin typeface="Trebuchet MS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PlaceHolder 15"/>
          <p:cNvSpPr>
            <a:spLocks noGrp="1"/>
          </p:cNvSpPr>
          <p:nvPr>
            <p:ph type="body"/>
          </p:nvPr>
        </p:nvSpPr>
        <p:spPr>
          <a:xfrm>
            <a:off x="722160" y="3367080"/>
            <a:ext cx="7772040" cy="1509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57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424456"/>
                </a:solidFill>
                <a:latin typeface="Georgia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46441E-C6AB-4B74-89B5-DB8087C5ACDF}" type="datetime">
              <a:rPr b="0" lang="en-US" sz="800" spc="-1" strike="noStrike">
                <a:solidFill>
                  <a:srgbClr val="438086"/>
                </a:solidFill>
                <a:latin typeface="Georgia"/>
              </a:rPr>
              <a:t>10/27/22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5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C88977-E061-47EC-829A-C467D3B81945}" type="slidenum">
              <a:rPr b="0" lang="en-US" sz="18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33520" y="457200"/>
            <a:ext cx="8305560" cy="299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Trebuchet MS"/>
              </a:rPr>
              <a:t>Етика коришћења вештачке интелигенциjе за</a:t>
            </a:r>
            <a:br/>
            <a:r>
              <a:rPr b="0" lang="ru-RU" sz="4400" spc="-1" strike="noStrike">
                <a:solidFill>
                  <a:srgbClr val="ffffff"/>
                </a:solidFill>
                <a:latin typeface="Trebuchet MS"/>
              </a:rPr>
              <a:t>препознавање емоциjа у дечjим играчкама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057400" y="6019920"/>
            <a:ext cx="495252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6408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sr-RS" sz="2400" spc="-1" strike="noStrike">
                <a:solidFill>
                  <a:srgbClr val="424456"/>
                </a:solidFill>
                <a:latin typeface="Georgia"/>
              </a:rPr>
              <a:t>Математички факултет</a:t>
            </a:r>
            <a:endParaRPr b="0" lang="en-US" sz="2400" spc="-1" strike="noStrike">
              <a:latin typeface="Arial"/>
            </a:endParaRPr>
          </a:p>
          <a:p>
            <a:pPr marL="6408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sr-RS" sz="2400" spc="-1" strike="noStrike">
                <a:solidFill>
                  <a:srgbClr val="424456"/>
                </a:solidFill>
                <a:latin typeface="Georgia"/>
              </a:rPr>
              <a:t>Мај 2022.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28600" y="4537080"/>
            <a:ext cx="3200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r-RS" sz="1800" spc="-1" strike="noStrike">
                <a:solidFill>
                  <a:srgbClr val="000000"/>
                </a:solidFill>
                <a:latin typeface="Georgia"/>
              </a:rPr>
              <a:t>Студент: Јован Милић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r-RS" sz="1800" spc="-1" strike="noStrike">
                <a:solidFill>
                  <a:srgbClr val="000000"/>
                </a:solidFill>
                <a:latin typeface="Georgia"/>
              </a:rPr>
              <a:t>Бр. Индекса: 127/2017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867280" y="4535280"/>
            <a:ext cx="3200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r-RS" sz="1800" spc="-1" strike="noStrike">
                <a:solidFill>
                  <a:srgbClr val="000000"/>
                </a:solidFill>
                <a:latin typeface="Georgia"/>
              </a:rPr>
              <a:t>Професор: Сана Стојановић</a:t>
            </a:r>
            <a:r>
              <a:rPr b="0" lang="sr-Latn-R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sr-RS" sz="1800" spc="-1" strike="noStrike">
                <a:solidFill>
                  <a:srgbClr val="000000"/>
                </a:solidFill>
                <a:latin typeface="Georgia"/>
              </a:rPr>
              <a:t>Ђурђевић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Давање пристанка 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При сакупљању и обради података важно је имати пристанак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Са колико година су деца у стању да дају свој пристанак?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ГДПР поставља границу на 16 година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Важан је и тренутак у ком се тражи пристанак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Мишљење и ставови родитеља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У наставку ће бити приказани и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анализирани резултати истраживања коjе су спроводили Ендру МекСтеj и Гилад Рознер у вези са прихватљивошћу употребе вешчтаке емоционалне интелигенциjе у технологиjама коjе се фокусираjу на децу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Питање 1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Колико вам jе приjатна идеjа о играчкама за децу повезаних на интернет коjа обрађуjу податке о дечјим емоциjама?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Родитељима нису дата детаљна обjашњења какве су технологиjе у питању или како функционишу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Резултати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07" name="Content Placeholder 3" descr=""/>
          <p:cNvPicPr/>
          <p:nvPr/>
        </p:nvPicPr>
        <p:blipFill>
          <a:blip r:embed="rId1"/>
          <a:stretch/>
        </p:blipFill>
        <p:spPr>
          <a:xfrm>
            <a:off x="990720" y="1981080"/>
            <a:ext cx="7250760" cy="46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Друго питање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Колико би вам било приjатно да свом детету дате ручни сат коjи jе повезан на интернет, или неки уређаj коjи могу да носе коjи би вас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извештавао о емоционалном стању детета: да ли су срећни, под стресом, бесни или тужни?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Овакав уређаj би давао информациjе на дневном нивоу, као и дугорочниjи преглед њиховог емоционалног стања током одређеног временског периода.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Резултати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11" name="Content Placeholder 3" descr=""/>
          <p:cNvPicPr/>
          <p:nvPr/>
        </p:nvPicPr>
        <p:blipFill>
          <a:blip r:embed="rId1"/>
          <a:stretch/>
        </p:blipFill>
        <p:spPr>
          <a:xfrm>
            <a:off x="1040760" y="2057400"/>
            <a:ext cx="7250760" cy="483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Треће питање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У коjоj мери се слажете или не слажете са следећом изjавом: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"Компаниjе коjе производе играчке коjе бележе и користе податке о дечjим осећањима (од фациjалних експресиjа, гласова, рада срца и других података о телу) имаjу дужност да се обрате одговараjућим властима уколико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мисле да jе дете можда злостављано, да се само-повређуjе или jе на из неких других разлога под превеликим стресом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"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.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Резултати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15" name="Content Placeholder 3" descr=""/>
          <p:cNvPicPr/>
          <p:nvPr/>
        </p:nvPicPr>
        <p:blipFill>
          <a:blip r:embed="rId1"/>
          <a:stretch/>
        </p:blipFill>
        <p:spPr>
          <a:xfrm>
            <a:off x="990720" y="2054160"/>
            <a:ext cx="7250760" cy="483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722160" y="198108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sr-RS" sz="5400" spc="-1" strike="noStrike">
                <a:solidFill>
                  <a:srgbClr val="f3f3f3"/>
                </a:solidFill>
                <a:latin typeface="Trebuchet MS"/>
              </a:rPr>
              <a:t>Питања?</a:t>
            </a:r>
            <a:endParaRPr b="0" lang="en-US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722160" y="3367080"/>
            <a:ext cx="7772040" cy="150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572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572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572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sr-RS" sz="2800" spc="-1" strike="noStrike">
                <a:solidFill>
                  <a:srgbClr val="424456"/>
                </a:solidFill>
                <a:latin typeface="Georgia"/>
              </a:rPr>
              <a:t>Хвала на пажњи!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План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Емоционална вештачка интелигенција – увод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Историјат и развој играчака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Етичка питања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Регулисање законом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Анализа ставова родитеља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Увод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Емоционална вештачка интелигенција - технике вештачке интелигенциjе да би се препознале људске емоциjе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Напредак такве технологиј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е и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 њена употреба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Истори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j</a:t>
            </a: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а и разво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j </a:t>
            </a: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играчака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Играчке коjе имаjу роботске карактеристике се поjављуjу jако рано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1920-их 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„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Dolly Rekord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“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1959. </a:t>
            </a: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"Chatty Cathy" 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– 11 фраза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Развој микропроцесора доводи до развоја интерактивних играчака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"Teddy Ruxpin" 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– чита дечје приче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Модернија историја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Иако су паметне играчке jош увек релативно ретке у домовима, оне постаjу све доступниjе и распрострањениjе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Пример: социјални робот Козмо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има могућности да учи, прилагођава се и има своjа расположења</a:t>
            </a:r>
            <a:endParaRPr b="0" lang="en-US" sz="2200" spc="-1" strike="noStrike">
              <a:solidFill>
                <a:srgbClr val="53548a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реагуjе на основне емоциjе: бес,</a:t>
            </a:r>
            <a:br/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гађење, страх, срећу, тугу и изненађење.</a:t>
            </a:r>
            <a:endParaRPr b="0" lang="en-US" sz="22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0000"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„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Dolly Rekord</a:t>
            </a: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“               Робот Козмо</a:t>
            </a:r>
            <a:br/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/>
        </p:blipFill>
        <p:spPr>
          <a:xfrm>
            <a:off x="609480" y="2057400"/>
            <a:ext cx="3125880" cy="4323960"/>
          </a:xfrm>
          <a:prstGeom prst="rect">
            <a:avLst/>
          </a:prstGeom>
          <a:ln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2"/>
          <a:stretch/>
        </p:blipFill>
        <p:spPr>
          <a:xfrm>
            <a:off x="4944960" y="1981080"/>
            <a:ext cx="4046400" cy="420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Етичка питања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Технолошки напредак – добре и лоше стране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Право на приватност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Трајност података који се бележе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Деца немају способност да уклопе своју емоцију у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технологију док одрасли имаjу могућност да на адекватан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начин користе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технологије емоционалне вештачке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интелигенциjе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Етичка питања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Поставља се питање шта је писменост деце о технологији и подацима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Ако кажемо да се то односи на знање, вештине и ставове коjи дозвољаваjу деци да сазреваjу и да се развиjаjу у дигиталном свету коjи константно расте, тада изазов да разумемо како се емоциjе категоризуjу постаjе непремостив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Деца мораjу да имаjу право да забораве на делове свог детињства, а употреба оваквих технологиjа то знатно отежава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sr-RS" sz="4000" spc="-1" strike="noStrike">
                <a:solidFill>
                  <a:srgbClr val="424456"/>
                </a:solidFill>
                <a:latin typeface="Trebuchet MS"/>
              </a:rPr>
              <a:t>Регулисање законом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Непоходно је да постоје прецизно дефинисани закони </a:t>
            </a: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који регулишу употребу сакупљених података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sr-RS" sz="2200" spc="-1" strike="noStrike">
                <a:solidFill>
                  <a:srgbClr val="000000"/>
                </a:solidFill>
                <a:latin typeface="Georgia"/>
              </a:rPr>
              <a:t>Проблем: дефинисати емоције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Општа уредба о заштити података Европске униjе (ГДПР)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нема никакву референцу на емоције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Предлог за уредбу о Е-приватности се такође ретко дотиче </a:t>
            </a:r>
            <a:r>
              <a:rPr b="0" lang="ru-RU" sz="2200" spc="-1" strike="noStrike">
                <a:solidFill>
                  <a:srgbClr val="000000"/>
                </a:solidFill>
                <a:latin typeface="Georgia"/>
              </a:rPr>
              <a:t>тога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368</TotalTime>
  <Application>LibreOffice/6.4.7.2$Linux_X86_64 LibreOffice_project/40$Build-2</Application>
  <Words>442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2022-05-26T14:58:53Z</dcterms:created>
  <dc:creator>Jovan Milic</dc:creator>
  <dc:description/>
  <dc:language>en-US</dc:language>
  <cp:lastModifiedBy/>
  <dcterms:modified xsi:type="dcterms:W3CDTF">2022-10-27T00:41:12Z</dcterms:modified>
  <cp:revision>43</cp:revision>
  <dc:subject/>
  <dc:title>Етика коришћења вештачке интелигениjе за препознавање емоциjа у дечjим играчкама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