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38facfb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38facfb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fb170d19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fb170d19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fb170d19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fb170d19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fb170d19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fb170d19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fb170d19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fb170d19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fb170d19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fb170d19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fb170d19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fb170d19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38facfb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38facfb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fb170d19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fb170d19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fb170d19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fb170d19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fb170d19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fb170d19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fb170d19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fb170d19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1147882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1147882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fb170d19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fb170d19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fb170d19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fb170d19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fb170d19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fb170d19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s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jpg"/><Relationship Id="rId5" Type="http://schemas.openxmlformats.org/officeDocument/2006/relationships/image" Target="../media/image8.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wionews.com/technology/is-teslas-elon-musk-a-master-manipulator-of-markets-389229" TargetMode="External"/><Relationship Id="rId4" Type="http://schemas.openxmlformats.org/officeDocument/2006/relationships/image" Target="../media/image12.png"/><Relationship Id="rId9" Type="http://schemas.openxmlformats.org/officeDocument/2006/relationships/image" Target="../media/image6.jpg"/><Relationship Id="rId5" Type="http://schemas.openxmlformats.org/officeDocument/2006/relationships/hyperlink" Target="https://www.wionews.com/technology/is-teslas-elon-musk-a-master-manipulator-of-markets-389229" TargetMode="External"/><Relationship Id="rId6" Type="http://schemas.openxmlformats.org/officeDocument/2006/relationships/image" Target="../media/image10.jpg"/><Relationship Id="rId7" Type="http://schemas.openxmlformats.org/officeDocument/2006/relationships/hyperlink" Target="https://www.wionews.com/technology/is-teslas-elon-musk-a-master-manipulator-of-markets-389229" TargetMode="External"/><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Слобода говора</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Алексић Андријана  99/2018</a:t>
            </a:r>
            <a:endParaRPr/>
          </a:p>
        </p:txBody>
      </p:sp>
      <p:sp>
        <p:nvSpPr>
          <p:cNvPr id="136" name="Google Shape;136;p13"/>
          <p:cNvSpPr txBox="1"/>
          <p:nvPr/>
        </p:nvSpPr>
        <p:spPr>
          <a:xfrm>
            <a:off x="537150" y="295352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r">
                <a:solidFill>
                  <a:schemeClr val="lt1"/>
                </a:solidFill>
                <a:latin typeface="Lato"/>
                <a:ea typeface="Lato"/>
                <a:cs typeface="Lato"/>
                <a:sym typeface="Lato"/>
              </a:rPr>
              <a:t>март 2022.</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sr">
                <a:solidFill>
                  <a:schemeClr val="lt1"/>
                </a:solidFill>
                <a:latin typeface="Lato"/>
                <a:ea typeface="Lato"/>
                <a:cs typeface="Lato"/>
                <a:sym typeface="Lato"/>
              </a:rPr>
              <a:t>Математички факултет, </a:t>
            </a:r>
            <a:endParaRPr>
              <a:solidFill>
                <a:schemeClr val="lt1"/>
              </a:solidFill>
              <a:latin typeface="Lato"/>
              <a:ea typeface="Lato"/>
              <a:cs typeface="Lato"/>
              <a:sym typeface="Lato"/>
            </a:endParaRPr>
          </a:p>
          <a:p>
            <a:pPr indent="0" lvl="0" marL="0" rtl="0" algn="l">
              <a:spcBef>
                <a:spcPts val="0"/>
              </a:spcBef>
              <a:spcAft>
                <a:spcPts val="0"/>
              </a:spcAft>
              <a:buNone/>
            </a:pPr>
            <a:r>
              <a:rPr lang="sr">
                <a:solidFill>
                  <a:schemeClr val="lt1"/>
                </a:solidFill>
                <a:latin typeface="Lato"/>
                <a:ea typeface="Lato"/>
                <a:cs typeface="Lato"/>
                <a:sym typeface="Lato"/>
              </a:rPr>
              <a:t>Универзитет у Београду,</a:t>
            </a:r>
            <a:endParaRPr>
              <a:solidFill>
                <a:schemeClr val="lt1"/>
              </a:solidFill>
              <a:latin typeface="Lato"/>
              <a:ea typeface="Lato"/>
              <a:cs typeface="Lato"/>
              <a:sym typeface="Lato"/>
            </a:endParaRPr>
          </a:p>
          <a:p>
            <a:pPr indent="0" lvl="0" marL="0" rtl="0" algn="l">
              <a:spcBef>
                <a:spcPts val="0"/>
              </a:spcBef>
              <a:spcAft>
                <a:spcPts val="0"/>
              </a:spcAft>
              <a:buNone/>
            </a:pPr>
            <a:r>
              <a:rPr lang="sr">
                <a:solidFill>
                  <a:schemeClr val="lt1"/>
                </a:solidFill>
                <a:latin typeface="Lato"/>
                <a:ea typeface="Lato"/>
                <a:cs typeface="Lato"/>
                <a:sym typeface="Lato"/>
              </a:rPr>
              <a:t>Професор: Сана Стојановић Ђурђевић</a:t>
            </a:r>
            <a:endParaRPr>
              <a:solidFill>
                <a:schemeClr val="lt1"/>
              </a:solidFill>
              <a:latin typeface="Lato"/>
              <a:ea typeface="Lato"/>
              <a:cs typeface="Lato"/>
              <a:sym typeface="Lato"/>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88" name="Google Shape;188;p22"/>
          <p:cNvPicPr preferRelativeResize="0"/>
          <p:nvPr/>
        </p:nvPicPr>
        <p:blipFill>
          <a:blip r:embed="rId3">
            <a:alphaModFix/>
          </a:blip>
          <a:stretch>
            <a:fillRect/>
          </a:stretch>
        </p:blipFill>
        <p:spPr>
          <a:xfrm>
            <a:off x="1233325" y="393750"/>
            <a:ext cx="7301800" cy="1090300"/>
          </a:xfrm>
          <a:prstGeom prst="rect">
            <a:avLst/>
          </a:prstGeom>
          <a:noFill/>
          <a:ln>
            <a:noFill/>
          </a:ln>
        </p:spPr>
      </p:pic>
      <p:pic>
        <p:nvPicPr>
          <p:cNvPr id="189" name="Google Shape;189;p22"/>
          <p:cNvPicPr preferRelativeResize="0"/>
          <p:nvPr/>
        </p:nvPicPr>
        <p:blipFill>
          <a:blip r:embed="rId4">
            <a:alphaModFix/>
          </a:blip>
          <a:stretch>
            <a:fillRect/>
          </a:stretch>
        </p:blipFill>
        <p:spPr>
          <a:xfrm>
            <a:off x="1233325" y="1993750"/>
            <a:ext cx="7301799" cy="146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Да ли сматрате да су филтери за увредљив садржај на друштвеним мрежама ефективни? </a:t>
            </a:r>
            <a:endParaRPr/>
          </a:p>
          <a:p>
            <a:pPr indent="0" lvl="0" marL="0" rtl="0" algn="l">
              <a:spcBef>
                <a:spcPts val="0"/>
              </a:spcBef>
              <a:spcAft>
                <a:spcPts val="0"/>
              </a:spcAft>
              <a:buNone/>
            </a:pPr>
            <a:r>
              <a:rPr lang="sr"/>
              <a:t>Да ли сматрате да друштвене мреже успешно цензуришу објаве које садрже ширење дезинформација? И да ли би требало?</a:t>
            </a:r>
            <a:endParaRPr/>
          </a:p>
          <a:p>
            <a:pPr indent="0" lvl="0" marL="0" rtl="0" algn="l">
              <a:spcBef>
                <a:spcPts val="0"/>
              </a:spcBef>
              <a:spcAft>
                <a:spcPts val="0"/>
              </a:spcAft>
              <a:buNone/>
            </a:pPr>
            <a:r>
              <a:rPr lang="sr"/>
              <a:t>Како би се могло ово поправити?</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0" name="Google Shape;200;p24"/>
          <p:cNvPicPr preferRelativeResize="0"/>
          <p:nvPr/>
        </p:nvPicPr>
        <p:blipFill>
          <a:blip r:embed="rId3">
            <a:alphaModFix/>
          </a:blip>
          <a:stretch>
            <a:fillRect/>
          </a:stretch>
        </p:blipFill>
        <p:spPr>
          <a:xfrm>
            <a:off x="1297500" y="345975"/>
            <a:ext cx="7097475" cy="1009650"/>
          </a:xfrm>
          <a:prstGeom prst="rect">
            <a:avLst/>
          </a:prstGeom>
          <a:noFill/>
          <a:ln>
            <a:noFill/>
          </a:ln>
        </p:spPr>
      </p:pic>
      <p:pic>
        <p:nvPicPr>
          <p:cNvPr id="201" name="Google Shape;201;p24"/>
          <p:cNvPicPr preferRelativeResize="0"/>
          <p:nvPr/>
        </p:nvPicPr>
        <p:blipFill>
          <a:blip r:embed="rId4">
            <a:alphaModFix/>
          </a:blip>
          <a:stretch>
            <a:fillRect/>
          </a:stretch>
        </p:blipFill>
        <p:spPr>
          <a:xfrm>
            <a:off x="168200" y="1567550"/>
            <a:ext cx="4086800" cy="2606774"/>
          </a:xfrm>
          <a:prstGeom prst="rect">
            <a:avLst/>
          </a:prstGeom>
          <a:noFill/>
          <a:ln>
            <a:noFill/>
          </a:ln>
        </p:spPr>
      </p:pic>
      <p:pic>
        <p:nvPicPr>
          <p:cNvPr id="202" name="Google Shape;202;p24"/>
          <p:cNvPicPr preferRelativeResize="0"/>
          <p:nvPr/>
        </p:nvPicPr>
        <p:blipFill>
          <a:blip r:embed="rId5">
            <a:alphaModFix/>
          </a:blip>
          <a:stretch>
            <a:fillRect/>
          </a:stretch>
        </p:blipFill>
        <p:spPr>
          <a:xfrm>
            <a:off x="3601850" y="1467750"/>
            <a:ext cx="5424175" cy="704850"/>
          </a:xfrm>
          <a:prstGeom prst="rect">
            <a:avLst/>
          </a:prstGeom>
          <a:noFill/>
          <a:ln>
            <a:noFill/>
          </a:ln>
        </p:spPr>
      </p:pic>
      <p:pic>
        <p:nvPicPr>
          <p:cNvPr id="203" name="Google Shape;203;p24"/>
          <p:cNvPicPr preferRelativeResize="0"/>
          <p:nvPr/>
        </p:nvPicPr>
        <p:blipFill>
          <a:blip r:embed="rId6">
            <a:alphaModFix/>
          </a:blip>
          <a:stretch>
            <a:fillRect/>
          </a:stretch>
        </p:blipFill>
        <p:spPr>
          <a:xfrm>
            <a:off x="257225" y="3901825"/>
            <a:ext cx="8629574" cy="1045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Ваше мишљење о овом догаћају? </a:t>
            </a:r>
            <a:endParaRPr/>
          </a:p>
          <a:p>
            <a:pPr indent="0" lvl="0" marL="0" rtl="0" algn="l">
              <a:spcBef>
                <a:spcPts val="0"/>
              </a:spcBef>
              <a:spcAft>
                <a:spcPts val="0"/>
              </a:spcAft>
              <a:buNone/>
            </a:pPr>
            <a:r>
              <a:rPr lang="sr"/>
              <a:t>Да ли свако треба да има права да објави шта год жели на друштвеним мрежама?</a:t>
            </a:r>
            <a:endParaRPr/>
          </a:p>
          <a:p>
            <a:pPr indent="0" lvl="0" marL="0" rtl="0" algn="l">
              <a:spcBef>
                <a:spcPts val="0"/>
              </a:spcBef>
              <a:spcAft>
                <a:spcPts val="0"/>
              </a:spcAft>
              <a:buNone/>
            </a:pPr>
            <a:r>
              <a:rPr lang="sr"/>
              <a:t>Да ли свако треба да има права да говори о темама у којима није стручан или школован на Интернету?</a:t>
            </a:r>
            <a:endParaRPr/>
          </a:p>
          <a:p>
            <a:pPr indent="0" lvl="0" marL="0" rtl="0" algn="l">
              <a:spcBef>
                <a:spcPts val="0"/>
              </a:spcBef>
              <a:spcAft>
                <a:spcPts val="0"/>
              </a:spcAft>
              <a:buNone/>
            </a:pPr>
            <a:r>
              <a:rPr lang="sr"/>
              <a:t>Ваше мишљење о ширењу теорија завере о популарним друштвеним дешавањима?</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10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1000"/>
                                        <p:tgtEl>
                                          <p:spTgt spid="20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6">
            <a:hlinkClick r:id="rId3"/>
          </p:cNvPr>
          <p:cNvPicPr preferRelativeResize="0"/>
          <p:nvPr/>
        </p:nvPicPr>
        <p:blipFill>
          <a:blip r:embed="rId4">
            <a:alphaModFix/>
          </a:blip>
          <a:stretch>
            <a:fillRect/>
          </a:stretch>
        </p:blipFill>
        <p:spPr>
          <a:xfrm>
            <a:off x="1093350" y="393750"/>
            <a:ext cx="7469799" cy="914100"/>
          </a:xfrm>
          <a:prstGeom prst="rect">
            <a:avLst/>
          </a:prstGeom>
          <a:noFill/>
          <a:ln>
            <a:noFill/>
          </a:ln>
        </p:spPr>
      </p:pic>
      <p:pic>
        <p:nvPicPr>
          <p:cNvPr id="216" name="Google Shape;216;p26">
            <a:hlinkClick r:id="rId5"/>
          </p:cNvPr>
          <p:cNvPicPr preferRelativeResize="0"/>
          <p:nvPr/>
        </p:nvPicPr>
        <p:blipFill>
          <a:blip r:embed="rId6">
            <a:alphaModFix/>
          </a:blip>
          <a:stretch>
            <a:fillRect/>
          </a:stretch>
        </p:blipFill>
        <p:spPr>
          <a:xfrm>
            <a:off x="77350" y="1498375"/>
            <a:ext cx="4113125" cy="2980374"/>
          </a:xfrm>
          <a:prstGeom prst="rect">
            <a:avLst/>
          </a:prstGeom>
          <a:noFill/>
          <a:ln>
            <a:noFill/>
          </a:ln>
        </p:spPr>
      </p:pic>
      <p:pic>
        <p:nvPicPr>
          <p:cNvPr id="217" name="Google Shape;217;p26">
            <a:hlinkClick r:id="rId7"/>
          </p:cNvPr>
          <p:cNvPicPr preferRelativeResize="0"/>
          <p:nvPr/>
        </p:nvPicPr>
        <p:blipFill>
          <a:blip r:embed="rId8">
            <a:alphaModFix/>
          </a:blip>
          <a:stretch>
            <a:fillRect/>
          </a:stretch>
        </p:blipFill>
        <p:spPr>
          <a:xfrm>
            <a:off x="4572000" y="1101327"/>
            <a:ext cx="4252775" cy="2360948"/>
          </a:xfrm>
          <a:prstGeom prst="rect">
            <a:avLst/>
          </a:prstGeom>
          <a:noFill/>
          <a:ln>
            <a:noFill/>
          </a:ln>
        </p:spPr>
      </p:pic>
      <p:pic>
        <p:nvPicPr>
          <p:cNvPr id="218" name="Google Shape;218;p26"/>
          <p:cNvPicPr preferRelativeResize="0"/>
          <p:nvPr/>
        </p:nvPicPr>
        <p:blipFill rotWithShape="1">
          <a:blip r:embed="rId9">
            <a:alphaModFix/>
          </a:blip>
          <a:srcRect b="26616" l="0" r="0" t="17254"/>
          <a:stretch/>
        </p:blipFill>
        <p:spPr>
          <a:xfrm>
            <a:off x="3677150" y="3027225"/>
            <a:ext cx="5466850" cy="2116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Да ли подржавате овакву слободу говора у корист профитирања?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Хвала на пажњи!</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Увод</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sr" sz="1500"/>
              <a:t>Слобода говора представља право појединца да изрази своје мишљење без страха да ће у томе бити спречен или да ће бити кажњен. </a:t>
            </a:r>
            <a:endParaRPr sz="1500"/>
          </a:p>
          <a:p>
            <a:pPr indent="0" lvl="0" marL="0" rtl="0" algn="l">
              <a:lnSpc>
                <a:spcPct val="105000"/>
              </a:lnSpc>
              <a:spcBef>
                <a:spcPts val="1200"/>
              </a:spcBef>
              <a:spcAft>
                <a:spcPts val="0"/>
              </a:spcAft>
              <a:buNone/>
            </a:pPr>
            <a:r>
              <a:rPr lang="sr" sz="1500"/>
              <a:t>У западним земљама, погото САД, оно представља једно од кључних али и контраверзних права.</a:t>
            </a:r>
            <a:endParaRPr sz="1500"/>
          </a:p>
          <a:p>
            <a:pPr indent="0" lvl="0" marL="0" rtl="0" algn="l">
              <a:lnSpc>
                <a:spcPct val="105000"/>
              </a:lnSpc>
              <a:spcBef>
                <a:spcPts val="1200"/>
              </a:spcBef>
              <a:spcAft>
                <a:spcPts val="0"/>
              </a:spcAft>
              <a:buNone/>
            </a:pPr>
            <a:r>
              <a:rPr lang="sr" sz="1500"/>
              <a:t>Слобода говора ствара здрав простор за размену мишљења, идеја и култура.</a:t>
            </a:r>
            <a:endParaRPr sz="1500"/>
          </a:p>
          <a:p>
            <a:pPr indent="0" lvl="0" marL="0" rtl="0" algn="l">
              <a:lnSpc>
                <a:spcPct val="105000"/>
              </a:lnSpc>
              <a:spcBef>
                <a:spcPts val="1200"/>
              </a:spcBef>
              <a:spcAft>
                <a:spcPts val="0"/>
              </a:spcAft>
              <a:buNone/>
            </a:pPr>
            <a:r>
              <a:rPr lang="sr" sz="1500"/>
              <a:t>Сетимо се да су људи у прошлости веровали да је Земља равна плоча и да се налази у центру Сунчевог система. Ово али и многа друга тада контраверѕна мишљења би и данас важила да није било храбрих појединаца вољних да жртвују своје животе зарад словоде говора.</a:t>
            </a:r>
            <a:endParaRPr sz="1500"/>
          </a:p>
          <a:p>
            <a:pPr indent="0" lvl="0" marL="0" rtl="0" algn="l">
              <a:lnSpc>
                <a:spcPct val="105000"/>
              </a:lnSpc>
              <a:spcBef>
                <a:spcPts val="1200"/>
              </a:spcBef>
              <a:spcAft>
                <a:spcPts val="0"/>
              </a:spcAft>
              <a:buNone/>
            </a:pPr>
            <a:r>
              <a:t/>
            </a:r>
            <a:endParaRPr sz="1500"/>
          </a:p>
          <a:p>
            <a:pPr indent="0" lvl="0" marL="0" rtl="0" algn="l">
              <a:lnSpc>
                <a:spcPct val="105000"/>
              </a:lnSpc>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sr" sz="1600"/>
              <a:t>Данас често говоримо о важности слободе говора као алата којим се може контролисати рад државних органа. У том погледу, слобода говора постоји како би грађани могли слободно изражавати своје незадовољство одређеним акцијама државе. Сви тоталитарни режими схватали су круцијалну улогу коју игра слобода говора те су користили цензуру како би ограничили ширење револуционарних идеја и тиме још више учврстили своју позицију на власти.</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sr"/>
              <a:t>Борба против цензуре</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sr"/>
              <a:t>Три разлога због којих се Стјуарт Мил залагао за слободу говора:</a:t>
            </a:r>
            <a:endParaRPr/>
          </a:p>
          <a:p>
            <a:pPr indent="-304958" lvl="0" marL="457200" rtl="0" algn="l">
              <a:spcBef>
                <a:spcPts val="1200"/>
              </a:spcBef>
              <a:spcAft>
                <a:spcPts val="0"/>
              </a:spcAft>
              <a:buSzPct val="100000"/>
              <a:buAutoNum type="arabicPeriod"/>
            </a:pPr>
            <a:r>
              <a:rPr lang="sr"/>
              <a:t>Нико ниjе непогрешив. Ако неко не може да изнесе своjе мишљење, онда нестаjе могућност да чуjемо нова мишљења коjа су можда стварно исправна.</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AutoNum type="arabicPeriod"/>
            </a:pPr>
            <a:r>
              <a:rPr lang="sr"/>
              <a:t>Иако нека мишљења могу бити погрешна, можда ипак садрже и трунке истине. Генерално гледано већина мишљења садржи неку неистину.</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AutoNum type="arabicPeriod"/>
            </a:pPr>
            <a:r>
              <a:rPr lang="sr"/>
              <a:t>Истина мора бити проверива и доказива. Чак и ако jе неко мишљење у потпуности истинито, jедини начин да се његова тачност докаже jесте константно преиспитивање.</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sr"/>
              <a:t>Борба против цензуре</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sz="1500"/>
              <a:t>Принцип повреде:</a:t>
            </a:r>
            <a:endParaRPr sz="1500"/>
          </a:p>
          <a:p>
            <a:pPr indent="0" lvl="0" marL="0" rtl="0" algn="l">
              <a:spcBef>
                <a:spcPts val="1200"/>
              </a:spcBef>
              <a:spcAft>
                <a:spcPts val="0"/>
              </a:spcAft>
              <a:buNone/>
            </a:pPr>
            <a:r>
              <a:rPr lang="sr" sz="1500"/>
              <a:t>	Jедини разлог зашто влада треба да интервенише и цензорише у цивилизованом друштву jесте да спречи штету и повреду других људи.</a:t>
            </a:r>
            <a:endParaRPr sz="15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Да ли сматрате да у 21. веку сви имају слободу говора?</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sr"/>
              <a:t>Земље у којима се сузбија слобода говора у 2022.</a:t>
            </a:r>
            <a:endParaRPr/>
          </a:p>
          <a:p>
            <a:pPr indent="0" lvl="0" marL="0" rtl="0" algn="l">
              <a:spcBef>
                <a:spcPts val="0"/>
              </a:spcBef>
              <a:spcAft>
                <a:spcPts val="0"/>
              </a:spcAft>
              <a:buNone/>
            </a:pPr>
            <a:r>
              <a:t/>
            </a:r>
            <a:endParaRPr/>
          </a:p>
        </p:txBody>
      </p:sp>
      <p:sp>
        <p:nvSpPr>
          <p:cNvPr id="170" name="Google Shape;170;p19"/>
          <p:cNvSpPr txBox="1"/>
          <p:nvPr>
            <p:ph idx="1" type="body"/>
          </p:nvPr>
        </p:nvSpPr>
        <p:spPr>
          <a:xfrm>
            <a:off x="1297500" y="1307850"/>
            <a:ext cx="7038900" cy="30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r" sz="1500"/>
              <a:t>Кина </a:t>
            </a:r>
            <a:r>
              <a:rPr lang="sr" sz="1500"/>
              <a:t>- Људи који критикују власт завршавају у затвору.</a:t>
            </a:r>
            <a:endParaRPr sz="1500"/>
          </a:p>
          <a:p>
            <a:pPr indent="0" lvl="0" marL="0" rtl="0" algn="l">
              <a:spcBef>
                <a:spcPts val="1200"/>
              </a:spcBef>
              <a:spcAft>
                <a:spcPts val="0"/>
              </a:spcAft>
              <a:buNone/>
            </a:pPr>
            <a:r>
              <a:rPr lang="sr" sz="1500"/>
              <a:t>Ватикан – гласање за избор Папе дозвољено је само члановима Савета кардинала, који чине искључиво мушкарци.</a:t>
            </a:r>
            <a:endParaRPr sz="1500"/>
          </a:p>
          <a:p>
            <a:pPr indent="0" lvl="0" marL="0" rtl="0" algn="l">
              <a:spcBef>
                <a:spcPts val="1200"/>
              </a:spcBef>
              <a:spcAft>
                <a:spcPts val="0"/>
              </a:spcAft>
              <a:buNone/>
            </a:pPr>
            <a:r>
              <a:rPr lang="sr" sz="1500"/>
              <a:t>Брунеји и Уједињени Арапски Емирати – државе у којима ни мушкарци ни жене немају право да бирају нити да буду бирани.</a:t>
            </a:r>
            <a:endParaRPr sz="1500"/>
          </a:p>
          <a:p>
            <a:pPr indent="0" lvl="0" marL="0" rtl="0" algn="l">
              <a:spcBef>
                <a:spcPts val="1200"/>
              </a:spcBef>
              <a:spcAft>
                <a:spcPts val="0"/>
              </a:spcAft>
              <a:buNone/>
            </a:pPr>
            <a:r>
              <a:rPr lang="sr" sz="1500"/>
              <a:t>Бутан – на локалним изборима дозвољен је само један глас по породици. Иако и жене могу да гласају у име породице, у пракси се дешава да то ипак далеко чешће чине мушкарци.</a:t>
            </a:r>
            <a:endParaRPr sz="1500"/>
          </a:p>
          <a:p>
            <a:pPr indent="0" lvl="0" marL="0" rtl="0" algn="l">
              <a:spcBef>
                <a:spcPts val="1200"/>
              </a:spcBef>
              <a:spcAft>
                <a:spcPts val="1200"/>
              </a:spcAft>
              <a:buNone/>
            </a:pPr>
            <a:r>
              <a:rPr lang="sr" sz="1500"/>
              <a:t>Либан – за жене је утврђен образовни цензус. Такође, мушкарци су обавезни да гласају, док жене нису.</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166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sr"/>
              <a:t>Да ли сматрате да свако треба да има слободу говора на Интернету? </a:t>
            </a:r>
            <a:endParaRPr/>
          </a:p>
          <a:p>
            <a:pPr indent="0" lvl="0" marL="0" rtl="0" algn="l">
              <a:spcBef>
                <a:spcPts val="0"/>
              </a:spcBef>
              <a:spcAft>
                <a:spcPts val="0"/>
              </a:spcAft>
              <a:buNone/>
            </a:pPr>
            <a:r>
              <a:rPr lang="sr"/>
              <a:t>Зашто да, зашто не?</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1"/>
          <p:cNvPicPr preferRelativeResize="0"/>
          <p:nvPr/>
        </p:nvPicPr>
        <p:blipFill>
          <a:blip r:embed="rId3">
            <a:alphaModFix/>
          </a:blip>
          <a:stretch>
            <a:fillRect/>
          </a:stretch>
        </p:blipFill>
        <p:spPr>
          <a:xfrm>
            <a:off x="1163250" y="508925"/>
            <a:ext cx="7638149" cy="683750"/>
          </a:xfrm>
          <a:prstGeom prst="rect">
            <a:avLst/>
          </a:prstGeom>
          <a:noFill/>
          <a:ln>
            <a:noFill/>
          </a:ln>
        </p:spPr>
      </p:pic>
      <p:pic>
        <p:nvPicPr>
          <p:cNvPr id="181" name="Google Shape;181;p21"/>
          <p:cNvPicPr preferRelativeResize="0"/>
          <p:nvPr/>
        </p:nvPicPr>
        <p:blipFill>
          <a:blip r:embed="rId4">
            <a:alphaModFix/>
          </a:blip>
          <a:stretch>
            <a:fillRect/>
          </a:stretch>
        </p:blipFill>
        <p:spPr>
          <a:xfrm>
            <a:off x="110350" y="1567550"/>
            <a:ext cx="6672900" cy="1004200"/>
          </a:xfrm>
          <a:prstGeom prst="rect">
            <a:avLst/>
          </a:prstGeom>
          <a:noFill/>
          <a:ln>
            <a:noFill/>
          </a:ln>
        </p:spPr>
      </p:pic>
      <p:pic>
        <p:nvPicPr>
          <p:cNvPr id="182" name="Google Shape;182;p21"/>
          <p:cNvPicPr preferRelativeResize="0"/>
          <p:nvPr/>
        </p:nvPicPr>
        <p:blipFill>
          <a:blip r:embed="rId5">
            <a:alphaModFix/>
          </a:blip>
          <a:stretch>
            <a:fillRect/>
          </a:stretch>
        </p:blipFill>
        <p:spPr>
          <a:xfrm>
            <a:off x="1588575" y="2739925"/>
            <a:ext cx="7409050" cy="122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