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9" r:id="rId12"/>
    <p:sldId id="265" r:id="rId13"/>
    <p:sldId id="266" r:id="rId14"/>
    <p:sldId id="267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ACA"/>
    <a:srgbClr val="E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084A-1022-4675-88C1-629BC7FB5CB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B970D-3772-4B1A-A65B-C739F366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7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B79E-4E66-1593-7A31-4E9A4C5FD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EC71-9C72-C8B0-D510-89B6BD138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41E9-6BBB-7916-891B-1E5DE5FB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A468-C40D-4E43-A07C-E97A24181031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6D27-294A-3E5F-197C-5514149A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AEE2-6FDC-9ECB-5640-7F5704D0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8C99-71C8-D17F-E464-7F5B3460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1927E-FE83-5475-5B24-E80B4DBB7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2EF5-7568-2E68-A677-D101570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DB97-6586-4102-898F-F8C665BB9B22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43FE-3669-B727-5910-935C52F1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D917-A9FC-58D6-03B0-D3308A3B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8A2F4-1683-0E25-4730-99217A3CD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B0AD5-5D6F-7B72-4BFB-9DF567DA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2137-B468-379B-F947-0879EBE5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31C2-5438-402D-837B-0E03905C38C8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3AE1-26A4-0A07-1B60-B54CEAF6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0C37-9355-A76C-1AEF-8DFA91E7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6D7B-2EBD-FB9D-0232-27F01290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95D4-B16D-040B-DD07-0913CC8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4227-6EB2-9A08-8299-C588964F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B9-52F8-481E-A531-E91342A62B5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7CE2-BCAD-4283-191B-2855504B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204C-FCAD-959B-38E2-A1C25E08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A17-AEF2-96C0-56C3-1CC0392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0581-CC73-24FC-5530-D85C6DCB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8F72-7392-31F0-0536-0BEA3BC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DA52-3003-44B8-A016-4EBF761F66CC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91C9-98F0-0693-7196-8AA46C15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B20C-FDE2-10B3-1CA1-1ADF887E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54AB-6D0A-C59B-A080-C216612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DB35-8528-268D-CF1D-1CE442BD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A833F-BC28-4DA4-F342-64CDCD0B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4A8F-1DDF-2F7D-B8E3-8219F17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9751-125C-4C2E-B2AF-8D1276E4C2DC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FE25-1ACA-9097-3A44-974E85AD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796B0-90A8-004E-B5CA-C61F78CC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5B08-F989-536E-1211-FAF5283F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B704-9ACE-3A3A-ED44-07433041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B9710-9BF1-0C70-C1FD-A244C051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168E-A4CD-F7D6-FF67-35D541452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EBBD-7D3C-AB01-5145-4860CABB8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FDD35-983D-BE38-5596-DDF7B7A5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DCA-89F6-4C82-A58B-CFFFE481C6A1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4D69C-45DD-C1F7-EF8D-16478CB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F8B40-0461-3F68-2AFE-2B16D7FC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ECD2-A994-12D3-4A7C-A208A658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94BE1-5332-058A-31F8-AADB7F6B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91ED-AB42-4364-8197-AE56A1AA51C2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81C6-20AE-205E-A24A-D504D17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974A-8F97-94AC-5ABE-19CC18B7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4129E-42B0-8AFD-ED34-501381F0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A8E-DE3C-43D3-8363-9679039A21F3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F2921-1C8D-8968-BBE5-4E602408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6EF09-967D-87A6-453E-11D0EC4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5987-520A-E98F-4280-381826D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A06D-7609-7A18-D10D-044F5277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00CA-E011-2963-0CB1-A85530134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E003-58DA-57F1-0969-CA9A2CA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3AB8-BA54-40A6-AF1D-7DE4F29EFCD3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4812-E280-486D-638E-5B2FADCD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C5EB-9929-D88C-168A-E038F46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577C-2CA3-E1BA-7AE6-5F6C5F19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320D1-5249-D7F4-4518-D87A4757E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7FA37-CFE1-9828-7D0A-2415947C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AE9D-6F1B-BA88-3C30-385B136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53F-25E1-4E78-A406-D6D92B95F6BF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701A-6DA3-321A-EF4A-CE329C96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2A24-6120-B105-F2B4-BC0E88AB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27955-5609-1913-600B-ECCB5C27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765D-177A-41A9-0B20-167BF7E5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7B66-98F1-09A5-34A5-2090F2C63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E1944-B94D-447B-B16B-B95F88D24E3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4FA3-D3F1-FB3C-C8C0-C7A6E5842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866B-8B56-5F1D-AEAE-0B13CD819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689EC-659C-4087-9C36-00D6C61DB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FED8-F4BB-EB2F-A225-F0C71C5B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Čišćenje otrovanih skupova podataka samonadziranim učenjem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7D3E-CB1F-2EF5-4BFE-466E0B63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Luka Družijanić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3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532-E32F-9CBE-02DD-4F0D014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 - 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B6CA-9C3F-1365-8EA3-828C54D9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Potrebno oko 10% otrovanih primjera</a:t>
            </a:r>
          </a:p>
          <a:p>
            <a:r>
              <a:rPr lang="hr-HR" dirty="0"/>
              <a:t>Puno teže za detektirati (bilo okom, bilo računalno)</a:t>
            </a:r>
          </a:p>
          <a:p>
            <a:endParaRPr lang="hr-HR" dirty="0"/>
          </a:p>
          <a:p>
            <a:r>
              <a:rPr lang="hr-HR" dirty="0"/>
              <a:t>Osim trovanja pojedinačnih slika, WaNet uvodi i </a:t>
            </a:r>
            <a:r>
              <a:rPr lang="hr-HR" b="1" dirty="0"/>
              <a:t>noise mode</a:t>
            </a:r>
            <a:endParaRPr lang="hr-HR" dirty="0"/>
          </a:p>
          <a:p>
            <a:pPr lvl="1"/>
            <a:r>
              <a:rPr lang="hr-HR" dirty="0"/>
              <a:t>Na određeni udio (npr. 20%) slika se primijenjuje nasumična perturbacija (svaki puta drukčija) </a:t>
            </a:r>
            <a:r>
              <a:rPr lang="hr-HR" b="1" dirty="0"/>
              <a:t>bez</a:t>
            </a:r>
            <a:r>
              <a:rPr lang="hr-HR" dirty="0"/>
              <a:t> mijenjanja oznake </a:t>
            </a:r>
          </a:p>
          <a:p>
            <a:pPr lvl="1"/>
            <a:r>
              <a:rPr lang="hr-HR" dirty="0"/>
              <a:t>Model nauči da nije dovoljna bilokakva perturbacija, već točno određena</a:t>
            </a:r>
          </a:p>
          <a:p>
            <a:pPr lvl="1"/>
            <a:r>
              <a:rPr lang="hr-HR" dirty="0"/>
              <a:t>Puno teže za detektirati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B141-64E9-E34C-CBD5-DB7E639E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8D6E-9B94-DF10-7FC3-BB562EB2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1240-524D-952A-68F5-CB89F970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Pokušati očistiti skup podataka prije učenja</a:t>
            </a:r>
          </a:p>
          <a:p>
            <a:r>
              <a:rPr lang="hr-HR" b="1" dirty="0"/>
              <a:t>Samonadzirano učenje </a:t>
            </a:r>
          </a:p>
          <a:p>
            <a:pPr lvl="1"/>
            <a:r>
              <a:rPr lang="hr-HR" dirty="0"/>
              <a:t>učenje reprezentacija primjera bez oznaka</a:t>
            </a:r>
          </a:p>
          <a:p>
            <a:pPr lvl="1"/>
            <a:r>
              <a:rPr lang="hr-HR" dirty="0"/>
              <a:t>analizom prostora reprezentacija zaključujemo koji primjeri su otrovani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2C92-5DB8-157A-DAB4-05EDE783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6" y="3313650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BB13BD-8DEE-7602-2DE5-B6C8F2F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93207" y="449231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09925" y="2692866"/>
            <a:ext cx="1134611" cy="1096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09924" y="3781014"/>
            <a:ext cx="1134612" cy="1340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(1.1, -9.45, ..., 0.05)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maksimiziraj sličnost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F59E7-AD1E-26E2-D733-F242900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7" y="2086093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68043" y="2692866"/>
            <a:ext cx="1076493" cy="219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68043" y="5121056"/>
            <a:ext cx="107649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(314.15, 2.73, ..., -1.2)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754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minimiziraj sličnost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7E2B9-E5E2-1254-1E13-3067831B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" y="4551883"/>
            <a:ext cx="1240434" cy="124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54D63-EAD8-6AB8-6172-0B43881E32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79660" y="4551882"/>
            <a:ext cx="1240434" cy="1246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4034C-2F19-A047-BAD7-0061FAD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3708804"/>
            <a:ext cx="1889572" cy="1442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93" y="377122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3721216" y="4399968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6891093" y="4295357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7664039" y="4040023"/>
            <a:ext cx="30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7527-1808-E5D8-A3EA-9E67E616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680"/>
            <a:ext cx="10515600" cy="2323258"/>
          </a:xfrm>
        </p:spPr>
        <p:txBody>
          <a:bodyPr/>
          <a:lstStyle/>
          <a:p>
            <a:r>
              <a:rPr lang="hr-HR" dirty="0"/>
              <a:t>Naučili smo model </a:t>
            </a:r>
            <a:r>
              <a:rPr lang="hr-HR" b="1" dirty="0"/>
              <a:t>bez oznaka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okidači su se mogli pojaviti na slici, no model neće naučiti da su oni bitni</a:t>
            </a:r>
          </a:p>
          <a:p>
            <a:r>
              <a:rPr lang="hr-HR" dirty="0"/>
              <a:t>Model svakom primjeru daje reprezentaciju duljine 128</a:t>
            </a:r>
          </a:p>
          <a:p>
            <a:pPr lvl="1"/>
            <a:r>
              <a:rPr lang="hr-HR" dirty="0"/>
              <a:t>primjeri istog razreda bi trebali imati slične reprezentacije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B37FF-189D-60D1-A230-BBA10FB9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5151290"/>
            <a:ext cx="1889572" cy="14424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AC83FA-2C18-B32B-E314-F4C60E1DB729}"/>
              </a:ext>
            </a:extLst>
          </p:cNvPr>
          <p:cNvCxnSpPr>
            <a:cxnSpLocks/>
          </p:cNvCxnSpPr>
          <p:nvPr/>
        </p:nvCxnSpPr>
        <p:spPr>
          <a:xfrm>
            <a:off x="3721216" y="5842454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49971-AD8B-1321-D202-24EE307A9E88}"/>
              </a:ext>
            </a:extLst>
          </p:cNvPr>
          <p:cNvCxnSpPr>
            <a:cxnSpLocks/>
          </p:cNvCxnSpPr>
          <p:nvPr/>
        </p:nvCxnSpPr>
        <p:spPr>
          <a:xfrm>
            <a:off x="6891093" y="5737843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099094-EEAC-CE42-57AA-2773170CDB00}"/>
              </a:ext>
            </a:extLst>
          </p:cNvPr>
          <p:cNvSpPr txBox="1"/>
          <p:nvPr/>
        </p:nvSpPr>
        <p:spPr>
          <a:xfrm>
            <a:off x="7664039" y="5482509"/>
            <a:ext cx="34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(1.49, -13.33, ..., 0.121)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07477-877B-3458-8C24-5EFA2BA59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09" y="5265753"/>
            <a:ext cx="1259963" cy="125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233A7-E54B-38F2-3FC2-71A3B98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67E-6F60-908A-31D3-9B133B48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Prostor reprezentacija - BadNets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436C2-E0B6-E548-6D7F-E44F8FF2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7" y="1789257"/>
            <a:ext cx="5702063" cy="42508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57CC35-113B-5C90-DC22-4337650C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6" y="1954634"/>
            <a:ext cx="4013433" cy="3984771"/>
          </a:xfrm>
        </p:spPr>
        <p:txBody>
          <a:bodyPr/>
          <a:lstStyle/>
          <a:p>
            <a:r>
              <a:rPr lang="hr-HR" dirty="0"/>
              <a:t>Redukcija dimenzionalnosti pomoću t-SNE</a:t>
            </a:r>
          </a:p>
          <a:p>
            <a:r>
              <a:rPr lang="hr-HR" dirty="0"/>
              <a:t>Nakon 300 epoha SimCLR</a:t>
            </a:r>
          </a:p>
          <a:p>
            <a:r>
              <a:rPr lang="hr-HR" dirty="0"/>
              <a:t>Otrovan razred 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40874-C486-FB81-C7FE-D3F6281E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67E-6F60-908A-31D3-9B133B48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Prostor reprezentacija - WaNet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8F0DF-CA53-FA93-9CAE-75934332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1870745"/>
            <a:ext cx="5576329" cy="40979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ED7562-3B5A-BC14-2A20-844D93CA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6" y="1954634"/>
            <a:ext cx="4013433" cy="3984771"/>
          </a:xfrm>
        </p:spPr>
        <p:txBody>
          <a:bodyPr>
            <a:normAutofit/>
          </a:bodyPr>
          <a:lstStyle/>
          <a:p>
            <a:r>
              <a:rPr lang="hr-HR" dirty="0"/>
              <a:t>Nakon 300 epoha SimCLR</a:t>
            </a:r>
          </a:p>
          <a:p>
            <a:r>
              <a:rPr lang="hr-HR" dirty="0"/>
              <a:t>Otrovan razred 0</a:t>
            </a:r>
          </a:p>
          <a:p>
            <a:r>
              <a:rPr lang="hr-HR" dirty="0"/>
              <a:t>Noise mode (vjerojatno regija bez otrovanih primjera na vrhu?)</a:t>
            </a:r>
          </a:p>
          <a:p>
            <a:r>
              <a:rPr lang="hr-HR" dirty="0"/>
              <a:t>Puno lošije odvojeno od BadNets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72276-5431-98D0-5CDE-02D5A71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A8A-A2B8-555A-121B-3CB44C99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otrovanih primjera - 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701E-2984-05C3-15FA-DE4AF99C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Najjednostavnije - </a:t>
            </a:r>
            <a:r>
              <a:rPr lang="hr-HR" b="1" dirty="0"/>
              <a:t>kNN</a:t>
            </a:r>
          </a:p>
          <a:p>
            <a:pPr lvl="1"/>
            <a:r>
              <a:rPr lang="hr-HR" dirty="0"/>
              <a:t>k = pola veličine razreda </a:t>
            </a:r>
          </a:p>
          <a:p>
            <a:pPr lvl="1"/>
            <a:r>
              <a:rPr lang="hr-HR" dirty="0"/>
              <a:t>za CIFAR-10 sa 50 000 primjera, svaki razred ima 5000 primjera, pa je k=2500</a:t>
            </a:r>
          </a:p>
          <a:p>
            <a:r>
              <a:rPr lang="hr-HR" dirty="0"/>
              <a:t>Ako kNN pridjeli primjeru istu oznaku kao što je i u skupu podataka, taj primjer nije otrovan</a:t>
            </a:r>
          </a:p>
          <a:p>
            <a:r>
              <a:rPr lang="hr-HR" dirty="0"/>
              <a:t>Inače, ako se oznake razlikuju, primjer je otrovan, te ga odbacujemo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6D000-A48B-E9B2-145F-6DCAC71F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A8A-A2B8-555A-121B-3CB44C99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otrovanih primjera - Energija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701E-2984-05C3-15FA-DE4AF99C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Alternativno - </a:t>
            </a:r>
            <a:r>
              <a:rPr lang="hr-HR" b="1" dirty="0"/>
              <a:t>Energija</a:t>
            </a:r>
            <a:endParaRPr lang="hr-HR" dirty="0"/>
          </a:p>
          <a:p>
            <a:pPr lvl="1"/>
            <a:r>
              <a:rPr lang="hr-HR" dirty="0"/>
              <a:t>Za odabrani primjer        (tj. njegovu reprezentaciju) računamo energiju      za svaki od razreda: 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Energija mjeri prosječnu sličnost primjera sa primjerima iz tog razreda</a:t>
            </a:r>
          </a:p>
          <a:p>
            <a:pPr lvl="2"/>
            <a:r>
              <a:rPr lang="hr-HR" dirty="0"/>
              <a:t>oznake su i dalje otrovane, no otrovanih primjera bi trebalo biti puno manje od pravih</a:t>
            </a:r>
          </a:p>
          <a:p>
            <a:pPr lvl="1"/>
            <a:r>
              <a:rPr lang="hr-HR" dirty="0"/>
              <a:t>„Čista” oznaka primjera je razred koji za taj primjer ima najveću energiju: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566B-CE54-8841-7327-A2A2812C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22" y="2291653"/>
            <a:ext cx="289448" cy="39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E7A06-3067-B6DF-6D69-F00B6BCC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185" y="2264565"/>
            <a:ext cx="831587" cy="419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C3CD2D-80F1-7B71-2C81-D9BCF91D7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61" y="3061116"/>
            <a:ext cx="5559102" cy="10285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9DC300-C422-E206-96DF-792CA60B7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705" y="5449477"/>
            <a:ext cx="3610813" cy="7274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59A5-B696-B6A3-7650-055D9A2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661A-49DF-DE53-6619-21A47B2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otrovanih primjera - eksperimenti</a:t>
            </a:r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E337766-2C59-DBF3-96A0-EE0DE61E0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006730"/>
              </p:ext>
            </p:extLst>
          </p:nvPr>
        </p:nvGraphicFramePr>
        <p:xfrm>
          <a:off x="838200" y="23164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461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BadNets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otrovani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čisti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Udio otrovanih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79.23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7E27F9AC-97FC-22DB-365C-FCD59E0C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905113"/>
              </p:ext>
            </p:extLst>
          </p:nvPr>
        </p:nvGraphicFramePr>
        <p:xfrm>
          <a:off x="838200" y="4125607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461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WaNet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otrovani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čisti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Udio otrovanih (%) 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77.39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77.96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A3FB5-30D9-EBF4-C5AC-832FB0A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425D86-C92E-3921-3FBC-B8C10D90C6B5}"/>
              </a:ext>
            </a:extLst>
          </p:cNvPr>
          <p:cNvSpPr/>
          <p:nvPr/>
        </p:nvSpPr>
        <p:spPr>
          <a:xfrm>
            <a:off x="2156672" y="1352878"/>
            <a:ext cx="2346121" cy="5377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CBC36-3CFD-775D-BB16-93CE4C45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01" y="5953203"/>
            <a:ext cx="576219" cy="585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C61C0-FC64-4ECA-0B4C-6ADD9A67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1" y="5292941"/>
            <a:ext cx="588035" cy="585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5D87E-1474-EA46-7C47-B5EC371F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2" y="4632679"/>
            <a:ext cx="585986" cy="585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C465D-2BBB-7527-D7E1-3E6A9E6D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55" y="1985000"/>
            <a:ext cx="587533" cy="58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B271E7-F91C-912A-0064-E90BC74E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807" y="3972417"/>
            <a:ext cx="591081" cy="585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163D4-B0FA-EB66-4C45-D3123C447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817" y="3310563"/>
            <a:ext cx="582918" cy="585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538F42-D258-73AB-5BA6-C8113B52E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817" y="2647782"/>
            <a:ext cx="580405" cy="58598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3EB09-5F3D-B94E-FE63-9B0348CE8C70}"/>
              </a:ext>
            </a:extLst>
          </p:cNvPr>
          <p:cNvCxnSpPr>
            <a:stCxn id="17" idx="3"/>
          </p:cNvCxnSpPr>
          <p:nvPr/>
        </p:nvCxnSpPr>
        <p:spPr>
          <a:xfrm flipV="1">
            <a:off x="3140888" y="2277993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3114220" y="29382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10C97B-C44D-ED60-94BD-D415D083B51C}"/>
              </a:ext>
            </a:extLst>
          </p:cNvPr>
          <p:cNvCxnSpPr/>
          <p:nvPr/>
        </p:nvCxnSpPr>
        <p:spPr>
          <a:xfrm flipV="1">
            <a:off x="3125216" y="360514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CB1345-6880-1F4B-4AE2-4CEC226175EB}"/>
              </a:ext>
            </a:extLst>
          </p:cNvPr>
          <p:cNvCxnSpPr/>
          <p:nvPr/>
        </p:nvCxnSpPr>
        <p:spPr>
          <a:xfrm flipV="1">
            <a:off x="3140888" y="427204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6DD0B-8BB9-3E28-A549-164AC0BE1C2F}"/>
              </a:ext>
            </a:extLst>
          </p:cNvPr>
          <p:cNvCxnSpPr/>
          <p:nvPr/>
        </p:nvCxnSpPr>
        <p:spPr>
          <a:xfrm flipV="1">
            <a:off x="3140888" y="493230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D50CB3-CEA0-9842-7964-88BC3941BAAD}"/>
              </a:ext>
            </a:extLst>
          </p:cNvPr>
          <p:cNvCxnSpPr/>
          <p:nvPr/>
        </p:nvCxnSpPr>
        <p:spPr>
          <a:xfrm flipV="1">
            <a:off x="3125216" y="55994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D256D5-05A8-F12B-0A02-CEEAB0668974}"/>
              </a:ext>
            </a:extLst>
          </p:cNvPr>
          <p:cNvCxnSpPr/>
          <p:nvPr/>
        </p:nvCxnSpPr>
        <p:spPr>
          <a:xfrm flipV="1">
            <a:off x="3114220" y="626608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D39CD8-A69C-941E-438A-E0DDDE5016CA}"/>
              </a:ext>
            </a:extLst>
          </p:cNvPr>
          <p:cNvSpPr txBox="1"/>
          <p:nvPr/>
        </p:nvSpPr>
        <p:spPr>
          <a:xfrm>
            <a:off x="3534250" y="2047160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3547198" y="27022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590FB-08A9-540D-CD8F-DED71C4D4293}"/>
              </a:ext>
            </a:extLst>
          </p:cNvPr>
          <p:cNvSpPr txBox="1"/>
          <p:nvPr/>
        </p:nvSpPr>
        <p:spPr>
          <a:xfrm>
            <a:off x="3528323" y="335730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E4FEC-0924-8FF2-DBAD-26A8BFD16E6C}"/>
              </a:ext>
            </a:extLst>
          </p:cNvPr>
          <p:cNvSpPr txBox="1"/>
          <p:nvPr/>
        </p:nvSpPr>
        <p:spPr>
          <a:xfrm>
            <a:off x="3547198" y="401687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deer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60C18-93E1-6026-A5F8-02D9FA3389EE}"/>
              </a:ext>
            </a:extLst>
          </p:cNvPr>
          <p:cNvSpPr txBox="1"/>
          <p:nvPr/>
        </p:nvSpPr>
        <p:spPr>
          <a:xfrm>
            <a:off x="3547198" y="4672712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B1CF4-DA48-9317-6832-A2B5781940BA}"/>
              </a:ext>
            </a:extLst>
          </p:cNvPr>
          <p:cNvSpPr txBox="1"/>
          <p:nvPr/>
        </p:nvSpPr>
        <p:spPr>
          <a:xfrm>
            <a:off x="3547198" y="534746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bird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208FD-81CD-E08E-8154-3BE67E6542DF}"/>
              </a:ext>
            </a:extLst>
          </p:cNvPr>
          <p:cNvSpPr txBox="1"/>
          <p:nvPr/>
        </p:nvSpPr>
        <p:spPr>
          <a:xfrm>
            <a:off x="3549660" y="6035252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horse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678ED-C339-9587-6395-A4837498AAF3}"/>
              </a:ext>
            </a:extLst>
          </p:cNvPr>
          <p:cNvSpPr txBox="1"/>
          <p:nvPr/>
        </p:nvSpPr>
        <p:spPr>
          <a:xfrm>
            <a:off x="2593955" y="1394669"/>
            <a:ext cx="144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CIFAR-10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F5C49-A782-6064-2B92-D152F1D9BF38}"/>
              </a:ext>
            </a:extLst>
          </p:cNvPr>
          <p:cNvSpPr txBox="1"/>
          <p:nvPr/>
        </p:nvSpPr>
        <p:spPr>
          <a:xfrm>
            <a:off x="4865831" y="3434884"/>
            <a:ext cx="78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train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DD5D3-1C5E-2572-6E55-98BE3150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A77-BE4A-CCEB-7843-A643773F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Treniranje klasifikatora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B9A6-F57D-91DD-4F60-CE8BBDB5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Treniramo ResNet-18 na „očišćenom” skupu podataka CIFAR-10</a:t>
            </a:r>
          </a:p>
          <a:p>
            <a:r>
              <a:rPr lang="hr-HR" dirty="0"/>
              <a:t>35 epoha</a:t>
            </a:r>
          </a:p>
          <a:p>
            <a:endParaRPr lang="hr-HR" b="1" dirty="0"/>
          </a:p>
          <a:p>
            <a:r>
              <a:rPr lang="hr-HR" b="1" dirty="0"/>
              <a:t>Clean Accuracy (C-Acc)</a:t>
            </a:r>
          </a:p>
          <a:p>
            <a:pPr lvl="1"/>
            <a:r>
              <a:rPr lang="hr-HR" dirty="0"/>
              <a:t>Točnost modela na čistim podacima</a:t>
            </a:r>
          </a:p>
          <a:p>
            <a:r>
              <a:rPr lang="hr-HR" b="1" dirty="0"/>
              <a:t>Attack Success Rate</a:t>
            </a:r>
            <a:r>
              <a:rPr lang="hr-HR" dirty="0"/>
              <a:t> </a:t>
            </a:r>
            <a:r>
              <a:rPr lang="hr-HR" b="1" dirty="0"/>
              <a:t>(ASR)</a:t>
            </a:r>
            <a:endParaRPr lang="hr-HR" dirty="0"/>
          </a:p>
          <a:p>
            <a:pPr lvl="1"/>
            <a:r>
              <a:rPr lang="hr-HR" dirty="0"/>
              <a:t>Točnost modela na otrovanim podacima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BC34F-2F98-90C0-FD2D-9DE12DF5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A77-BE4A-CCEB-7843-A643773F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Treniranje klasifikatora - eksperimenti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F4A0F1-5CD8-A757-E34A-D86111AB2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937830"/>
              </p:ext>
            </p:extLst>
          </p:nvPr>
        </p:nvGraphicFramePr>
        <p:xfrm>
          <a:off x="838200" y="2917272"/>
          <a:ext cx="7886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BadNets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C-Acc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ASR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-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85.06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98.9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8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77.98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79.49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C8C4FF2-1D6D-1FD2-3314-B0E7571B2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955890"/>
              </p:ext>
            </p:extLst>
          </p:nvPr>
        </p:nvGraphicFramePr>
        <p:xfrm>
          <a:off x="838200" y="4885536"/>
          <a:ext cx="7886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WaNet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C-Acc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ASR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-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83.32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83.46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83.08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12.50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79.52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9.52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D1C6883-9E9C-CF26-5F74-74977EC63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435345"/>
              </p:ext>
            </p:extLst>
          </p:nvPr>
        </p:nvGraphicFramePr>
        <p:xfrm>
          <a:off x="838200" y="1690688"/>
          <a:ext cx="788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C-Acc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ASR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-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90.49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851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4ACF-E15F-D5B8-F6BE-50E0AAA6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B76-2A33-C88F-EF66-FF8EEF6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37A5-985D-A9A0-9B54-5361C9C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Napadi kroz trovanje skupa podataka su laki, uspješni i teško primjetni</a:t>
            </a:r>
          </a:p>
          <a:p>
            <a:r>
              <a:rPr lang="hr-HR" dirty="0"/>
              <a:t>Napadi se temelje na malom okidaču i promjeni oznake</a:t>
            </a:r>
          </a:p>
          <a:p>
            <a:r>
              <a:rPr lang="hr-HR" dirty="0"/>
              <a:t>Samonadzirani modeli uče reprezentacije primjera bez da gledaju oznake, stoga su dobar kandidat za obranu</a:t>
            </a:r>
          </a:p>
          <a:p>
            <a:r>
              <a:rPr lang="hr-HR" dirty="0"/>
              <a:t>U prostoru reprezentacija možemo detektirati otrovane primjere</a:t>
            </a:r>
          </a:p>
          <a:p>
            <a:r>
              <a:rPr lang="hr-HR" dirty="0"/>
              <a:t>Eksperimenti pokazuju da ova metoda funkcionira i na jačim napadima poput WaNeta</a:t>
            </a:r>
          </a:p>
          <a:p>
            <a:r>
              <a:rPr lang="hr-HR" dirty="0"/>
              <a:t>Međutim, samonadziranje učenje je sporo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0B0C-98D9-09C0-337D-3051A916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CBA8-AA81-F956-F91F-64FF0992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Budući 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B410-1947-4E27-AA9A-BA46E03F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Kompliciranije sheme napada</a:t>
            </a:r>
          </a:p>
          <a:p>
            <a:r>
              <a:rPr lang="hr-HR" dirty="0"/>
              <a:t>Teži skup podataka</a:t>
            </a:r>
          </a:p>
          <a:p>
            <a:r>
              <a:rPr lang="hr-HR" dirty="0"/>
              <a:t>Ostali napadi</a:t>
            </a:r>
          </a:p>
          <a:p>
            <a:r>
              <a:rPr lang="hr-HR" dirty="0"/>
              <a:t>Različiti modeli</a:t>
            </a:r>
          </a:p>
          <a:p>
            <a:r>
              <a:rPr lang="hr-HR" dirty="0"/>
              <a:t>Nove samonadzirane metode?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36BB6-63BB-1000-F65C-CA92D79D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0818-221B-4F54-7010-35994D0B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501" y="2766218"/>
            <a:ext cx="10515600" cy="1325563"/>
          </a:xfrm>
        </p:spPr>
        <p:txBody>
          <a:bodyPr/>
          <a:lstStyle/>
          <a:p>
            <a:r>
              <a:rPr lang="hr-HR" dirty="0"/>
              <a:t>Hvala!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009DF-8C0F-2520-B7F4-EFD23EB7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9917692" y="397187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10350670" y="373585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F75A-7A52-E1D2-B971-2BFA9F84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5" y="3457749"/>
            <a:ext cx="1031376" cy="10403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26AD4-E59A-BD56-179F-AB3D6BE5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425D86-C92E-3921-3FBC-B8C10D90C6B5}"/>
              </a:ext>
            </a:extLst>
          </p:cNvPr>
          <p:cNvSpPr/>
          <p:nvPr/>
        </p:nvSpPr>
        <p:spPr>
          <a:xfrm>
            <a:off x="2156672" y="1352878"/>
            <a:ext cx="2346121" cy="5377137"/>
          </a:xfrm>
          <a:prstGeom prst="roundRect">
            <a:avLst/>
          </a:prstGeom>
          <a:solidFill>
            <a:srgbClr val="F2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CBC36-3CFD-775D-BB16-93CE4C45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01" y="5953203"/>
            <a:ext cx="576219" cy="585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C61C0-FC64-4ECA-0B4C-6ADD9A67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1" y="5292941"/>
            <a:ext cx="588035" cy="585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5D87E-1474-EA46-7C47-B5EC371F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2" y="4632679"/>
            <a:ext cx="585986" cy="585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C465D-2BBB-7527-D7E1-3E6A9E6D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55" y="1985000"/>
            <a:ext cx="587533" cy="58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B271E7-F91C-912A-0064-E90BC74E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807" y="3972417"/>
            <a:ext cx="591081" cy="585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163D4-B0FA-EB66-4C45-D3123C447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817" y="3310563"/>
            <a:ext cx="582918" cy="58598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3EB09-5F3D-B94E-FE63-9B0348CE8C70}"/>
              </a:ext>
            </a:extLst>
          </p:cNvPr>
          <p:cNvCxnSpPr>
            <a:stCxn id="17" idx="3"/>
          </p:cNvCxnSpPr>
          <p:nvPr/>
        </p:nvCxnSpPr>
        <p:spPr>
          <a:xfrm flipV="1">
            <a:off x="3140888" y="2277993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3114220" y="29382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10C97B-C44D-ED60-94BD-D415D083B51C}"/>
              </a:ext>
            </a:extLst>
          </p:cNvPr>
          <p:cNvCxnSpPr/>
          <p:nvPr/>
        </p:nvCxnSpPr>
        <p:spPr>
          <a:xfrm flipV="1">
            <a:off x="3125216" y="360514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CB1345-6880-1F4B-4AE2-4CEC226175EB}"/>
              </a:ext>
            </a:extLst>
          </p:cNvPr>
          <p:cNvCxnSpPr/>
          <p:nvPr/>
        </p:nvCxnSpPr>
        <p:spPr>
          <a:xfrm flipV="1">
            <a:off x="3140888" y="427204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6DD0B-8BB9-3E28-A549-164AC0BE1C2F}"/>
              </a:ext>
            </a:extLst>
          </p:cNvPr>
          <p:cNvCxnSpPr/>
          <p:nvPr/>
        </p:nvCxnSpPr>
        <p:spPr>
          <a:xfrm flipV="1">
            <a:off x="3140888" y="493230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D50CB3-CEA0-9842-7964-88BC3941BAAD}"/>
              </a:ext>
            </a:extLst>
          </p:cNvPr>
          <p:cNvCxnSpPr/>
          <p:nvPr/>
        </p:nvCxnSpPr>
        <p:spPr>
          <a:xfrm flipV="1">
            <a:off x="3125216" y="55994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D256D5-05A8-F12B-0A02-CEEAB0668974}"/>
              </a:ext>
            </a:extLst>
          </p:cNvPr>
          <p:cNvCxnSpPr/>
          <p:nvPr/>
        </p:nvCxnSpPr>
        <p:spPr>
          <a:xfrm flipV="1">
            <a:off x="3114220" y="626608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D39CD8-A69C-941E-438A-E0DDDE5016CA}"/>
              </a:ext>
            </a:extLst>
          </p:cNvPr>
          <p:cNvSpPr txBox="1"/>
          <p:nvPr/>
        </p:nvSpPr>
        <p:spPr>
          <a:xfrm>
            <a:off x="3534250" y="2047160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3547198" y="2702233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590FB-08A9-540D-CD8F-DED71C4D4293}"/>
              </a:ext>
            </a:extLst>
          </p:cNvPr>
          <p:cNvSpPr txBox="1"/>
          <p:nvPr/>
        </p:nvSpPr>
        <p:spPr>
          <a:xfrm>
            <a:off x="3528323" y="335730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E4FEC-0924-8FF2-DBAD-26A8BFD16E6C}"/>
              </a:ext>
            </a:extLst>
          </p:cNvPr>
          <p:cNvSpPr txBox="1"/>
          <p:nvPr/>
        </p:nvSpPr>
        <p:spPr>
          <a:xfrm>
            <a:off x="3547198" y="401687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deer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60C18-93E1-6026-A5F8-02D9FA3389EE}"/>
              </a:ext>
            </a:extLst>
          </p:cNvPr>
          <p:cNvSpPr txBox="1"/>
          <p:nvPr/>
        </p:nvSpPr>
        <p:spPr>
          <a:xfrm>
            <a:off x="3547198" y="4672712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B1CF4-DA48-9317-6832-A2B5781940BA}"/>
              </a:ext>
            </a:extLst>
          </p:cNvPr>
          <p:cNvSpPr txBox="1"/>
          <p:nvPr/>
        </p:nvSpPr>
        <p:spPr>
          <a:xfrm>
            <a:off x="3547198" y="5347462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208FD-81CD-E08E-8154-3BE67E6542DF}"/>
              </a:ext>
            </a:extLst>
          </p:cNvPr>
          <p:cNvSpPr txBox="1"/>
          <p:nvPr/>
        </p:nvSpPr>
        <p:spPr>
          <a:xfrm>
            <a:off x="3549660" y="6035252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horse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678ED-C339-9587-6395-A4837498AAF3}"/>
              </a:ext>
            </a:extLst>
          </p:cNvPr>
          <p:cNvSpPr txBox="1"/>
          <p:nvPr/>
        </p:nvSpPr>
        <p:spPr>
          <a:xfrm>
            <a:off x="2593955" y="1394669"/>
            <a:ext cx="144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CIFAR-10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F5C49-A782-6064-2B92-D152F1D9BF38}"/>
              </a:ext>
            </a:extLst>
          </p:cNvPr>
          <p:cNvSpPr txBox="1"/>
          <p:nvPr/>
        </p:nvSpPr>
        <p:spPr>
          <a:xfrm>
            <a:off x="4865831" y="3434884"/>
            <a:ext cx="78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train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04A12-F8F0-E94D-B4BE-2A0A3F6AE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807" y="2645855"/>
            <a:ext cx="5810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DF068-A80D-8FBE-90DD-58B119F2E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792" y="2999512"/>
            <a:ext cx="22860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30AA3-8B32-4A05-D1E8-48D3929DC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6135" y="5640560"/>
            <a:ext cx="228600" cy="238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A26E3-3DC3-295F-4304-D9862F6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9917692" y="397187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10350670" y="3735856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F75A-7A52-E1D2-B971-2BFA9F84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5" y="3457749"/>
            <a:ext cx="1031376" cy="1040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BB280F-ED8E-99C4-053F-77583622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97" y="4197521"/>
            <a:ext cx="288544" cy="3005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7D25-3665-968F-5A9E-7D0D0E5C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CA8-4F83-E5F1-A760-29EC1473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5727-2608-29F2-80E3-1A5281F5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neke primjere postavljamo uzorak (</a:t>
            </a:r>
            <a:r>
              <a:rPr lang="hr-HR" b="1" dirty="0"/>
              <a:t>okidač</a:t>
            </a:r>
            <a:r>
              <a:rPr lang="hr-HR" dirty="0"/>
              <a:t>) te im mijenjamo oznaku u </a:t>
            </a:r>
            <a:r>
              <a:rPr lang="hr-HR" b="1" dirty="0"/>
              <a:t>ciljni razred</a:t>
            </a:r>
          </a:p>
          <a:p>
            <a:endParaRPr lang="hr-HR" b="1" dirty="0"/>
          </a:p>
          <a:p>
            <a:r>
              <a:rPr lang="hr-HR" dirty="0"/>
              <a:t>Model bi trebao naučiti da je okidač pokazatelj da se radi o ciljnom razredu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BDE4-4BD4-A0D3-13BB-C4064CAA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 - BadNets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Jednostavan uzorak 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Dovoljan uzorak od par piksela </a:t>
            </a:r>
          </a:p>
          <a:p>
            <a:r>
              <a:rPr lang="hr-HR" dirty="0"/>
              <a:t>Dovoljno otrovati 1-10% skupa podataka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6096000" y="3346510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1F96CE-5ECC-B63E-A001-A2010979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01" y="2595605"/>
            <a:ext cx="1513882" cy="1510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2D845-A620-900A-7043-D6B28A02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689" y="2601814"/>
            <a:ext cx="1513882" cy="1513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CD9F6-B46D-6BCB-B759-1AA846808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9"/>
          <a:stretch/>
        </p:blipFill>
        <p:spPr>
          <a:xfrm>
            <a:off x="4773335" y="2984509"/>
            <a:ext cx="725001" cy="724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B2CD-8B12-40FB-B75E-6B160D72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 - 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Nevidljive perturbacije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5155734" y="4207021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BE3859-21A0-19BD-AC06-9C3EDB3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83" y="2592559"/>
            <a:ext cx="2985250" cy="2985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0FF4C4-9DA6-BA7C-81F7-067939E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88" y="2592559"/>
            <a:ext cx="2969455" cy="2985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B435-257D-E7D9-C2DB-794021E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3EB-0C83-A175-8016-9D49483C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 - WaNet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C4422-C943-4B5B-FD4A-C9E8C1BACCA1}"/>
              </a:ext>
            </a:extLst>
          </p:cNvPr>
          <p:cNvSpPr/>
          <p:nvPr/>
        </p:nvSpPr>
        <p:spPr>
          <a:xfrm>
            <a:off x="1214951" y="3845413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C80B1-6115-FCF2-9ADA-E5B142485A0A}"/>
              </a:ext>
            </a:extLst>
          </p:cNvPr>
          <p:cNvSpPr/>
          <p:nvPr/>
        </p:nvSpPr>
        <p:spPr>
          <a:xfrm>
            <a:off x="1903682" y="3845413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8ADE5-DE8D-D7BD-8836-3F014EA73616}"/>
              </a:ext>
            </a:extLst>
          </p:cNvPr>
          <p:cNvSpPr/>
          <p:nvPr/>
        </p:nvSpPr>
        <p:spPr>
          <a:xfrm>
            <a:off x="2592413" y="384541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17E6E-E434-4CF4-C06A-61F9469C32BD}"/>
              </a:ext>
            </a:extLst>
          </p:cNvPr>
          <p:cNvSpPr/>
          <p:nvPr/>
        </p:nvSpPr>
        <p:spPr>
          <a:xfrm>
            <a:off x="1214950" y="4513627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6FAEB-FF6B-94DB-96AB-3EE49AF44B1E}"/>
              </a:ext>
            </a:extLst>
          </p:cNvPr>
          <p:cNvSpPr/>
          <p:nvPr/>
        </p:nvSpPr>
        <p:spPr>
          <a:xfrm>
            <a:off x="1903682" y="4516559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2602B-A7B0-1B81-E4C1-E1E96D18D391}"/>
              </a:ext>
            </a:extLst>
          </p:cNvPr>
          <p:cNvSpPr/>
          <p:nvPr/>
        </p:nvSpPr>
        <p:spPr>
          <a:xfrm>
            <a:off x="2592413" y="4516558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97FAD-C543-B1CE-80C8-3399EB5F0008}"/>
              </a:ext>
            </a:extLst>
          </p:cNvPr>
          <p:cNvSpPr/>
          <p:nvPr/>
        </p:nvSpPr>
        <p:spPr>
          <a:xfrm>
            <a:off x="1214950" y="5184773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13C2C-8299-7555-116F-2C0817F63E06}"/>
              </a:ext>
            </a:extLst>
          </p:cNvPr>
          <p:cNvSpPr/>
          <p:nvPr/>
        </p:nvSpPr>
        <p:spPr>
          <a:xfrm>
            <a:off x="1903682" y="5184772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951BE-C161-C113-B2D0-0D6D62F9B40F}"/>
              </a:ext>
            </a:extLst>
          </p:cNvPr>
          <p:cNvSpPr/>
          <p:nvPr/>
        </p:nvSpPr>
        <p:spPr>
          <a:xfrm>
            <a:off x="2592412" y="5184772"/>
            <a:ext cx="606669" cy="6066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31E9C-871F-B3D5-7142-F0AD06025489}"/>
              </a:ext>
            </a:extLst>
          </p:cNvPr>
          <p:cNvSpPr/>
          <p:nvPr/>
        </p:nvSpPr>
        <p:spPr>
          <a:xfrm>
            <a:off x="4476164" y="384248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B46AA2-4C0A-12D8-1368-1927BEA42E3E}"/>
              </a:ext>
            </a:extLst>
          </p:cNvPr>
          <p:cNvSpPr/>
          <p:nvPr/>
        </p:nvSpPr>
        <p:spPr>
          <a:xfrm>
            <a:off x="5164895" y="384248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4D6CB2-C4C0-04F3-1CAD-2AD626CB5BF8}"/>
              </a:ext>
            </a:extLst>
          </p:cNvPr>
          <p:cNvSpPr/>
          <p:nvPr/>
        </p:nvSpPr>
        <p:spPr>
          <a:xfrm>
            <a:off x="5853626" y="384248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D9C03C-1756-B4BB-6B77-61C3350945B7}"/>
              </a:ext>
            </a:extLst>
          </p:cNvPr>
          <p:cNvSpPr/>
          <p:nvPr/>
        </p:nvSpPr>
        <p:spPr>
          <a:xfrm>
            <a:off x="4476163" y="4510696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63424-ACC3-AFD9-09C3-8D4E4EDDC36E}"/>
              </a:ext>
            </a:extLst>
          </p:cNvPr>
          <p:cNvSpPr/>
          <p:nvPr/>
        </p:nvSpPr>
        <p:spPr>
          <a:xfrm>
            <a:off x="5164895" y="4513628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58E17-2C68-6168-F735-F8A136B46EEE}"/>
              </a:ext>
            </a:extLst>
          </p:cNvPr>
          <p:cNvSpPr/>
          <p:nvPr/>
        </p:nvSpPr>
        <p:spPr>
          <a:xfrm>
            <a:off x="5853626" y="4513627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FD3C3-1C82-3E7E-C6AE-97E9A6D55C23}"/>
              </a:ext>
            </a:extLst>
          </p:cNvPr>
          <p:cNvSpPr/>
          <p:nvPr/>
        </p:nvSpPr>
        <p:spPr>
          <a:xfrm>
            <a:off x="4476163" y="518184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5DC7FC-5E73-1233-1B99-FEF8D7682B0D}"/>
              </a:ext>
            </a:extLst>
          </p:cNvPr>
          <p:cNvSpPr/>
          <p:nvPr/>
        </p:nvSpPr>
        <p:spPr>
          <a:xfrm>
            <a:off x="5164895" y="518184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B7BF7-A7A5-46F5-381E-B41451E11CFA}"/>
              </a:ext>
            </a:extLst>
          </p:cNvPr>
          <p:cNvSpPr/>
          <p:nvPr/>
        </p:nvSpPr>
        <p:spPr>
          <a:xfrm>
            <a:off x="5853625" y="518184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9ADB7B-6F90-5F3B-1CE5-821E71170BD7}"/>
              </a:ext>
            </a:extLst>
          </p:cNvPr>
          <p:cNvCxnSpPr>
            <a:cxnSpLocks/>
          </p:cNvCxnSpPr>
          <p:nvPr/>
        </p:nvCxnSpPr>
        <p:spPr>
          <a:xfrm>
            <a:off x="4755924" y="4149807"/>
            <a:ext cx="570163" cy="554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F792C-9FDD-AAEA-2F5C-0F92474C1FC6}"/>
              </a:ext>
            </a:extLst>
          </p:cNvPr>
          <p:cNvCxnSpPr>
            <a:cxnSpLocks/>
          </p:cNvCxnSpPr>
          <p:nvPr/>
        </p:nvCxnSpPr>
        <p:spPr>
          <a:xfrm>
            <a:off x="5444656" y="4809230"/>
            <a:ext cx="605331" cy="193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CB532F-6536-1935-A312-E9A3D750CF07}"/>
              </a:ext>
            </a:extLst>
          </p:cNvPr>
          <p:cNvCxnSpPr>
            <a:cxnSpLocks/>
          </p:cNvCxnSpPr>
          <p:nvPr/>
        </p:nvCxnSpPr>
        <p:spPr>
          <a:xfrm>
            <a:off x="5431595" y="4158196"/>
            <a:ext cx="6183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B031D-C4F7-4EF6-BFE0-51F34C20D954}"/>
              </a:ext>
            </a:extLst>
          </p:cNvPr>
          <p:cNvCxnSpPr>
            <a:cxnSpLocks/>
          </p:cNvCxnSpPr>
          <p:nvPr/>
        </p:nvCxnSpPr>
        <p:spPr>
          <a:xfrm flipV="1">
            <a:off x="6156959" y="4000742"/>
            <a:ext cx="180243" cy="168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1CCB98-FCB6-4E36-720F-97C6365000DB}"/>
              </a:ext>
            </a:extLst>
          </p:cNvPr>
          <p:cNvCxnSpPr>
            <a:cxnSpLocks/>
          </p:cNvCxnSpPr>
          <p:nvPr/>
        </p:nvCxnSpPr>
        <p:spPr>
          <a:xfrm>
            <a:off x="4797750" y="4817163"/>
            <a:ext cx="646906" cy="590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B9B757-73AA-85FC-26F2-B96BCB24AA92}"/>
              </a:ext>
            </a:extLst>
          </p:cNvPr>
          <p:cNvCxnSpPr>
            <a:cxnSpLocks/>
          </p:cNvCxnSpPr>
          <p:nvPr/>
        </p:nvCxnSpPr>
        <p:spPr>
          <a:xfrm>
            <a:off x="4801015" y="5477444"/>
            <a:ext cx="437149" cy="225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3B765-9A0D-C309-F512-B3EF440AABF7}"/>
              </a:ext>
            </a:extLst>
          </p:cNvPr>
          <p:cNvCxnSpPr>
            <a:cxnSpLocks/>
          </p:cNvCxnSpPr>
          <p:nvPr/>
        </p:nvCxnSpPr>
        <p:spPr>
          <a:xfrm>
            <a:off x="6139374" y="5517833"/>
            <a:ext cx="197828" cy="72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9605DB-F9F6-7515-7036-A9E7EC974C24}"/>
              </a:ext>
            </a:extLst>
          </p:cNvPr>
          <p:cNvSpPr/>
          <p:nvPr/>
        </p:nvSpPr>
        <p:spPr>
          <a:xfrm>
            <a:off x="8426110" y="3842482"/>
            <a:ext cx="606669" cy="606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138B2-4BA0-E8CB-5BF8-B71DB5FF2006}"/>
              </a:ext>
            </a:extLst>
          </p:cNvPr>
          <p:cNvSpPr/>
          <p:nvPr/>
        </p:nvSpPr>
        <p:spPr>
          <a:xfrm>
            <a:off x="9114841" y="384248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1F69BC-9212-D046-1DE9-5558B75B6F24}"/>
              </a:ext>
            </a:extLst>
          </p:cNvPr>
          <p:cNvSpPr/>
          <p:nvPr/>
        </p:nvSpPr>
        <p:spPr>
          <a:xfrm>
            <a:off x="9803572" y="384248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9740B-8683-581A-5E1D-B3596460134B}"/>
              </a:ext>
            </a:extLst>
          </p:cNvPr>
          <p:cNvSpPr/>
          <p:nvPr/>
        </p:nvSpPr>
        <p:spPr>
          <a:xfrm>
            <a:off x="8426109" y="4510696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E060A-ABBF-DB20-23C3-23B8F6D85F0A}"/>
              </a:ext>
            </a:extLst>
          </p:cNvPr>
          <p:cNvSpPr/>
          <p:nvPr/>
        </p:nvSpPr>
        <p:spPr>
          <a:xfrm>
            <a:off x="9114841" y="4513628"/>
            <a:ext cx="606669" cy="606669"/>
          </a:xfrm>
          <a:prstGeom prst="rect">
            <a:avLst/>
          </a:prstGeom>
          <a:solidFill>
            <a:srgbClr val="FF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90147-47A7-BE71-1221-60086A503482}"/>
              </a:ext>
            </a:extLst>
          </p:cNvPr>
          <p:cNvSpPr/>
          <p:nvPr/>
        </p:nvSpPr>
        <p:spPr>
          <a:xfrm>
            <a:off x="9803572" y="4513627"/>
            <a:ext cx="606669" cy="606669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341620-D8BF-1663-5E5D-64C7F1737A0B}"/>
              </a:ext>
            </a:extLst>
          </p:cNvPr>
          <p:cNvSpPr/>
          <p:nvPr/>
        </p:nvSpPr>
        <p:spPr>
          <a:xfrm>
            <a:off x="8426109" y="5181842"/>
            <a:ext cx="606669" cy="606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4A02AB-BCE7-73C3-CFFB-A6A041C4FB9E}"/>
              </a:ext>
            </a:extLst>
          </p:cNvPr>
          <p:cNvSpPr/>
          <p:nvPr/>
        </p:nvSpPr>
        <p:spPr>
          <a:xfrm>
            <a:off x="9114841" y="5181841"/>
            <a:ext cx="606669" cy="606669"/>
          </a:xfrm>
          <a:prstGeom prst="rect">
            <a:avLst/>
          </a:prstGeom>
          <a:solidFill>
            <a:srgbClr val="FF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1F8FA1-37AE-655D-A9B5-4B1C974B4C24}"/>
              </a:ext>
            </a:extLst>
          </p:cNvPr>
          <p:cNvSpPr/>
          <p:nvPr/>
        </p:nvSpPr>
        <p:spPr>
          <a:xfrm>
            <a:off x="9803571" y="5181841"/>
            <a:ext cx="606669" cy="6066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71B030-3EBC-374E-C0BD-3B4185B22E3F}"/>
              </a:ext>
            </a:extLst>
          </p:cNvPr>
          <p:cNvCxnSpPr>
            <a:cxnSpLocks/>
          </p:cNvCxnSpPr>
          <p:nvPr/>
        </p:nvCxnSpPr>
        <p:spPr>
          <a:xfrm>
            <a:off x="5444656" y="5517833"/>
            <a:ext cx="197828" cy="72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303CFC-D555-3AA4-31A0-DCFAF093F797}"/>
              </a:ext>
            </a:extLst>
          </p:cNvPr>
          <p:cNvCxnSpPr>
            <a:cxnSpLocks/>
          </p:cNvCxnSpPr>
          <p:nvPr/>
        </p:nvCxnSpPr>
        <p:spPr>
          <a:xfrm flipV="1">
            <a:off x="6140840" y="4552955"/>
            <a:ext cx="205153" cy="256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picture containing symbol&#10;&#10;Description automatically generated">
            <a:extLst>
              <a:ext uri="{FF2B5EF4-FFF2-40B4-BE49-F238E27FC236}">
                <a16:creationId xmlns:a16="http://schemas.microsoft.com/office/drawing/2014/main" id="{EAE90FBC-8C4B-631C-6FEE-597071AB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7" y="4431580"/>
            <a:ext cx="819652" cy="81965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1B2768-F47C-21EB-18E6-EFA9DC048811}"/>
              </a:ext>
            </a:extLst>
          </p:cNvPr>
          <p:cNvCxnSpPr/>
          <p:nvPr/>
        </p:nvCxnSpPr>
        <p:spPr>
          <a:xfrm>
            <a:off x="6903575" y="4809230"/>
            <a:ext cx="10199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D1776F-9C8A-A7A8-1035-D47CE8A1A1FD}"/>
              </a:ext>
            </a:extLst>
          </p:cNvPr>
          <p:cNvSpPr txBox="1"/>
          <p:nvPr/>
        </p:nvSpPr>
        <p:spPr>
          <a:xfrm>
            <a:off x="1821619" y="3191364"/>
            <a:ext cx="79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slika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94329-5FB9-D113-9C59-5D655F3F01B5}"/>
              </a:ext>
            </a:extLst>
          </p:cNvPr>
          <p:cNvSpPr txBox="1"/>
          <p:nvPr/>
        </p:nvSpPr>
        <p:spPr>
          <a:xfrm>
            <a:off x="4131645" y="3150387"/>
            <a:ext cx="282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perturbacijsko polje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5E5545-AE5E-39D9-D44A-801C595B9FAA}"/>
              </a:ext>
            </a:extLst>
          </p:cNvPr>
          <p:cNvSpPr txBox="1"/>
          <p:nvPr/>
        </p:nvSpPr>
        <p:spPr>
          <a:xfrm>
            <a:off x="8468764" y="3117745"/>
            <a:ext cx="20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otrovana slika</a:t>
            </a:r>
            <a:endParaRPr lang="en-US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B48D3EE-B13F-5697-4941-86803270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89"/>
          </a:xfrm>
        </p:spPr>
        <p:txBody>
          <a:bodyPr/>
          <a:lstStyle/>
          <a:p>
            <a:r>
              <a:rPr lang="hr-HR" dirty="0"/>
              <a:t>Perturbacija je uobičajeno </a:t>
            </a:r>
            <a:r>
              <a:rPr lang="hr-HR" i="1" dirty="0"/>
              <a:t>blaga </a:t>
            </a:r>
            <a:r>
              <a:rPr lang="hr-HR" dirty="0"/>
              <a:t>i </a:t>
            </a:r>
            <a:r>
              <a:rPr lang="hr-HR" i="1" dirty="0"/>
              <a:t>glatka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B6C6F-A4BF-8C8A-0E35-4647B665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688</Words>
  <Application>Microsoft Office PowerPoint</Application>
  <PresentationFormat>Widescreen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Čišćenje otrovanih skupova podataka samonadziranim učenjem</vt:lpstr>
      <vt:lpstr>Napadi</vt:lpstr>
      <vt:lpstr>Napadi</vt:lpstr>
      <vt:lpstr>Napadi</vt:lpstr>
      <vt:lpstr>Napadi</vt:lpstr>
      <vt:lpstr>Napadi</vt:lpstr>
      <vt:lpstr>Napadi - BadNets</vt:lpstr>
      <vt:lpstr>Napadi - WaNet</vt:lpstr>
      <vt:lpstr>Napadi - WaNet</vt:lpstr>
      <vt:lpstr>Napad - WaNet</vt:lpstr>
      <vt:lpstr>Obrana</vt:lpstr>
      <vt:lpstr>Samonadzirano učenje - SimCLR</vt:lpstr>
      <vt:lpstr>Samonadzirano učenje - SimCLR</vt:lpstr>
      <vt:lpstr>Samonadzirano učenje - SimCLR</vt:lpstr>
      <vt:lpstr>Prostor reprezentacija - BadNets</vt:lpstr>
      <vt:lpstr>Prostor reprezentacija - WaNet</vt:lpstr>
      <vt:lpstr>Detekcija otrovanih primjera - kNN</vt:lpstr>
      <vt:lpstr>Detekcija otrovanih primjera - Energija</vt:lpstr>
      <vt:lpstr>Detekcija otrovanih primjera - eksperimenti</vt:lpstr>
      <vt:lpstr>Treniranje klasifikatora</vt:lpstr>
      <vt:lpstr>Treniranje klasifikatora - eksperimenti</vt:lpstr>
      <vt:lpstr>Zaključak</vt:lpstr>
      <vt:lpstr>Budući rad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Čišćenje otrovanih skupova podataka samonadziranim učenjem</dc:title>
  <dc:creator>Luka Družijanić</dc:creator>
  <cp:lastModifiedBy>Luka Družijanić</cp:lastModifiedBy>
  <cp:revision>3</cp:revision>
  <dcterms:created xsi:type="dcterms:W3CDTF">2024-01-24T20:04:52Z</dcterms:created>
  <dcterms:modified xsi:type="dcterms:W3CDTF">2024-01-25T12:20:24Z</dcterms:modified>
</cp:coreProperties>
</file>