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75" r:id="rId5"/>
    <p:sldId id="261" r:id="rId6"/>
    <p:sldId id="262" r:id="rId7"/>
    <p:sldId id="268" r:id="rId8"/>
    <p:sldId id="269" r:id="rId9"/>
    <p:sldId id="270" r:id="rId10"/>
    <p:sldId id="264" r:id="rId11"/>
    <p:sldId id="273" r:id="rId12"/>
    <p:sldId id="276" r:id="rId13"/>
    <p:sldId id="277" r:id="rId14"/>
    <p:sldId id="278" r:id="rId15"/>
    <p:sldId id="266" r:id="rId16"/>
    <p:sldId id="274" r:id="rId17"/>
    <p:sldId id="279" r:id="rId18"/>
    <p:sldId id="280" r:id="rId19"/>
    <p:sldId id="265" r:id="rId20"/>
    <p:sldId id="282" r:id="rId21"/>
    <p:sldId id="267" r:id="rId22"/>
    <p:sldId id="283" r:id="rId23"/>
    <p:sldId id="284" r:id="rId24"/>
    <p:sldId id="285" r:id="rId25"/>
    <p:sldId id="290" r:id="rId26"/>
    <p:sldId id="291" r:id="rId27"/>
    <p:sldId id="286" r:id="rId28"/>
    <p:sldId id="287" r:id="rId29"/>
    <p:sldId id="288" r:id="rId30"/>
    <p:sldId id="289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69A02-FC72-4EB7-83A9-C9644DE4A57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763C8-B33E-4A8E-8ED4-A36BFFDB5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6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DD42-524F-9894-B636-1854111F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16B8E-1DE0-A932-DC56-FE172F518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A1A7-CA22-5B4A-B818-3D4FAED7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F2BE-7EC9-4D46-953C-2A4ADD839DFF}" type="datetime1">
              <a:rPr lang="hr-HR" smtClean="0"/>
              <a:t>9.7.2024.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0CE0-A431-EE72-B437-F9645D91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96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A5B8-C05A-639C-0A5C-8807E635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146C5-624F-310F-0E4F-01D4B4746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0235-757B-A26B-7671-73481182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2449-9376-4BE7-A311-32FC8C2ADEEE}" type="datetime1">
              <a:rPr lang="hr-HR" smtClean="0"/>
              <a:t>9.7.2024.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FF81-DCD7-63FF-7464-46DB8643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94B2-FFDE-23C0-9CFE-DEC683CD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988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830EC-5A59-573A-A222-D0B85675D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C67D8-FA4F-F0B8-528B-FF7ADF98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A84C-C6E6-7492-4BAE-A5CBE773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3E13-476D-4E7B-ABCA-CF36F4AF57E9}" type="datetime1">
              <a:rPr lang="hr-HR" smtClean="0"/>
              <a:t>9.7.2024.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FE5B-C5EE-3850-D480-5E544900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51B31-0CB6-4FA6-2A42-0D7632A5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716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6AB5-A97B-8FA8-E022-B5E34A23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361B-AB9F-9A1C-8A6F-78C94580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756A-8F9C-2792-89DF-274F9416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F9B3-D0ED-4682-8085-89DD90D43449}" type="datetime1">
              <a:rPr lang="hr-HR" smtClean="0"/>
              <a:t>9.7.2024.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F13D-0260-094A-922E-5604074B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2E70-3854-8261-4EBA-75D7DF2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486782D-0C7A-4B53-AF12-1BF30B981283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723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5095-E8B5-C1D6-4D73-2CEA019F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EE631-92A8-F025-47B0-A512B9CD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61-AA3B-7739-621C-9647ED48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4FE8-80F0-49C2-A5EF-09869C89D8CC}" type="datetime1">
              <a:rPr lang="hr-HR" smtClean="0"/>
              <a:t>9.7.2024.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616C-B6E5-E566-DF65-5A3B199C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32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E48A-C664-523B-4787-F406BC56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5D96B-2315-890F-5A46-D96D01518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A8237-1138-0892-5F78-8A8C123E3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304BB-73B7-9EBC-2253-552FBFAD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4037-A0F3-4445-99BF-729D8DD20FD7}" type="datetime1">
              <a:rPr lang="hr-HR" smtClean="0"/>
              <a:t>9.7.2024.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DED7B-B23F-E557-2C1B-32081639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31B8-13FA-BA65-CEAF-F2C51A73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435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1F04-E3D5-D69E-E26B-DBC8231E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DCA4-BD4C-3E1C-2DC2-4420B6E5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54274-268C-326D-DC3A-12EF4DC1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12593-FF7C-7152-E55A-4EA228160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B2231-676D-C6A9-84FC-4A22807FA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D2065-2B05-E651-269C-B070078E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F32A-52A8-43A7-9239-5B83353B12F8}" type="datetime1">
              <a:rPr lang="hr-HR" smtClean="0"/>
              <a:t>9.7.2024.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8A791-4A76-E60F-A33E-C59CC82F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C2B3D-AFB8-23B0-A223-D534384F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369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0E1B-6339-F540-7A9C-99C31554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5C43A-FF0B-05A4-5E93-5664BB9A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A2C5-1F34-4D5F-B865-4C6C2556B1D2}" type="datetime1">
              <a:rPr lang="hr-HR" smtClean="0"/>
              <a:t>9.7.2024.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46FFB-9449-626A-244C-50CEF439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C6E63-D196-97D8-E151-C6ED712D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284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58D8E-3CBA-5A3A-5916-2A73F805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D22B-847F-4B9E-875C-E337130A124F}" type="datetime1">
              <a:rPr lang="hr-HR" smtClean="0"/>
              <a:t>9.7.2024.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CCFEB-1BFF-89B2-3F13-3A01F6B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4BC3E-2F20-1A70-33F8-C5C93F3E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28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E4C5-886A-7432-3830-093AA5B2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79CA-5F7B-AAF4-CFAB-17E03D52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B10AC-3F36-EF4F-9ACB-01110B53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87723-80A8-3658-9454-6625645A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3897-EF14-4187-9019-101FA91E8EA7}" type="datetime1">
              <a:rPr lang="hr-HR" smtClean="0"/>
              <a:t>9.7.2024.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E56E0-934C-20A6-F798-CDDBBAA4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FEA3-7BFB-1D93-D682-DA07993F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435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72EA-F5F2-1F6B-4858-E5FDCA7D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ADF3A-7A61-15A8-4D3C-EC397722C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44858-D9BE-05B0-4BA3-D50383A3D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F5A29-C8C1-0615-091B-13E8A9BF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90B9-482E-4490-86A2-7889925689CF}" type="datetime1">
              <a:rPr lang="hr-HR" smtClean="0"/>
              <a:t>9.7.2024.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3F02A-4199-1D5A-3E1F-E23B215F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17183-F6CA-C18D-28F8-606FBB4A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417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24D7F-E853-A0B2-87CB-E473E320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B314-F8BB-2A50-71B6-CC66CC97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FBC3-7F6C-3169-6BBD-414CAC314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82036-4D9A-4234-9E94-8B93530E810F}" type="datetime1">
              <a:rPr lang="hr-HR" smtClean="0"/>
              <a:t>9.7.2024.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9AB8-58DC-F146-B62E-F685B1856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97D02-9D29-5FD7-DA6D-883F51AE2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6782D-0C7A-4B53-AF12-1BF30B981283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3621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332C-6A17-B621-85D0-2E046C7BB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11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r-HR" dirty="0"/>
              <a:t>Pronalaženje sustavnih pogrešaka označavanja u podatcima za učenje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0E638-B662-DD65-8050-5621B65C4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854"/>
            <a:ext cx="9144000" cy="666946"/>
          </a:xfrm>
        </p:spPr>
        <p:txBody>
          <a:bodyPr/>
          <a:lstStyle/>
          <a:p>
            <a:r>
              <a:rPr lang="hr-HR" dirty="0"/>
              <a:t>Luka Družijanić</a:t>
            </a:r>
          </a:p>
        </p:txBody>
      </p:sp>
    </p:spTree>
    <p:extLst>
      <p:ext uri="{BB962C8B-B14F-4D97-AF65-F5344CB8AC3E}">
        <p14:creationId xmlns:p14="http://schemas.microsoft.com/office/powerpoint/2010/main" val="179920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532-E32F-9CBE-02DD-4F0D0147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WaNet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B6CA-9C3F-1365-8EA3-828C54D9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Potrebno oko 10% otrovanih primjera</a:t>
            </a:r>
          </a:p>
          <a:p>
            <a:r>
              <a:rPr lang="hr-HR" dirty="0"/>
              <a:t>Puno teže za detektirati (bilo okom, bilo računalno)</a:t>
            </a:r>
          </a:p>
          <a:p>
            <a:endParaRPr lang="hr-HR" dirty="0"/>
          </a:p>
          <a:p>
            <a:r>
              <a:rPr lang="hr-HR" dirty="0"/>
              <a:t>Osim trovanja pojedinačnih slika, WaNet uvodi i </a:t>
            </a:r>
            <a:r>
              <a:rPr lang="hr-HR" b="1" dirty="0"/>
              <a:t>noise mode</a:t>
            </a:r>
            <a:endParaRPr lang="hr-HR" dirty="0"/>
          </a:p>
          <a:p>
            <a:pPr lvl="1"/>
            <a:r>
              <a:rPr lang="hr-HR" dirty="0"/>
              <a:t>Na određeni udio (npr. 20%) slika se primijenjuje nasumična deformacija (svaki puta drukčija) </a:t>
            </a:r>
            <a:r>
              <a:rPr lang="hr-HR" b="1" dirty="0"/>
              <a:t>bez</a:t>
            </a:r>
            <a:r>
              <a:rPr lang="hr-HR" dirty="0"/>
              <a:t> mijenjanja oznake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B141-64E9-E34C-CBD5-DB7E639E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FC15-ABEA-2441-B8D0-509096A6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9A61-12B9-0B5E-03CB-71B0BCE5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Tijekom učenja, postavljamo okidač samo na primjere ciljnog razreda – ne mijenjamo oznake!</a:t>
            </a:r>
          </a:p>
          <a:p>
            <a:r>
              <a:rPr lang="hr-HR" dirty="0"/>
              <a:t>Međutim, okidač sada mora biti puno jači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C4FD3-D96D-544B-330F-3171BF3E3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4" y="3247651"/>
            <a:ext cx="3374143" cy="33741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4E4C21-3306-2ED6-389B-C64DFE2283F9}"/>
              </a:ext>
            </a:extLst>
          </p:cNvPr>
          <p:cNvCxnSpPr>
            <a:cxnSpLocks/>
          </p:cNvCxnSpPr>
          <p:nvPr/>
        </p:nvCxnSpPr>
        <p:spPr>
          <a:xfrm>
            <a:off x="4354717" y="4866898"/>
            <a:ext cx="364854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05058B5-8B66-729F-223D-39BCDB6D7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693" y="3179826"/>
            <a:ext cx="3374143" cy="33741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AB169-2427-B8A7-24D7-14A29BA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11</a:t>
            </a:fld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993012-E5CD-28A8-74FA-2B328616C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878" y="4076771"/>
            <a:ext cx="3986243" cy="6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8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E8230C-C206-0C90-766D-A3DB7E6A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Obrane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4A208-2F80-2801-3D75-2250088CE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709A8D-8B77-B7CD-4C9A-A6DBCF1FD9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486782D-0C7A-4B53-AF12-1BF30B981283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359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8D7145-551E-A8F0-EACF-F8B0EBD9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Neural Cleanse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594E2-35EE-339E-F79B-431E3D6A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Ideja: nakon što smo naučili model na (potencijalno) otrovanom skupu podataka, pokušati rekonstruirati okidače za svaki razred</a:t>
            </a:r>
          </a:p>
          <a:p>
            <a:r>
              <a:rPr lang="hr-HR" dirty="0"/>
              <a:t>Okidač za jedan razred je minimalna potrebna izmjena da se ulaz bilo kojeg razreda krivo klasificira u odabrani</a:t>
            </a:r>
          </a:p>
          <a:p>
            <a:r>
              <a:rPr lang="hr-HR" dirty="0"/>
              <a:t>Backpropom za svaki razred tražimo: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3D617E-8470-FDF5-B4D3-8A4226B8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4362337"/>
            <a:ext cx="9002381" cy="161947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DC4897C-C494-9683-C8CB-FE9B8826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345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00CF-AE8F-90D6-0925-AF3C07E6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Neural Cleanse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9F46-2B9D-9C63-E196-D25A20A6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Pronašli smo potencijalne okidače za svaki razred, npr: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Ako je jedan od okidača znatno manji od ostalih, on je backdoor</a:t>
            </a:r>
          </a:p>
          <a:p>
            <a:r>
              <a:rPr lang="hr-HR" dirty="0"/>
              <a:t>Na kraju, pokušati „odučiti” okidač – dodatno učimo model na skupu koji sadrži okidače, no bez promjene ciljne oznake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59FE8-6220-F82D-722F-F4D92ECE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93" y="2517137"/>
            <a:ext cx="4696480" cy="12003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8096-9C84-FEF4-BFF5-23114455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665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A7A3-9CE1-C5BD-97D6-776CCC95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Activation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F2B1-F41C-82DE-A687-9A20F1A5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promatrati aktivacije posljedneg skrivenog sloja modela</a:t>
            </a:r>
            <a:endParaRPr lang="en-US"/>
          </a:p>
        </p:txBody>
      </p:sp>
      <p:pic>
        <p:nvPicPr>
          <p:cNvPr id="22" name="Picture 21" descr="A picture containing symmetry, circle, line, sketch&#10;&#10;Description automatically generated">
            <a:extLst>
              <a:ext uri="{FF2B5EF4-FFF2-40B4-BE49-F238E27FC236}">
                <a16:creationId xmlns:a16="http://schemas.microsoft.com/office/drawing/2014/main" id="{B2B621B4-5F64-4756-EE51-994F0CAE6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45" y="2462557"/>
            <a:ext cx="5575093" cy="37144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0557F9-9AD4-03AA-4950-07222D2C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59" y="3689760"/>
            <a:ext cx="1260000" cy="12600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4CBBD33-2642-DD95-0197-05ED90290205}"/>
              </a:ext>
            </a:extLst>
          </p:cNvPr>
          <p:cNvSpPr/>
          <p:nvPr/>
        </p:nvSpPr>
        <p:spPr>
          <a:xfrm>
            <a:off x="6734907" y="2883877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DFC19A-59DA-4766-67FD-3121B82042BB}"/>
              </a:ext>
            </a:extLst>
          </p:cNvPr>
          <p:cNvSpPr/>
          <p:nvPr/>
        </p:nvSpPr>
        <p:spPr>
          <a:xfrm>
            <a:off x="6734905" y="3429000"/>
            <a:ext cx="351693" cy="351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54F752-5564-015B-1D96-3AF50064E05E}"/>
              </a:ext>
            </a:extLst>
          </p:cNvPr>
          <p:cNvSpPr/>
          <p:nvPr/>
        </p:nvSpPr>
        <p:spPr>
          <a:xfrm>
            <a:off x="6761280" y="3906165"/>
            <a:ext cx="351693" cy="35169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19252D-AA87-D64E-E59F-56AB6748FE17}"/>
              </a:ext>
            </a:extLst>
          </p:cNvPr>
          <p:cNvSpPr/>
          <p:nvPr/>
        </p:nvSpPr>
        <p:spPr>
          <a:xfrm>
            <a:off x="6761280" y="4406616"/>
            <a:ext cx="351693" cy="3516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3BA1CB-771B-9515-7406-9D31C1DB099D}"/>
              </a:ext>
            </a:extLst>
          </p:cNvPr>
          <p:cNvSpPr/>
          <p:nvPr/>
        </p:nvSpPr>
        <p:spPr>
          <a:xfrm>
            <a:off x="6761280" y="4907067"/>
            <a:ext cx="351693" cy="351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C5257C-9D0C-3A9A-C835-255FFE2E08FC}"/>
              </a:ext>
            </a:extLst>
          </p:cNvPr>
          <p:cNvSpPr/>
          <p:nvPr/>
        </p:nvSpPr>
        <p:spPr>
          <a:xfrm>
            <a:off x="6761280" y="5407518"/>
            <a:ext cx="351693" cy="35169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F2AB9-88D5-B8C2-9B5C-C59F67050E8C}"/>
              </a:ext>
            </a:extLst>
          </p:cNvPr>
          <p:cNvSpPr txBox="1"/>
          <p:nvPr/>
        </p:nvSpPr>
        <p:spPr>
          <a:xfrm>
            <a:off x="8335432" y="3132442"/>
            <a:ext cx="201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ograničenje brzine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6F887-62D6-F005-37A8-4C930881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944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A7A3-9CE1-C5BD-97D6-776CCC95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Activation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F2B1-F41C-82DE-A687-9A20F1A5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promatrati aktivacije posljedneg skrivenog sloja modela</a:t>
            </a:r>
            <a:endParaRPr lang="en-US"/>
          </a:p>
        </p:txBody>
      </p:sp>
      <p:pic>
        <p:nvPicPr>
          <p:cNvPr id="22" name="Picture 21" descr="A picture containing symmetry, circle, line, sketch&#10;&#10;Description automatically generated">
            <a:extLst>
              <a:ext uri="{FF2B5EF4-FFF2-40B4-BE49-F238E27FC236}">
                <a16:creationId xmlns:a16="http://schemas.microsoft.com/office/drawing/2014/main" id="{B2B621B4-5F64-4756-EE51-994F0CAE6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45" y="2462557"/>
            <a:ext cx="5575093" cy="371440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4CBBD33-2642-DD95-0197-05ED90290205}"/>
              </a:ext>
            </a:extLst>
          </p:cNvPr>
          <p:cNvSpPr/>
          <p:nvPr/>
        </p:nvSpPr>
        <p:spPr>
          <a:xfrm>
            <a:off x="6734907" y="2883877"/>
            <a:ext cx="351693" cy="3516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DFC19A-59DA-4766-67FD-3121B82042BB}"/>
              </a:ext>
            </a:extLst>
          </p:cNvPr>
          <p:cNvSpPr/>
          <p:nvPr/>
        </p:nvSpPr>
        <p:spPr>
          <a:xfrm>
            <a:off x="6734905" y="3429000"/>
            <a:ext cx="351693" cy="351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54F752-5564-015B-1D96-3AF50064E05E}"/>
              </a:ext>
            </a:extLst>
          </p:cNvPr>
          <p:cNvSpPr/>
          <p:nvPr/>
        </p:nvSpPr>
        <p:spPr>
          <a:xfrm>
            <a:off x="6761280" y="3906165"/>
            <a:ext cx="351693" cy="3516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19252D-AA87-D64E-E59F-56AB6748FE17}"/>
              </a:ext>
            </a:extLst>
          </p:cNvPr>
          <p:cNvSpPr/>
          <p:nvPr/>
        </p:nvSpPr>
        <p:spPr>
          <a:xfrm>
            <a:off x="6761280" y="4406616"/>
            <a:ext cx="351693" cy="3516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3BA1CB-771B-9515-7406-9D31C1DB099D}"/>
              </a:ext>
            </a:extLst>
          </p:cNvPr>
          <p:cNvSpPr/>
          <p:nvPr/>
        </p:nvSpPr>
        <p:spPr>
          <a:xfrm>
            <a:off x="6761280" y="4907067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C5257C-9D0C-3A9A-C835-255FFE2E08FC}"/>
              </a:ext>
            </a:extLst>
          </p:cNvPr>
          <p:cNvSpPr/>
          <p:nvPr/>
        </p:nvSpPr>
        <p:spPr>
          <a:xfrm>
            <a:off x="6761280" y="5407518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F2AB9-88D5-B8C2-9B5C-C59F67050E8C}"/>
              </a:ext>
            </a:extLst>
          </p:cNvPr>
          <p:cNvSpPr txBox="1"/>
          <p:nvPr/>
        </p:nvSpPr>
        <p:spPr>
          <a:xfrm>
            <a:off x="8335432" y="4135094"/>
            <a:ext cx="201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stop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CB02B-1387-AFB8-9D8A-D0EF09373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96" y="3689760"/>
            <a:ext cx="1260000" cy="1260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7F7E2-1DD0-86D4-81CE-C859C9CD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647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A7A3-9CE1-C5BD-97D6-776CCC95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Activation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F2B1-F41C-82DE-A687-9A20F1A5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grupirati</a:t>
            </a:r>
            <a:r>
              <a:rPr lang="hr-HR" dirty="0"/>
              <a:t> aktivacije posljedneg skrivenog sloja modela</a:t>
            </a:r>
          </a:p>
          <a:p>
            <a:r>
              <a:rPr lang="hr-HR" dirty="0"/>
              <a:t>naučiti novi model na filtriranim podacima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50A18-BA74-3EBF-6D30-57C034D84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86"/>
          <a:stretch/>
        </p:blipFill>
        <p:spPr>
          <a:xfrm>
            <a:off x="2827596" y="2902591"/>
            <a:ext cx="6721735" cy="2367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D49CB-27F0-B1F4-61F6-62D2B4C3D36D}"/>
              </a:ext>
            </a:extLst>
          </p:cNvPr>
          <p:cNvSpPr txBox="1"/>
          <p:nvPr/>
        </p:nvSpPr>
        <p:spPr>
          <a:xfrm>
            <a:off x="3573710" y="5112582"/>
            <a:ext cx="672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/>
              <a:t>otrovano                                   neotrovano</a:t>
            </a: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19106-B6A6-A154-54E4-9D0C51B5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547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0151A-420A-3BB5-7C21-9ABEAC8D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Čišćenje skupa podataka samonadziranim učenjem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11EF3-7BB8-42DC-6892-740DD2B80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40B3-F106-A205-C9E7-F6F6CDE8F5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486782D-0C7A-4B53-AF12-1BF30B981283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19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2E0-4364-F2A5-8D88-3ED8075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46798-0EEF-1A7D-6850-AE075B6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02" y="1736941"/>
            <a:ext cx="2411373" cy="1840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0D21AE-B252-98CC-CDF8-DFE9B383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96" y="4200644"/>
            <a:ext cx="2411373" cy="1840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2F5BD-3028-000E-4A93-B028DFC5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6" y="3313650"/>
            <a:ext cx="1257479" cy="1257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B6CB6C-2B17-5910-5B52-DE81EA85D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93207" y="2056171"/>
            <a:ext cx="1257479" cy="12574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BB13BD-8DEE-7602-2DE5-B6C8F2F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93207" y="4492318"/>
            <a:ext cx="1257479" cy="12574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B60E-4D3C-513B-B2EB-830787A29A27}"/>
              </a:ext>
            </a:extLst>
          </p:cNvPr>
          <p:cNvCxnSpPr>
            <a:cxnSpLocks/>
          </p:cNvCxnSpPr>
          <p:nvPr/>
        </p:nvCxnSpPr>
        <p:spPr>
          <a:xfrm>
            <a:off x="4425892" y="2613113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F7EC46-78CA-0F67-7A9A-0571D8565430}"/>
              </a:ext>
            </a:extLst>
          </p:cNvPr>
          <p:cNvCxnSpPr>
            <a:cxnSpLocks/>
          </p:cNvCxnSpPr>
          <p:nvPr/>
        </p:nvCxnSpPr>
        <p:spPr>
          <a:xfrm>
            <a:off x="4425892" y="5139597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15B411-D2E6-8B5A-2942-6656984F9C43}"/>
              </a:ext>
            </a:extLst>
          </p:cNvPr>
          <p:cNvCxnSpPr>
            <a:cxnSpLocks/>
          </p:cNvCxnSpPr>
          <p:nvPr/>
        </p:nvCxnSpPr>
        <p:spPr>
          <a:xfrm flipV="1">
            <a:off x="1809925" y="2692866"/>
            <a:ext cx="1134611" cy="10961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2F5C51-5D2F-E1D5-502E-390BCEC2B3F8}"/>
              </a:ext>
            </a:extLst>
          </p:cNvPr>
          <p:cNvCxnSpPr>
            <a:cxnSpLocks/>
          </p:cNvCxnSpPr>
          <p:nvPr/>
        </p:nvCxnSpPr>
        <p:spPr>
          <a:xfrm>
            <a:off x="1809924" y="3781014"/>
            <a:ext cx="1134612" cy="13400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ABA2F7-CD04-E503-44A5-F7F801A4ACF1}"/>
              </a:ext>
            </a:extLst>
          </p:cNvPr>
          <p:cNvCxnSpPr>
            <a:cxnSpLocks/>
          </p:cNvCxnSpPr>
          <p:nvPr/>
        </p:nvCxnSpPr>
        <p:spPr>
          <a:xfrm>
            <a:off x="7595769" y="2508502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5FEE6A-07C2-5EAB-FD64-012B9F4BA824}"/>
              </a:ext>
            </a:extLst>
          </p:cNvPr>
          <p:cNvCxnSpPr>
            <a:cxnSpLocks/>
          </p:cNvCxnSpPr>
          <p:nvPr/>
        </p:nvCxnSpPr>
        <p:spPr>
          <a:xfrm>
            <a:off x="7595768" y="5009819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B7D0C7-14D8-21E6-131D-54AA24B8610D}"/>
              </a:ext>
            </a:extLst>
          </p:cNvPr>
          <p:cNvSpPr txBox="1"/>
          <p:nvPr/>
        </p:nvSpPr>
        <p:spPr>
          <a:xfrm>
            <a:off x="8368715" y="2253168"/>
            <a:ext cx="307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(1.5, -13.31, ..., 0.111)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C8176-CDD2-932E-ED2A-DB3EBE734E68}"/>
              </a:ext>
            </a:extLst>
          </p:cNvPr>
          <p:cNvSpPr txBox="1"/>
          <p:nvPr/>
        </p:nvSpPr>
        <p:spPr>
          <a:xfrm>
            <a:off x="8429479" y="4778986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(1.1, -9.45, ..., 0.05)</a:t>
            </a:r>
            <a:endParaRPr lang="en-US" sz="2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B56649-E10E-FF30-6DB5-4F61C0E748D3}"/>
              </a:ext>
            </a:extLst>
          </p:cNvPr>
          <p:cNvCxnSpPr>
            <a:cxnSpLocks/>
          </p:cNvCxnSpPr>
          <p:nvPr/>
        </p:nvCxnSpPr>
        <p:spPr>
          <a:xfrm>
            <a:off x="9860310" y="2971724"/>
            <a:ext cx="0" cy="159940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7E0755-D357-A7CD-AF9F-28C417BFDBBC}"/>
              </a:ext>
            </a:extLst>
          </p:cNvPr>
          <p:cNvSpPr txBox="1"/>
          <p:nvPr/>
        </p:nvSpPr>
        <p:spPr>
          <a:xfrm>
            <a:off x="6894176" y="3450862"/>
            <a:ext cx="2949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maksimiziraj sličnost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F59E7-AD1E-26E2-D733-F242900F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C7E4-8B67-4EC7-0AC6-6DE6DEAF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 učenju dubokih modela...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BE0C-E59F-994C-1579-589C3A16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Preuzimamo skup podataka s interneta</a:t>
            </a:r>
          </a:p>
          <a:p>
            <a:r>
              <a:rPr lang="hr-HR" dirty="0"/>
              <a:t>Preuzimamo predtrenirani model</a:t>
            </a:r>
          </a:p>
          <a:p>
            <a:r>
              <a:rPr lang="hr-HR" dirty="0"/>
              <a:t>Učenje obavljamo na tuđem serveru</a:t>
            </a:r>
          </a:p>
          <a:p>
            <a:endParaRPr lang="hr-HR" dirty="0"/>
          </a:p>
          <a:p>
            <a:r>
              <a:rPr lang="hr-HR" dirty="0"/>
              <a:t>Skupovi podataka sadrže tisuće primjera</a:t>
            </a:r>
          </a:p>
          <a:p>
            <a:r>
              <a:rPr lang="hr-HR" dirty="0"/>
              <a:t>Modeli sadrže milijune parametara</a:t>
            </a:r>
          </a:p>
          <a:p>
            <a:r>
              <a:rPr lang="hr-HR" dirty="0"/>
              <a:t>Ne možemo biti sigurni što je unutra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DBE5C-BE85-B4F7-E483-0CF0B6FE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9893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2E0-4364-F2A5-8D88-3ED8075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46798-0EEF-1A7D-6850-AE075B6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02" y="1736941"/>
            <a:ext cx="2411373" cy="1840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0D21AE-B252-98CC-CDF8-DFE9B383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96" y="4200644"/>
            <a:ext cx="2411373" cy="1840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2F5BD-3028-000E-4A93-B028DFC5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67" y="2086093"/>
            <a:ext cx="1257479" cy="1257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B6CB6C-2B17-5910-5B52-DE81EA85D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93207" y="2056171"/>
            <a:ext cx="1257479" cy="12574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B60E-4D3C-513B-B2EB-830787A29A27}"/>
              </a:ext>
            </a:extLst>
          </p:cNvPr>
          <p:cNvCxnSpPr>
            <a:cxnSpLocks/>
          </p:cNvCxnSpPr>
          <p:nvPr/>
        </p:nvCxnSpPr>
        <p:spPr>
          <a:xfrm>
            <a:off x="4425892" y="2613113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F7EC46-78CA-0F67-7A9A-0571D8565430}"/>
              </a:ext>
            </a:extLst>
          </p:cNvPr>
          <p:cNvCxnSpPr>
            <a:cxnSpLocks/>
          </p:cNvCxnSpPr>
          <p:nvPr/>
        </p:nvCxnSpPr>
        <p:spPr>
          <a:xfrm>
            <a:off x="4425892" y="5139597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15B411-D2E6-8B5A-2942-6656984F9C43}"/>
              </a:ext>
            </a:extLst>
          </p:cNvPr>
          <p:cNvCxnSpPr>
            <a:cxnSpLocks/>
          </p:cNvCxnSpPr>
          <p:nvPr/>
        </p:nvCxnSpPr>
        <p:spPr>
          <a:xfrm flipV="1">
            <a:off x="1868043" y="2692866"/>
            <a:ext cx="1076493" cy="219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2F5C51-5D2F-E1D5-502E-390BCEC2B3F8}"/>
              </a:ext>
            </a:extLst>
          </p:cNvPr>
          <p:cNvCxnSpPr>
            <a:cxnSpLocks/>
          </p:cNvCxnSpPr>
          <p:nvPr/>
        </p:nvCxnSpPr>
        <p:spPr>
          <a:xfrm>
            <a:off x="1868043" y="5121056"/>
            <a:ext cx="107649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ABA2F7-CD04-E503-44A5-F7F801A4ACF1}"/>
              </a:ext>
            </a:extLst>
          </p:cNvPr>
          <p:cNvCxnSpPr>
            <a:cxnSpLocks/>
          </p:cNvCxnSpPr>
          <p:nvPr/>
        </p:nvCxnSpPr>
        <p:spPr>
          <a:xfrm>
            <a:off x="7595769" y="2508502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5FEE6A-07C2-5EAB-FD64-012B9F4BA824}"/>
              </a:ext>
            </a:extLst>
          </p:cNvPr>
          <p:cNvCxnSpPr>
            <a:cxnSpLocks/>
          </p:cNvCxnSpPr>
          <p:nvPr/>
        </p:nvCxnSpPr>
        <p:spPr>
          <a:xfrm>
            <a:off x="7595768" y="5009819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B7D0C7-14D8-21E6-131D-54AA24B8610D}"/>
              </a:ext>
            </a:extLst>
          </p:cNvPr>
          <p:cNvSpPr txBox="1"/>
          <p:nvPr/>
        </p:nvSpPr>
        <p:spPr>
          <a:xfrm>
            <a:off x="8368715" y="2253168"/>
            <a:ext cx="307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(1.5, -13.31, ..., 0.111)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C8176-CDD2-932E-ED2A-DB3EBE734E68}"/>
              </a:ext>
            </a:extLst>
          </p:cNvPr>
          <p:cNvSpPr txBox="1"/>
          <p:nvPr/>
        </p:nvSpPr>
        <p:spPr>
          <a:xfrm>
            <a:off x="8429479" y="4778986"/>
            <a:ext cx="307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(314.15, 2.73, ..., -1.2)</a:t>
            </a:r>
            <a:endParaRPr lang="en-US" sz="2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B56649-E10E-FF30-6DB5-4F61C0E748D3}"/>
              </a:ext>
            </a:extLst>
          </p:cNvPr>
          <p:cNvCxnSpPr>
            <a:cxnSpLocks/>
          </p:cNvCxnSpPr>
          <p:nvPr/>
        </p:nvCxnSpPr>
        <p:spPr>
          <a:xfrm>
            <a:off x="9860310" y="2971724"/>
            <a:ext cx="0" cy="159940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7E0755-D357-A7CD-AF9F-28C417BFDBBC}"/>
              </a:ext>
            </a:extLst>
          </p:cNvPr>
          <p:cNvSpPr txBox="1"/>
          <p:nvPr/>
        </p:nvSpPr>
        <p:spPr>
          <a:xfrm>
            <a:off x="6894176" y="3450862"/>
            <a:ext cx="2754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minimiziraj sličnost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7E2B9-E5E2-1254-1E13-3067831B2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19" y="4551883"/>
            <a:ext cx="1240434" cy="124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54D63-EAD8-6AB8-6172-0B43881E320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079660" y="4551882"/>
            <a:ext cx="1240434" cy="1246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4034C-2F19-A047-BAD7-0061FAD5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2E0-4364-F2A5-8D88-3ED8075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46798-0EEF-1A7D-6850-AE075B6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20" y="3708804"/>
            <a:ext cx="1889572" cy="1442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2F5BD-3028-000E-4A93-B028DFC5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393" y="3771228"/>
            <a:ext cx="1257479" cy="12574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B60E-4D3C-513B-B2EB-830787A29A27}"/>
              </a:ext>
            </a:extLst>
          </p:cNvPr>
          <p:cNvCxnSpPr>
            <a:cxnSpLocks/>
          </p:cNvCxnSpPr>
          <p:nvPr/>
        </p:nvCxnSpPr>
        <p:spPr>
          <a:xfrm>
            <a:off x="3721216" y="4399968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ABA2F7-CD04-E503-44A5-F7F801A4ACF1}"/>
              </a:ext>
            </a:extLst>
          </p:cNvPr>
          <p:cNvCxnSpPr>
            <a:cxnSpLocks/>
          </p:cNvCxnSpPr>
          <p:nvPr/>
        </p:nvCxnSpPr>
        <p:spPr>
          <a:xfrm>
            <a:off x="6891093" y="4295357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B7D0C7-14D8-21E6-131D-54AA24B8610D}"/>
              </a:ext>
            </a:extLst>
          </p:cNvPr>
          <p:cNvSpPr txBox="1"/>
          <p:nvPr/>
        </p:nvSpPr>
        <p:spPr>
          <a:xfrm>
            <a:off x="7664039" y="4040023"/>
            <a:ext cx="30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(1.5, -13.31, ..., 0.111)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7527-1808-E5D8-A3EA-9E67E616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680"/>
            <a:ext cx="10515600" cy="2323258"/>
          </a:xfrm>
        </p:spPr>
        <p:txBody>
          <a:bodyPr/>
          <a:lstStyle/>
          <a:p>
            <a:r>
              <a:rPr lang="hr-HR" dirty="0"/>
              <a:t>Naučili smo model </a:t>
            </a:r>
            <a:r>
              <a:rPr lang="hr-HR" b="1" dirty="0"/>
              <a:t>bez oznaka</a:t>
            </a:r>
            <a:r>
              <a:rPr lang="hr-HR" dirty="0"/>
              <a:t> </a:t>
            </a:r>
          </a:p>
          <a:p>
            <a:pPr lvl="1"/>
            <a:r>
              <a:rPr lang="hr-HR" dirty="0"/>
              <a:t>okidači su se mogli pojaviti na slici, no model neće naučiti da su oni bitni</a:t>
            </a:r>
          </a:p>
          <a:p>
            <a:r>
              <a:rPr lang="hr-HR" dirty="0"/>
              <a:t>Model svakom primjeru daje reprezentaciju duljine 512</a:t>
            </a:r>
          </a:p>
          <a:p>
            <a:pPr lvl="1"/>
            <a:r>
              <a:rPr lang="hr-HR" dirty="0"/>
              <a:t>primjeri istog razreda bi trebali imati slične reprezentacije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B37FF-189D-60D1-A230-BBA10FB9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20" y="5151290"/>
            <a:ext cx="1889572" cy="144248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AC83FA-2C18-B32B-E314-F4C60E1DB729}"/>
              </a:ext>
            </a:extLst>
          </p:cNvPr>
          <p:cNvCxnSpPr>
            <a:cxnSpLocks/>
          </p:cNvCxnSpPr>
          <p:nvPr/>
        </p:nvCxnSpPr>
        <p:spPr>
          <a:xfrm>
            <a:off x="3721216" y="5842454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149971-AD8B-1321-D202-24EE307A9E88}"/>
              </a:ext>
            </a:extLst>
          </p:cNvPr>
          <p:cNvCxnSpPr>
            <a:cxnSpLocks/>
          </p:cNvCxnSpPr>
          <p:nvPr/>
        </p:nvCxnSpPr>
        <p:spPr>
          <a:xfrm>
            <a:off x="6891093" y="5737843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099094-EEAC-CE42-57AA-2773170CDB00}"/>
              </a:ext>
            </a:extLst>
          </p:cNvPr>
          <p:cNvSpPr txBox="1"/>
          <p:nvPr/>
        </p:nvSpPr>
        <p:spPr>
          <a:xfrm>
            <a:off x="7664039" y="5482509"/>
            <a:ext cx="34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(1.49, -13.33, ..., 0.121)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807477-877B-3458-8C24-5EFA2BA59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909" y="5265753"/>
            <a:ext cx="1259963" cy="12574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233A7-E54B-38F2-3FC2-71A3B98A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D49A-25AE-098A-DBD5-4079A9EE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5DC7-A024-BCB8-FA53-43B73C97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Nakon smanjenja dimenzionalnosti (</a:t>
            </a:r>
            <a:r>
              <a:rPr lang="hr-HR" b="1" dirty="0"/>
              <a:t>UMAP</a:t>
            </a:r>
            <a:r>
              <a:rPr lang="hr-HR" dirty="0"/>
              <a:t>):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FB6CC-4D9F-A73E-C807-BBEC9CFE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2416175"/>
            <a:ext cx="5681663" cy="4197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F484-F3E4-EC30-2412-6C7CEC42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073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6BFF-11A2-7813-1F56-0CF20A2C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0498-7243-AD91-1D6B-B74F14F0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 BadNets i WaNet:</a:t>
            </a:r>
            <a:endParaRPr lang="en-US" dirty="0"/>
          </a:p>
        </p:txBody>
      </p:sp>
      <p:pic>
        <p:nvPicPr>
          <p:cNvPr id="5" name="Picture 4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68CEFFE5-C0FF-7F41-9C6C-38F679645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7" y="2540885"/>
            <a:ext cx="5334767" cy="4035272"/>
          </a:xfrm>
          <a:prstGeom prst="rect">
            <a:avLst/>
          </a:prstGeom>
        </p:spPr>
      </p:pic>
      <p:pic>
        <p:nvPicPr>
          <p:cNvPr id="7" name="Picture 6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50551B1F-D802-30BB-C0F4-A1704F089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2515661"/>
            <a:ext cx="5495926" cy="406049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E45E71-2158-6AC1-D485-185C6D33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098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765-9DEE-678F-1695-950657CA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7C64-D9F4-13EC-638E-2D0D05CB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Otrovani primjeri okruženi su primjerima svojeg originalnog razreda, a ne ciljnog</a:t>
            </a:r>
          </a:p>
          <a:p>
            <a:r>
              <a:rPr lang="hr-HR" dirty="0"/>
              <a:t>Možemo svakom primjeru pridijeliti novu oznaku na temelju njegovih k najbližih susjeda (</a:t>
            </a:r>
            <a:r>
              <a:rPr lang="hr-HR" b="1" dirty="0"/>
              <a:t>kNN</a:t>
            </a:r>
            <a:r>
              <a:rPr lang="hr-HR" dirty="0"/>
              <a:t>) </a:t>
            </a:r>
          </a:p>
          <a:p>
            <a:r>
              <a:rPr lang="hr-HR" dirty="0"/>
              <a:t>Ako se nova i stara oznaka ne poklapaju, primjer je otrovan, te ga izbacujemo iz skupa podataka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42D7E-7673-C43C-D708-E483124F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4321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38D0-B5A9-286C-406C-E5658686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kNN - kako odrediti k?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CE7945-6914-44DC-23E8-7D939AFA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Koliko zadržimo čistih primjera? </a:t>
            </a:r>
            <a:endParaRPr lang="en-US" dirty="0"/>
          </a:p>
        </p:txBody>
      </p:sp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B7ADBC7-F368-2535-5DD1-0F5636163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90" y="2250686"/>
            <a:ext cx="5084074" cy="410566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6178498-7104-5234-687C-A2199EAE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25</a:t>
            </a:fld>
            <a:endParaRPr lang="hr-H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4ECF8-C42D-65F7-0D95-4313632963A4}"/>
              </a:ext>
            </a:extLst>
          </p:cNvPr>
          <p:cNvSpPr txBox="1"/>
          <p:nvPr/>
        </p:nvSpPr>
        <p:spPr>
          <a:xfrm>
            <a:off x="7515003" y="6166405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broj susjeda 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64BEF-AECF-4279-A653-5EC098DD7CF5}"/>
              </a:ext>
            </a:extLst>
          </p:cNvPr>
          <p:cNvSpPr txBox="1"/>
          <p:nvPr/>
        </p:nvSpPr>
        <p:spPr>
          <a:xfrm>
            <a:off x="1761122" y="2534456"/>
            <a:ext cx="164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dirty="0"/>
              <a:t>udio zadržanih</a:t>
            </a:r>
          </a:p>
          <a:p>
            <a:pPr algn="r"/>
            <a:r>
              <a:rPr lang="hr-HR" dirty="0"/>
              <a:t>čistih primjera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57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38D0-B5A9-286C-406C-E5658686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kNN - kako odrediti k?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CE7945-6914-44DC-23E8-7D939AFA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Koliko ostane otrovanih primjera?</a:t>
            </a:r>
            <a:endParaRPr lang="en-US" dirty="0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AA3FC04-BA8C-5C2A-7EA4-BBA16E275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63" y="2415786"/>
            <a:ext cx="5084074" cy="41056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A5CCB-520C-8F8C-1B32-F7B3E815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26</a:t>
            </a:fld>
            <a:endParaRPr lang="hr-H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CA4BF-AA28-442A-B859-3C969F7D420D}"/>
              </a:ext>
            </a:extLst>
          </p:cNvPr>
          <p:cNvSpPr txBox="1"/>
          <p:nvPr/>
        </p:nvSpPr>
        <p:spPr>
          <a:xfrm>
            <a:off x="8049157" y="6311900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broj susjeda 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63C9C-B718-9FC6-2C28-6E4A6156B4FE}"/>
              </a:ext>
            </a:extLst>
          </p:cNvPr>
          <p:cNvSpPr txBox="1"/>
          <p:nvPr/>
        </p:nvSpPr>
        <p:spPr>
          <a:xfrm>
            <a:off x="1960298" y="2525402"/>
            <a:ext cx="171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dirty="0"/>
              <a:t>udio preostalih </a:t>
            </a:r>
          </a:p>
          <a:p>
            <a:pPr algn="r"/>
            <a:r>
              <a:rPr lang="hr-HR" dirty="0"/>
              <a:t>otrovanih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50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3F65-2660-A53A-FF0C-B91ED66A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F30715-8734-A071-986E-729C0E1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Međutim, za SIG...</a:t>
            </a:r>
            <a:endParaRPr lang="en-US" dirty="0"/>
          </a:p>
        </p:txBody>
      </p:sp>
      <p:pic>
        <p:nvPicPr>
          <p:cNvPr id="9" name="Picture 8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7226C070-1744-6505-4ACA-DD054E74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62" y="2533837"/>
            <a:ext cx="5444876" cy="395903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714934-339D-319D-E498-F08B636B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4087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8A43-8685-C9F2-6194-92E86307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7ADB-6048-2B37-CE5C-B92C1D40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SIG napad se u prostoru SimCLR reprezentacija ponaša potpuno drugačije</a:t>
            </a:r>
          </a:p>
          <a:p>
            <a:r>
              <a:rPr lang="hr-HR" dirty="0"/>
              <a:t>Trebamo novu metodu</a:t>
            </a:r>
          </a:p>
          <a:p>
            <a:endParaRPr lang="hr-HR" dirty="0"/>
          </a:p>
          <a:p>
            <a:r>
              <a:rPr lang="hr-HR" dirty="0"/>
              <a:t>Svi otrovani primjeri se nalaze u vlastitoj grupi, udaljeni od ostatka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6D1D-1842-5B47-12B2-184012CE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1058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338D-7401-CDB7-0C95-FFA75A1E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Možemo li jednostavno odbaciti najudaljenije?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C946-9F13-F825-9050-D13C53A1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Ne.</a:t>
            </a:r>
          </a:p>
          <a:p>
            <a:endParaRPr lang="hr-HR" dirty="0"/>
          </a:p>
          <a:p>
            <a:r>
              <a:rPr lang="hr-HR" dirty="0"/>
              <a:t>Prokletstvo dimenzionalnosti</a:t>
            </a:r>
            <a:endParaRPr lang="en-US" dirty="0"/>
          </a:p>
        </p:txBody>
      </p:sp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EE09F50-EE2B-D0BC-AF71-DFA3A2157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45" y="1524000"/>
            <a:ext cx="6399680" cy="481079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D661-B2C7-9391-4AD7-EC92368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29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03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E8A0-D72C-8091-5110-1C738A7B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prezentacije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9781-CC9E-E43F-B2A4-C241D6F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Napadi</a:t>
            </a:r>
          </a:p>
          <a:p>
            <a:pPr lvl="1"/>
            <a:r>
              <a:rPr lang="hr-HR" dirty="0"/>
              <a:t>BadNets</a:t>
            </a:r>
          </a:p>
          <a:p>
            <a:pPr lvl="1"/>
            <a:r>
              <a:rPr lang="hr-HR" dirty="0"/>
              <a:t>WaNet</a:t>
            </a:r>
          </a:p>
          <a:p>
            <a:pPr lvl="1"/>
            <a:r>
              <a:rPr lang="hr-HR" dirty="0"/>
              <a:t>SIG</a:t>
            </a:r>
          </a:p>
          <a:p>
            <a:r>
              <a:rPr lang="hr-HR" dirty="0"/>
              <a:t>Obrane</a:t>
            </a:r>
          </a:p>
          <a:p>
            <a:pPr lvl="1"/>
            <a:r>
              <a:rPr lang="hr-HR" dirty="0"/>
              <a:t>Neural Cleanse</a:t>
            </a:r>
          </a:p>
          <a:p>
            <a:pPr lvl="1"/>
            <a:r>
              <a:rPr lang="hr-HR" dirty="0"/>
              <a:t>Activation Clustering</a:t>
            </a:r>
          </a:p>
          <a:p>
            <a:pPr lvl="1"/>
            <a:r>
              <a:rPr lang="hr-HR" b="1" dirty="0"/>
              <a:t>Čišćenje skupa podataka samonadziranim učenjem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5CAF3-5105-9C0A-1669-C4DA9F48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563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BC57-1511-5DBA-D97E-9A26D32B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Ali...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A4A7-2EF7-5195-4AD7-E12D96903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0" y="1825625"/>
            <a:ext cx="5467350" cy="4351338"/>
          </a:xfrm>
        </p:spPr>
        <p:txBody>
          <a:bodyPr/>
          <a:lstStyle/>
          <a:p>
            <a:r>
              <a:rPr lang="hr-HR" dirty="0"/>
              <a:t>Nakon smanjenja dimenzionalnosti (UMAP), grupa otrovanih se čini najudaljenijom?</a:t>
            </a:r>
          </a:p>
          <a:p>
            <a:endParaRPr lang="hr-HR" dirty="0"/>
          </a:p>
          <a:p>
            <a:r>
              <a:rPr lang="hr-HR" dirty="0"/>
              <a:t>I dalje ne znamo kako točno odrediti granicu, stoga koristimo algoritam </a:t>
            </a:r>
            <a:r>
              <a:rPr lang="hr-HR" b="1" dirty="0"/>
              <a:t>k-sredina</a:t>
            </a:r>
            <a:r>
              <a:rPr lang="hr-HR" dirty="0"/>
              <a:t> kako bismo prvo grupirali primjere, te odbacujemo najudaljeniju grupu</a:t>
            </a:r>
            <a:endParaRPr lang="en-US" dirty="0"/>
          </a:p>
        </p:txBody>
      </p:sp>
      <p:pic>
        <p:nvPicPr>
          <p:cNvPr id="5" name="Picture 4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7333280D-48C6-A02F-28DE-53118F8CA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7" y="2021775"/>
            <a:ext cx="5444876" cy="3959038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0C7EF1E-856B-74C9-4D02-CE28EF321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2" y="1938337"/>
            <a:ext cx="5390288" cy="40329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27F418-446D-D33C-48BD-17428334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047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4295-69A0-95B3-381D-4F0A4CE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Grupiranje – k-sredina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2676-04B3-B22A-1CCA-0927DEBA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Svaku grupu predstavlja jedan </a:t>
            </a:r>
            <a:r>
              <a:rPr lang="hr-HR" i="1" dirty="0"/>
              <a:t>centroid</a:t>
            </a:r>
            <a:endParaRPr lang="hr-HR" dirty="0"/>
          </a:p>
          <a:p>
            <a:r>
              <a:rPr lang="hr-HR" dirty="0"/>
              <a:t>Primjer pripada onoj grupi čijem centroidu je najbliži</a:t>
            </a:r>
          </a:p>
          <a:p>
            <a:r>
              <a:rPr lang="hr-HR" dirty="0"/>
              <a:t>Centroide inicijaliziramo nasumičnim odabirom</a:t>
            </a:r>
          </a:p>
          <a:p>
            <a:pPr lvl="1"/>
            <a:r>
              <a:rPr lang="hr-HR" dirty="0"/>
              <a:t>no s većom vjerojatnošću biramo one koji su udaljeniji (</a:t>
            </a:r>
            <a:r>
              <a:rPr lang="hr-HR" i="1" dirty="0"/>
              <a:t>k-means++</a:t>
            </a:r>
            <a:r>
              <a:rPr lang="hr-HR" dirty="0"/>
              <a:t>)</a:t>
            </a:r>
          </a:p>
          <a:p>
            <a:r>
              <a:rPr lang="hr-HR" dirty="0"/>
              <a:t>Iterativno, do konvergencije:</a:t>
            </a:r>
          </a:p>
          <a:p>
            <a:pPr lvl="1"/>
            <a:r>
              <a:rPr lang="hr-HR" dirty="0"/>
              <a:t>Odredi koji primjeri pripadaju kojem centroidu</a:t>
            </a:r>
          </a:p>
          <a:p>
            <a:pPr lvl="1"/>
            <a:r>
              <a:rPr lang="hr-HR" dirty="0"/>
              <a:t>Izračunaj nove centroide na temelju njihovih primjera</a:t>
            </a:r>
          </a:p>
          <a:p>
            <a:pPr lvl="1"/>
            <a:endParaRPr lang="hr-HR" dirty="0"/>
          </a:p>
          <a:p>
            <a:r>
              <a:rPr lang="hr-HR" dirty="0"/>
              <a:t>Konačno, odbaci najudaljeniju grupu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8764-1DAC-A40E-E874-0C5167CF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622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447E-1EA0-11E2-65BE-932429C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Naša metoda: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5EB09B-AAAB-035D-EE0B-2BDB48FD3096}"/>
              </a:ext>
            </a:extLst>
          </p:cNvPr>
          <p:cNvSpPr/>
          <p:nvPr/>
        </p:nvSpPr>
        <p:spPr>
          <a:xfrm>
            <a:off x="1885950" y="3068896"/>
            <a:ext cx="2019300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SimCLR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E9126D-249D-0A4C-9848-B177F7EC8F2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5825" y="3454659"/>
            <a:ext cx="10001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C90674-411F-148F-164E-BD2BE4B5940B}"/>
              </a:ext>
            </a:extLst>
          </p:cNvPr>
          <p:cNvSpPr txBox="1"/>
          <p:nvPr/>
        </p:nvSpPr>
        <p:spPr>
          <a:xfrm>
            <a:off x="133422" y="2984243"/>
            <a:ext cx="16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Skup podataka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9619E-561E-3624-F827-B75F1C691D75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905250" y="3454659"/>
            <a:ext cx="419100" cy="8040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E1CFEB-A5EE-B412-5794-73CCFF0779F0}"/>
              </a:ext>
            </a:extLst>
          </p:cNvPr>
          <p:cNvSpPr/>
          <p:nvPr/>
        </p:nvSpPr>
        <p:spPr>
          <a:xfrm>
            <a:off x="4343400" y="2353599"/>
            <a:ext cx="1295400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kNN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A8B6B9-E1EE-8537-93BD-6C3377C00375}"/>
              </a:ext>
            </a:extLst>
          </p:cNvPr>
          <p:cNvSpPr/>
          <p:nvPr/>
        </p:nvSpPr>
        <p:spPr>
          <a:xfrm>
            <a:off x="4324350" y="3872909"/>
            <a:ext cx="1295400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UMAP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696279-7765-5277-7F7B-3EEDE52C268C}"/>
              </a:ext>
            </a:extLst>
          </p:cNvPr>
          <p:cNvSpPr/>
          <p:nvPr/>
        </p:nvSpPr>
        <p:spPr>
          <a:xfrm>
            <a:off x="6096000" y="3872908"/>
            <a:ext cx="1295400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k-sredina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9D854B-45B1-3CE7-CD35-C0F0A4549E8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905250" y="2739362"/>
            <a:ext cx="438150" cy="7152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0B7E76-8031-26B0-1B68-58BD8686187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619750" y="4258671"/>
            <a:ext cx="47625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DDF289-FCFC-7207-24BA-01EA35566402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5638800" y="2739362"/>
            <a:ext cx="2476500" cy="689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5AD62E-706D-05D3-975F-F71CCF782B23}"/>
              </a:ext>
            </a:extLst>
          </p:cNvPr>
          <p:cNvSpPr/>
          <p:nvPr/>
        </p:nvSpPr>
        <p:spPr>
          <a:xfrm>
            <a:off x="8115300" y="3043237"/>
            <a:ext cx="1295400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Odbaci otrovane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1111DF-12D7-94A8-E8F8-8A24CDC32250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391400" y="3429000"/>
            <a:ext cx="723900" cy="8296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3EF7A8-C0BF-0E8C-4419-6CD62D5036F2}"/>
              </a:ext>
            </a:extLst>
          </p:cNvPr>
          <p:cNvCxnSpPr>
            <a:cxnSpLocks/>
          </p:cNvCxnSpPr>
          <p:nvPr/>
        </p:nvCxnSpPr>
        <p:spPr>
          <a:xfrm>
            <a:off x="9410700" y="3428999"/>
            <a:ext cx="10001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2625CD3-CABA-2BC5-123C-5BA586ED0848}"/>
              </a:ext>
            </a:extLst>
          </p:cNvPr>
          <p:cNvSpPr txBox="1"/>
          <p:nvPr/>
        </p:nvSpPr>
        <p:spPr>
          <a:xfrm>
            <a:off x="9577423" y="2966117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Čisti skup podataka</a:t>
            </a:r>
            <a:endParaRPr lang="en-US" dirty="0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5ACC88C6-DACE-AE4F-876E-1A0FBBA2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32</a:t>
            </a:fld>
            <a:endParaRPr lang="hr-HR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9B9F30-DC52-2783-DA86-364794514E3E}"/>
              </a:ext>
            </a:extLst>
          </p:cNvPr>
          <p:cNvCxnSpPr/>
          <p:nvPr/>
        </p:nvCxnSpPr>
        <p:spPr>
          <a:xfrm>
            <a:off x="8410575" y="3814762"/>
            <a:ext cx="0" cy="148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883F07B-44F1-9AE5-0075-33F4EF7C9AC7}"/>
              </a:ext>
            </a:extLst>
          </p:cNvPr>
          <p:cNvSpPr txBox="1"/>
          <p:nvPr/>
        </p:nvSpPr>
        <p:spPr>
          <a:xfrm>
            <a:off x="6998447" y="5257800"/>
            <a:ext cx="4540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Otrovani su ako:</a:t>
            </a:r>
          </a:p>
          <a:p>
            <a:r>
              <a:rPr lang="hr-HR" dirty="0"/>
              <a:t>1. kNN oznaka se ne poklapa s originalnom</a:t>
            </a:r>
          </a:p>
          <a:p>
            <a:r>
              <a:rPr lang="hr-HR" dirty="0"/>
              <a:t>ILI</a:t>
            </a:r>
          </a:p>
          <a:p>
            <a:r>
              <a:rPr lang="hr-HR" dirty="0"/>
              <a:t>2. Nalaze se u najudaljenijoj grupi k-sredina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57F7-C755-DE29-D2DF-B4E4A854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Eksperimenti – naša metoda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4156-C103-98FC-62BB-C3E2B94B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CIFAR-10</a:t>
            </a:r>
          </a:p>
          <a:p>
            <a:pPr lvl="1"/>
            <a:r>
              <a:rPr lang="hr-HR" dirty="0"/>
              <a:t>BadNets 1% </a:t>
            </a:r>
          </a:p>
          <a:p>
            <a:pPr lvl="1"/>
            <a:r>
              <a:rPr lang="hr-HR" dirty="0"/>
              <a:t>BadNets 10%</a:t>
            </a:r>
          </a:p>
          <a:p>
            <a:pPr lvl="1"/>
            <a:r>
              <a:rPr lang="hr-HR" dirty="0"/>
              <a:t>WaNet 10%</a:t>
            </a:r>
          </a:p>
          <a:p>
            <a:pPr lvl="1"/>
            <a:r>
              <a:rPr lang="hr-HR" dirty="0"/>
              <a:t>SIG 1%</a:t>
            </a:r>
          </a:p>
          <a:p>
            <a:r>
              <a:rPr lang="hr-HR" dirty="0"/>
              <a:t>SimCLR 	</a:t>
            </a:r>
          </a:p>
          <a:p>
            <a:pPr lvl="1"/>
            <a:r>
              <a:rPr lang="hr-HR" dirty="0"/>
              <a:t>ResNet-18 okosnica, 250 epoha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779EF-3CBE-D231-457F-54FEA483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709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ECE5-BE67-1978-4A42-B3E31A40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Eksperimenti – naša metoda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0A3DB-8E55-48A3-4561-922D1596B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87" y="1510881"/>
            <a:ext cx="8358678" cy="498199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251783-564A-EB28-E96F-F70E0937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3459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EE8A-F8ED-5319-7847-128C5751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Eksperimenti – usporedba s drugima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B314-03F1-00FE-68E4-DE8214EF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Učimo PreAct-ResNet18</a:t>
            </a:r>
          </a:p>
          <a:p>
            <a:pPr lvl="1"/>
            <a:r>
              <a:rPr lang="hr-HR" dirty="0"/>
              <a:t>35 epoha, CIFAR-10 sa napadima </a:t>
            </a:r>
          </a:p>
          <a:p>
            <a:pPr lvl="1"/>
            <a:endParaRPr lang="hr-HR" dirty="0"/>
          </a:p>
          <a:p>
            <a:r>
              <a:rPr lang="hr-HR" dirty="0"/>
              <a:t>Promatramo sljedeće:</a:t>
            </a:r>
          </a:p>
          <a:p>
            <a:pPr lvl="1"/>
            <a:r>
              <a:rPr lang="hr-HR" dirty="0"/>
              <a:t>C-Acc (</a:t>
            </a:r>
            <a:r>
              <a:rPr lang="hr-HR" i="1" dirty="0"/>
              <a:t>clean accuracy</a:t>
            </a:r>
            <a:r>
              <a:rPr lang="hr-HR" dirty="0"/>
              <a:t>) - točnost predikcije čistih primjera u originalne, ispravne razrede</a:t>
            </a:r>
          </a:p>
          <a:p>
            <a:pPr lvl="1"/>
            <a:r>
              <a:rPr lang="en-US" dirty="0"/>
              <a:t>ASR (</a:t>
            </a:r>
            <a:r>
              <a:rPr lang="en-US" i="1" dirty="0"/>
              <a:t>attack success rate</a:t>
            </a:r>
            <a:r>
              <a:rPr lang="en-US" dirty="0"/>
              <a:t>) - </a:t>
            </a:r>
            <a:r>
              <a:rPr lang="en-US" dirty="0" err="1"/>
              <a:t>točnost</a:t>
            </a:r>
            <a:r>
              <a:rPr lang="en-US" dirty="0"/>
              <a:t> </a:t>
            </a:r>
            <a:r>
              <a:rPr lang="en-US" dirty="0" err="1"/>
              <a:t>predikcije</a:t>
            </a:r>
            <a:r>
              <a:rPr lang="en-US" dirty="0"/>
              <a:t> </a:t>
            </a:r>
            <a:r>
              <a:rPr lang="en-US" dirty="0" err="1"/>
              <a:t>otrovanih</a:t>
            </a:r>
            <a:r>
              <a:rPr lang="en-US" dirty="0"/>
              <a:t> </a:t>
            </a:r>
            <a:r>
              <a:rPr lang="en-US" dirty="0" err="1"/>
              <a:t>primjera</a:t>
            </a:r>
            <a:r>
              <a:rPr lang="en-US" dirty="0"/>
              <a:t> u </a:t>
            </a:r>
            <a:r>
              <a:rPr lang="en-US" dirty="0" err="1"/>
              <a:t>ciljni</a:t>
            </a:r>
            <a:r>
              <a:rPr lang="hr-HR" dirty="0"/>
              <a:t> </a:t>
            </a:r>
            <a:r>
              <a:rPr lang="en-US" dirty="0" err="1"/>
              <a:t>razred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0043B-C5C5-D658-BF39-0D276D57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0587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EE8A-F8ED-5319-7847-128C5751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Eksperimenti – usporedba s drugima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A5309-488A-FC35-F14C-FAA57EC9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67" y="2057400"/>
            <a:ext cx="10924958" cy="321083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28FAFB-D688-20C6-2984-75DA0A80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8903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B167-7E8A-D858-7697-76A116AD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Eksperimenti – usporedba s drugima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D5DB-41B1-8EF2-3EB4-760ADA2B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čistom skupu podataka: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03668-C8D0-B10C-F29F-51A68BDE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52" y="2666775"/>
            <a:ext cx="4448796" cy="32198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1DB8-79B2-FC9C-93F6-7DFCEB7E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5047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CFF9-DE73-D431-9F2D-51DF2E94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2C69-1811-FA56-718F-3413BAB7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Obrane AC i NC ne rade protiv ozbiljnijih napada</a:t>
            </a:r>
          </a:p>
          <a:p>
            <a:r>
              <a:rPr lang="hr-HR" dirty="0"/>
              <a:t>Samonadzirano učenje kao obrana je radilo dobro za BadNets i WaNet, no za napade poput SIGa nije</a:t>
            </a:r>
          </a:p>
          <a:p>
            <a:r>
              <a:rPr lang="hr-HR" dirty="0"/>
              <a:t>Pokazali smo kako unaprijediti postojeću metodu</a:t>
            </a:r>
          </a:p>
          <a:p>
            <a:pPr lvl="1"/>
            <a:r>
              <a:rPr lang="hr-HR" dirty="0"/>
              <a:t>Smanjenje dimenzionalnosti + k-sredina </a:t>
            </a:r>
          </a:p>
          <a:p>
            <a:endParaRPr lang="hr-HR" dirty="0"/>
          </a:p>
          <a:p>
            <a:r>
              <a:rPr lang="hr-HR" dirty="0"/>
              <a:t>Iako u potpunosti uklonimo sve napade, u procesu izgubimo oko 25% čistih primjera, što nam narušava točnost modela</a:t>
            </a:r>
          </a:p>
          <a:p>
            <a:r>
              <a:rPr lang="hr-HR" dirty="0"/>
              <a:t>Za budući rad – poboljšati naučene reprezentacije?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E2C25-1E0D-DB84-4BBC-E69CA844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6782D-0C7A-4B53-AF12-1BF30B981283}" type="slidenum">
              <a:rPr lang="hr-HR" smtClean="0"/>
              <a:t>38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94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64DBE1-7B47-2B48-49D5-B8D3A973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Hvala!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B179C-D4B7-BDE0-1AD0-5FD736B03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C207B-4B2A-1982-48EA-481C606C12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486782D-0C7A-4B53-AF12-1BF30B981283}" type="slidenum">
              <a:rPr lang="hr-HR" smtClean="0"/>
              <a:pPr/>
              <a:t>39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466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E8230C-C206-0C90-766D-A3DB7E6A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4A208-2F80-2801-3D75-2250088CE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39A1C-686B-4846-A018-A6C2EC8A80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486782D-0C7A-4B53-AF12-1BF30B981283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642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425D86-C92E-3921-3FBC-B8C10D90C6B5}"/>
              </a:ext>
            </a:extLst>
          </p:cNvPr>
          <p:cNvSpPr/>
          <p:nvPr/>
        </p:nvSpPr>
        <p:spPr>
          <a:xfrm>
            <a:off x="2156672" y="1352878"/>
            <a:ext cx="2346121" cy="5377137"/>
          </a:xfrm>
          <a:prstGeom prst="roundRect">
            <a:avLst/>
          </a:prstGeom>
          <a:solidFill>
            <a:srgbClr val="F2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32AFB-797A-D2A7-BB23-7BFE2789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BadNets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3CBC36-3CFD-775D-BB16-93CE4C45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01" y="5953203"/>
            <a:ext cx="576219" cy="585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C61C0-FC64-4ECA-0B4C-6ADD9A67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01" y="5292941"/>
            <a:ext cx="588035" cy="585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75D87E-1474-EA46-7C47-B5EC371F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902" y="4632679"/>
            <a:ext cx="585986" cy="585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8C465D-2BBB-7527-D7E1-3E6A9E6D0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355" y="1985000"/>
            <a:ext cx="587533" cy="5859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B271E7-F91C-912A-0064-E90BC74E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807" y="3972417"/>
            <a:ext cx="591081" cy="5859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C163D4-B0FA-EB66-4C45-D3123C447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1817" y="3310563"/>
            <a:ext cx="582918" cy="58598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F3EB09-5F3D-B94E-FE63-9B0348CE8C70}"/>
              </a:ext>
            </a:extLst>
          </p:cNvPr>
          <p:cNvCxnSpPr>
            <a:stCxn id="17" idx="3"/>
          </p:cNvCxnSpPr>
          <p:nvPr/>
        </p:nvCxnSpPr>
        <p:spPr>
          <a:xfrm flipV="1">
            <a:off x="3140888" y="2277993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7A29D-EE74-F156-9B09-DE4682B2078D}"/>
              </a:ext>
            </a:extLst>
          </p:cNvPr>
          <p:cNvCxnSpPr/>
          <p:nvPr/>
        </p:nvCxnSpPr>
        <p:spPr>
          <a:xfrm flipV="1">
            <a:off x="3114220" y="2938255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10C97B-C44D-ED60-94BD-D415D083B51C}"/>
              </a:ext>
            </a:extLst>
          </p:cNvPr>
          <p:cNvCxnSpPr/>
          <p:nvPr/>
        </p:nvCxnSpPr>
        <p:spPr>
          <a:xfrm flipV="1">
            <a:off x="3125216" y="360514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CB1345-6880-1F4B-4AE2-4CEC226175EB}"/>
              </a:ext>
            </a:extLst>
          </p:cNvPr>
          <p:cNvCxnSpPr/>
          <p:nvPr/>
        </p:nvCxnSpPr>
        <p:spPr>
          <a:xfrm flipV="1">
            <a:off x="3140888" y="4272041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D6DD0B-8BB9-3E28-A549-164AC0BE1C2F}"/>
              </a:ext>
            </a:extLst>
          </p:cNvPr>
          <p:cNvCxnSpPr/>
          <p:nvPr/>
        </p:nvCxnSpPr>
        <p:spPr>
          <a:xfrm flipV="1">
            <a:off x="3140888" y="4932301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D50CB3-CEA0-9842-7964-88BC3941BAAD}"/>
              </a:ext>
            </a:extLst>
          </p:cNvPr>
          <p:cNvCxnSpPr/>
          <p:nvPr/>
        </p:nvCxnSpPr>
        <p:spPr>
          <a:xfrm flipV="1">
            <a:off x="3125216" y="5599455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D256D5-05A8-F12B-0A02-CEEAB0668974}"/>
              </a:ext>
            </a:extLst>
          </p:cNvPr>
          <p:cNvCxnSpPr/>
          <p:nvPr/>
        </p:nvCxnSpPr>
        <p:spPr>
          <a:xfrm flipV="1">
            <a:off x="3114220" y="626608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D39CD8-A69C-941E-438A-E0DDDE5016CA}"/>
              </a:ext>
            </a:extLst>
          </p:cNvPr>
          <p:cNvSpPr txBox="1"/>
          <p:nvPr/>
        </p:nvSpPr>
        <p:spPr>
          <a:xfrm>
            <a:off x="3534250" y="2047160"/>
            <a:ext cx="610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car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65AE89-AB06-CDFB-5325-CBCC159E5E1A}"/>
              </a:ext>
            </a:extLst>
          </p:cNvPr>
          <p:cNvSpPr txBox="1"/>
          <p:nvPr/>
        </p:nvSpPr>
        <p:spPr>
          <a:xfrm>
            <a:off x="3547198" y="2702233"/>
            <a:ext cx="63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C00000"/>
                </a:solidFill>
              </a:rPr>
              <a:t>car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5590FB-08A9-540D-CD8F-DED71C4D4293}"/>
              </a:ext>
            </a:extLst>
          </p:cNvPr>
          <p:cNvSpPr txBox="1"/>
          <p:nvPr/>
        </p:nvSpPr>
        <p:spPr>
          <a:xfrm>
            <a:off x="3528323" y="335730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truck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E4FEC-0924-8FF2-DBAD-26A8BFD16E6C}"/>
              </a:ext>
            </a:extLst>
          </p:cNvPr>
          <p:cNvSpPr txBox="1"/>
          <p:nvPr/>
        </p:nvSpPr>
        <p:spPr>
          <a:xfrm>
            <a:off x="3547198" y="401687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deer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360C18-93E1-6026-A5F8-02D9FA3389EE}"/>
              </a:ext>
            </a:extLst>
          </p:cNvPr>
          <p:cNvSpPr txBox="1"/>
          <p:nvPr/>
        </p:nvSpPr>
        <p:spPr>
          <a:xfrm>
            <a:off x="3547198" y="4672712"/>
            <a:ext cx="610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car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EB1CF4-DA48-9317-6832-A2B5781940BA}"/>
              </a:ext>
            </a:extLst>
          </p:cNvPr>
          <p:cNvSpPr txBox="1"/>
          <p:nvPr/>
        </p:nvSpPr>
        <p:spPr>
          <a:xfrm>
            <a:off x="3547198" y="5347462"/>
            <a:ext cx="63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C00000"/>
                </a:solidFill>
              </a:rPr>
              <a:t>car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5208FD-81CD-E08E-8154-3BE67E6542DF}"/>
              </a:ext>
            </a:extLst>
          </p:cNvPr>
          <p:cNvSpPr txBox="1"/>
          <p:nvPr/>
        </p:nvSpPr>
        <p:spPr>
          <a:xfrm>
            <a:off x="3549660" y="6035252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horse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FED59B-03ED-8C19-1A5A-C0BE44324C0E}"/>
              </a:ext>
            </a:extLst>
          </p:cNvPr>
          <p:cNvCxnSpPr>
            <a:cxnSpLocks/>
          </p:cNvCxnSpPr>
          <p:nvPr/>
        </p:nvCxnSpPr>
        <p:spPr>
          <a:xfrm>
            <a:off x="4576894" y="3997006"/>
            <a:ext cx="13625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BA407092-7447-F47C-0EC9-7E08A04FBAA0}"/>
              </a:ext>
            </a:extLst>
          </p:cNvPr>
          <p:cNvSpPr/>
          <p:nvPr/>
        </p:nvSpPr>
        <p:spPr>
          <a:xfrm>
            <a:off x="6030163" y="2706334"/>
            <a:ext cx="1008202" cy="25564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3E899CA-7436-6498-313C-78091D8F2621}"/>
              </a:ext>
            </a:extLst>
          </p:cNvPr>
          <p:cNvSpPr/>
          <p:nvPr/>
        </p:nvSpPr>
        <p:spPr>
          <a:xfrm>
            <a:off x="6888574" y="3112284"/>
            <a:ext cx="1008202" cy="17313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D38D6DA-351D-18A8-8DB0-74375AEBC542}"/>
              </a:ext>
            </a:extLst>
          </p:cNvPr>
          <p:cNvSpPr/>
          <p:nvPr/>
        </p:nvSpPr>
        <p:spPr>
          <a:xfrm>
            <a:off x="7746985" y="3477178"/>
            <a:ext cx="1008202" cy="96611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201527A-E50B-8D3D-BFDB-C0A9D1DA10F3}"/>
              </a:ext>
            </a:extLst>
          </p:cNvPr>
          <p:cNvSpPr/>
          <p:nvPr/>
        </p:nvSpPr>
        <p:spPr>
          <a:xfrm>
            <a:off x="8672508" y="3869083"/>
            <a:ext cx="1008202" cy="17236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D678ED-C339-9587-6395-A4837498AAF3}"/>
              </a:ext>
            </a:extLst>
          </p:cNvPr>
          <p:cNvSpPr txBox="1"/>
          <p:nvPr/>
        </p:nvSpPr>
        <p:spPr>
          <a:xfrm>
            <a:off x="2593955" y="1394669"/>
            <a:ext cx="144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CIFAR-10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8C3998-2342-7814-BD84-958EB8208B2E}"/>
              </a:ext>
            </a:extLst>
          </p:cNvPr>
          <p:cNvSpPr txBox="1"/>
          <p:nvPr/>
        </p:nvSpPr>
        <p:spPr>
          <a:xfrm>
            <a:off x="7044282" y="2151584"/>
            <a:ext cx="162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ResNet-18</a:t>
            </a:r>
            <a:endParaRPr 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AF5C49-A782-6064-2B92-D152F1D9BF38}"/>
              </a:ext>
            </a:extLst>
          </p:cNvPr>
          <p:cNvSpPr txBox="1"/>
          <p:nvPr/>
        </p:nvSpPr>
        <p:spPr>
          <a:xfrm>
            <a:off x="4865831" y="3434884"/>
            <a:ext cx="78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train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04A12-F8F0-E94D-B4BE-2A0A3F6AE2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807" y="2645855"/>
            <a:ext cx="581025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DF068-A80D-8FBE-90DD-58B119F2EA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792" y="2999512"/>
            <a:ext cx="228600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30AA3-8B32-4A05-D1E8-48D3929DC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6135" y="5640560"/>
            <a:ext cx="228600" cy="2381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A26E3-3DC3-295F-4304-D9862F61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2AFB-797A-D2A7-BB23-7BFE2789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BadNets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7A29D-EE74-F156-9B09-DE4682B2078D}"/>
              </a:ext>
            </a:extLst>
          </p:cNvPr>
          <p:cNvCxnSpPr/>
          <p:nvPr/>
        </p:nvCxnSpPr>
        <p:spPr>
          <a:xfrm flipV="1">
            <a:off x="9917692" y="397187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65AE89-AB06-CDFB-5325-CBCC159E5E1A}"/>
              </a:ext>
            </a:extLst>
          </p:cNvPr>
          <p:cNvSpPr txBox="1"/>
          <p:nvPr/>
        </p:nvSpPr>
        <p:spPr>
          <a:xfrm>
            <a:off x="10350670" y="3735856"/>
            <a:ext cx="63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C00000"/>
                </a:solidFill>
              </a:rPr>
              <a:t>car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FED59B-03ED-8C19-1A5A-C0BE44324C0E}"/>
              </a:ext>
            </a:extLst>
          </p:cNvPr>
          <p:cNvCxnSpPr>
            <a:cxnSpLocks/>
          </p:cNvCxnSpPr>
          <p:nvPr/>
        </p:nvCxnSpPr>
        <p:spPr>
          <a:xfrm>
            <a:off x="4576894" y="3997006"/>
            <a:ext cx="13625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BA407092-7447-F47C-0EC9-7E08A04FBAA0}"/>
              </a:ext>
            </a:extLst>
          </p:cNvPr>
          <p:cNvSpPr/>
          <p:nvPr/>
        </p:nvSpPr>
        <p:spPr>
          <a:xfrm>
            <a:off x="6030163" y="2706334"/>
            <a:ext cx="1008202" cy="25564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3E899CA-7436-6498-313C-78091D8F2621}"/>
              </a:ext>
            </a:extLst>
          </p:cNvPr>
          <p:cNvSpPr/>
          <p:nvPr/>
        </p:nvSpPr>
        <p:spPr>
          <a:xfrm>
            <a:off x="6888574" y="3112284"/>
            <a:ext cx="1008202" cy="17313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D38D6DA-351D-18A8-8DB0-74375AEBC542}"/>
              </a:ext>
            </a:extLst>
          </p:cNvPr>
          <p:cNvSpPr/>
          <p:nvPr/>
        </p:nvSpPr>
        <p:spPr>
          <a:xfrm>
            <a:off x="7746985" y="3477178"/>
            <a:ext cx="1008202" cy="96611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201527A-E50B-8D3D-BFDB-C0A9D1DA10F3}"/>
              </a:ext>
            </a:extLst>
          </p:cNvPr>
          <p:cNvSpPr/>
          <p:nvPr/>
        </p:nvSpPr>
        <p:spPr>
          <a:xfrm>
            <a:off x="8672508" y="3869083"/>
            <a:ext cx="1008202" cy="17236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8C3998-2342-7814-BD84-958EB8208B2E}"/>
              </a:ext>
            </a:extLst>
          </p:cNvPr>
          <p:cNvSpPr txBox="1"/>
          <p:nvPr/>
        </p:nvSpPr>
        <p:spPr>
          <a:xfrm>
            <a:off x="7044282" y="2151584"/>
            <a:ext cx="162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ResNet-18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BF75A-7A52-E1D2-B971-2BFA9F84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65" y="3457749"/>
            <a:ext cx="1031376" cy="1040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BB280F-ED8E-99C4-053F-77583622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297" y="4197521"/>
            <a:ext cx="288544" cy="3005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77D25-3665-968F-5A9E-7D0D0E5C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CA8-4F83-E5F1-A760-29EC1473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BadNets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5727-2608-29F2-80E3-1A5281F5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neke primjere postavljamo uzorak (</a:t>
            </a:r>
            <a:r>
              <a:rPr lang="hr-HR" b="1" dirty="0"/>
              <a:t>okidač</a:t>
            </a:r>
            <a:r>
              <a:rPr lang="hr-HR" dirty="0"/>
              <a:t>) te im mijenjamo oznaku u </a:t>
            </a:r>
            <a:r>
              <a:rPr lang="hr-HR" b="1" dirty="0"/>
              <a:t>ciljni razred</a:t>
            </a:r>
          </a:p>
          <a:p>
            <a:endParaRPr lang="hr-HR" b="1" dirty="0"/>
          </a:p>
          <a:p>
            <a:r>
              <a:rPr lang="hr-HR" dirty="0"/>
              <a:t>Model bi trebao naučiti da u prisutnosti okidača na izlazu treba vratiti ciljni razred – </a:t>
            </a:r>
            <a:r>
              <a:rPr lang="hr-HR" b="1" dirty="0"/>
              <a:t>stražnja vrata </a:t>
            </a:r>
            <a:r>
              <a:rPr lang="hr-HR" dirty="0"/>
              <a:t>(engl. </a:t>
            </a:r>
            <a:r>
              <a:rPr lang="hr-HR" b="1" i="1" dirty="0"/>
              <a:t>backdoor</a:t>
            </a:r>
            <a:r>
              <a:rPr lang="hr-HR" dirty="0"/>
              <a:t>)</a:t>
            </a:r>
          </a:p>
          <a:p>
            <a:endParaRPr lang="hr-HR" dirty="0"/>
          </a:p>
          <a:p>
            <a:r>
              <a:rPr lang="hr-HR" dirty="0"/>
              <a:t>Za skup podataka kažemo da je </a:t>
            </a:r>
            <a:r>
              <a:rPr lang="hr-HR" b="1" dirty="0"/>
              <a:t>otrovan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DBDE4-4BD4-A0D3-13BB-C4064CAA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3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DE2F-CE01-62E3-3982-5745DA43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BadNets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D8A8-1AB4-3EC7-2924-D57FCA6C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Jednostavan uzorak 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Dovoljan uzorak od par piksela </a:t>
            </a:r>
          </a:p>
          <a:p>
            <a:r>
              <a:rPr lang="hr-HR" dirty="0"/>
              <a:t>Dovoljno otrovati 1% skupa podataka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138685-5A54-76FF-FEB1-940D7E22BD78}"/>
              </a:ext>
            </a:extLst>
          </p:cNvPr>
          <p:cNvCxnSpPr>
            <a:cxnSpLocks/>
          </p:cNvCxnSpPr>
          <p:nvPr/>
        </p:nvCxnSpPr>
        <p:spPr>
          <a:xfrm>
            <a:off x="6096000" y="3346510"/>
            <a:ext cx="8340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01F96CE-5ECC-B63E-A001-A2010979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601" y="2595605"/>
            <a:ext cx="1513882" cy="1510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2D845-A620-900A-7043-D6B28A02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689" y="2601814"/>
            <a:ext cx="1513882" cy="1513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FCD9F6-B46D-6BCB-B759-1AA8468088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9"/>
          <a:stretch/>
        </p:blipFill>
        <p:spPr>
          <a:xfrm>
            <a:off x="4773335" y="2984509"/>
            <a:ext cx="725001" cy="7240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DB2CD-8B12-40FB-B75E-6B160D72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DE2F-CE01-62E3-3982-5745DA43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WaNet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D8A8-1AB4-3EC7-2924-D57FCA6C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Nevidljive deformacije umjesto okidača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138685-5A54-76FF-FEB1-940D7E22BD78}"/>
              </a:ext>
            </a:extLst>
          </p:cNvPr>
          <p:cNvCxnSpPr>
            <a:cxnSpLocks/>
          </p:cNvCxnSpPr>
          <p:nvPr/>
        </p:nvCxnSpPr>
        <p:spPr>
          <a:xfrm>
            <a:off x="5155734" y="4207021"/>
            <a:ext cx="8340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5BE3859-21A0-19BD-AC06-9C3EDB31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83" y="2592559"/>
            <a:ext cx="2985250" cy="2985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0FF4C4-9DA6-BA7C-81F7-067939E7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88" y="2592559"/>
            <a:ext cx="2969455" cy="2985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7B435-257D-E7D9-C2DB-794021EB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930</Words>
  <Application>Microsoft Office PowerPoint</Application>
  <PresentationFormat>Widescreen</PresentationFormat>
  <Paragraphs>223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Aptos</vt:lpstr>
      <vt:lpstr>Aptos Display</vt:lpstr>
      <vt:lpstr>Arial</vt:lpstr>
      <vt:lpstr>Office Theme</vt:lpstr>
      <vt:lpstr>Pronalaženje sustavnih pogrešaka označavanja u podatcima za učenje</vt:lpstr>
      <vt:lpstr>Pri učenju dubokih modela...</vt:lpstr>
      <vt:lpstr>Pregled prezentacije</vt:lpstr>
      <vt:lpstr>Napadi</vt:lpstr>
      <vt:lpstr>BadNets</vt:lpstr>
      <vt:lpstr>BadNets</vt:lpstr>
      <vt:lpstr>BadNets</vt:lpstr>
      <vt:lpstr>BadNets</vt:lpstr>
      <vt:lpstr>WaNet</vt:lpstr>
      <vt:lpstr>WaNet</vt:lpstr>
      <vt:lpstr>SIG</vt:lpstr>
      <vt:lpstr>Obrane</vt:lpstr>
      <vt:lpstr>Neural Cleanse</vt:lpstr>
      <vt:lpstr>Neural Cleanse</vt:lpstr>
      <vt:lpstr>Activation Clustering</vt:lpstr>
      <vt:lpstr>Activation Clustering</vt:lpstr>
      <vt:lpstr>Activation Clustering</vt:lpstr>
      <vt:lpstr>Čišćenje skupa podataka samonadziranim učenjem</vt:lpstr>
      <vt:lpstr>Samonadzirano učenje - SimCLR</vt:lpstr>
      <vt:lpstr>Samonadzirano učenje - SimCLR</vt:lpstr>
      <vt:lpstr>Samonadzirano učenje - SimCLR</vt:lpstr>
      <vt:lpstr>Samonadzirano učenje - SimCLR</vt:lpstr>
      <vt:lpstr>Samonadzirano učenje - SimCLR</vt:lpstr>
      <vt:lpstr>Samonadzirano učenje - SimCLR</vt:lpstr>
      <vt:lpstr>kNN - kako odrediti k?</vt:lpstr>
      <vt:lpstr>kNN - kako odrediti k?</vt:lpstr>
      <vt:lpstr>Samonadzirano učenje - SimCLR</vt:lpstr>
      <vt:lpstr>Samonadzirano učenje - SimCLR</vt:lpstr>
      <vt:lpstr>Možemo li jednostavno odbaciti najudaljenije?</vt:lpstr>
      <vt:lpstr>Ali...</vt:lpstr>
      <vt:lpstr>Grupiranje – k-sredina</vt:lpstr>
      <vt:lpstr>Naša metoda:</vt:lpstr>
      <vt:lpstr>Eksperimenti – naša metoda</vt:lpstr>
      <vt:lpstr>Eksperimenti – naša metoda</vt:lpstr>
      <vt:lpstr>Eksperimenti – usporedba s drugima</vt:lpstr>
      <vt:lpstr>Eksperimenti – usporedba s drugima</vt:lpstr>
      <vt:lpstr>Eksperimenti – usporedba s drugima</vt:lpstr>
      <vt:lpstr>Zaključak</vt:lpstr>
      <vt:lpstr>Hvala!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Pronalaženje sustavnih pogrešaka označavanja u podatcima za učenje</dc:title>
  <dc:creator>Druzijanic, Luka</dc:creator>
  <cp:lastModifiedBy>Luka Družijanić</cp:lastModifiedBy>
  <cp:revision>6</cp:revision>
  <dcterms:created xsi:type="dcterms:W3CDTF">2024-07-08T14:33:47Z</dcterms:created>
  <dcterms:modified xsi:type="dcterms:W3CDTF">2024-07-09T22:14:48Z</dcterms:modified>
</cp:coreProperties>
</file>