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5" r:id="rId7"/>
    <p:sldId id="273" r:id="rId8"/>
    <p:sldId id="274" r:id="rId9"/>
    <p:sldId id="271" r:id="rId10"/>
    <p:sldId id="272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A0B1D4-FE50-8485-A1AF-B6FF54A5FC19}" v="1" dt="2025-04-21T17:46:08.839"/>
    <p1510:client id="{24C3BC3D-B21A-B2D1-729C-5124FC712C28}" v="3" dt="2025-04-21T23:26:22.406"/>
    <p1510:client id="{2DFA2ECF-4984-2540-BDE2-02B7ADD7BCF2}" v="2" dt="2025-04-22T00:34:44.159"/>
    <p1510:client id="{50B877A0-D3E4-A029-F57B-32AD6EF38B62}" v="54" dt="2025-04-21T22:28:57.740"/>
    <p1510:client id="{B51E62EC-3C65-11D8-2A0E-11FA9F15C8DD}" v="184" dt="2025-04-21T22:54:02.662"/>
    <p1510:client id="{BF8DBB62-2C4F-D46D-D8D1-74714F50EF6E}" v="16" dt="2025-04-22T01:16:40.300"/>
    <p1510:client id="{E25E39F2-7683-49B0-8560-0C3ACB6D79F0}" v="822" dt="2025-04-22T02:00:04.3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70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5AFACC-C078-427B-9ED5-745FAD6817FE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D5C1E3F-6CB2-4518-AF18-CCD0AE48E50E}">
      <dgm:prSet/>
      <dgm:spPr/>
      <dgm:t>
        <a:bodyPr/>
        <a:lstStyle/>
        <a:p>
          <a:r>
            <a:rPr lang="en-US"/>
            <a:t>Get data from official NBA API</a:t>
          </a:r>
        </a:p>
      </dgm:t>
    </dgm:pt>
    <dgm:pt modelId="{0CD0937B-0A7D-4232-9F29-3860A8E4725B}" type="parTrans" cxnId="{938C920D-6345-4A19-B2E7-31D326181E2E}">
      <dgm:prSet/>
      <dgm:spPr/>
      <dgm:t>
        <a:bodyPr/>
        <a:lstStyle/>
        <a:p>
          <a:endParaRPr lang="en-US"/>
        </a:p>
      </dgm:t>
    </dgm:pt>
    <dgm:pt modelId="{24122FC7-D99B-4BD8-A7A7-995366956116}" type="sibTrans" cxnId="{938C920D-6345-4A19-B2E7-31D326181E2E}">
      <dgm:prSet/>
      <dgm:spPr/>
      <dgm:t>
        <a:bodyPr/>
        <a:lstStyle/>
        <a:p>
          <a:endParaRPr lang="en-US"/>
        </a:p>
      </dgm:t>
    </dgm:pt>
    <dgm:pt modelId="{9C3468B9-A294-4611-8748-DE951D36496C}">
      <dgm:prSet/>
      <dgm:spPr/>
      <dgm:t>
        <a:bodyPr/>
        <a:lstStyle/>
        <a:p>
          <a:r>
            <a:rPr lang="en-US"/>
            <a:t>Setup Github and organize</a:t>
          </a:r>
        </a:p>
      </dgm:t>
    </dgm:pt>
    <dgm:pt modelId="{5703D1E6-4404-4C1C-8464-52B0E1D969EF}" type="parTrans" cxnId="{97372A7A-199F-4FD9-A631-7B9457D4B48A}">
      <dgm:prSet/>
      <dgm:spPr/>
      <dgm:t>
        <a:bodyPr/>
        <a:lstStyle/>
        <a:p>
          <a:endParaRPr lang="en-US"/>
        </a:p>
      </dgm:t>
    </dgm:pt>
    <dgm:pt modelId="{EC37E75E-D44D-4D52-BD56-DAD14536637C}" type="sibTrans" cxnId="{97372A7A-199F-4FD9-A631-7B9457D4B48A}">
      <dgm:prSet/>
      <dgm:spPr/>
      <dgm:t>
        <a:bodyPr/>
        <a:lstStyle/>
        <a:p>
          <a:endParaRPr lang="en-US"/>
        </a:p>
      </dgm:t>
    </dgm:pt>
    <dgm:pt modelId="{2CA69DF9-A90F-4505-8EAC-EE2BF8DD9A20}">
      <dgm:prSet/>
      <dgm:spPr/>
      <dgm:t>
        <a:bodyPr/>
        <a:lstStyle/>
        <a:p>
          <a:r>
            <a:rPr lang="en-US"/>
            <a:t>Create graphs and charts</a:t>
          </a:r>
        </a:p>
      </dgm:t>
    </dgm:pt>
    <dgm:pt modelId="{A109334C-B064-46C9-B8CD-4BDCA40A4F0C}" type="parTrans" cxnId="{DE443A5E-1D9F-46B2-823E-DC6B90D4EA35}">
      <dgm:prSet/>
      <dgm:spPr/>
      <dgm:t>
        <a:bodyPr/>
        <a:lstStyle/>
        <a:p>
          <a:endParaRPr lang="en-US"/>
        </a:p>
      </dgm:t>
    </dgm:pt>
    <dgm:pt modelId="{253ADA07-8EE1-44F2-8D0D-259A408CAE02}" type="sibTrans" cxnId="{DE443A5E-1D9F-46B2-823E-DC6B90D4EA35}">
      <dgm:prSet/>
      <dgm:spPr/>
      <dgm:t>
        <a:bodyPr/>
        <a:lstStyle/>
        <a:p>
          <a:endParaRPr lang="en-US"/>
        </a:p>
      </dgm:t>
    </dgm:pt>
    <dgm:pt modelId="{30F39DE4-4961-42B5-AB50-558149F108B7}">
      <dgm:prSet/>
      <dgm:spPr/>
      <dgm:t>
        <a:bodyPr/>
        <a:lstStyle/>
        <a:p>
          <a:r>
            <a:rPr lang="en-US"/>
            <a:t>Run regressions and create a model that is a good indicator of what creates wins/losses</a:t>
          </a:r>
        </a:p>
      </dgm:t>
    </dgm:pt>
    <dgm:pt modelId="{D3CBF8B0-9D14-4B2C-B8CC-C596EBCBF0EF}" type="parTrans" cxnId="{77375885-3197-45DF-A0F8-5237F316344F}">
      <dgm:prSet/>
      <dgm:spPr/>
      <dgm:t>
        <a:bodyPr/>
        <a:lstStyle/>
        <a:p>
          <a:endParaRPr lang="en-US"/>
        </a:p>
      </dgm:t>
    </dgm:pt>
    <dgm:pt modelId="{D7F44112-4CE0-4D2C-91CE-67AA80135300}" type="sibTrans" cxnId="{77375885-3197-45DF-A0F8-5237F316344F}">
      <dgm:prSet/>
      <dgm:spPr/>
      <dgm:t>
        <a:bodyPr/>
        <a:lstStyle/>
        <a:p>
          <a:endParaRPr lang="en-US"/>
        </a:p>
      </dgm:t>
    </dgm:pt>
    <dgm:pt modelId="{321E9FE9-7CA0-4B89-9CB4-2875B32E6D4B}">
      <dgm:prSet/>
      <dgm:spPr/>
      <dgm:t>
        <a:bodyPr/>
        <a:lstStyle/>
        <a:p>
          <a:r>
            <a:rPr lang="en-US"/>
            <a:t>Train/test model with data</a:t>
          </a:r>
        </a:p>
      </dgm:t>
    </dgm:pt>
    <dgm:pt modelId="{9E09FEAE-C095-4663-A0AF-274A31F9AE80}" type="parTrans" cxnId="{72FADA18-ADC8-4574-976C-15889CBD6121}">
      <dgm:prSet/>
      <dgm:spPr/>
      <dgm:t>
        <a:bodyPr/>
        <a:lstStyle/>
        <a:p>
          <a:endParaRPr lang="en-US"/>
        </a:p>
      </dgm:t>
    </dgm:pt>
    <dgm:pt modelId="{E8D2FE60-3CB1-4EFD-99E3-FE0340A375DC}" type="sibTrans" cxnId="{72FADA18-ADC8-4574-976C-15889CBD6121}">
      <dgm:prSet/>
      <dgm:spPr/>
      <dgm:t>
        <a:bodyPr/>
        <a:lstStyle/>
        <a:p>
          <a:endParaRPr lang="en-US"/>
        </a:p>
      </dgm:t>
    </dgm:pt>
    <dgm:pt modelId="{27B7DDA2-E383-4B48-8BA0-02C52D4E13AA}">
      <dgm:prSet/>
      <dgm:spPr/>
      <dgm:t>
        <a:bodyPr/>
        <a:lstStyle/>
        <a:p>
          <a:r>
            <a:rPr lang="en-US"/>
            <a:t>Make a correlation matrix</a:t>
          </a:r>
        </a:p>
      </dgm:t>
    </dgm:pt>
    <dgm:pt modelId="{44F3D1BC-A566-46CA-BC76-69325D121201}" type="parTrans" cxnId="{6374321A-0F01-4A17-B2AD-8AA51DFDC915}">
      <dgm:prSet/>
      <dgm:spPr/>
      <dgm:t>
        <a:bodyPr/>
        <a:lstStyle/>
        <a:p>
          <a:endParaRPr lang="en-US"/>
        </a:p>
      </dgm:t>
    </dgm:pt>
    <dgm:pt modelId="{58E173E0-AAC1-41A6-9BC9-3207ECCE15E6}" type="sibTrans" cxnId="{6374321A-0F01-4A17-B2AD-8AA51DFDC915}">
      <dgm:prSet/>
      <dgm:spPr/>
      <dgm:t>
        <a:bodyPr/>
        <a:lstStyle/>
        <a:p>
          <a:endParaRPr lang="en-US"/>
        </a:p>
      </dgm:t>
    </dgm:pt>
    <dgm:pt modelId="{79C13243-A3E3-4DDD-B5AB-FAB3431DE703}">
      <dgm:prSet/>
      <dgm:spPr/>
      <dgm:t>
        <a:bodyPr/>
        <a:lstStyle/>
        <a:p>
          <a:r>
            <a:rPr lang="en-US"/>
            <a:t>Analyze results</a:t>
          </a:r>
        </a:p>
      </dgm:t>
    </dgm:pt>
    <dgm:pt modelId="{73E1BB70-D310-43A2-A40F-89F7BF52E040}" type="parTrans" cxnId="{0C56BE87-AD4E-44B3-ADDD-EF8E7FBE57A2}">
      <dgm:prSet/>
      <dgm:spPr/>
      <dgm:t>
        <a:bodyPr/>
        <a:lstStyle/>
        <a:p>
          <a:endParaRPr lang="en-US"/>
        </a:p>
      </dgm:t>
    </dgm:pt>
    <dgm:pt modelId="{85945E1E-4177-4272-B678-019C67A25556}" type="sibTrans" cxnId="{0C56BE87-AD4E-44B3-ADDD-EF8E7FBE57A2}">
      <dgm:prSet/>
      <dgm:spPr/>
      <dgm:t>
        <a:bodyPr/>
        <a:lstStyle/>
        <a:p>
          <a:endParaRPr lang="en-US"/>
        </a:p>
      </dgm:t>
    </dgm:pt>
    <dgm:pt modelId="{F3454C8F-4F27-4248-831A-F81FBA926C65}" type="pres">
      <dgm:prSet presAssocID="{865AFACC-C078-427B-9ED5-745FAD6817FE}" presName="linear" presStyleCnt="0">
        <dgm:presLayoutVars>
          <dgm:animLvl val="lvl"/>
          <dgm:resizeHandles val="exact"/>
        </dgm:presLayoutVars>
      </dgm:prSet>
      <dgm:spPr/>
    </dgm:pt>
    <dgm:pt modelId="{2012C1EA-A462-4B90-9659-0424484FA6FB}" type="pres">
      <dgm:prSet presAssocID="{BD5C1E3F-6CB2-4518-AF18-CCD0AE48E50E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2D02EC62-C881-4C58-A40A-D3BBBD95FD4B}" type="pres">
      <dgm:prSet presAssocID="{24122FC7-D99B-4BD8-A7A7-995366956116}" presName="spacer" presStyleCnt="0"/>
      <dgm:spPr/>
    </dgm:pt>
    <dgm:pt modelId="{B63FE7C0-7164-4904-9E29-73AAF0EF95F4}" type="pres">
      <dgm:prSet presAssocID="{9C3468B9-A294-4611-8748-DE951D36496C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0F1CBDC1-0137-4604-9293-DC7DE3627763}" type="pres">
      <dgm:prSet presAssocID="{EC37E75E-D44D-4D52-BD56-DAD14536637C}" presName="spacer" presStyleCnt="0"/>
      <dgm:spPr/>
    </dgm:pt>
    <dgm:pt modelId="{586D9234-2A39-44EF-A034-DEC7A9298509}" type="pres">
      <dgm:prSet presAssocID="{2CA69DF9-A90F-4505-8EAC-EE2BF8DD9A20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83180001-8C9D-4CD9-A4D9-63E0272A3BDE}" type="pres">
      <dgm:prSet presAssocID="{253ADA07-8EE1-44F2-8D0D-259A408CAE02}" presName="spacer" presStyleCnt="0"/>
      <dgm:spPr/>
    </dgm:pt>
    <dgm:pt modelId="{BA46AA71-1256-49B4-AC2A-9ECB29FC00E0}" type="pres">
      <dgm:prSet presAssocID="{30F39DE4-4961-42B5-AB50-558149F108B7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AD8220F0-9CB7-4CA8-BE17-22EA2DCB15B0}" type="pres">
      <dgm:prSet presAssocID="{D7F44112-4CE0-4D2C-91CE-67AA80135300}" presName="spacer" presStyleCnt="0"/>
      <dgm:spPr/>
    </dgm:pt>
    <dgm:pt modelId="{BAAB260E-BF83-4419-839B-848FE4D81C56}" type="pres">
      <dgm:prSet presAssocID="{321E9FE9-7CA0-4B89-9CB4-2875B32E6D4B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384154C3-EE96-4F4A-B099-02978C8DE5F3}" type="pres">
      <dgm:prSet presAssocID="{E8D2FE60-3CB1-4EFD-99E3-FE0340A375DC}" presName="spacer" presStyleCnt="0"/>
      <dgm:spPr/>
    </dgm:pt>
    <dgm:pt modelId="{7D551BD6-068D-4A15-83A6-6077CD627670}" type="pres">
      <dgm:prSet presAssocID="{27B7DDA2-E383-4B48-8BA0-02C52D4E13AA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8EAE788F-D941-4AA9-A450-BEEEBD347DD1}" type="pres">
      <dgm:prSet presAssocID="{58E173E0-AAC1-41A6-9BC9-3207ECCE15E6}" presName="spacer" presStyleCnt="0"/>
      <dgm:spPr/>
    </dgm:pt>
    <dgm:pt modelId="{09A986D5-3889-460B-A45E-0F7BF98AEDFC}" type="pres">
      <dgm:prSet presAssocID="{79C13243-A3E3-4DDD-B5AB-FAB3431DE703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938C920D-6345-4A19-B2E7-31D326181E2E}" srcId="{865AFACC-C078-427B-9ED5-745FAD6817FE}" destId="{BD5C1E3F-6CB2-4518-AF18-CCD0AE48E50E}" srcOrd="0" destOrd="0" parTransId="{0CD0937B-0A7D-4232-9F29-3860A8E4725B}" sibTransId="{24122FC7-D99B-4BD8-A7A7-995366956116}"/>
    <dgm:cxn modelId="{72FADA18-ADC8-4574-976C-15889CBD6121}" srcId="{865AFACC-C078-427B-9ED5-745FAD6817FE}" destId="{321E9FE9-7CA0-4B89-9CB4-2875B32E6D4B}" srcOrd="4" destOrd="0" parTransId="{9E09FEAE-C095-4663-A0AF-274A31F9AE80}" sibTransId="{E8D2FE60-3CB1-4EFD-99E3-FE0340A375DC}"/>
    <dgm:cxn modelId="{6374321A-0F01-4A17-B2AD-8AA51DFDC915}" srcId="{865AFACC-C078-427B-9ED5-745FAD6817FE}" destId="{27B7DDA2-E383-4B48-8BA0-02C52D4E13AA}" srcOrd="5" destOrd="0" parTransId="{44F3D1BC-A566-46CA-BC76-69325D121201}" sibTransId="{58E173E0-AAC1-41A6-9BC9-3207ECCE15E6}"/>
    <dgm:cxn modelId="{5EA2DB27-04EA-4C7D-9E6D-09A4829C0AF3}" type="presOf" srcId="{27B7DDA2-E383-4B48-8BA0-02C52D4E13AA}" destId="{7D551BD6-068D-4A15-83A6-6077CD627670}" srcOrd="0" destOrd="0" presId="urn:microsoft.com/office/officeart/2005/8/layout/vList2"/>
    <dgm:cxn modelId="{DE443A5E-1D9F-46B2-823E-DC6B90D4EA35}" srcId="{865AFACC-C078-427B-9ED5-745FAD6817FE}" destId="{2CA69DF9-A90F-4505-8EAC-EE2BF8DD9A20}" srcOrd="2" destOrd="0" parTransId="{A109334C-B064-46C9-B8CD-4BDCA40A4F0C}" sibTransId="{253ADA07-8EE1-44F2-8D0D-259A408CAE02}"/>
    <dgm:cxn modelId="{56ACD369-1A96-482D-8138-A363CC2D80D6}" type="presOf" srcId="{79C13243-A3E3-4DDD-B5AB-FAB3431DE703}" destId="{09A986D5-3889-460B-A45E-0F7BF98AEDFC}" srcOrd="0" destOrd="0" presId="urn:microsoft.com/office/officeart/2005/8/layout/vList2"/>
    <dgm:cxn modelId="{21D23774-781A-49A2-BFB4-4EEC9F4BFE16}" type="presOf" srcId="{BD5C1E3F-6CB2-4518-AF18-CCD0AE48E50E}" destId="{2012C1EA-A462-4B90-9659-0424484FA6FB}" srcOrd="0" destOrd="0" presId="urn:microsoft.com/office/officeart/2005/8/layout/vList2"/>
    <dgm:cxn modelId="{97372A7A-199F-4FD9-A631-7B9457D4B48A}" srcId="{865AFACC-C078-427B-9ED5-745FAD6817FE}" destId="{9C3468B9-A294-4611-8748-DE951D36496C}" srcOrd="1" destOrd="0" parTransId="{5703D1E6-4404-4C1C-8464-52B0E1D969EF}" sibTransId="{EC37E75E-D44D-4D52-BD56-DAD14536637C}"/>
    <dgm:cxn modelId="{CD32647C-F7D5-45A4-8BC6-465F721DDD1D}" type="presOf" srcId="{30F39DE4-4961-42B5-AB50-558149F108B7}" destId="{BA46AA71-1256-49B4-AC2A-9ECB29FC00E0}" srcOrd="0" destOrd="0" presId="urn:microsoft.com/office/officeart/2005/8/layout/vList2"/>
    <dgm:cxn modelId="{7C207783-7075-471B-9829-D8C2E77FF168}" type="presOf" srcId="{865AFACC-C078-427B-9ED5-745FAD6817FE}" destId="{F3454C8F-4F27-4248-831A-F81FBA926C65}" srcOrd="0" destOrd="0" presId="urn:microsoft.com/office/officeart/2005/8/layout/vList2"/>
    <dgm:cxn modelId="{77375885-3197-45DF-A0F8-5237F316344F}" srcId="{865AFACC-C078-427B-9ED5-745FAD6817FE}" destId="{30F39DE4-4961-42B5-AB50-558149F108B7}" srcOrd="3" destOrd="0" parTransId="{D3CBF8B0-9D14-4B2C-B8CC-C596EBCBF0EF}" sibTransId="{D7F44112-4CE0-4D2C-91CE-67AA80135300}"/>
    <dgm:cxn modelId="{0C56BE87-AD4E-44B3-ADDD-EF8E7FBE57A2}" srcId="{865AFACC-C078-427B-9ED5-745FAD6817FE}" destId="{79C13243-A3E3-4DDD-B5AB-FAB3431DE703}" srcOrd="6" destOrd="0" parTransId="{73E1BB70-D310-43A2-A40F-89F7BF52E040}" sibTransId="{85945E1E-4177-4272-B678-019C67A25556}"/>
    <dgm:cxn modelId="{24D1BA9D-663E-4028-BCD0-F6097F709AD6}" type="presOf" srcId="{9C3468B9-A294-4611-8748-DE951D36496C}" destId="{B63FE7C0-7164-4904-9E29-73AAF0EF95F4}" srcOrd="0" destOrd="0" presId="urn:microsoft.com/office/officeart/2005/8/layout/vList2"/>
    <dgm:cxn modelId="{ABD030A7-9F83-42A3-A6FA-BBA79A9F75C8}" type="presOf" srcId="{321E9FE9-7CA0-4B89-9CB4-2875B32E6D4B}" destId="{BAAB260E-BF83-4419-839B-848FE4D81C56}" srcOrd="0" destOrd="0" presId="urn:microsoft.com/office/officeart/2005/8/layout/vList2"/>
    <dgm:cxn modelId="{08F50CDE-C84A-467C-A0A9-7F663711C57D}" type="presOf" srcId="{2CA69DF9-A90F-4505-8EAC-EE2BF8DD9A20}" destId="{586D9234-2A39-44EF-A034-DEC7A9298509}" srcOrd="0" destOrd="0" presId="urn:microsoft.com/office/officeart/2005/8/layout/vList2"/>
    <dgm:cxn modelId="{0E5DE843-2C17-490D-A6CD-FFD729556582}" type="presParOf" srcId="{F3454C8F-4F27-4248-831A-F81FBA926C65}" destId="{2012C1EA-A462-4B90-9659-0424484FA6FB}" srcOrd="0" destOrd="0" presId="urn:microsoft.com/office/officeart/2005/8/layout/vList2"/>
    <dgm:cxn modelId="{EDCE5AF9-EEE4-4696-AB77-CB4562C88C17}" type="presParOf" srcId="{F3454C8F-4F27-4248-831A-F81FBA926C65}" destId="{2D02EC62-C881-4C58-A40A-D3BBBD95FD4B}" srcOrd="1" destOrd="0" presId="urn:microsoft.com/office/officeart/2005/8/layout/vList2"/>
    <dgm:cxn modelId="{96D506AA-EA99-4B16-8079-FB5B894899EE}" type="presParOf" srcId="{F3454C8F-4F27-4248-831A-F81FBA926C65}" destId="{B63FE7C0-7164-4904-9E29-73AAF0EF95F4}" srcOrd="2" destOrd="0" presId="urn:microsoft.com/office/officeart/2005/8/layout/vList2"/>
    <dgm:cxn modelId="{3B3CCC82-7ED6-4DB5-AAA2-6466E6B7D2D6}" type="presParOf" srcId="{F3454C8F-4F27-4248-831A-F81FBA926C65}" destId="{0F1CBDC1-0137-4604-9293-DC7DE3627763}" srcOrd="3" destOrd="0" presId="urn:microsoft.com/office/officeart/2005/8/layout/vList2"/>
    <dgm:cxn modelId="{4BDC9B62-3E09-4F61-8108-00CFD18454C4}" type="presParOf" srcId="{F3454C8F-4F27-4248-831A-F81FBA926C65}" destId="{586D9234-2A39-44EF-A034-DEC7A9298509}" srcOrd="4" destOrd="0" presId="urn:microsoft.com/office/officeart/2005/8/layout/vList2"/>
    <dgm:cxn modelId="{C5AE11AD-D6B6-4176-A69C-3A223BF3BD88}" type="presParOf" srcId="{F3454C8F-4F27-4248-831A-F81FBA926C65}" destId="{83180001-8C9D-4CD9-A4D9-63E0272A3BDE}" srcOrd="5" destOrd="0" presId="urn:microsoft.com/office/officeart/2005/8/layout/vList2"/>
    <dgm:cxn modelId="{5587674C-FC10-4984-89CC-A6B25E92FB52}" type="presParOf" srcId="{F3454C8F-4F27-4248-831A-F81FBA926C65}" destId="{BA46AA71-1256-49B4-AC2A-9ECB29FC00E0}" srcOrd="6" destOrd="0" presId="urn:microsoft.com/office/officeart/2005/8/layout/vList2"/>
    <dgm:cxn modelId="{19539E57-6A6A-432F-AB81-C68DC0B327C0}" type="presParOf" srcId="{F3454C8F-4F27-4248-831A-F81FBA926C65}" destId="{AD8220F0-9CB7-4CA8-BE17-22EA2DCB15B0}" srcOrd="7" destOrd="0" presId="urn:microsoft.com/office/officeart/2005/8/layout/vList2"/>
    <dgm:cxn modelId="{03F75C64-0BD2-42CA-89D4-293D1EDBD753}" type="presParOf" srcId="{F3454C8F-4F27-4248-831A-F81FBA926C65}" destId="{BAAB260E-BF83-4419-839B-848FE4D81C56}" srcOrd="8" destOrd="0" presId="urn:microsoft.com/office/officeart/2005/8/layout/vList2"/>
    <dgm:cxn modelId="{00F38218-8090-44B5-9B15-B4D24FC5496D}" type="presParOf" srcId="{F3454C8F-4F27-4248-831A-F81FBA926C65}" destId="{384154C3-EE96-4F4A-B099-02978C8DE5F3}" srcOrd="9" destOrd="0" presId="urn:microsoft.com/office/officeart/2005/8/layout/vList2"/>
    <dgm:cxn modelId="{8D2DA864-6116-43F6-8E63-53EA6D0BCD6D}" type="presParOf" srcId="{F3454C8F-4F27-4248-831A-F81FBA926C65}" destId="{7D551BD6-068D-4A15-83A6-6077CD627670}" srcOrd="10" destOrd="0" presId="urn:microsoft.com/office/officeart/2005/8/layout/vList2"/>
    <dgm:cxn modelId="{692EE1C7-641C-48A9-ADB2-80788C2BA4DA}" type="presParOf" srcId="{F3454C8F-4F27-4248-831A-F81FBA926C65}" destId="{8EAE788F-D941-4AA9-A450-BEEEBD347DD1}" srcOrd="11" destOrd="0" presId="urn:microsoft.com/office/officeart/2005/8/layout/vList2"/>
    <dgm:cxn modelId="{227CC67B-3D46-47A7-B6C5-7D8C617514C6}" type="presParOf" srcId="{F3454C8F-4F27-4248-831A-F81FBA926C65}" destId="{09A986D5-3889-460B-A45E-0F7BF98AEDFC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12C1EA-A462-4B90-9659-0424484FA6FB}">
      <dsp:nvSpPr>
        <dsp:cNvPr id="0" name=""/>
        <dsp:cNvSpPr/>
      </dsp:nvSpPr>
      <dsp:spPr>
        <a:xfrm>
          <a:off x="0" y="50903"/>
          <a:ext cx="5913437" cy="6084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Get data from official NBA API</a:t>
          </a:r>
        </a:p>
      </dsp:txBody>
      <dsp:txXfrm>
        <a:off x="29700" y="80603"/>
        <a:ext cx="5854037" cy="549000"/>
      </dsp:txXfrm>
    </dsp:sp>
    <dsp:sp modelId="{B63FE7C0-7164-4904-9E29-73AAF0EF95F4}">
      <dsp:nvSpPr>
        <dsp:cNvPr id="0" name=""/>
        <dsp:cNvSpPr/>
      </dsp:nvSpPr>
      <dsp:spPr>
        <a:xfrm>
          <a:off x="0" y="705383"/>
          <a:ext cx="5913437" cy="608400"/>
        </a:xfrm>
        <a:prstGeom prst="roundRect">
          <a:avLst/>
        </a:prstGeom>
        <a:gradFill rotWithShape="0">
          <a:gsLst>
            <a:gs pos="0">
              <a:schemeClr val="accent2">
                <a:hueOff val="-565496"/>
                <a:satOff val="1864"/>
                <a:lumOff val="1994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565496"/>
                <a:satOff val="1864"/>
                <a:lumOff val="1994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565496"/>
                <a:satOff val="1864"/>
                <a:lumOff val="1994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Setup Github and organize</a:t>
          </a:r>
        </a:p>
      </dsp:txBody>
      <dsp:txXfrm>
        <a:off x="29700" y="735083"/>
        <a:ext cx="5854037" cy="549000"/>
      </dsp:txXfrm>
    </dsp:sp>
    <dsp:sp modelId="{586D9234-2A39-44EF-A034-DEC7A9298509}">
      <dsp:nvSpPr>
        <dsp:cNvPr id="0" name=""/>
        <dsp:cNvSpPr/>
      </dsp:nvSpPr>
      <dsp:spPr>
        <a:xfrm>
          <a:off x="0" y="1359863"/>
          <a:ext cx="5913437" cy="608400"/>
        </a:xfrm>
        <a:prstGeom prst="roundRect">
          <a:avLst/>
        </a:prstGeom>
        <a:gradFill rotWithShape="0">
          <a:gsLst>
            <a:gs pos="0">
              <a:schemeClr val="accent2">
                <a:hueOff val="-1130992"/>
                <a:satOff val="3728"/>
                <a:lumOff val="3987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1130992"/>
                <a:satOff val="3728"/>
                <a:lumOff val="3987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1130992"/>
                <a:satOff val="3728"/>
                <a:lumOff val="3987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Create graphs and charts</a:t>
          </a:r>
        </a:p>
      </dsp:txBody>
      <dsp:txXfrm>
        <a:off x="29700" y="1389563"/>
        <a:ext cx="5854037" cy="549000"/>
      </dsp:txXfrm>
    </dsp:sp>
    <dsp:sp modelId="{BA46AA71-1256-49B4-AC2A-9ECB29FC00E0}">
      <dsp:nvSpPr>
        <dsp:cNvPr id="0" name=""/>
        <dsp:cNvSpPr/>
      </dsp:nvSpPr>
      <dsp:spPr>
        <a:xfrm>
          <a:off x="0" y="2014343"/>
          <a:ext cx="5913437" cy="608400"/>
        </a:xfrm>
        <a:prstGeom prst="roundRect">
          <a:avLst/>
        </a:prstGeom>
        <a:gradFill rotWithShape="0">
          <a:gsLst>
            <a:gs pos="0">
              <a:schemeClr val="accent2">
                <a:hueOff val="-1696488"/>
                <a:satOff val="5592"/>
                <a:lumOff val="598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1696488"/>
                <a:satOff val="5592"/>
                <a:lumOff val="598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1696488"/>
                <a:satOff val="5592"/>
                <a:lumOff val="598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Run regressions and create a model that is a good indicator of what creates wins/losses</a:t>
          </a:r>
        </a:p>
      </dsp:txBody>
      <dsp:txXfrm>
        <a:off x="29700" y="2044043"/>
        <a:ext cx="5854037" cy="549000"/>
      </dsp:txXfrm>
    </dsp:sp>
    <dsp:sp modelId="{BAAB260E-BF83-4419-839B-848FE4D81C56}">
      <dsp:nvSpPr>
        <dsp:cNvPr id="0" name=""/>
        <dsp:cNvSpPr/>
      </dsp:nvSpPr>
      <dsp:spPr>
        <a:xfrm>
          <a:off x="0" y="2668823"/>
          <a:ext cx="5913437" cy="608400"/>
        </a:xfrm>
        <a:prstGeom prst="roundRect">
          <a:avLst/>
        </a:prstGeom>
        <a:gradFill rotWithShape="0">
          <a:gsLst>
            <a:gs pos="0">
              <a:schemeClr val="accent2">
                <a:hueOff val="-2261984"/>
                <a:satOff val="7457"/>
                <a:lumOff val="7974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2261984"/>
                <a:satOff val="7457"/>
                <a:lumOff val="7974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2261984"/>
                <a:satOff val="7457"/>
                <a:lumOff val="7974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Train/test model with data</a:t>
          </a:r>
        </a:p>
      </dsp:txBody>
      <dsp:txXfrm>
        <a:off x="29700" y="2698523"/>
        <a:ext cx="5854037" cy="549000"/>
      </dsp:txXfrm>
    </dsp:sp>
    <dsp:sp modelId="{7D551BD6-068D-4A15-83A6-6077CD627670}">
      <dsp:nvSpPr>
        <dsp:cNvPr id="0" name=""/>
        <dsp:cNvSpPr/>
      </dsp:nvSpPr>
      <dsp:spPr>
        <a:xfrm>
          <a:off x="0" y="3323303"/>
          <a:ext cx="5913437" cy="608400"/>
        </a:xfrm>
        <a:prstGeom prst="roundRect">
          <a:avLst/>
        </a:prstGeom>
        <a:gradFill rotWithShape="0">
          <a:gsLst>
            <a:gs pos="0">
              <a:schemeClr val="accent2">
                <a:hueOff val="-2827479"/>
                <a:satOff val="9321"/>
                <a:lumOff val="9968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2827479"/>
                <a:satOff val="9321"/>
                <a:lumOff val="9968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2827479"/>
                <a:satOff val="9321"/>
                <a:lumOff val="9968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Make a correlation matrix</a:t>
          </a:r>
        </a:p>
      </dsp:txBody>
      <dsp:txXfrm>
        <a:off x="29700" y="3353003"/>
        <a:ext cx="5854037" cy="549000"/>
      </dsp:txXfrm>
    </dsp:sp>
    <dsp:sp modelId="{09A986D5-3889-460B-A45E-0F7BF98AEDFC}">
      <dsp:nvSpPr>
        <dsp:cNvPr id="0" name=""/>
        <dsp:cNvSpPr/>
      </dsp:nvSpPr>
      <dsp:spPr>
        <a:xfrm>
          <a:off x="0" y="3977784"/>
          <a:ext cx="5913437" cy="608400"/>
        </a:xfrm>
        <a:prstGeom prst="roundRect">
          <a:avLst/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Analyze results</a:t>
          </a:r>
        </a:p>
      </dsp:txBody>
      <dsp:txXfrm>
        <a:off x="29700" y="4007484"/>
        <a:ext cx="5854037" cy="549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12DD1-2CEF-F21E-FF0B-64C8443CD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2616" y="962902"/>
            <a:ext cx="4176384" cy="2380828"/>
          </a:xfrm>
        </p:spPr>
        <p:txBody>
          <a:bodyPr>
            <a:normAutofit/>
          </a:bodyPr>
          <a:lstStyle/>
          <a:p>
            <a:r>
              <a:rPr lang="en-US" sz="4800"/>
              <a:t>Group 8- sports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C15C5C-4614-604A-976E-03A924FCAD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2617" y="3531204"/>
            <a:ext cx="4171479" cy="1610643"/>
          </a:xfrm>
        </p:spPr>
        <p:txBody>
          <a:bodyPr>
            <a:normAutofit/>
          </a:bodyPr>
          <a:lstStyle/>
          <a:p>
            <a:r>
              <a:rPr lang="en-US" sz="1600"/>
              <a:t>Kevin, luka, nate, eric, sahat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7" y="3528543"/>
            <a:ext cx="417147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hart of a basketball shooting&#10;&#10;AI-generated content may be incorrect.">
            <a:extLst>
              <a:ext uri="{FF2B5EF4-FFF2-40B4-BE49-F238E27FC236}">
                <a16:creationId xmlns:a16="http://schemas.microsoft.com/office/drawing/2014/main" id="{FFCA74A0-8E63-E56A-E1D6-B7C47A909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903766"/>
            <a:ext cx="4960442" cy="4464396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370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ABF15-7E41-0FBD-51FB-38D68837D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8250" y="327192"/>
            <a:ext cx="7910957" cy="615964"/>
          </a:xfrm>
        </p:spPr>
        <p:txBody>
          <a:bodyPr>
            <a:normAutofit fontScale="90000"/>
          </a:bodyPr>
          <a:lstStyle/>
          <a:p>
            <a:r>
              <a:rPr lang="en-US"/>
              <a:t>Factors Predicting Offensive Rating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E42C03-E9BF-4125-DFC0-C37B93677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6713" y="1098432"/>
            <a:ext cx="10272053" cy="5327630"/>
          </a:xfrm>
        </p:spPr>
      </p:pic>
    </p:spTree>
    <p:extLst>
      <p:ext uri="{BB962C8B-B14F-4D97-AF65-F5344CB8AC3E}">
        <p14:creationId xmlns:p14="http://schemas.microsoft.com/office/powerpoint/2010/main" val="2363284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451D10-206F-DDA2-9873-15115860D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026" y="237968"/>
            <a:ext cx="11467381" cy="1049235"/>
          </a:xfrm>
        </p:spPr>
        <p:txBody>
          <a:bodyPr/>
          <a:lstStyle/>
          <a:p>
            <a:pPr algn="ctr"/>
            <a:r>
              <a:rPr lang="en-US"/>
              <a:t>Results: Linear Regression and Random Forest Model Comparison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5E8580-7CCB-20C2-057A-CCFC3BF4A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481" y="1284851"/>
            <a:ext cx="9193164" cy="532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165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4D511-416A-0140-DBDC-06C134022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1B7F6-2134-6F04-C5C4-B5209048F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Offensive efficiency should be prioritized over defense.</a:t>
            </a:r>
          </a:p>
          <a:p>
            <a:r>
              <a:rPr lang="en-US"/>
              <a:t>This can be achieved by increasing shooting efficiency (high TS%) and minimizing turnovers (low TOV%).</a:t>
            </a:r>
          </a:p>
          <a:p>
            <a:r>
              <a:rPr lang="en-US"/>
              <a:t>Other interesting finding: greater average height has a slightly negative correlation to wins and offensive rating for a team.</a:t>
            </a:r>
          </a:p>
        </p:txBody>
      </p:sp>
    </p:spTree>
    <p:extLst>
      <p:ext uri="{BB962C8B-B14F-4D97-AF65-F5344CB8AC3E}">
        <p14:creationId xmlns:p14="http://schemas.microsoft.com/office/powerpoint/2010/main" val="52912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2435CE-C6C1-CE49-FEA0-DB8973F34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30" y="2663813"/>
            <a:ext cx="2727813" cy="153652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What we’re looking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AE080-3291-83FD-C143-422A5F6B6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5462" y="2172524"/>
            <a:ext cx="6034827" cy="2520176"/>
          </a:xfrm>
        </p:spPr>
        <p:txBody>
          <a:bodyPr anchor="t">
            <a:noAutofit/>
          </a:bodyPr>
          <a:lstStyle/>
          <a:p>
            <a:r>
              <a:rPr lang="en-US" sz="3200">
                <a:latin typeface="Gill Sans MT"/>
                <a:cs typeface="Arial"/>
              </a:rPr>
              <a:t>What key team performance metrics can an NBA team focus on to maximize their chance to win the most games?</a:t>
            </a:r>
            <a:endParaRPr lang="en-US" sz="320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76782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A109E7-342F-6731-D808-893C92D17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r>
              <a:rPr lang="en-US" sz="4400"/>
              <a:t>What we’re looking at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E155F-DECD-807B-D355-B6C0E2617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5035" y="687805"/>
            <a:ext cx="6130003" cy="612246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/>
              <a:t>Stats from NBA that influences winning % - </a:t>
            </a:r>
          </a:p>
          <a:p>
            <a:pPr lvl="1"/>
            <a:r>
              <a:rPr lang="en-US" sz="3200"/>
              <a:t>Shot types (2p, 3p, layups, etc.) – shot chart</a:t>
            </a:r>
          </a:p>
          <a:p>
            <a:pPr lvl="1"/>
            <a:r>
              <a:rPr lang="en-US" sz="3200"/>
              <a:t>Turnover %</a:t>
            </a:r>
          </a:p>
          <a:p>
            <a:pPr lvl="1"/>
            <a:r>
              <a:rPr lang="en-US" sz="3200"/>
              <a:t>True shooting %</a:t>
            </a:r>
          </a:p>
          <a:p>
            <a:pPr lvl="1"/>
            <a:r>
              <a:rPr lang="en-US" sz="3200"/>
              <a:t>Team adjusted offensive/defensive ratings</a:t>
            </a:r>
          </a:p>
          <a:p>
            <a:pPr lvl="1"/>
            <a:r>
              <a:rPr lang="en-US" sz="3200"/>
              <a:t>Height/Wingspan</a:t>
            </a:r>
          </a:p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43477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3EDED9-CE36-9760-47A6-75601C222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/>
              <a:t>Our Process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C9132829-7C33-4ABE-745F-AD8ECD480C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7881876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96634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E1E904-E154-5B79-AC2D-1890CB416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>
            <a:normAutofit/>
          </a:bodyPr>
          <a:lstStyle/>
          <a:p>
            <a:r>
              <a:rPr lang="en-US" sz="2200"/>
              <a:t>Correlation matrix with team data: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2AC0D7-895A-197B-F83F-0A53BC3C8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5115" y="2015732"/>
            <a:ext cx="3812989" cy="3450613"/>
          </a:xfrm>
        </p:spPr>
        <p:txBody>
          <a:bodyPr>
            <a:normAutofit/>
          </a:bodyPr>
          <a:lstStyle/>
          <a:p>
            <a:r>
              <a:rPr lang="en-US"/>
              <a:t>Notable Pairwise Correlations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Wins/ORTG 0.79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Wins/DRTG -0.71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Wins/Height -0.11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/>
          </a:p>
          <a:p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2C5BF03-0923-8B80-CDED-34EB539A04C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" b="1007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457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12F6065-5345-44BD-B66E-5487CCD7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60B71149-EF12-409B-9E8F-12D4AD678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6C566F3-C07E-4D3A-BBEB-E92FCDC70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0FCC68-00C3-3EE5-347D-BF80725CD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467" y="802298"/>
            <a:ext cx="5541503" cy="2541431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200"/>
              <a:t>Random forest Predicting Offensive Rating and Wins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EC0903-3CA2-E117-65E6-0CD41552A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594" y="535172"/>
            <a:ext cx="4074836" cy="2383778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4628083-088A-4340-9F78-79BB3B772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2924" y="3526496"/>
            <a:ext cx="55361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C24FD26-372E-291F-8F40-EC07ACA8F6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3593" y="3197739"/>
            <a:ext cx="4074836" cy="237359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219E7FDC-6797-4817-820D-2594ED938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9DF5848-4888-4C68-B050-02B3D1032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278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12F6065-5345-44BD-B66E-5487CCD7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60B71149-EF12-409B-9E8F-12D4AD678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6C566F3-C07E-4D3A-BBEB-E92FCDC70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783034-AA30-5F77-68EA-30968223A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467" y="802298"/>
            <a:ext cx="5541503" cy="2541431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200"/>
              <a:t>Linear Regression Predicting Offensive Rating and Wins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9A6D44B-CE44-A533-3725-E1A4BA7D6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956" b="-1"/>
          <a:stretch/>
        </p:blipFill>
        <p:spPr>
          <a:xfrm>
            <a:off x="7713915" y="481108"/>
            <a:ext cx="3594193" cy="2491907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4628083-088A-4340-9F78-79BB3B772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2924" y="3526496"/>
            <a:ext cx="55361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239AC16-4CA7-7B32-11F1-DF789358341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235"/>
          <a:stretch/>
        </p:blipFill>
        <p:spPr>
          <a:xfrm>
            <a:off x="7682702" y="3138582"/>
            <a:ext cx="3656618" cy="249190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219E7FDC-6797-4817-820D-2594ED938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9DF5848-4888-4C68-B050-02B3D1032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295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AAD82-96D0-5401-070F-4FFEACBE3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Difficulties and Complications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50A23-39CF-69B9-A47A-37F1A4986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Importing the Python </a:t>
            </a:r>
            <a:r>
              <a:rPr lang="en-US" err="1"/>
              <a:t>shap</a:t>
            </a:r>
            <a:r>
              <a:rPr lang="en-US"/>
              <a:t> module and utilizing its methods for SHAP analysis was more complicated than the other parts, as this went beyond the material taught in class.</a:t>
            </a:r>
          </a:p>
        </p:txBody>
      </p:sp>
    </p:spTree>
    <p:extLst>
      <p:ext uri="{BB962C8B-B14F-4D97-AF65-F5344CB8AC3E}">
        <p14:creationId xmlns:p14="http://schemas.microsoft.com/office/powerpoint/2010/main" val="1110136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85D39-96F1-8024-C5AA-72A3F5E4D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9566" y="202046"/>
            <a:ext cx="6244878" cy="1049235"/>
          </a:xfrm>
        </p:spPr>
        <p:txBody>
          <a:bodyPr/>
          <a:lstStyle/>
          <a:p>
            <a:r>
              <a:rPr lang="en-US"/>
              <a:t>Factors predicting Wins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7F958-4A1E-9AE3-26F9-48708F208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3239" y="1355402"/>
            <a:ext cx="9603275" cy="682805"/>
          </a:xfrm>
        </p:spPr>
        <p:txBody>
          <a:bodyPr/>
          <a:lstStyle/>
          <a:p>
            <a:r>
              <a:rPr lang="en-US"/>
              <a:t>Offensive rating is the strongest predictor for wins: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D52947-2308-43AD-DF72-3F1B0F1D0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245" y="1949287"/>
            <a:ext cx="8505521" cy="4854121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9D053A-2E8D-AE26-734E-12A334BD1F93}"/>
              </a:ext>
            </a:extLst>
          </p:cNvPr>
          <p:cNvSpPr txBox="1">
            <a:spLocks/>
          </p:cNvSpPr>
          <p:nvPr/>
        </p:nvSpPr>
        <p:spPr>
          <a:xfrm>
            <a:off x="365216" y="784776"/>
            <a:ext cx="11369554" cy="68280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i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The wider the spread in SHAP (</a:t>
            </a:r>
            <a:r>
              <a:rPr lang="en-US" b="0" i="0" err="1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SHapley</a:t>
            </a:r>
            <a:r>
              <a:rPr lang="en-US" b="0" i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 Additive </a:t>
            </a:r>
            <a:r>
              <a:rPr lang="en-US" b="0" i="0" err="1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exPlanation</a:t>
            </a:r>
            <a:r>
              <a:rPr lang="en-US" b="0" i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) values, the more important the factor is when predicting wins: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4446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Metadata/LabelInfo.xml><?xml version="1.0" encoding="utf-8"?>
<clbl:labelList xmlns:clbl="http://schemas.microsoft.com/office/2020/mipLabelMetadata">
  <clbl:label id="{22177130-642f-41d9-9211-74237ad5687d}" enabled="0" method="" siteId="{22177130-642f-41d9-9211-74237ad5687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290</Words>
  <Application>Microsoft Office PowerPoint</Application>
  <PresentationFormat>Widescreen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Courier New</vt:lpstr>
      <vt:lpstr>Gill Sans MT</vt:lpstr>
      <vt:lpstr>Gallery</vt:lpstr>
      <vt:lpstr>Group 8- sports analysis</vt:lpstr>
      <vt:lpstr>What we’re looking for</vt:lpstr>
      <vt:lpstr>What we’re looking at</vt:lpstr>
      <vt:lpstr>Our Process</vt:lpstr>
      <vt:lpstr>Correlation matrix with team data:</vt:lpstr>
      <vt:lpstr>Random forest Predicting Offensive Rating and Wins</vt:lpstr>
      <vt:lpstr>Linear Regression Predicting Offensive Rating and Wins </vt:lpstr>
      <vt:lpstr>Difficulties and Complications</vt:lpstr>
      <vt:lpstr>Factors predicting Wins</vt:lpstr>
      <vt:lpstr>Factors Predicting Offensive Rating</vt:lpstr>
      <vt:lpstr>Results: Linear Regression and Random Forest Model Comparison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Pham, Kevin</dc:creator>
  <cp:lastModifiedBy>Czopp, Nathan</cp:lastModifiedBy>
  <cp:revision>1</cp:revision>
  <dcterms:created xsi:type="dcterms:W3CDTF">2025-04-14T20:02:44Z</dcterms:created>
  <dcterms:modified xsi:type="dcterms:W3CDTF">2025-04-22T02:00:04Z</dcterms:modified>
</cp:coreProperties>
</file>