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0.jpeg" ContentType="image/jpeg"/>
  <Override PartName="/ppt/media/image8.jpeg" ContentType="image/jpeg"/>
  <Override PartName="/ppt/media/image5.png" ContentType="image/png"/>
  <Override PartName="/ppt/media/image13.jpeg" ContentType="image/jpeg"/>
  <Override PartName="/ppt/media/image17.jpeg" ContentType="image/jpeg"/>
  <Override PartName="/ppt/media/image16.jpeg" ContentType="image/jpeg"/>
  <Override PartName="/ppt/media/image15.jpeg" ContentType="image/jpeg"/>
  <Override PartName="/ppt/media/image14.jpeg" ContentType="image/jpeg"/>
  <Override PartName="/ppt/media/image9.jpeg" ContentType="image/jpeg"/>
  <Override PartName="/ppt/media/image1.png" ContentType="image/png"/>
  <Override PartName="/ppt/media/image3.jpeg" ContentType="image/jpeg"/>
  <Override PartName="/ppt/media/image2.png" ContentType="image/png"/>
  <Override PartName="/ppt/media/image4.jpeg" ContentType="image/jpeg"/>
  <Override PartName="/ppt/media/image6.png" ContentType="image/png"/>
  <Override PartName="/ppt/media/image11.png" ContentType="image/png"/>
  <Override PartName="/ppt/media/image7.png" ContentType="image/png"/>
  <Override PartName="/ppt/media/image1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280" cy="5669280"/>
          </a:xfrm>
          <a:prstGeom prst="rect">
            <a:avLst/>
          </a:prstGeom>
          <a:solidFill>
            <a:srgbClr val="2c3e50"/>
          </a:solidFill>
          <a:ln w="10800">
            <a:noFill/>
          </a:ln>
        </p:spPr>
        <p:style>
          <a:lnRef idx="0"/>
          <a:fillRef idx="0"/>
          <a:effectRef idx="0"/>
          <a:fontRef idx="minor"/>
        </p:style>
      </p:sp>
      <p:sp>
        <p:nvSpPr>
          <p:cNvPr id="1"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2700000" y="1485000"/>
            <a:ext cx="4679280" cy="1619280"/>
          </a:xfrm>
          <a:prstGeom prst="rect">
            <a:avLst/>
          </a:prstGeom>
          <a:noFill/>
          <a:ln w="0">
            <a:noFill/>
          </a:ln>
        </p:spPr>
        <p:txBody>
          <a:bodyPr lIns="0" rIns="0" tIns="0" bIns="0" anchor="ctr" anchorCtr="1">
            <a:noAutofit/>
          </a:bodyP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8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0" y="5400000"/>
            <a:ext cx="10079280" cy="269280"/>
          </a:xfrm>
          <a:prstGeom prst="rect">
            <a:avLst/>
          </a:prstGeom>
          <a:solidFill>
            <a:srgbClr val="2c3e50"/>
          </a:solidFill>
          <a:ln w="10800">
            <a:noFill/>
          </a:ln>
        </p:spPr>
        <p:style>
          <a:lnRef idx="0"/>
          <a:fillRef idx="0"/>
          <a:effectRef idx="0"/>
          <a:fontRef idx="minor"/>
        </p:style>
      </p:sp>
      <p:sp>
        <p:nvSpPr>
          <p:cNvPr id="41" name=""/>
          <p:cNvSpPr/>
          <p:nvPr/>
        </p:nvSpPr>
        <p:spPr>
          <a:xfrm>
            <a:off x="0" y="0"/>
            <a:ext cx="10079280" cy="1214280"/>
          </a:xfrm>
          <a:prstGeom prst="rect">
            <a:avLst/>
          </a:prstGeom>
          <a:solidFill>
            <a:srgbClr val="2c3e50"/>
          </a:solidFill>
          <a:ln w="10800">
            <a:noFill/>
          </a:ln>
        </p:spPr>
        <p:style>
          <a:lnRef idx="0"/>
          <a:fillRef idx="0"/>
          <a:effectRef idx="0"/>
          <a:fontRef idx="minor"/>
        </p:style>
      </p:sp>
      <p:sp>
        <p:nvSpPr>
          <p:cNvPr id="4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sp>
      <p:sp>
        <p:nvSpPr>
          <p:cNvPr id="4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F6A1B4E8-6DF7-4C17-B95E-2F4AD9D0DD85}" type="slidenum">
              <a:rPr b="1" lang="en-US" sz="1800" spc="-1" strike="noStrike">
                <a:solidFill>
                  <a:srgbClr val="ffffff"/>
                </a:solidFill>
                <a:latin typeface="Source Sans Pro Black"/>
                <a:ea typeface="DejaVu Sans"/>
              </a:rPr>
              <a:t>&lt;number&gt;</a:t>
            </a:fld>
            <a:endParaRPr b="0" lang="en-US" sz="1800" spc="-1" strike="noStrike">
              <a:latin typeface="Arial"/>
            </a:endParaRPr>
          </a:p>
        </p:txBody>
      </p:sp>
      <p:sp>
        <p:nvSpPr>
          <p:cNvPr id="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0" y="0"/>
            <a:ext cx="10079280" cy="5669280"/>
          </a:xfrm>
          <a:prstGeom prst="rect">
            <a:avLst/>
          </a:prstGeom>
          <a:solidFill>
            <a:srgbClr val="2c3e50"/>
          </a:solidFill>
          <a:ln w="10800">
            <a:noFill/>
          </a:ln>
        </p:spPr>
        <p:style>
          <a:lnRef idx="0"/>
          <a:fillRef idx="0"/>
          <a:effectRef idx="0"/>
          <a:fontRef idx="minor"/>
        </p:style>
      </p:sp>
      <p:sp>
        <p:nvSpPr>
          <p:cNvPr id="8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60000" y="2835000"/>
            <a:ext cx="9359280" cy="718200"/>
          </a:xfrm>
          <a:prstGeom prst="rect">
            <a:avLst/>
          </a:prstGeom>
          <a:noFill/>
          <a:ln w="0">
            <a:noFill/>
          </a:ln>
        </p:spPr>
        <p:txBody>
          <a:bodyPr lIns="0" rIns="0" tIns="0" bIns="0" anchor="ctr" anchorCtr="1">
            <a:noAutofit/>
          </a:bodyPr>
          <a:p>
            <a:pPr algn="ctr">
              <a:lnSpc>
                <a:spcPct val="100000"/>
              </a:lnSpc>
              <a:buNone/>
            </a:pPr>
            <a:r>
              <a:rPr b="1" lang="en-US" sz="3200" spc="-1" strike="noStrike">
                <a:solidFill>
                  <a:srgbClr val="ffffff"/>
                </a:solidFill>
                <a:latin typeface="Source Sans Pro Black"/>
              </a:rPr>
              <a:t>Robusno učenje i neprijateljski napadi</a:t>
            </a:r>
            <a:endParaRPr b="0" lang="en-US" sz="3200" spc="-1" strike="noStrike">
              <a:latin typeface="Arial"/>
            </a:endParaRPr>
          </a:p>
        </p:txBody>
      </p:sp>
      <p:sp>
        <p:nvSpPr>
          <p:cNvPr id="123" name="PlaceHolder 2"/>
          <p:cNvSpPr>
            <a:spLocks noGrp="1"/>
          </p:cNvSpPr>
          <p:nvPr>
            <p:ph type="subTitle"/>
          </p:nvPr>
        </p:nvSpPr>
        <p:spPr>
          <a:xfrm>
            <a:off x="360000" y="3915000"/>
            <a:ext cx="9359280" cy="1484280"/>
          </a:xfrm>
          <a:prstGeom prst="rect">
            <a:avLst/>
          </a:prstGeom>
          <a:noFill/>
          <a:ln w="0">
            <a:noFill/>
          </a:ln>
        </p:spPr>
        <p:txBody>
          <a:bodyPr lIns="0" rIns="0" tIns="0" bIns="0" anchor="ctr">
            <a:noAutofit/>
          </a:bodyPr>
          <a:p>
            <a:pPr algn="ctr">
              <a:lnSpc>
                <a:spcPct val="100000"/>
              </a:lnSpc>
              <a:buNone/>
            </a:pPr>
            <a:r>
              <a:rPr b="1" lang="en-US" sz="2200" spc="-1" strike="noStrike">
                <a:solidFill>
                  <a:srgbClr val="ffffff"/>
                </a:solidFill>
                <a:latin typeface="Source Sans Pro"/>
              </a:rPr>
              <a:t>Projektni zadatak</a:t>
            </a:r>
            <a:r>
              <a:rPr b="0" lang="en-US" sz="2200" spc="-1" strike="noStrike">
                <a:solidFill>
                  <a:srgbClr val="ffffff"/>
                </a:solidFill>
                <a:latin typeface="Source Sans Pro"/>
              </a:rPr>
              <a:t> – Luka Glavinić, Dominik Jambrović, Dominik Babić</a:t>
            </a:r>
            <a:endParaRPr b="0" lang="en-US" sz="2200" spc="-1" strike="noStrike">
              <a:latin typeface="Arial"/>
            </a:endParaRPr>
          </a:p>
          <a:p>
            <a:pPr algn="ctr">
              <a:lnSpc>
                <a:spcPct val="100000"/>
              </a:lnSpc>
              <a:buNone/>
            </a:pPr>
            <a:r>
              <a:rPr b="0" lang="en-US" sz="2200" spc="-1" strike="noStrike">
                <a:solidFill>
                  <a:srgbClr val="ffffff"/>
                </a:solidFill>
                <a:latin typeface="Source Sans Pro"/>
              </a:rPr>
              <a:t>Mentor: Siniša Šegvić, Asistent: Ivan Grubišić</a:t>
            </a:r>
            <a:endParaRPr b="0" lang="en-US" sz="2200" spc="-1" strike="noStrike">
              <a:latin typeface="Arial"/>
            </a:endParaRPr>
          </a:p>
        </p:txBody>
      </p:sp>
      <p:pic>
        <p:nvPicPr>
          <p:cNvPr id="124" name="" descr=""/>
          <p:cNvPicPr/>
          <p:nvPr/>
        </p:nvPicPr>
        <p:blipFill>
          <a:blip r:embed="rId1"/>
          <a:stretch/>
        </p:blipFill>
        <p:spPr>
          <a:xfrm>
            <a:off x="7086600" y="222480"/>
            <a:ext cx="1599840" cy="691560"/>
          </a:xfrm>
          <a:prstGeom prst="rect">
            <a:avLst/>
          </a:prstGeom>
          <a:ln w="0">
            <a:noFill/>
          </a:ln>
        </p:spPr>
      </p:pic>
      <p:pic>
        <p:nvPicPr>
          <p:cNvPr id="125" name="" descr=""/>
          <p:cNvPicPr/>
          <p:nvPr/>
        </p:nvPicPr>
        <p:blipFill>
          <a:blip r:embed="rId2"/>
          <a:stretch/>
        </p:blipFill>
        <p:spPr>
          <a:xfrm>
            <a:off x="8915400" y="0"/>
            <a:ext cx="1142640" cy="114264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Primjeri neprijateljskih napada nad podacima iz MNIST skupa – usmjereni napadi</a:t>
            </a:r>
            <a:endParaRPr b="0" lang="en-US" sz="2700" spc="-1" strike="noStrike">
              <a:latin typeface="Arial"/>
            </a:endParaRPr>
          </a:p>
        </p:txBody>
      </p:sp>
      <p:pic>
        <p:nvPicPr>
          <p:cNvPr id="149" name="" descr=""/>
          <p:cNvPicPr/>
          <p:nvPr/>
        </p:nvPicPr>
        <p:blipFill>
          <a:blip r:embed="rId1"/>
          <a:stretch/>
        </p:blipFill>
        <p:spPr>
          <a:xfrm>
            <a:off x="871560" y="1273320"/>
            <a:ext cx="8272440" cy="413640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Izvedba neprijateljskih napada</a:t>
            </a:r>
            <a:endParaRPr b="0" lang="en-US" sz="2700" spc="-1" strike="noStrike">
              <a:latin typeface="Arial"/>
            </a:endParaRPr>
          </a:p>
        </p:txBody>
      </p:sp>
      <p:sp>
        <p:nvSpPr>
          <p:cNvPr id="151" name="PlaceHolder 2"/>
          <p:cNvSpPr>
            <a:spLocks noGrp="1"/>
          </p:cNvSpPr>
          <p:nvPr>
            <p:ph/>
          </p:nvPr>
        </p:nvSpPr>
        <p:spPr>
          <a:xfrm>
            <a:off x="360000" y="1371600"/>
            <a:ext cx="9359280" cy="354420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Za svaki od dva navedena pristupa generiranju neprijateljskih primjera napravljena je funkcija koja prima proizvoljan model, podatke te točne oznake za dane podatke te koeficijent epsilon koji ograničava moguću promjenu unutar piksela.</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0" lang="en-US" sz="1600" spc="-1" strike="noStrike">
                <a:solidFill>
                  <a:srgbClr val="2c3e50"/>
                </a:solidFill>
                <a:latin typeface="Source Sans Pro Semibold"/>
              </a:rPr>
              <a:t>Naknadno napravljena i funkcija za generiranje usmjerenog napada.</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Funkcije za prikaz samih primjera te ispitali točnost modela nad samim tim primjerima.</a:t>
            </a:r>
            <a:endParaRPr b="0" lang="en-US" sz="1600" spc="-1" strike="noStrike">
              <a:latin typeface="Arial"/>
            </a:endParaRPr>
          </a:p>
        </p:txBody>
      </p:sp>
      <p:pic>
        <p:nvPicPr>
          <p:cNvPr id="152" name="" descr=""/>
          <p:cNvPicPr/>
          <p:nvPr/>
        </p:nvPicPr>
        <p:blipFill>
          <a:blip r:embed="rId1"/>
          <a:stretch/>
        </p:blipFill>
        <p:spPr>
          <a:xfrm>
            <a:off x="228600" y="3657600"/>
            <a:ext cx="4572000" cy="1472040"/>
          </a:xfrm>
          <a:prstGeom prst="rect">
            <a:avLst/>
          </a:prstGeom>
          <a:ln w="0">
            <a:noFill/>
          </a:ln>
        </p:spPr>
      </p:pic>
      <p:pic>
        <p:nvPicPr>
          <p:cNvPr id="153" name="" descr=""/>
          <p:cNvPicPr/>
          <p:nvPr/>
        </p:nvPicPr>
        <p:blipFill>
          <a:blip r:embed="rId2"/>
          <a:stretch/>
        </p:blipFill>
        <p:spPr>
          <a:xfrm>
            <a:off x="4859280" y="3657600"/>
            <a:ext cx="4970520" cy="152028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Graf točnosti s obzirom na koeficijent epsilon</a:t>
            </a:r>
            <a:endParaRPr b="0" lang="en-US" sz="2700" spc="-1" strike="noStrike">
              <a:latin typeface="Arial"/>
            </a:endParaRPr>
          </a:p>
        </p:txBody>
      </p:sp>
      <p:pic>
        <p:nvPicPr>
          <p:cNvPr id="155" name="" descr=""/>
          <p:cNvPicPr/>
          <p:nvPr/>
        </p:nvPicPr>
        <p:blipFill>
          <a:blip r:embed="rId1"/>
          <a:stretch/>
        </p:blipFill>
        <p:spPr>
          <a:xfrm>
            <a:off x="0" y="1215000"/>
            <a:ext cx="6629400" cy="2071440"/>
          </a:xfrm>
          <a:prstGeom prst="rect">
            <a:avLst/>
          </a:prstGeom>
          <a:ln w="10800">
            <a:noFill/>
          </a:ln>
        </p:spPr>
      </p:pic>
      <p:pic>
        <p:nvPicPr>
          <p:cNvPr id="156" name="" descr=""/>
          <p:cNvPicPr/>
          <p:nvPr/>
        </p:nvPicPr>
        <p:blipFill>
          <a:blip r:embed="rId2"/>
          <a:stretch/>
        </p:blipFill>
        <p:spPr>
          <a:xfrm>
            <a:off x="21240" y="3286440"/>
            <a:ext cx="6608160" cy="2064600"/>
          </a:xfrm>
          <a:prstGeom prst="rect">
            <a:avLst/>
          </a:prstGeom>
          <a:ln w="0">
            <a:noFill/>
          </a:ln>
        </p:spPr>
      </p:pic>
      <p:sp>
        <p:nvSpPr>
          <p:cNvPr id="157" name=""/>
          <p:cNvSpPr txBox="1"/>
          <p:nvPr/>
        </p:nvSpPr>
        <p:spPr>
          <a:xfrm>
            <a:off x="6858000" y="2286000"/>
            <a:ext cx="1058040" cy="34632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pc="-1" strike="noStrike">
                <a:latin typeface="Arial"/>
              </a:rPr>
              <a:t>FGSM</a:t>
            </a:r>
            <a:endParaRPr b="0" lang="en-US" sz="1800" spc="-1" strike="noStrike">
              <a:latin typeface="Arial"/>
            </a:endParaRPr>
          </a:p>
        </p:txBody>
      </p:sp>
      <p:sp>
        <p:nvSpPr>
          <p:cNvPr id="158" name=""/>
          <p:cNvSpPr txBox="1"/>
          <p:nvPr/>
        </p:nvSpPr>
        <p:spPr>
          <a:xfrm>
            <a:off x="6880320" y="4270320"/>
            <a:ext cx="892080" cy="34632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pc="-1" strike="noStrike">
                <a:latin typeface="Arial"/>
              </a:rPr>
              <a:t>PGD</a:t>
            </a:r>
            <a:endParaRPr b="0" lang="en-US" sz="18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3. faza – Robusno učenje</a:t>
            </a:r>
            <a:endParaRPr b="0" lang="en-US" sz="2700" spc="-1" strike="noStrike">
              <a:latin typeface="Arial"/>
            </a:endParaRPr>
          </a:p>
        </p:txBody>
      </p:sp>
      <p:sp>
        <p:nvSpPr>
          <p:cNvPr id="160"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Treniranjem samih modela na izmijenjenim podacima postiže se robusnost modela i otpornost samih na neprijateljske napade.</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U sklopu posljednje faze projekta izrađena je funkcija </a:t>
            </a:r>
            <a:r>
              <a:rPr b="1" i="1" lang="en-US" sz="1600" spc="-1" strike="noStrike">
                <a:solidFill>
                  <a:srgbClr val="2c3e50"/>
                </a:solidFill>
                <a:latin typeface="Source Sans Pro Semibold"/>
              </a:rPr>
              <a:t>train_robust(...)</a:t>
            </a:r>
            <a:r>
              <a:rPr b="1" lang="en-US" sz="1600" spc="-1" strike="noStrike">
                <a:solidFill>
                  <a:srgbClr val="2c3e50"/>
                </a:solidFill>
                <a:latin typeface="Source Sans Pro Semibold"/>
              </a:rPr>
              <a:t> koja uz dane podatke, modele uči i s perturbiranim podacima.</a:t>
            </a:r>
            <a:endParaRPr b="0" lang="en-US" sz="1600" spc="-1" strike="noStrike">
              <a:latin typeface="Arial"/>
            </a:endParaRPr>
          </a:p>
          <a:p>
            <a:pPr>
              <a:lnSpc>
                <a:spcPct val="100000"/>
              </a:lnSpc>
              <a:spcAft>
                <a:spcPts val="1057"/>
              </a:spcAft>
              <a:buNone/>
            </a:pP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Usporedbom rezultata dobivenih testiranjem modela učenog na perturbiranim podacima i modela učenog na običnim podacima, dolazimo do sljedećeg zaključka:</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0" lang="en-US" sz="1600" spc="-1" strike="noStrike">
                <a:solidFill>
                  <a:srgbClr val="2c3e50"/>
                </a:solidFill>
                <a:latin typeface="Source Sans Pro"/>
              </a:rPr>
              <a:t>Model učen na neprijateljskim i običnim primjerima na validacijskom skupu podataka postiže neznačajno slabiju točnost u usporedbi s modelom učen samo na običnim primjerima, ali zato na neprijateljskim primjerima postiže točnost i do 90%, dok model učen samo na običnim primjerima postiže 0%.</a:t>
            </a:r>
            <a:endParaRPr b="0" lang="en-US" sz="16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Usporedba robusnog modela i običnom modela s obzirom na skup podataka</a:t>
            </a:r>
            <a:endParaRPr b="0" lang="en-US" sz="2700" spc="-1" strike="noStrike">
              <a:latin typeface="Arial"/>
            </a:endParaRPr>
          </a:p>
        </p:txBody>
      </p:sp>
      <p:pic>
        <p:nvPicPr>
          <p:cNvPr id="162" name="" descr=""/>
          <p:cNvPicPr/>
          <p:nvPr/>
        </p:nvPicPr>
        <p:blipFill>
          <a:blip r:embed="rId1"/>
          <a:stretch/>
        </p:blipFill>
        <p:spPr>
          <a:xfrm>
            <a:off x="1759320" y="1249200"/>
            <a:ext cx="6012360" cy="4007880"/>
          </a:xfrm>
          <a:prstGeom prst="rect">
            <a:avLst/>
          </a:prstGeom>
          <a:ln w="10800">
            <a:noFill/>
          </a:ln>
        </p:spPr>
      </p:pic>
    </p:spTree>
  </p:cSld>
  <mc:AlternateContent>
    <mc:Choice Requires="p14">
      <p:transition spd="slow" p14:dur="2000">
        <p:fade thruBlk="true"/>
      </p:transition>
    </mc:Choice>
    <mc:Fallback>
      <p:transition spd="slow">
        <p:fade thruBlk="tru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Predikcije običnog modela nad običnim i neprijateljskim primjerima</a:t>
            </a:r>
            <a:endParaRPr b="0" lang="en-US" sz="2700" spc="-1" strike="noStrike">
              <a:latin typeface="Arial"/>
            </a:endParaRPr>
          </a:p>
        </p:txBody>
      </p:sp>
      <p:pic>
        <p:nvPicPr>
          <p:cNvPr id="164" name="" descr=""/>
          <p:cNvPicPr/>
          <p:nvPr/>
        </p:nvPicPr>
        <p:blipFill>
          <a:blip r:embed="rId1"/>
          <a:stretch/>
        </p:blipFill>
        <p:spPr>
          <a:xfrm>
            <a:off x="147960" y="1363680"/>
            <a:ext cx="6400080" cy="3779280"/>
          </a:xfrm>
          <a:prstGeom prst="rect">
            <a:avLst/>
          </a:prstGeom>
          <a:ln w="10800">
            <a:noFill/>
          </a:ln>
        </p:spPr>
      </p:pic>
      <p:sp>
        <p:nvSpPr>
          <p:cNvPr id="165" name=""/>
          <p:cNvSpPr/>
          <p:nvPr/>
        </p:nvSpPr>
        <p:spPr>
          <a:xfrm>
            <a:off x="6061680" y="2579400"/>
            <a:ext cx="3793320" cy="620280"/>
          </a:xfrm>
          <a:prstGeom prst="rect">
            <a:avLst/>
          </a:prstGeom>
          <a:noFill/>
          <a:ln w="10800">
            <a:noFill/>
          </a:ln>
        </p:spPr>
        <p:style>
          <a:lnRef idx="0"/>
          <a:fillRef idx="0"/>
          <a:effectRef idx="0"/>
          <a:fontRef idx="minor"/>
        </p:style>
        <p:txBody>
          <a:bodyPr lIns="90000" rIns="90000" tIns="45000" bIns="45000" anchor="ctr">
            <a:noAutofit/>
          </a:bodyPr>
          <a:p>
            <a:pPr>
              <a:lnSpc>
                <a:spcPct val="100000"/>
              </a:lnSpc>
              <a:buNone/>
            </a:pPr>
            <a:r>
              <a:rPr b="0" lang="en-US" sz="1800" spc="-1" strike="noStrike">
                <a:solidFill>
                  <a:srgbClr val="2c3e50"/>
                </a:solidFill>
                <a:latin typeface="Source Sans Pro"/>
                <a:ea typeface="DejaVu Sans"/>
              </a:rPr>
              <a:t>Uočljive su očite pogreške </a:t>
            </a:r>
            <a:endParaRPr b="0" lang="en-US" sz="1800" spc="-1" strike="noStrike">
              <a:latin typeface="Arial"/>
            </a:endParaRPr>
          </a:p>
          <a:p>
            <a:pPr>
              <a:lnSpc>
                <a:spcPct val="100000"/>
              </a:lnSpc>
              <a:buNone/>
            </a:pPr>
            <a:r>
              <a:rPr b="0" lang="en-US" sz="1800" spc="-1" strike="noStrike">
                <a:solidFill>
                  <a:srgbClr val="2c3e50"/>
                </a:solidFill>
                <a:latin typeface="Source Sans Pro"/>
                <a:ea typeface="DejaVu Sans"/>
              </a:rPr>
              <a:t>modela izazvane perturbacijom</a:t>
            </a:r>
            <a:endParaRPr b="0" lang="en-US" sz="18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Predikcije robusnog modela nad običnim i neprijateljskim primjerima</a:t>
            </a:r>
            <a:endParaRPr b="0" lang="en-US" sz="2700" spc="-1" strike="noStrike">
              <a:latin typeface="Arial"/>
            </a:endParaRPr>
          </a:p>
        </p:txBody>
      </p:sp>
      <p:pic>
        <p:nvPicPr>
          <p:cNvPr id="167" name="" descr=""/>
          <p:cNvPicPr/>
          <p:nvPr/>
        </p:nvPicPr>
        <p:blipFill>
          <a:blip r:embed="rId1"/>
          <a:stretch/>
        </p:blipFill>
        <p:spPr>
          <a:xfrm>
            <a:off x="116640" y="1356840"/>
            <a:ext cx="6512040" cy="3779280"/>
          </a:xfrm>
          <a:prstGeom prst="rect">
            <a:avLst/>
          </a:prstGeom>
          <a:ln w="10800">
            <a:noFill/>
          </a:ln>
        </p:spPr>
      </p:pic>
      <p:sp>
        <p:nvSpPr>
          <p:cNvPr id="168" name=""/>
          <p:cNvSpPr/>
          <p:nvPr/>
        </p:nvSpPr>
        <p:spPr>
          <a:xfrm>
            <a:off x="5943600" y="2514600"/>
            <a:ext cx="3456720" cy="620280"/>
          </a:xfrm>
          <a:prstGeom prst="rect">
            <a:avLst/>
          </a:prstGeom>
          <a:noFill/>
          <a:ln w="10800">
            <a:noFill/>
          </a:ln>
        </p:spPr>
        <p:style>
          <a:lnRef idx="0"/>
          <a:fillRef idx="0"/>
          <a:effectRef idx="0"/>
          <a:fontRef idx="minor"/>
        </p:style>
        <p:txBody>
          <a:bodyPr lIns="90000" rIns="90000" tIns="45000" bIns="45000" anchor="ctr">
            <a:noAutofit/>
          </a:bodyPr>
          <a:p>
            <a:pPr>
              <a:lnSpc>
                <a:spcPct val="100000"/>
              </a:lnSpc>
              <a:buNone/>
            </a:pPr>
            <a:r>
              <a:rPr b="0" lang="en-US" sz="1800" spc="-1" strike="noStrike">
                <a:solidFill>
                  <a:srgbClr val="2c3e50"/>
                </a:solidFill>
                <a:latin typeface="Source Sans Pro"/>
                <a:ea typeface="DejaVu Sans"/>
              </a:rPr>
              <a:t>Otpornost robusnog modela </a:t>
            </a:r>
            <a:endParaRPr b="0" lang="en-US" sz="1800" spc="-1" strike="noStrike">
              <a:latin typeface="Arial"/>
            </a:endParaRPr>
          </a:p>
          <a:p>
            <a:pPr>
              <a:lnSpc>
                <a:spcPct val="100000"/>
              </a:lnSpc>
              <a:buNone/>
            </a:pPr>
            <a:r>
              <a:rPr b="0" lang="en-US" sz="1800" spc="-1" strike="noStrike">
                <a:solidFill>
                  <a:srgbClr val="2c3e50"/>
                </a:solidFill>
                <a:latin typeface="Source Sans Pro"/>
                <a:ea typeface="DejaVu Sans"/>
              </a:rPr>
              <a:t>na neprijateljske primjere</a:t>
            </a:r>
            <a:endParaRPr b="0" lang="en-US" sz="18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2700000" y="1440000"/>
            <a:ext cx="4679280" cy="1619280"/>
          </a:xfrm>
          <a:prstGeom prst="rect">
            <a:avLst/>
          </a:prstGeom>
          <a:noFill/>
          <a:ln w="0">
            <a:noFill/>
          </a:ln>
        </p:spPr>
        <p:txBody>
          <a:bodyPr lIns="0" rIns="0" tIns="0" bIns="0" anchor="ctr" anchorCtr="1">
            <a:noAutofit/>
          </a:bodyPr>
          <a:p>
            <a:pPr algn="ctr">
              <a:lnSpc>
                <a:spcPct val="100000"/>
              </a:lnSpc>
              <a:buNone/>
            </a:pPr>
            <a:r>
              <a:rPr b="1" lang="en-US" sz="2700" spc="-1" strike="noStrike">
                <a:solidFill>
                  <a:srgbClr val="2c3e50"/>
                </a:solidFill>
                <a:latin typeface="Source Sans Pro Black"/>
              </a:rPr>
              <a:t>Zahvaljujemo se na pažnji</a:t>
            </a:r>
            <a:endParaRPr b="0" lang="en-US" sz="27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4"/>
          <p:cNvSpPr txBox="1"/>
          <p:nvPr/>
        </p:nvSpPr>
        <p:spPr>
          <a:xfrm>
            <a:off x="360000" y="22608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Projektni zadatak</a:t>
            </a:r>
            <a:endParaRPr b="0" lang="en-US" sz="2700" spc="-1" strike="noStrike">
              <a:latin typeface="Arial"/>
            </a:endParaRPr>
          </a:p>
        </p:txBody>
      </p:sp>
      <p:sp>
        <p:nvSpPr>
          <p:cNvPr id="127" name="PlaceHolder 5"/>
          <p:cNvSpPr txBox="1"/>
          <p:nvPr/>
        </p:nvSpPr>
        <p:spPr>
          <a:xfrm>
            <a:off x="360000" y="148572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Istražiti i ispitati utjecaj neprijateljskih primjera na modele dubokog učenja.</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Provesti robusno učenje modela.</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3. faze projektnog zadatka:</a:t>
            </a:r>
            <a:endParaRPr b="0" lang="en-US" sz="16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1600" spc="-1" strike="noStrike">
                <a:solidFill>
                  <a:srgbClr val="2c3e50"/>
                </a:solidFill>
                <a:latin typeface="Source Sans Pro Semibold"/>
              </a:rPr>
              <a:t>Učenje i evaluacija modela</a:t>
            </a:r>
            <a:endParaRPr b="0" lang="en-US" sz="16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1600" spc="-1" strike="noStrike">
                <a:solidFill>
                  <a:srgbClr val="2c3e50"/>
                </a:solidFill>
                <a:latin typeface="Source Sans Pro Semibold"/>
              </a:rPr>
              <a:t>Neprijateljski napadi</a:t>
            </a:r>
            <a:endParaRPr b="0" lang="en-US" sz="16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1600" spc="-1" strike="noStrike">
                <a:solidFill>
                  <a:srgbClr val="2c3e50"/>
                </a:solidFill>
                <a:latin typeface="Source Sans Pro Semibold"/>
              </a:rPr>
              <a:t>Robusno učenje</a:t>
            </a:r>
            <a:endParaRPr b="0" lang="en-US" sz="16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Faza 1. - Učenje i evaluacija klasifikacije slika</a:t>
            </a:r>
            <a:endParaRPr b="0" lang="en-US" sz="2700" spc="-1" strike="noStrike">
              <a:latin typeface="Arial"/>
            </a:endParaRPr>
          </a:p>
        </p:txBody>
      </p:sp>
      <p:sp>
        <p:nvSpPr>
          <p:cNvPr id="129" name="PlaceHolder 2"/>
          <p:cNvSpPr>
            <a:spLocks noGrp="1"/>
          </p:cNvSpPr>
          <p:nvPr>
            <p:ph/>
          </p:nvPr>
        </p:nvSpPr>
        <p:spPr>
          <a:xfrm>
            <a:off x="360000" y="1485000"/>
            <a:ext cx="9359280" cy="3779280"/>
          </a:xfrm>
          <a:prstGeom prst="rect">
            <a:avLst/>
          </a:prstGeom>
          <a:noFill/>
          <a:ln w="0">
            <a:noFill/>
          </a:ln>
        </p:spPr>
        <p:txBody>
          <a:bodyPr lIns="0" rIns="0" tIns="0" bIns="0" anchor="t">
            <a:normAutofit fontScale="98000"/>
          </a:bodyPr>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Za učenje i evaluaciju klasifikacije, pripremili smo dva različita modela čije smo rezultate međusobno usporedili.</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0" lang="en-US" sz="1600" spc="-1" strike="noStrike">
                <a:solidFill>
                  <a:srgbClr val="2c3e50"/>
                </a:solidFill>
                <a:latin typeface="Source Sans Pro"/>
              </a:rPr>
              <a:t>Potpuno povezani model</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0" lang="en-US" sz="1600" spc="-1" strike="noStrike">
                <a:solidFill>
                  <a:srgbClr val="2c3e50"/>
                </a:solidFill>
                <a:latin typeface="Source Sans Pro"/>
              </a:rPr>
              <a:t>Konvolucijski model</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Učenje se provodilo nad </a:t>
            </a:r>
            <a:r>
              <a:rPr b="1" lang="en-US" sz="1600" spc="-1" strike="noStrike" u="sng">
                <a:solidFill>
                  <a:srgbClr val="2c3e50"/>
                </a:solidFill>
                <a:uFillTx/>
                <a:latin typeface="Source Sans Pro Semibold"/>
              </a:rPr>
              <a:t>skupom slika MNIST</a:t>
            </a:r>
            <a:r>
              <a:rPr b="1" lang="en-US" sz="1600" spc="-1" strike="noStrike">
                <a:solidFill>
                  <a:srgbClr val="2c3e50"/>
                </a:solidFill>
                <a:latin typeface="Source Sans Pro Semibold"/>
              </a:rPr>
              <a:t> koje smo kasnije koristili i za stvaranje neprijateljskih primjera.</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Trenirajući i evaluirajući različite oblike ovih dviju vrsta modela, </a:t>
            </a:r>
            <a:r>
              <a:rPr b="1" lang="en-US" sz="1600" spc="-1" strike="noStrike" u="sng">
                <a:solidFill>
                  <a:srgbClr val="2c3e50"/>
                </a:solidFill>
                <a:uFillTx/>
                <a:latin typeface="Source Sans Pro Semibold"/>
              </a:rPr>
              <a:t>bolje rezultate su postizali Konvolucijski modeli</a:t>
            </a:r>
            <a:r>
              <a:rPr b="1" lang="en-US" sz="1600" spc="-1" strike="noStrike">
                <a:solidFill>
                  <a:srgbClr val="2c3e50"/>
                </a:solidFill>
                <a:latin typeface="Source Sans Pro Semibold"/>
              </a:rPr>
              <a:t>.</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0" lang="en-US" sz="1600" spc="-1" strike="noStrike">
                <a:solidFill>
                  <a:srgbClr val="2c3e50"/>
                </a:solidFill>
                <a:latin typeface="Source Sans Pro"/>
              </a:rPr>
              <a:t>Konvolucijski model – do 99.9% točnosti na podacima za učenje.</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0" lang="en-US" sz="1600" spc="-1" strike="noStrike">
                <a:solidFill>
                  <a:srgbClr val="2c3e50"/>
                </a:solidFill>
                <a:latin typeface="Source Sans Pro"/>
              </a:rPr>
              <a:t>                                </a:t>
            </a:r>
            <a:r>
              <a:rPr b="0" lang="en-US" sz="1600" spc="-1" strike="noStrike">
                <a:solidFill>
                  <a:srgbClr val="2c3e50"/>
                </a:solidFill>
                <a:latin typeface="Source Sans Pro"/>
              </a:rPr>
              <a:t>- 99.2% točnosti na testnim podacima.</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0" lang="en-US" sz="1600" spc="-1" strike="noStrike">
                <a:solidFill>
                  <a:srgbClr val="2c3e50"/>
                </a:solidFill>
                <a:latin typeface="Source Sans Pro"/>
              </a:rPr>
              <a:t>Potpuno povezani model - 99.6% točnosti na podacima za učenje. </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0" lang="en-US" sz="1600" spc="-1" strike="noStrike">
                <a:solidFill>
                  <a:srgbClr val="2c3e50"/>
                </a:solidFill>
                <a:latin typeface="Source Sans Pro"/>
              </a:rPr>
              <a:t>                                        </a:t>
            </a:r>
            <a:r>
              <a:rPr b="0" lang="en-US" sz="1600" spc="-1" strike="noStrike">
                <a:solidFill>
                  <a:srgbClr val="2c3e50"/>
                </a:solidFill>
                <a:latin typeface="Source Sans Pro"/>
              </a:rPr>
              <a:t>- 95.6% točnosti na testnim podacima.</a:t>
            </a:r>
            <a:endParaRPr b="0" lang="en-US" sz="16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400" spc="-1" strike="noStrike">
                <a:solidFill>
                  <a:srgbClr val="ffffff"/>
                </a:solidFill>
                <a:latin typeface="Source Sans Pro Black"/>
              </a:rPr>
              <a:t>Usporedba preciznosti kroz epohe učenja</a:t>
            </a:r>
            <a:endParaRPr b="0" lang="en-US" sz="2400" spc="-1" strike="noStrike">
              <a:latin typeface="Arial"/>
            </a:endParaRPr>
          </a:p>
        </p:txBody>
      </p:sp>
      <p:pic>
        <p:nvPicPr>
          <p:cNvPr id="131" name="" descr=""/>
          <p:cNvPicPr/>
          <p:nvPr/>
        </p:nvPicPr>
        <p:blipFill>
          <a:blip r:embed="rId1"/>
          <a:stretch/>
        </p:blipFill>
        <p:spPr>
          <a:xfrm>
            <a:off x="107280" y="3448800"/>
            <a:ext cx="5835600" cy="1823040"/>
          </a:xfrm>
          <a:prstGeom prst="rect">
            <a:avLst/>
          </a:prstGeom>
          <a:ln w="10800">
            <a:noFill/>
          </a:ln>
        </p:spPr>
      </p:pic>
      <p:pic>
        <p:nvPicPr>
          <p:cNvPr id="132" name="" descr=""/>
          <p:cNvPicPr/>
          <p:nvPr/>
        </p:nvPicPr>
        <p:blipFill>
          <a:blip r:embed="rId2"/>
          <a:stretch/>
        </p:blipFill>
        <p:spPr>
          <a:xfrm>
            <a:off x="0" y="1200240"/>
            <a:ext cx="5942880" cy="1856520"/>
          </a:xfrm>
          <a:prstGeom prst="rect">
            <a:avLst/>
          </a:prstGeom>
          <a:ln w="10800">
            <a:noFill/>
          </a:ln>
        </p:spPr>
      </p:pic>
      <p:sp>
        <p:nvSpPr>
          <p:cNvPr id="133" name=""/>
          <p:cNvSpPr/>
          <p:nvPr/>
        </p:nvSpPr>
        <p:spPr>
          <a:xfrm>
            <a:off x="6400800" y="1908360"/>
            <a:ext cx="3002400" cy="354960"/>
          </a:xfrm>
          <a:prstGeom prst="rect">
            <a:avLst/>
          </a:prstGeom>
          <a:noFill/>
          <a:ln w="10800">
            <a:no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2c3e50"/>
                </a:solidFill>
                <a:latin typeface="Source Sans Pro"/>
                <a:ea typeface="DejaVu Sans"/>
              </a:rPr>
              <a:t>Potpuno povezani model</a:t>
            </a:r>
            <a:endParaRPr b="0" lang="en-US" sz="1800" spc="-1" strike="noStrike">
              <a:latin typeface="Arial"/>
            </a:endParaRPr>
          </a:p>
        </p:txBody>
      </p:sp>
      <p:sp>
        <p:nvSpPr>
          <p:cNvPr id="134" name=""/>
          <p:cNvSpPr/>
          <p:nvPr/>
        </p:nvSpPr>
        <p:spPr>
          <a:xfrm>
            <a:off x="6629400" y="3950280"/>
            <a:ext cx="2441520" cy="354960"/>
          </a:xfrm>
          <a:prstGeom prst="rect">
            <a:avLst/>
          </a:prstGeom>
          <a:noFill/>
          <a:ln w="10800">
            <a:noFill/>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2c3e50"/>
                </a:solidFill>
                <a:latin typeface="Source Sans Pro"/>
                <a:ea typeface="DejaVu Sans"/>
              </a:rPr>
              <a:t>Konvolucijski model</a:t>
            </a:r>
            <a:endParaRPr b="0" lang="en-US" sz="18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Postizanje modela – dodatne informacije</a:t>
            </a:r>
            <a:endParaRPr b="0" lang="en-US" sz="2700" spc="-1" strike="noStrike">
              <a:latin typeface="Arial"/>
            </a:endParaRPr>
          </a:p>
        </p:txBody>
      </p:sp>
      <p:sp>
        <p:nvSpPr>
          <p:cNvPr id="136" name="PlaceHolder 2"/>
          <p:cNvSpPr>
            <a:spLocks noGrp="1"/>
          </p:cNvSpPr>
          <p:nvPr>
            <p:ph type="subTitle"/>
          </p:nvPr>
        </p:nvSpPr>
        <p:spPr>
          <a:xfrm>
            <a:off x="457200" y="914400"/>
            <a:ext cx="9072000" cy="2778480"/>
          </a:xfrm>
          <a:prstGeom prst="rect">
            <a:avLst/>
          </a:prstGeom>
          <a:noFill/>
          <a:ln w="0">
            <a:noFill/>
          </a:ln>
        </p:spPr>
        <p:txBody>
          <a:bodyPr lIns="0" rIns="0" tIns="0" bIns="0" anchor="ctr">
            <a:noAutofit/>
          </a:bodyPr>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Modeli – izvedene klase koje kao argumente primaju broj slojeva kod Konvolucijskog modela tj. funkcija aktivacije i broj neurona u svakom od sloja Potpuno povezanog modela.</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0" lang="en-US" sz="1600" spc="-1" strike="noStrike">
                <a:solidFill>
                  <a:srgbClr val="2c3e50"/>
                </a:solidFill>
                <a:latin typeface="Source Sans Pro"/>
              </a:rPr>
              <a:t>Funkcija aktivacije PP sloja unutar Konvolucijskog modela - ReLu.</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0" lang="en-US" sz="1600" spc="-1" strike="noStrike">
                <a:solidFill>
                  <a:srgbClr val="2c3e50"/>
                </a:solidFill>
                <a:latin typeface="Source Sans Pro"/>
              </a:rPr>
              <a:t>Svaka klasa uz inicijalizator ima i funkciju </a:t>
            </a:r>
            <a:r>
              <a:rPr b="1" i="1" lang="en-US" sz="1600" spc="-1" strike="noStrike">
                <a:solidFill>
                  <a:srgbClr val="2c3e50"/>
                </a:solidFill>
                <a:latin typeface="Source Sans Pro"/>
              </a:rPr>
              <a:t>forward()</a:t>
            </a:r>
            <a:r>
              <a:rPr b="0" lang="en-US" sz="1600" spc="-1" strike="noStrike">
                <a:solidFill>
                  <a:srgbClr val="2c3e50"/>
                </a:solidFill>
                <a:latin typeface="Source Sans Pro"/>
              </a:rPr>
              <a:t>.</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0" lang="en-US" sz="1600" spc="-1" strike="noStrike">
                <a:solidFill>
                  <a:srgbClr val="2c3e50"/>
                </a:solidFill>
                <a:latin typeface="Source Sans Pro Semibold"/>
              </a:rPr>
              <a:t>Izveli smo vlastite </a:t>
            </a:r>
            <a:r>
              <a:rPr b="1" lang="en-US" sz="1600" spc="-1" strike="noStrike">
                <a:solidFill>
                  <a:srgbClr val="2c3e50"/>
                </a:solidFill>
                <a:latin typeface="Source Sans Pro Semibold"/>
              </a:rPr>
              <a:t>funkcije za prikaz dobivenih rezultata</a:t>
            </a:r>
            <a:r>
              <a:rPr b="0" lang="en-US" sz="1600" spc="-1" strike="noStrike">
                <a:solidFill>
                  <a:srgbClr val="2c3e50"/>
                </a:solidFill>
                <a:latin typeface="Source Sans Pro Semibold"/>
              </a:rPr>
              <a:t> kako bi lakše pokazali razlike u modelima i prikazali neke od bitnijih informacija.</a:t>
            </a:r>
            <a:endParaRPr b="0" lang="en-US" sz="1600" spc="-1" strike="noStrike">
              <a:latin typeface="Arial"/>
            </a:endParaRPr>
          </a:p>
        </p:txBody>
      </p:sp>
      <p:pic>
        <p:nvPicPr>
          <p:cNvPr id="137" name="" descr=""/>
          <p:cNvPicPr/>
          <p:nvPr/>
        </p:nvPicPr>
        <p:blipFill>
          <a:blip r:embed="rId1"/>
          <a:stretch/>
        </p:blipFill>
        <p:spPr>
          <a:xfrm>
            <a:off x="228600" y="3657600"/>
            <a:ext cx="4572000" cy="1556280"/>
          </a:xfrm>
          <a:prstGeom prst="rect">
            <a:avLst/>
          </a:prstGeom>
          <a:ln w="0">
            <a:noFill/>
          </a:ln>
        </p:spPr>
      </p:pic>
      <p:pic>
        <p:nvPicPr>
          <p:cNvPr id="138" name="" descr=""/>
          <p:cNvPicPr/>
          <p:nvPr/>
        </p:nvPicPr>
        <p:blipFill>
          <a:blip r:embed="rId2"/>
          <a:stretch/>
        </p:blipFill>
        <p:spPr>
          <a:xfrm>
            <a:off x="4800600" y="3657600"/>
            <a:ext cx="4800600" cy="161532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Treniranje modela</a:t>
            </a:r>
            <a:endParaRPr b="0" lang="en-US" sz="2700" spc="-1" strike="noStrike">
              <a:latin typeface="Arial"/>
            </a:endParaRPr>
          </a:p>
        </p:txBody>
      </p:sp>
      <p:sp>
        <p:nvSpPr>
          <p:cNvPr id="140" name="PlaceHolder 2"/>
          <p:cNvSpPr>
            <a:spLocks noGrp="1"/>
          </p:cNvSpPr>
          <p:nvPr>
            <p:ph type="subTitle"/>
          </p:nvPr>
        </p:nvSpPr>
        <p:spPr>
          <a:xfrm>
            <a:off x="275400" y="1371600"/>
            <a:ext cx="9783000" cy="1374840"/>
          </a:xfrm>
          <a:prstGeom prst="rect">
            <a:avLst/>
          </a:prstGeom>
          <a:noFill/>
          <a:ln w="0">
            <a:noFill/>
          </a:ln>
        </p:spPr>
        <p:txBody>
          <a:bodyPr lIns="0" rIns="0" tIns="0" bIns="0" anchor="ctr">
            <a:noAutofit/>
          </a:bodyPr>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Modeli su predani kao argument funkciji treniranja.</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Funkcija treniranja kao optimizator koristi SGD.</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0" lang="en-US" sz="1600" spc="-1" strike="noStrike">
                <a:solidFill>
                  <a:srgbClr val="2c3e50"/>
                </a:solidFill>
                <a:latin typeface="Source Sans Pro Semibold"/>
              </a:rPr>
              <a:t>Osim modela, ulaznih podataka i izlaznih labela, funkcija sadrži i </a:t>
            </a:r>
            <a:r>
              <a:rPr b="1" lang="en-US" sz="1600" spc="-1" strike="noStrike">
                <a:solidFill>
                  <a:srgbClr val="2c3e50"/>
                </a:solidFill>
                <a:latin typeface="Source Sans Pro Semibold"/>
              </a:rPr>
              <a:t>hiper-parametre.</a:t>
            </a:r>
            <a:endParaRPr b="0" lang="en-US" sz="1600" spc="-1" strike="noStrike">
              <a:latin typeface="Arial"/>
            </a:endParaRPr>
          </a:p>
          <a:p>
            <a:pPr>
              <a:lnSpc>
                <a:spcPct val="100000"/>
              </a:lnSpc>
              <a:spcAft>
                <a:spcPts val="1057"/>
              </a:spcAft>
              <a:buNone/>
            </a:pPr>
            <a:endParaRPr b="0" lang="en-US" sz="1600" spc="-1" strike="noStrike">
              <a:latin typeface="Arial"/>
            </a:endParaRPr>
          </a:p>
        </p:txBody>
      </p:sp>
      <p:pic>
        <p:nvPicPr>
          <p:cNvPr id="141" name="" descr=""/>
          <p:cNvPicPr/>
          <p:nvPr/>
        </p:nvPicPr>
        <p:blipFill>
          <a:blip r:embed="rId1"/>
          <a:stretch/>
        </p:blipFill>
        <p:spPr>
          <a:xfrm>
            <a:off x="685800" y="2743200"/>
            <a:ext cx="8639640" cy="261720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Tipična konstrukcija neprijateljskih napada je dodavanje perturbacija na sliku tako da model krivo klasificira tako zadani ulaz iako je perturbacija nevidljiva ljudskom oku.</a:t>
            </a:r>
            <a:endParaRPr b="0" lang="en-US" sz="16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600" spc="-1" strike="noStrike">
                <a:solidFill>
                  <a:srgbClr val="2c3e50"/>
                </a:solidFill>
                <a:latin typeface="Source Sans Pro Semibold"/>
              </a:rPr>
              <a:t>Osnovna podjela napada: </a:t>
            </a:r>
            <a:endParaRPr b="0" lang="en-US" sz="1600" spc="-1" strike="noStrike">
              <a:latin typeface="Arial"/>
            </a:endParaRPr>
          </a:p>
          <a:p>
            <a:pPr lvl="1" marL="864000" indent="-324000">
              <a:lnSpc>
                <a:spcPct val="100000"/>
              </a:lnSpc>
              <a:spcAft>
                <a:spcPts val="850"/>
              </a:spcAft>
              <a:buClr>
                <a:srgbClr val="2c3e50"/>
              </a:buClr>
              <a:buSzPct val="75000"/>
              <a:buFont typeface="Symbol"/>
              <a:buChar char=""/>
            </a:pPr>
            <a:r>
              <a:rPr b="1" lang="en-US" sz="1400" spc="-1" strike="noStrike">
                <a:solidFill>
                  <a:srgbClr val="2c3e50"/>
                </a:solidFill>
                <a:latin typeface="Source Sans Pro"/>
              </a:rPr>
              <a:t>Usmjereni</a:t>
            </a:r>
            <a:r>
              <a:rPr b="0" lang="en-US" sz="1400" spc="-1" strike="noStrike">
                <a:solidFill>
                  <a:srgbClr val="2c3e50"/>
                </a:solidFill>
                <a:latin typeface="Source Sans Pro"/>
              </a:rPr>
              <a:t> – modifikacijom ulazne slike želimo postići da model predvidi točno određeni rezultat (klasu)</a:t>
            </a:r>
            <a:endParaRPr b="0" lang="en-US" sz="1400" spc="-1" strike="noStrike">
              <a:latin typeface="Arial"/>
            </a:endParaRPr>
          </a:p>
          <a:p>
            <a:pPr lvl="1" marL="864000" indent="-324000">
              <a:lnSpc>
                <a:spcPct val="100000"/>
              </a:lnSpc>
              <a:spcAft>
                <a:spcPts val="850"/>
              </a:spcAft>
              <a:buClr>
                <a:srgbClr val="2c3e50"/>
              </a:buClr>
              <a:buSzPct val="75000"/>
              <a:buFont typeface="Symbol"/>
              <a:buChar char=""/>
            </a:pPr>
            <a:r>
              <a:rPr b="1" lang="en-US" sz="1400" spc="-1" strike="noStrike">
                <a:solidFill>
                  <a:srgbClr val="2c3e50"/>
                </a:solidFill>
                <a:latin typeface="Source Sans Pro"/>
              </a:rPr>
              <a:t>Neusmjereni</a:t>
            </a:r>
            <a:r>
              <a:rPr b="0" lang="en-US" sz="1400" spc="-1" strike="noStrike">
                <a:solidFill>
                  <a:srgbClr val="2c3e50"/>
                </a:solidFill>
                <a:latin typeface="Source Sans Pro"/>
              </a:rPr>
              <a:t> - modificirati izvorne podatke pri čemu nam nije važno kojoj će klasi model pridružiti zadani ulaz</a:t>
            </a:r>
            <a:endParaRPr b="0" lang="en-US" sz="1400" spc="-1" strike="noStrike">
              <a:latin typeface="Arial"/>
            </a:endParaRPr>
          </a:p>
          <a:p>
            <a:pPr marL="432000" indent="-324000">
              <a:lnSpc>
                <a:spcPct val="100000"/>
              </a:lnSpc>
              <a:spcAft>
                <a:spcPts val="1057"/>
              </a:spcAft>
              <a:buClr>
                <a:srgbClr val="2c3e50"/>
              </a:buClr>
              <a:buSzPct val="45000"/>
              <a:buFont typeface="Wingdings" charset="2"/>
              <a:buChar char=""/>
            </a:pPr>
            <a:endParaRPr b="0" lang="en-US" sz="1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1400" spc="-1" strike="noStrike">
                <a:solidFill>
                  <a:srgbClr val="2c3e50"/>
                </a:solidFill>
                <a:latin typeface="Source Sans Pro Semibold"/>
              </a:rPr>
              <a:t>U sklopu Projekta R, razmatrani su FGSM i PGD napadi nad različitim modelima.</a:t>
            </a:r>
            <a:endParaRPr b="0" lang="en-US" sz="1400" spc="-1" strike="noStrike">
              <a:latin typeface="Arial"/>
            </a:endParaRPr>
          </a:p>
        </p:txBody>
      </p:sp>
      <p:sp>
        <p:nvSpPr>
          <p:cNvPr id="143" name="PlaceHolder 2"/>
          <p:cNvSpPr>
            <a:spLocks noGrp="1"/>
          </p:cNvSpPr>
          <p:nvPr>
            <p:ph type="title"/>
          </p:nvPr>
        </p:nvSpPr>
        <p:spPr>
          <a:xfrm>
            <a:off x="360000" y="225720"/>
            <a:ext cx="9359280" cy="71928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Faza 2. - Neprijateljski napadi</a:t>
            </a:r>
            <a:endParaRPr b="0" lang="en-US" sz="27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Primjeri neprijateljskih napada nad podacima iz MNIST skupa - FGSM</a:t>
            </a:r>
            <a:endParaRPr b="0" lang="en-US" sz="2700" spc="-1" strike="noStrike">
              <a:latin typeface="Arial"/>
            </a:endParaRPr>
          </a:p>
        </p:txBody>
      </p:sp>
      <p:pic>
        <p:nvPicPr>
          <p:cNvPr id="145" name="" descr=""/>
          <p:cNvPicPr/>
          <p:nvPr/>
        </p:nvPicPr>
        <p:blipFill>
          <a:blip r:embed="rId1"/>
          <a:stretch/>
        </p:blipFill>
        <p:spPr>
          <a:xfrm>
            <a:off x="1143000" y="1205280"/>
            <a:ext cx="8089200" cy="4043880"/>
          </a:xfrm>
          <a:prstGeom prst="rect">
            <a:avLst/>
          </a:prstGeom>
          <a:ln w="10800">
            <a:noFill/>
          </a:ln>
        </p:spPr>
      </p:pic>
    </p:spTree>
  </p:cSld>
  <mc:AlternateContent>
    <mc:Choice Requires="p14">
      <p:transition spd="slow" p14:dur="2000">
        <p:fade thruBlk="true"/>
      </p:transition>
    </mc:Choice>
    <mc:Fallback>
      <p:transition spd="slow">
        <p:fade thruBlk="tru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60000" y="225720"/>
            <a:ext cx="9359280" cy="71820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Source Sans Pro Black"/>
              </a:rPr>
              <a:t>Primjeri neprijateljskih napada nad podacima iz MNIST skupa - PGD</a:t>
            </a:r>
            <a:endParaRPr b="0" lang="en-US" sz="2700" spc="-1" strike="noStrike">
              <a:latin typeface="Arial"/>
            </a:endParaRPr>
          </a:p>
        </p:txBody>
      </p:sp>
      <p:pic>
        <p:nvPicPr>
          <p:cNvPr id="147" name="" descr=""/>
          <p:cNvPicPr/>
          <p:nvPr/>
        </p:nvPicPr>
        <p:blipFill>
          <a:blip r:embed="rId1"/>
          <a:stretch/>
        </p:blipFill>
        <p:spPr>
          <a:xfrm>
            <a:off x="1067760" y="1219680"/>
            <a:ext cx="8076240" cy="403812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LibreOffice/7.2.7.2$Linux_X86_64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2023-01-12T15:14:46Z</dcterms:created>
  <dc:creator/>
  <dc:description/>
  <dc:language>en-US</dc:language>
  <cp:lastModifiedBy/>
  <dcterms:modified xsi:type="dcterms:W3CDTF">2023-01-16T12:07:30Z</dcterms:modified>
  <cp:revision>10</cp:revision>
  <dc:subject/>
  <dc:title>Midnightblue</dc:title>
</cp:coreProperties>
</file>

<file path=docProps/custom.xml><?xml version="1.0" encoding="utf-8"?>
<Properties xmlns="http://schemas.openxmlformats.org/officeDocument/2006/custom-properties" xmlns:vt="http://schemas.openxmlformats.org/officeDocument/2006/docPropsVTypes"/>
</file>