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E771C-D447-4713-A47B-C2ADE09E6FD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C8931E-0CD7-4CFA-BE5D-CF54961E0A82}">
      <dgm:prSet/>
      <dgm:spPr/>
      <dgm:t>
        <a:bodyPr/>
        <a:lstStyle/>
        <a:p>
          <a:r>
            <a:rPr lang="mk-MK"/>
            <a:t>Вчитување на панорамска снимка на заби. </a:t>
          </a:r>
          <a:r>
            <a:rPr lang="ru-RU"/>
            <a:t>Анализа на стоматолошки рентген снимки</a:t>
          </a:r>
          <a:endParaRPr lang="en-US"/>
        </a:p>
      </dgm:t>
    </dgm:pt>
    <dgm:pt modelId="{7F3B3B64-5722-45EA-A9EB-98C3874FA48E}" type="parTrans" cxnId="{6D605988-BCE5-4F40-A917-FD484B23326B}">
      <dgm:prSet/>
      <dgm:spPr/>
      <dgm:t>
        <a:bodyPr/>
        <a:lstStyle/>
        <a:p>
          <a:endParaRPr lang="en-US"/>
        </a:p>
      </dgm:t>
    </dgm:pt>
    <dgm:pt modelId="{9A7A6F0C-17C3-4B41-B980-86FBE4E820D1}" type="sibTrans" cxnId="{6D605988-BCE5-4F40-A917-FD484B23326B}">
      <dgm:prSet/>
      <dgm:spPr/>
      <dgm:t>
        <a:bodyPr/>
        <a:lstStyle/>
        <a:p>
          <a:endParaRPr lang="en-US"/>
        </a:p>
      </dgm:t>
    </dgm:pt>
    <dgm:pt modelId="{BD1D7BBC-6F2A-47D8-9970-3390DB184386}">
      <dgm:prSet/>
      <dgm:spPr/>
      <dgm:t>
        <a:bodyPr/>
        <a:lstStyle/>
        <a:p>
          <a:r>
            <a:rPr lang="ru-RU"/>
            <a:t>Развивање на модел кој точно ги сегментира забите</a:t>
          </a:r>
          <a:endParaRPr lang="en-US"/>
        </a:p>
      </dgm:t>
    </dgm:pt>
    <dgm:pt modelId="{3F1B9B29-9D55-4DF9-8255-0EA215CD0C23}" type="parTrans" cxnId="{870DCDB7-9DFD-4D23-83F6-1607ED54983B}">
      <dgm:prSet/>
      <dgm:spPr/>
      <dgm:t>
        <a:bodyPr/>
        <a:lstStyle/>
        <a:p>
          <a:endParaRPr lang="en-US"/>
        </a:p>
      </dgm:t>
    </dgm:pt>
    <dgm:pt modelId="{FF05CC3E-0094-40DE-97D4-C937B7F79334}" type="sibTrans" cxnId="{870DCDB7-9DFD-4D23-83F6-1607ED54983B}">
      <dgm:prSet/>
      <dgm:spPr/>
      <dgm:t>
        <a:bodyPr/>
        <a:lstStyle/>
        <a:p>
          <a:endParaRPr lang="en-US"/>
        </a:p>
      </dgm:t>
    </dgm:pt>
    <dgm:pt modelId="{B415A322-4BBC-4E9F-B210-474BC992EE43}">
      <dgm:prSet/>
      <dgm:spPr/>
      <dgm:t>
        <a:bodyPr/>
        <a:lstStyle/>
        <a:p>
          <a:r>
            <a:rPr lang="ru-RU"/>
            <a:t>Користење машинско учење за автоматска сегментација</a:t>
          </a:r>
          <a:endParaRPr lang="en-US"/>
        </a:p>
      </dgm:t>
    </dgm:pt>
    <dgm:pt modelId="{98ECA73E-096A-41BC-A085-1D13B08E97D5}" type="parTrans" cxnId="{A176CA64-33F4-411D-B6E3-8129A29DDDC7}">
      <dgm:prSet/>
      <dgm:spPr/>
      <dgm:t>
        <a:bodyPr/>
        <a:lstStyle/>
        <a:p>
          <a:endParaRPr lang="en-US"/>
        </a:p>
      </dgm:t>
    </dgm:pt>
    <dgm:pt modelId="{9F496DBE-E39D-44E8-891C-75CCD510B999}" type="sibTrans" cxnId="{A176CA64-33F4-411D-B6E3-8129A29DDDC7}">
      <dgm:prSet/>
      <dgm:spPr/>
      <dgm:t>
        <a:bodyPr/>
        <a:lstStyle/>
        <a:p>
          <a:endParaRPr lang="en-US"/>
        </a:p>
      </dgm:t>
    </dgm:pt>
    <dgm:pt modelId="{CC80D028-C4DD-4E80-8E52-3010B86E849E}" type="pres">
      <dgm:prSet presAssocID="{41BE771C-D447-4713-A47B-C2ADE09E6FD1}" presName="vert0" presStyleCnt="0">
        <dgm:presLayoutVars>
          <dgm:dir/>
          <dgm:animOne val="branch"/>
          <dgm:animLvl val="lvl"/>
        </dgm:presLayoutVars>
      </dgm:prSet>
      <dgm:spPr/>
    </dgm:pt>
    <dgm:pt modelId="{0E0FA1D7-95E3-4C1C-9446-635D14F87710}" type="pres">
      <dgm:prSet presAssocID="{07C8931E-0CD7-4CFA-BE5D-CF54961E0A82}" presName="thickLine" presStyleLbl="alignNode1" presStyleIdx="0" presStyleCnt="3"/>
      <dgm:spPr/>
    </dgm:pt>
    <dgm:pt modelId="{32A47054-806E-42B5-AF9F-B41AE9AE2569}" type="pres">
      <dgm:prSet presAssocID="{07C8931E-0CD7-4CFA-BE5D-CF54961E0A82}" presName="horz1" presStyleCnt="0"/>
      <dgm:spPr/>
    </dgm:pt>
    <dgm:pt modelId="{031B5630-4E74-4D79-9557-8E5743BDC947}" type="pres">
      <dgm:prSet presAssocID="{07C8931E-0CD7-4CFA-BE5D-CF54961E0A82}" presName="tx1" presStyleLbl="revTx" presStyleIdx="0" presStyleCnt="3"/>
      <dgm:spPr/>
    </dgm:pt>
    <dgm:pt modelId="{A609939E-16BD-4698-9B1B-064D0F41BE16}" type="pres">
      <dgm:prSet presAssocID="{07C8931E-0CD7-4CFA-BE5D-CF54961E0A82}" presName="vert1" presStyleCnt="0"/>
      <dgm:spPr/>
    </dgm:pt>
    <dgm:pt modelId="{29EFE933-9623-4492-AD08-222C6F509182}" type="pres">
      <dgm:prSet presAssocID="{BD1D7BBC-6F2A-47D8-9970-3390DB184386}" presName="thickLine" presStyleLbl="alignNode1" presStyleIdx="1" presStyleCnt="3"/>
      <dgm:spPr/>
    </dgm:pt>
    <dgm:pt modelId="{035A5770-176F-40B7-944D-B658603F5665}" type="pres">
      <dgm:prSet presAssocID="{BD1D7BBC-6F2A-47D8-9970-3390DB184386}" presName="horz1" presStyleCnt="0"/>
      <dgm:spPr/>
    </dgm:pt>
    <dgm:pt modelId="{91194476-E44C-48CC-A4FF-F512625340D6}" type="pres">
      <dgm:prSet presAssocID="{BD1D7BBC-6F2A-47D8-9970-3390DB184386}" presName="tx1" presStyleLbl="revTx" presStyleIdx="1" presStyleCnt="3"/>
      <dgm:spPr/>
    </dgm:pt>
    <dgm:pt modelId="{4D9A4A53-7273-4E9B-84FA-B1C189B87CD3}" type="pres">
      <dgm:prSet presAssocID="{BD1D7BBC-6F2A-47D8-9970-3390DB184386}" presName="vert1" presStyleCnt="0"/>
      <dgm:spPr/>
    </dgm:pt>
    <dgm:pt modelId="{B979CAF8-22C2-4460-B316-AB80347070BE}" type="pres">
      <dgm:prSet presAssocID="{B415A322-4BBC-4E9F-B210-474BC992EE43}" presName="thickLine" presStyleLbl="alignNode1" presStyleIdx="2" presStyleCnt="3"/>
      <dgm:spPr/>
    </dgm:pt>
    <dgm:pt modelId="{8BE2BD5D-D696-47C0-8B46-CA2C134367E8}" type="pres">
      <dgm:prSet presAssocID="{B415A322-4BBC-4E9F-B210-474BC992EE43}" presName="horz1" presStyleCnt="0"/>
      <dgm:spPr/>
    </dgm:pt>
    <dgm:pt modelId="{ED19DE5D-4958-4E68-B555-7BA5260E3E07}" type="pres">
      <dgm:prSet presAssocID="{B415A322-4BBC-4E9F-B210-474BC992EE43}" presName="tx1" presStyleLbl="revTx" presStyleIdx="2" presStyleCnt="3"/>
      <dgm:spPr/>
    </dgm:pt>
    <dgm:pt modelId="{24A0E47B-9D14-44F9-BAB3-313BB47A8709}" type="pres">
      <dgm:prSet presAssocID="{B415A322-4BBC-4E9F-B210-474BC992EE43}" presName="vert1" presStyleCnt="0"/>
      <dgm:spPr/>
    </dgm:pt>
  </dgm:ptLst>
  <dgm:cxnLst>
    <dgm:cxn modelId="{A176CA64-33F4-411D-B6E3-8129A29DDDC7}" srcId="{41BE771C-D447-4713-A47B-C2ADE09E6FD1}" destId="{B415A322-4BBC-4E9F-B210-474BC992EE43}" srcOrd="2" destOrd="0" parTransId="{98ECA73E-096A-41BC-A085-1D13B08E97D5}" sibTransId="{9F496DBE-E39D-44E8-891C-75CCD510B999}"/>
    <dgm:cxn modelId="{DA986958-FB42-4BE0-AD37-78F3505060B4}" type="presOf" srcId="{07C8931E-0CD7-4CFA-BE5D-CF54961E0A82}" destId="{031B5630-4E74-4D79-9557-8E5743BDC947}" srcOrd="0" destOrd="0" presId="urn:microsoft.com/office/officeart/2008/layout/LinedList"/>
    <dgm:cxn modelId="{6D605988-BCE5-4F40-A917-FD484B23326B}" srcId="{41BE771C-D447-4713-A47B-C2ADE09E6FD1}" destId="{07C8931E-0CD7-4CFA-BE5D-CF54961E0A82}" srcOrd="0" destOrd="0" parTransId="{7F3B3B64-5722-45EA-A9EB-98C3874FA48E}" sibTransId="{9A7A6F0C-17C3-4B41-B980-86FBE4E820D1}"/>
    <dgm:cxn modelId="{870DCDB7-9DFD-4D23-83F6-1607ED54983B}" srcId="{41BE771C-D447-4713-A47B-C2ADE09E6FD1}" destId="{BD1D7BBC-6F2A-47D8-9970-3390DB184386}" srcOrd="1" destOrd="0" parTransId="{3F1B9B29-9D55-4DF9-8255-0EA215CD0C23}" sibTransId="{FF05CC3E-0094-40DE-97D4-C937B7F79334}"/>
    <dgm:cxn modelId="{D61C55B8-5C6E-4AB3-8C51-D48270BE5C72}" type="presOf" srcId="{BD1D7BBC-6F2A-47D8-9970-3390DB184386}" destId="{91194476-E44C-48CC-A4FF-F512625340D6}" srcOrd="0" destOrd="0" presId="urn:microsoft.com/office/officeart/2008/layout/LinedList"/>
    <dgm:cxn modelId="{298D4EC1-7B11-46BF-9583-8634C3158386}" type="presOf" srcId="{41BE771C-D447-4713-A47B-C2ADE09E6FD1}" destId="{CC80D028-C4DD-4E80-8E52-3010B86E849E}" srcOrd="0" destOrd="0" presId="urn:microsoft.com/office/officeart/2008/layout/LinedList"/>
    <dgm:cxn modelId="{731FEFC7-8E90-4B70-88FA-F03852ED840E}" type="presOf" srcId="{B415A322-4BBC-4E9F-B210-474BC992EE43}" destId="{ED19DE5D-4958-4E68-B555-7BA5260E3E07}" srcOrd="0" destOrd="0" presId="urn:microsoft.com/office/officeart/2008/layout/LinedList"/>
    <dgm:cxn modelId="{D39ED156-EEC2-4241-B2E9-6C7E06506D6B}" type="presParOf" srcId="{CC80D028-C4DD-4E80-8E52-3010B86E849E}" destId="{0E0FA1D7-95E3-4C1C-9446-635D14F87710}" srcOrd="0" destOrd="0" presId="urn:microsoft.com/office/officeart/2008/layout/LinedList"/>
    <dgm:cxn modelId="{B8B745A9-0029-4B55-92D1-7528E1016831}" type="presParOf" srcId="{CC80D028-C4DD-4E80-8E52-3010B86E849E}" destId="{32A47054-806E-42B5-AF9F-B41AE9AE2569}" srcOrd="1" destOrd="0" presId="urn:microsoft.com/office/officeart/2008/layout/LinedList"/>
    <dgm:cxn modelId="{6D15A85F-9CA7-4528-8E86-793A75B92616}" type="presParOf" srcId="{32A47054-806E-42B5-AF9F-B41AE9AE2569}" destId="{031B5630-4E74-4D79-9557-8E5743BDC947}" srcOrd="0" destOrd="0" presId="urn:microsoft.com/office/officeart/2008/layout/LinedList"/>
    <dgm:cxn modelId="{8DAEBB78-4356-4850-BC0B-BA7BB11FABC6}" type="presParOf" srcId="{32A47054-806E-42B5-AF9F-B41AE9AE2569}" destId="{A609939E-16BD-4698-9B1B-064D0F41BE16}" srcOrd="1" destOrd="0" presId="urn:microsoft.com/office/officeart/2008/layout/LinedList"/>
    <dgm:cxn modelId="{FCD6CAE3-C9BC-438D-AD18-E41B2EBA7643}" type="presParOf" srcId="{CC80D028-C4DD-4E80-8E52-3010B86E849E}" destId="{29EFE933-9623-4492-AD08-222C6F509182}" srcOrd="2" destOrd="0" presId="urn:microsoft.com/office/officeart/2008/layout/LinedList"/>
    <dgm:cxn modelId="{DF0CAB4C-1287-4396-A78F-39BB6950203E}" type="presParOf" srcId="{CC80D028-C4DD-4E80-8E52-3010B86E849E}" destId="{035A5770-176F-40B7-944D-B658603F5665}" srcOrd="3" destOrd="0" presId="urn:microsoft.com/office/officeart/2008/layout/LinedList"/>
    <dgm:cxn modelId="{A23330B7-B3F4-45C3-A4E2-CACACFE3F99F}" type="presParOf" srcId="{035A5770-176F-40B7-944D-B658603F5665}" destId="{91194476-E44C-48CC-A4FF-F512625340D6}" srcOrd="0" destOrd="0" presId="urn:microsoft.com/office/officeart/2008/layout/LinedList"/>
    <dgm:cxn modelId="{9B2CF226-BDAE-4EE8-BAAF-2011E5B8F3BE}" type="presParOf" srcId="{035A5770-176F-40B7-944D-B658603F5665}" destId="{4D9A4A53-7273-4E9B-84FA-B1C189B87CD3}" srcOrd="1" destOrd="0" presId="urn:microsoft.com/office/officeart/2008/layout/LinedList"/>
    <dgm:cxn modelId="{965BEB2F-0DE1-4282-BC25-A64B109058C8}" type="presParOf" srcId="{CC80D028-C4DD-4E80-8E52-3010B86E849E}" destId="{B979CAF8-22C2-4460-B316-AB80347070BE}" srcOrd="4" destOrd="0" presId="urn:microsoft.com/office/officeart/2008/layout/LinedList"/>
    <dgm:cxn modelId="{23F9B650-1808-4205-B63B-F270D5BCF4B5}" type="presParOf" srcId="{CC80D028-C4DD-4E80-8E52-3010B86E849E}" destId="{8BE2BD5D-D696-47C0-8B46-CA2C134367E8}" srcOrd="5" destOrd="0" presId="urn:microsoft.com/office/officeart/2008/layout/LinedList"/>
    <dgm:cxn modelId="{FC719140-81F2-4346-B06B-37C7D080A26E}" type="presParOf" srcId="{8BE2BD5D-D696-47C0-8B46-CA2C134367E8}" destId="{ED19DE5D-4958-4E68-B555-7BA5260E3E07}" srcOrd="0" destOrd="0" presId="urn:microsoft.com/office/officeart/2008/layout/LinedList"/>
    <dgm:cxn modelId="{82B76413-E112-4385-83D3-E73E67AA786D}" type="presParOf" srcId="{8BE2BD5D-D696-47C0-8B46-CA2C134367E8}" destId="{24A0E47B-9D14-44F9-BAB3-313BB47A87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A1D7-95E3-4C1C-9446-635D14F87710}">
      <dsp:nvSpPr>
        <dsp:cNvPr id="0" name=""/>
        <dsp:cNvSpPr/>
      </dsp:nvSpPr>
      <dsp:spPr>
        <a:xfrm>
          <a:off x="0" y="1623"/>
          <a:ext cx="96043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B5630-4E74-4D79-9557-8E5743BDC947}">
      <dsp:nvSpPr>
        <dsp:cNvPr id="0" name=""/>
        <dsp:cNvSpPr/>
      </dsp:nvSpPr>
      <dsp:spPr>
        <a:xfrm>
          <a:off x="0" y="1623"/>
          <a:ext cx="9604375" cy="110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3100" kern="1200"/>
            <a:t>Вчитување на панорамска снимка на заби. </a:t>
          </a:r>
          <a:r>
            <a:rPr lang="ru-RU" sz="3100" kern="1200"/>
            <a:t>Анализа на стоматолошки рентген снимки</a:t>
          </a:r>
          <a:endParaRPr lang="en-US" sz="3100" kern="1200"/>
        </a:p>
      </dsp:txBody>
      <dsp:txXfrm>
        <a:off x="0" y="1623"/>
        <a:ext cx="9604375" cy="1107082"/>
      </dsp:txXfrm>
    </dsp:sp>
    <dsp:sp modelId="{29EFE933-9623-4492-AD08-222C6F509182}">
      <dsp:nvSpPr>
        <dsp:cNvPr id="0" name=""/>
        <dsp:cNvSpPr/>
      </dsp:nvSpPr>
      <dsp:spPr>
        <a:xfrm>
          <a:off x="0" y="1108705"/>
          <a:ext cx="96043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94476-E44C-48CC-A4FF-F512625340D6}">
      <dsp:nvSpPr>
        <dsp:cNvPr id="0" name=""/>
        <dsp:cNvSpPr/>
      </dsp:nvSpPr>
      <dsp:spPr>
        <a:xfrm>
          <a:off x="0" y="1108705"/>
          <a:ext cx="9604375" cy="110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Развивање на модел кој точно ги сегментира забите</a:t>
          </a:r>
          <a:endParaRPr lang="en-US" sz="3100" kern="1200"/>
        </a:p>
      </dsp:txBody>
      <dsp:txXfrm>
        <a:off x="0" y="1108705"/>
        <a:ext cx="9604375" cy="1107082"/>
      </dsp:txXfrm>
    </dsp:sp>
    <dsp:sp modelId="{B979CAF8-22C2-4460-B316-AB80347070BE}">
      <dsp:nvSpPr>
        <dsp:cNvPr id="0" name=""/>
        <dsp:cNvSpPr/>
      </dsp:nvSpPr>
      <dsp:spPr>
        <a:xfrm>
          <a:off x="0" y="2215788"/>
          <a:ext cx="96043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9DE5D-4958-4E68-B555-7BA5260E3E07}">
      <dsp:nvSpPr>
        <dsp:cNvPr id="0" name=""/>
        <dsp:cNvSpPr/>
      </dsp:nvSpPr>
      <dsp:spPr>
        <a:xfrm>
          <a:off x="0" y="2215788"/>
          <a:ext cx="9604375" cy="110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Користење машинско учење за автоматска сегментација</a:t>
          </a:r>
          <a:endParaRPr lang="en-US" sz="3100" kern="1200"/>
        </a:p>
      </dsp:txBody>
      <dsp:txXfrm>
        <a:off x="0" y="2215788"/>
        <a:ext cx="9604375" cy="11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0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0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0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0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D58-E949-4BCB-829A-BBF80E38D59C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291FA4-6264-4BB8-B3B5-77711EED2D82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9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961AA2A-6585-C7E9-7833-BF98F2A1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354" b="2016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F54A-CF47-6AB0-C5CE-1CE72934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rgbClr val="FFFFFE"/>
                </a:solidFill>
              </a:rPr>
              <a:t>Сегментација на стоматолошки панорамски рентген снимки</a:t>
            </a:r>
            <a:endParaRPr lang="en-US" sz="3100" dirty="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2218-996A-ED3C-DC27-B1E7B553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mk-MK" sz="1600">
                <a:solidFill>
                  <a:srgbClr val="FFFFFE"/>
                </a:solidFill>
              </a:rPr>
              <a:t>Дигитално процесирање на слика</a:t>
            </a:r>
            <a:endParaRPr lang="en-US" sz="160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AA26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DF3C6-9259-1238-4E0C-1007152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mk-MK" dirty="0"/>
              <a:t>Ви благодарам за вниманието!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B634C-7AE1-9F5C-7F69-CFBE5FE9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r>
              <a:rPr lang="mk-MK" dirty="0"/>
              <a:t>Изработил:</a:t>
            </a:r>
          </a:p>
          <a:p>
            <a:pPr marL="0" indent="0">
              <a:buNone/>
            </a:pPr>
            <a:r>
              <a:rPr lang="mk-MK" dirty="0"/>
              <a:t>Лука Милошев 221116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223-294B-2E38-6C50-81DE5A4A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mk-MK"/>
              <a:t>Вовед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A2FCEC5-0B3C-589F-A49A-5827D9A93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2854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0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828A-5BFA-8C22-5181-635A78CC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/>
              <a:t>архитектура за сегментација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89AC-F7CF-08D5-5831-B82DDE45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>
                <a:effectLst/>
                <a:ea typeface="Aptos" panose="020B0004020202020204" pitchFamily="34" charset="0"/>
              </a:rPr>
              <a:t>Моделот е базиран на U-Net архитектурата, која наоѓа примена кај сегментацијата на слики</a:t>
            </a:r>
          </a:p>
          <a:p>
            <a:r>
              <a:rPr lang="ru-RU" sz="1800"/>
              <a:t>Претпроцесирање на сликите (нормализација, рескалирање)</a:t>
            </a:r>
          </a:p>
          <a:p>
            <a:r>
              <a:rPr lang="mk-MK" sz="1800"/>
              <a:t>Тренинг со означени податоци</a:t>
            </a:r>
          </a:p>
          <a:p>
            <a:r>
              <a:rPr lang="mk-MK" sz="1800"/>
              <a:t>Тестирање на нови слики</a:t>
            </a:r>
          </a:p>
          <a:p>
            <a:r>
              <a:rPr lang="ru-RU" sz="1800"/>
              <a:t>Цел: моделот да научи да разликува заби од позадината</a:t>
            </a:r>
            <a:endParaRPr lang="mk-MK" sz="1800"/>
          </a:p>
        </p:txBody>
      </p:sp>
    </p:spTree>
    <p:extLst>
      <p:ext uri="{BB962C8B-B14F-4D97-AF65-F5344CB8AC3E}">
        <p14:creationId xmlns:p14="http://schemas.microsoft.com/office/powerpoint/2010/main" val="2677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272A-1E7B-2F39-073F-946B8487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/>
              <a:t>Архитектура на </a:t>
            </a:r>
            <a:r>
              <a:rPr lang="en-US"/>
              <a:t>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700A-C085-E089-0041-8F15CF54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Енкодер: Извлекува карактеристики од сликата</a:t>
            </a:r>
          </a:p>
          <a:p>
            <a:r>
              <a:rPr lang="ru-RU"/>
              <a:t>Декодер: Генерира предвидена сегментирана слика</a:t>
            </a:r>
            <a:endParaRPr lang="mk-MK"/>
          </a:p>
          <a:p>
            <a:r>
              <a:rPr lang="ru-RU"/>
              <a:t>Излезен слој: Бинарна маска (заби/не-заби)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EEE8-B280-2C83-82DE-4C56B72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/>
              <a:t>Тренирање на моделот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31E5-2DDA-10A6-FA83-4F3C8D62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Датасет: Стоматолошки панорамски рентген снимки</a:t>
            </a:r>
          </a:p>
          <a:p>
            <a:r>
              <a:rPr lang="ru-RU"/>
              <a:t>Тренинг: 80% од сликите за тренинг, 20% за валидација</a:t>
            </a:r>
          </a:p>
          <a:p>
            <a:r>
              <a:rPr lang="mk-MK" err="1"/>
              <a:t>Хиперпараметри</a:t>
            </a:r>
            <a:r>
              <a:rPr lang="mk-MK"/>
              <a:t>: </a:t>
            </a:r>
            <a:r>
              <a:rPr lang="en-US"/>
              <a:t>Batch Size</a:t>
            </a:r>
            <a:r>
              <a:rPr lang="mk-MK"/>
              <a:t>, </a:t>
            </a:r>
            <a:r>
              <a:rPr lang="en-US"/>
              <a:t>Epochs</a:t>
            </a:r>
            <a:r>
              <a:rPr lang="mk-MK"/>
              <a:t>, </a:t>
            </a:r>
            <a:r>
              <a:rPr lang="mk-MK" err="1"/>
              <a:t>Оптимизатор</a:t>
            </a:r>
            <a:r>
              <a:rPr lang="mk-MK"/>
              <a:t>, </a:t>
            </a:r>
            <a:r>
              <a:rPr lang="en-US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8428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B40C-2769-E71A-15C9-78F7D96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/>
              <a:t>Тестирање и резултати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929-72FE-B1D9-79F6-AE3BD5AA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Тестирање со нови рентген снимки</a:t>
            </a:r>
          </a:p>
          <a:p>
            <a:r>
              <a:rPr lang="mk-MK" err="1"/>
              <a:t>Метрики</a:t>
            </a:r>
            <a:r>
              <a:rPr lang="mk-MK"/>
              <a:t> за оценка</a:t>
            </a:r>
          </a:p>
          <a:p>
            <a:r>
              <a:rPr lang="ru-RU"/>
              <a:t>Прикажување на резултати со слика: (оригинал слика + предвидена маска)</a:t>
            </a:r>
          </a:p>
        </p:txBody>
      </p:sp>
    </p:spTree>
    <p:extLst>
      <p:ext uri="{BB962C8B-B14F-4D97-AF65-F5344CB8AC3E}">
        <p14:creationId xmlns:p14="http://schemas.microsoft.com/office/powerpoint/2010/main" val="1853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09F6-5696-F9AD-F1AC-D3963668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mk-MK"/>
              <a:t>резултати по тренирањето и тестирањето на моделот</a:t>
            </a:r>
            <a:endParaRPr lang="en-US"/>
          </a:p>
        </p:txBody>
      </p:sp>
      <p:pic>
        <p:nvPicPr>
          <p:cNvPr id="5" name="Content Placeholder 4" descr="A close-up of teeth and teeth&#10;&#10;Description automatically generated">
            <a:extLst>
              <a:ext uri="{FF2B5EF4-FFF2-40B4-BE49-F238E27FC236}">
                <a16:creationId xmlns:a16="http://schemas.microsoft.com/office/drawing/2014/main" id="{2190D12A-BDA6-1086-D8BB-238BA5FC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00929"/>
            <a:ext cx="4960443" cy="2480222"/>
          </a:xfrm>
          <a:prstGeom prst="rect">
            <a:avLst/>
          </a:prstGeom>
        </p:spPr>
      </p:pic>
      <p:pic>
        <p:nvPicPr>
          <p:cNvPr id="7" name="Content Placeholder 6" descr="A close-up of teeth and jaw x-ray&#10;&#10;Description automatically generated">
            <a:extLst>
              <a:ext uri="{FF2B5EF4-FFF2-40B4-BE49-F238E27FC236}">
                <a16:creationId xmlns:a16="http://schemas.microsoft.com/office/drawing/2014/main" id="{24F5404F-0F53-89E3-FC85-5F347187D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23" y="2500929"/>
            <a:ext cx="4960445" cy="2480222"/>
          </a:xfrm>
        </p:spPr>
      </p:pic>
    </p:spTree>
    <p:extLst>
      <p:ext uri="{BB962C8B-B14F-4D97-AF65-F5344CB8AC3E}">
        <p14:creationId xmlns:p14="http://schemas.microsoft.com/office/powerpoint/2010/main" val="13019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68ABC-C8F6-E9F0-5BC7-4D24E25E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104817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600" dirty="0" err="1"/>
              <a:t>тестираЊе</a:t>
            </a:r>
            <a:r>
              <a:rPr lang="en-US" sz="2600" dirty="0"/>
              <a:t> </a:t>
            </a:r>
            <a:r>
              <a:rPr lang="en-US" sz="2600" dirty="0" err="1"/>
              <a:t>со</a:t>
            </a:r>
            <a:r>
              <a:rPr lang="en-US" sz="2600" dirty="0"/>
              <a:t> </a:t>
            </a:r>
            <a:r>
              <a:rPr lang="en-US" sz="2600" dirty="0" err="1"/>
              <a:t>слика</a:t>
            </a:r>
            <a:r>
              <a:rPr lang="en-US" sz="2600" dirty="0"/>
              <a:t> </a:t>
            </a:r>
            <a:r>
              <a:rPr lang="en-US" sz="2600" dirty="0" err="1"/>
              <a:t>која</a:t>
            </a:r>
            <a:r>
              <a:rPr lang="en-US" sz="2600" dirty="0"/>
              <a:t> </a:t>
            </a:r>
            <a:r>
              <a:rPr lang="en-US" sz="2600" dirty="0" err="1"/>
              <a:t>не</a:t>
            </a:r>
            <a:r>
              <a:rPr lang="en-US" sz="2600" dirty="0"/>
              <a:t> е </a:t>
            </a:r>
            <a:r>
              <a:rPr lang="en-US" sz="2600" dirty="0" err="1"/>
              <a:t>од</a:t>
            </a:r>
            <a:r>
              <a:rPr lang="en-US" sz="2600" dirty="0"/>
              <a:t> </a:t>
            </a:r>
            <a:r>
              <a:rPr lang="en-US" sz="2600" dirty="0" err="1"/>
              <a:t>веќе</a:t>
            </a:r>
            <a:r>
              <a:rPr lang="en-US" sz="2600" dirty="0"/>
              <a:t> </a:t>
            </a:r>
            <a:r>
              <a:rPr lang="en-US" sz="2600" dirty="0" err="1"/>
              <a:t>постоечките</a:t>
            </a:r>
            <a:r>
              <a:rPr lang="en-US" sz="2600" dirty="0"/>
              <a:t> </a:t>
            </a:r>
            <a:r>
              <a:rPr lang="en-US" sz="2600" dirty="0" err="1"/>
              <a:t>слики</a:t>
            </a:r>
            <a:r>
              <a:rPr lang="en-US" sz="2600" dirty="0"/>
              <a:t> </a:t>
            </a:r>
            <a:r>
              <a:rPr lang="en-US" sz="2600" dirty="0" err="1"/>
              <a:t>користени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en-US" sz="2600" dirty="0" err="1"/>
              <a:t>тренирање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моделот</a:t>
            </a:r>
            <a:endParaRPr lang="en-US" sz="2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 x-ray of teeth&#10;&#10;Description automatically generated">
            <a:extLst>
              <a:ext uri="{FF2B5EF4-FFF2-40B4-BE49-F238E27FC236}">
                <a16:creationId xmlns:a16="http://schemas.microsoft.com/office/drawing/2014/main" id="{8A4B7DAF-1A07-CB2F-C1AB-4381DEA1E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44" y="1048171"/>
            <a:ext cx="5860529" cy="29302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29852-8324-DF2A-D138-3A5E9F61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ru-RU" sz="2500" dirty="0"/>
              <a:t>графици за loss и accuracy при тренинг на моделот</a:t>
            </a:r>
            <a:endParaRPr lang="en-US" sz="2500" dirty="0"/>
          </a:p>
        </p:txBody>
      </p:sp>
      <p:pic>
        <p:nvPicPr>
          <p:cNvPr id="5" name="Content Placeholder 4" descr="A graph of training and validation loss&#10;&#10;Description automatically generated">
            <a:extLst>
              <a:ext uri="{FF2B5EF4-FFF2-40B4-BE49-F238E27FC236}">
                <a16:creationId xmlns:a16="http://schemas.microsoft.com/office/drawing/2014/main" id="{3AE72D49-B0E0-FB29-8C61-66B0EAE14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7" y="1230145"/>
            <a:ext cx="4242437" cy="2322733"/>
          </a:xfrm>
          <a:prstGeom prst="rect">
            <a:avLst/>
          </a:prstGeom>
        </p:spPr>
      </p:pic>
      <p:pic>
        <p:nvPicPr>
          <p:cNvPr id="7" name="Content Placeholder 6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847C9829-B899-80E3-320F-87860A4B8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0" y="1246054"/>
            <a:ext cx="4242437" cy="229091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10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527</TotalTime>
  <Words>203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Gill Sans MT</vt:lpstr>
      <vt:lpstr>Gallery</vt:lpstr>
      <vt:lpstr>Сегментација на стоматолошки панорамски рентген снимки</vt:lpstr>
      <vt:lpstr>Вовед</vt:lpstr>
      <vt:lpstr>архитектура за сегментација</vt:lpstr>
      <vt:lpstr>Архитектура на u-net</vt:lpstr>
      <vt:lpstr>Тренирање на моделот</vt:lpstr>
      <vt:lpstr>Тестирање и резултати</vt:lpstr>
      <vt:lpstr>резултати по тренирањето и тестирањето на моделот</vt:lpstr>
      <vt:lpstr>тестираЊе со слика која не е од веќе постоечките слики користени за тренирање на моделот</vt:lpstr>
      <vt:lpstr>графици за loss и accuracy при тренинг на моделот</vt:lpstr>
      <vt:lpstr>Ви благодарам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Милошев Лука</dc:creator>
  <cp:lastModifiedBy>Милошев Лука</cp:lastModifiedBy>
  <cp:revision>1</cp:revision>
  <dcterms:created xsi:type="dcterms:W3CDTF">2025-02-02T14:49:46Z</dcterms:created>
  <dcterms:modified xsi:type="dcterms:W3CDTF">2025-02-02T23:36:51Z</dcterms:modified>
</cp:coreProperties>
</file>