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2622B01-EA00-4A2C-965A-B161F6B3D2EE}">
          <p14:sldIdLst>
            <p14:sldId id="256"/>
            <p14:sldId id="257"/>
            <p14:sldId id="258"/>
            <p14:sldId id="259"/>
            <p14:sldId id="260"/>
            <p14:sldId id="26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68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hyperlink" Target="https://hgdownload.soe.ucsc.edu/goldenPath/hg38/chromosomes/" TargetMode="External"/><Relationship Id="rId1" Type="http://schemas.openxmlformats.org/officeDocument/2006/relationships/hyperlink" Target="https://www.gencodegenes.org/human/" TargetMode="External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hyperlink" Target="https://hgdownload.soe.ucsc.edu/goldenPath/hg38/chromosomes/" TargetMode="External"/><Relationship Id="rId1" Type="http://schemas.openxmlformats.org/officeDocument/2006/relationships/hyperlink" Target="https://www.gencodegenes.org/human/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45FF9F1-F215-4F05-AB8E-A9E0B844F5ED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1AE6EDF-7EA6-44C3-A097-D7083FFC1EBE}">
      <dgm:prSet phldrT="[Text]" custT="1"/>
      <dgm:spPr/>
      <dgm:t>
        <a:bodyPr/>
        <a:lstStyle/>
        <a:p>
          <a:r>
            <a:rPr lang="en-US" sz="200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GRCH38.p14</a:t>
          </a:r>
        </a:p>
        <a:p>
          <a:r>
            <a:rPr lang="en-US" sz="200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Gene Annotations</a:t>
          </a:r>
          <a:endParaRPr lang="en-US" sz="2000" dirty="0">
            <a:solidFill>
              <a:srgbClr val="0070C0"/>
            </a:solidFill>
            <a:latin typeface="Calibri" panose="020F0502020204030204" pitchFamily="34" charset="0"/>
            <a:cs typeface="Calibri" panose="020F0502020204030204" pitchFamily="34" charset="0"/>
          </a:endParaRPr>
        </a:p>
        <a:p>
          <a:r>
            <a:rPr lang="en-US" sz="20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rPr>
            <a:t>(GTF Format)</a:t>
          </a:r>
        </a:p>
      </dgm:t>
    </dgm:pt>
    <dgm:pt modelId="{EA3A0429-0864-4D45-B60E-086313CDE645}" type="parTrans" cxnId="{C2241CEB-B625-4DBD-AD86-BE97D889CBCD}">
      <dgm:prSet/>
      <dgm:spPr/>
      <dgm:t>
        <a:bodyPr/>
        <a:lstStyle/>
        <a:p>
          <a:endParaRPr lang="en-US"/>
        </a:p>
      </dgm:t>
    </dgm:pt>
    <dgm:pt modelId="{6AD466AC-F9C2-4496-A0A7-D8564044A7AF}" type="sibTrans" cxnId="{C2241CEB-B625-4DBD-AD86-BE97D889CBCD}">
      <dgm:prSet/>
      <dgm:spPr/>
      <dgm:t>
        <a:bodyPr/>
        <a:lstStyle/>
        <a:p>
          <a:endParaRPr lang="en-US"/>
        </a:p>
      </dgm:t>
    </dgm:pt>
    <dgm:pt modelId="{31C21A50-A127-45FE-A972-D1765733B0B3}">
      <dgm:prSet phldrT="[Text]" custT="1"/>
      <dgm:spPr/>
      <dgm:t>
        <a:bodyPr/>
        <a:lstStyle/>
        <a:p>
          <a:r>
            <a:rPr lang="en-US" sz="200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  <a:hlinkClick xmlns:r="http://schemas.openxmlformats.org/officeDocument/2006/relationships"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Human </a:t>
          </a:r>
          <a:r>
            <a:rPr lang="en-US" sz="2000" dirty="0" err="1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  <a:hlinkClick xmlns:r="http://schemas.openxmlformats.org/officeDocument/2006/relationships"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Chromsome</a:t>
          </a:r>
          <a:r>
            <a:rPr lang="en-US" sz="200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  <a:hlinkClick xmlns:r="http://schemas.openxmlformats.org/officeDocument/2006/relationships"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 Genes</a:t>
          </a:r>
          <a:endParaRPr lang="en-US" sz="2000" dirty="0">
            <a:solidFill>
              <a:srgbClr val="0070C0"/>
            </a:solidFill>
            <a:latin typeface="Calibri" panose="020F0502020204030204" pitchFamily="34" charset="0"/>
            <a:cs typeface="Calibri" panose="020F0502020204030204" pitchFamily="34" charset="0"/>
          </a:endParaRPr>
        </a:p>
        <a:p>
          <a:r>
            <a:rPr lang="en-US" sz="20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rPr>
            <a:t>(FASTA Format)</a:t>
          </a:r>
        </a:p>
      </dgm:t>
    </dgm:pt>
    <dgm:pt modelId="{C068F4B8-46C3-4A36-80AD-88C551919786}" type="parTrans" cxnId="{BE8F84A3-E813-497B-B05E-EC62B28A4199}">
      <dgm:prSet/>
      <dgm:spPr/>
      <dgm:t>
        <a:bodyPr/>
        <a:lstStyle/>
        <a:p>
          <a:endParaRPr lang="en-US"/>
        </a:p>
      </dgm:t>
    </dgm:pt>
    <dgm:pt modelId="{5DF67DFE-76BF-4783-88F6-5BE02E4E85A3}" type="sibTrans" cxnId="{BE8F84A3-E813-497B-B05E-EC62B28A4199}">
      <dgm:prSet/>
      <dgm:spPr/>
      <dgm:t>
        <a:bodyPr/>
        <a:lstStyle/>
        <a:p>
          <a:endParaRPr lang="en-US"/>
        </a:p>
      </dgm:t>
    </dgm:pt>
    <dgm:pt modelId="{F5FF72B9-DE6C-4534-B9F4-33778587D413}">
      <dgm:prSet phldrT="[Text]" custT="1"/>
      <dgm:spPr/>
      <dgm:t>
        <a:bodyPr/>
        <a:lstStyle/>
        <a:p>
          <a:r>
            <a:rPr lang="en-US" sz="2000" dirty="0"/>
            <a:t>Preprocessing</a:t>
          </a:r>
        </a:p>
      </dgm:t>
    </dgm:pt>
    <dgm:pt modelId="{E30D9366-1E20-43E5-A832-C1C79C9A3801}" type="parTrans" cxnId="{F3B6A1D0-B617-40E5-9853-3E2980C75CB6}">
      <dgm:prSet/>
      <dgm:spPr/>
      <dgm:t>
        <a:bodyPr/>
        <a:lstStyle/>
        <a:p>
          <a:endParaRPr lang="en-US"/>
        </a:p>
      </dgm:t>
    </dgm:pt>
    <dgm:pt modelId="{C2BF4F8D-8F85-4893-B5E1-4860E1BF561B}" type="sibTrans" cxnId="{F3B6A1D0-B617-40E5-9853-3E2980C75CB6}">
      <dgm:prSet/>
      <dgm:spPr/>
      <dgm:t>
        <a:bodyPr/>
        <a:lstStyle/>
        <a:p>
          <a:endParaRPr lang="en-US"/>
        </a:p>
      </dgm:t>
    </dgm:pt>
    <dgm:pt modelId="{57C7D262-1DEC-43A8-9418-84841DA0E83C}">
      <dgm:prSet phldrT="[Text]" custT="1"/>
      <dgm:spPr/>
      <dgm:t>
        <a:bodyPr/>
        <a:lstStyle/>
        <a:p>
          <a:r>
            <a:rPr lang="en-US" sz="2000" dirty="0"/>
            <a:t>Dataset Generation</a:t>
          </a:r>
          <a:endParaRPr lang="en-US" sz="5200" dirty="0"/>
        </a:p>
      </dgm:t>
    </dgm:pt>
    <dgm:pt modelId="{E22D32DF-2EA0-4787-A8B2-5280918C9FA0}" type="parTrans" cxnId="{9E0F9884-B127-45FF-AAEC-9478E1DBAB43}">
      <dgm:prSet/>
      <dgm:spPr/>
      <dgm:t>
        <a:bodyPr/>
        <a:lstStyle/>
        <a:p>
          <a:endParaRPr lang="en-US"/>
        </a:p>
      </dgm:t>
    </dgm:pt>
    <dgm:pt modelId="{D42E599D-A7D3-49B8-80BD-273915B4C292}" type="sibTrans" cxnId="{9E0F9884-B127-45FF-AAEC-9478E1DBAB43}">
      <dgm:prSet/>
      <dgm:spPr/>
      <dgm:t>
        <a:bodyPr/>
        <a:lstStyle/>
        <a:p>
          <a:endParaRPr lang="en-US"/>
        </a:p>
      </dgm:t>
    </dgm:pt>
    <dgm:pt modelId="{445450BE-AFFF-4654-A959-D5BDD970CFEF}">
      <dgm:prSet phldrT="[Text]" custT="1"/>
      <dgm:spPr/>
      <dgm:t>
        <a:bodyPr/>
        <a:lstStyle/>
        <a:p>
          <a:r>
            <a:rPr lang="en-US" sz="2000" dirty="0"/>
            <a:t>Training The Model</a:t>
          </a:r>
        </a:p>
      </dgm:t>
    </dgm:pt>
    <dgm:pt modelId="{75F14EC2-1431-48BE-9E01-FCB48F9C732F}" type="parTrans" cxnId="{437D8BC8-A358-4171-9526-8C83B9859A01}">
      <dgm:prSet/>
      <dgm:spPr/>
      <dgm:t>
        <a:bodyPr/>
        <a:lstStyle/>
        <a:p>
          <a:endParaRPr lang="en-US"/>
        </a:p>
      </dgm:t>
    </dgm:pt>
    <dgm:pt modelId="{A4F9D548-8EEA-466F-8033-B2EE77771387}" type="sibTrans" cxnId="{437D8BC8-A358-4171-9526-8C83B9859A01}">
      <dgm:prSet/>
      <dgm:spPr/>
      <dgm:t>
        <a:bodyPr/>
        <a:lstStyle/>
        <a:p>
          <a:endParaRPr lang="en-US"/>
        </a:p>
      </dgm:t>
    </dgm:pt>
    <dgm:pt modelId="{3CD1F113-6447-4718-9DDF-0F19E9EF4F81}" type="pres">
      <dgm:prSet presAssocID="{945FF9F1-F215-4F05-AB8E-A9E0B844F5ED}" presName="diagram" presStyleCnt="0">
        <dgm:presLayoutVars>
          <dgm:dir/>
          <dgm:resizeHandles val="exact"/>
        </dgm:presLayoutVars>
      </dgm:prSet>
      <dgm:spPr/>
    </dgm:pt>
    <dgm:pt modelId="{99975E17-6B5B-4140-9245-856BA0D5D526}" type="pres">
      <dgm:prSet presAssocID="{51AE6EDF-7EA6-44C3-A097-D7083FFC1EBE}" presName="node" presStyleLbl="node1" presStyleIdx="0" presStyleCnt="5" custScaleX="126320" custScaleY="165099" custLinFactX="-6431" custLinFactNeighborX="-100000" custLinFactNeighborY="784">
        <dgm:presLayoutVars>
          <dgm:bulletEnabled val="1"/>
        </dgm:presLayoutVars>
      </dgm:prSet>
      <dgm:spPr/>
    </dgm:pt>
    <dgm:pt modelId="{B4492831-0375-495F-B547-102A4005B1CF}" type="pres">
      <dgm:prSet presAssocID="{6AD466AC-F9C2-4496-A0A7-D8564044A7AF}" presName="sibTrans" presStyleLbl="sibTrans2D1" presStyleIdx="0" presStyleCnt="4"/>
      <dgm:spPr/>
    </dgm:pt>
    <dgm:pt modelId="{91728F21-6662-4113-955F-C9AB427DBDC8}" type="pres">
      <dgm:prSet presAssocID="{6AD466AC-F9C2-4496-A0A7-D8564044A7AF}" presName="connectorText" presStyleLbl="sibTrans2D1" presStyleIdx="0" presStyleCnt="4"/>
      <dgm:spPr/>
    </dgm:pt>
    <dgm:pt modelId="{39D73C82-1987-4BAD-B772-425B24304400}" type="pres">
      <dgm:prSet presAssocID="{31C21A50-A127-45FE-A972-D1765733B0B3}" presName="node" presStyleLbl="node1" presStyleIdx="1" presStyleCnt="5" custScaleX="128516" custScaleY="162175" custLinFactNeighborX="-85709" custLinFactNeighborY="1165">
        <dgm:presLayoutVars>
          <dgm:bulletEnabled val="1"/>
        </dgm:presLayoutVars>
      </dgm:prSet>
      <dgm:spPr/>
    </dgm:pt>
    <dgm:pt modelId="{422461E1-5031-418F-BF02-2BD95AFB98AD}" type="pres">
      <dgm:prSet presAssocID="{5DF67DFE-76BF-4783-88F6-5BE02E4E85A3}" presName="sibTrans" presStyleLbl="sibTrans2D1" presStyleIdx="1" presStyleCnt="4"/>
      <dgm:spPr/>
    </dgm:pt>
    <dgm:pt modelId="{CFD557A8-33EC-404D-8CAD-0A538454908F}" type="pres">
      <dgm:prSet presAssocID="{5DF67DFE-76BF-4783-88F6-5BE02E4E85A3}" presName="connectorText" presStyleLbl="sibTrans2D1" presStyleIdx="1" presStyleCnt="4"/>
      <dgm:spPr/>
    </dgm:pt>
    <dgm:pt modelId="{3CCD6665-7B1C-4C3E-A794-1E5EE49766A4}" type="pres">
      <dgm:prSet presAssocID="{F5FF72B9-DE6C-4534-B9F4-33778587D413}" presName="node" presStyleLbl="node1" presStyleIdx="2" presStyleCnt="5" custScaleX="135374" custScaleY="112017" custLinFactNeighborX="-3299" custLinFactNeighborY="1571">
        <dgm:presLayoutVars>
          <dgm:bulletEnabled val="1"/>
        </dgm:presLayoutVars>
      </dgm:prSet>
      <dgm:spPr/>
    </dgm:pt>
    <dgm:pt modelId="{12107B73-FF54-4BC8-BF6C-3436B8680382}" type="pres">
      <dgm:prSet presAssocID="{C2BF4F8D-8F85-4893-B5E1-4860E1BF561B}" presName="sibTrans" presStyleLbl="sibTrans2D1" presStyleIdx="2" presStyleCnt="4"/>
      <dgm:spPr/>
    </dgm:pt>
    <dgm:pt modelId="{25A00CA2-F9C5-44BF-9A45-87CB042E700E}" type="pres">
      <dgm:prSet presAssocID="{C2BF4F8D-8F85-4893-B5E1-4860E1BF561B}" presName="connectorText" presStyleLbl="sibTrans2D1" presStyleIdx="2" presStyleCnt="4"/>
      <dgm:spPr/>
    </dgm:pt>
    <dgm:pt modelId="{5400FD92-8568-48E6-8E57-4B43AEB285DE}" type="pres">
      <dgm:prSet presAssocID="{57C7D262-1DEC-43A8-9418-84841DA0E83C}" presName="node" presStyleLbl="node1" presStyleIdx="3" presStyleCnt="5" custScaleX="109771" custScaleY="111466">
        <dgm:presLayoutVars>
          <dgm:bulletEnabled val="1"/>
        </dgm:presLayoutVars>
      </dgm:prSet>
      <dgm:spPr/>
    </dgm:pt>
    <dgm:pt modelId="{79E74D9D-7DE1-405A-A6F6-D8339012D575}" type="pres">
      <dgm:prSet presAssocID="{D42E599D-A7D3-49B8-80BD-273915B4C292}" presName="sibTrans" presStyleLbl="sibTrans2D1" presStyleIdx="3" presStyleCnt="4"/>
      <dgm:spPr/>
    </dgm:pt>
    <dgm:pt modelId="{4BED41F0-FACA-4495-9A80-2085081F5C30}" type="pres">
      <dgm:prSet presAssocID="{D42E599D-A7D3-49B8-80BD-273915B4C292}" presName="connectorText" presStyleLbl="sibTrans2D1" presStyleIdx="3" presStyleCnt="4"/>
      <dgm:spPr/>
    </dgm:pt>
    <dgm:pt modelId="{44B21AFC-D4E0-4E5D-96B5-20BD58A6E16B}" type="pres">
      <dgm:prSet presAssocID="{445450BE-AFFF-4654-A959-D5BDD970CFEF}" presName="node" presStyleLbl="node1" presStyleIdx="4" presStyleCnt="5">
        <dgm:presLayoutVars>
          <dgm:bulletEnabled val="1"/>
        </dgm:presLayoutVars>
      </dgm:prSet>
      <dgm:spPr/>
    </dgm:pt>
  </dgm:ptLst>
  <dgm:cxnLst>
    <dgm:cxn modelId="{BEF70E10-03C7-4C13-B94B-22EF62D19F2A}" type="presOf" srcId="{57C7D262-1DEC-43A8-9418-84841DA0E83C}" destId="{5400FD92-8568-48E6-8E57-4B43AEB285DE}" srcOrd="0" destOrd="0" presId="urn:microsoft.com/office/officeart/2005/8/layout/process5"/>
    <dgm:cxn modelId="{E29B9D29-DA86-489E-B968-171DEEBBC23E}" type="presOf" srcId="{31C21A50-A127-45FE-A972-D1765733B0B3}" destId="{39D73C82-1987-4BAD-B772-425B24304400}" srcOrd="0" destOrd="0" presId="urn:microsoft.com/office/officeart/2005/8/layout/process5"/>
    <dgm:cxn modelId="{70424160-6770-461F-9AAC-815EF39284B2}" type="presOf" srcId="{5DF67DFE-76BF-4783-88F6-5BE02E4E85A3}" destId="{CFD557A8-33EC-404D-8CAD-0A538454908F}" srcOrd="1" destOrd="0" presId="urn:microsoft.com/office/officeart/2005/8/layout/process5"/>
    <dgm:cxn modelId="{E1C83643-EFB1-4388-9CA6-1A4E8C79D4CB}" type="presOf" srcId="{51AE6EDF-7EA6-44C3-A097-D7083FFC1EBE}" destId="{99975E17-6B5B-4140-9245-856BA0D5D526}" srcOrd="0" destOrd="0" presId="urn:microsoft.com/office/officeart/2005/8/layout/process5"/>
    <dgm:cxn modelId="{60311C6B-019C-4901-A878-FEBA7A7C6E0C}" type="presOf" srcId="{945FF9F1-F215-4F05-AB8E-A9E0B844F5ED}" destId="{3CD1F113-6447-4718-9DDF-0F19E9EF4F81}" srcOrd="0" destOrd="0" presId="urn:microsoft.com/office/officeart/2005/8/layout/process5"/>
    <dgm:cxn modelId="{0786FC6F-0115-4B13-9043-2854F048B349}" type="presOf" srcId="{445450BE-AFFF-4654-A959-D5BDD970CFEF}" destId="{44B21AFC-D4E0-4E5D-96B5-20BD58A6E16B}" srcOrd="0" destOrd="0" presId="urn:microsoft.com/office/officeart/2005/8/layout/process5"/>
    <dgm:cxn modelId="{61D58873-C64E-429A-ABB0-B2AC45FDB0B9}" type="presOf" srcId="{C2BF4F8D-8F85-4893-B5E1-4860E1BF561B}" destId="{25A00CA2-F9C5-44BF-9A45-87CB042E700E}" srcOrd="1" destOrd="0" presId="urn:microsoft.com/office/officeart/2005/8/layout/process5"/>
    <dgm:cxn modelId="{1DBF567D-0919-4E76-9D4D-0574B1C8A725}" type="presOf" srcId="{5DF67DFE-76BF-4783-88F6-5BE02E4E85A3}" destId="{422461E1-5031-418F-BF02-2BD95AFB98AD}" srcOrd="0" destOrd="0" presId="urn:microsoft.com/office/officeart/2005/8/layout/process5"/>
    <dgm:cxn modelId="{9E0F9884-B127-45FF-AAEC-9478E1DBAB43}" srcId="{945FF9F1-F215-4F05-AB8E-A9E0B844F5ED}" destId="{57C7D262-1DEC-43A8-9418-84841DA0E83C}" srcOrd="3" destOrd="0" parTransId="{E22D32DF-2EA0-4787-A8B2-5280918C9FA0}" sibTransId="{D42E599D-A7D3-49B8-80BD-273915B4C292}"/>
    <dgm:cxn modelId="{BE8F84A3-E813-497B-B05E-EC62B28A4199}" srcId="{945FF9F1-F215-4F05-AB8E-A9E0B844F5ED}" destId="{31C21A50-A127-45FE-A972-D1765733B0B3}" srcOrd="1" destOrd="0" parTransId="{C068F4B8-46C3-4A36-80AD-88C551919786}" sibTransId="{5DF67DFE-76BF-4783-88F6-5BE02E4E85A3}"/>
    <dgm:cxn modelId="{997D2DA4-B1F5-4F39-A795-FB681F8C69BE}" type="presOf" srcId="{F5FF72B9-DE6C-4534-B9F4-33778587D413}" destId="{3CCD6665-7B1C-4C3E-A794-1E5EE49766A4}" srcOrd="0" destOrd="0" presId="urn:microsoft.com/office/officeart/2005/8/layout/process5"/>
    <dgm:cxn modelId="{C2E4F2BB-A007-4A2B-B694-0AF7A8B9F618}" type="presOf" srcId="{6AD466AC-F9C2-4496-A0A7-D8564044A7AF}" destId="{91728F21-6662-4113-955F-C9AB427DBDC8}" srcOrd="1" destOrd="0" presId="urn:microsoft.com/office/officeart/2005/8/layout/process5"/>
    <dgm:cxn modelId="{D8E5DDBC-2C94-4CC2-8FBF-E1468DF0FFC4}" type="presOf" srcId="{D42E599D-A7D3-49B8-80BD-273915B4C292}" destId="{79E74D9D-7DE1-405A-A6F6-D8339012D575}" srcOrd="0" destOrd="0" presId="urn:microsoft.com/office/officeart/2005/8/layout/process5"/>
    <dgm:cxn modelId="{424625BD-B484-4DED-AF87-8F8558C45A29}" type="presOf" srcId="{6AD466AC-F9C2-4496-A0A7-D8564044A7AF}" destId="{B4492831-0375-495F-B547-102A4005B1CF}" srcOrd="0" destOrd="0" presId="urn:microsoft.com/office/officeart/2005/8/layout/process5"/>
    <dgm:cxn modelId="{F3DC8CC7-FD34-4B8F-A9D0-185779FA32C9}" type="presOf" srcId="{C2BF4F8D-8F85-4893-B5E1-4860E1BF561B}" destId="{12107B73-FF54-4BC8-BF6C-3436B8680382}" srcOrd="0" destOrd="0" presId="urn:microsoft.com/office/officeart/2005/8/layout/process5"/>
    <dgm:cxn modelId="{437D8BC8-A358-4171-9526-8C83B9859A01}" srcId="{945FF9F1-F215-4F05-AB8E-A9E0B844F5ED}" destId="{445450BE-AFFF-4654-A959-D5BDD970CFEF}" srcOrd="4" destOrd="0" parTransId="{75F14EC2-1431-48BE-9E01-FCB48F9C732F}" sibTransId="{A4F9D548-8EEA-466F-8033-B2EE77771387}"/>
    <dgm:cxn modelId="{F3B6A1D0-B617-40E5-9853-3E2980C75CB6}" srcId="{945FF9F1-F215-4F05-AB8E-A9E0B844F5ED}" destId="{F5FF72B9-DE6C-4534-B9F4-33778587D413}" srcOrd="2" destOrd="0" parTransId="{E30D9366-1E20-43E5-A832-C1C79C9A3801}" sibTransId="{C2BF4F8D-8F85-4893-B5E1-4860E1BF561B}"/>
    <dgm:cxn modelId="{C2241CEB-B625-4DBD-AD86-BE97D889CBCD}" srcId="{945FF9F1-F215-4F05-AB8E-A9E0B844F5ED}" destId="{51AE6EDF-7EA6-44C3-A097-D7083FFC1EBE}" srcOrd="0" destOrd="0" parTransId="{EA3A0429-0864-4D45-B60E-086313CDE645}" sibTransId="{6AD466AC-F9C2-4496-A0A7-D8564044A7AF}"/>
    <dgm:cxn modelId="{CE7240F6-5DC2-448B-803B-65AF8059C801}" type="presOf" srcId="{D42E599D-A7D3-49B8-80BD-273915B4C292}" destId="{4BED41F0-FACA-4495-9A80-2085081F5C30}" srcOrd="1" destOrd="0" presId="urn:microsoft.com/office/officeart/2005/8/layout/process5"/>
    <dgm:cxn modelId="{1ECB8771-4FE8-4079-A1FC-EC8ABCFF087F}" type="presParOf" srcId="{3CD1F113-6447-4718-9DDF-0F19E9EF4F81}" destId="{99975E17-6B5B-4140-9245-856BA0D5D526}" srcOrd="0" destOrd="0" presId="urn:microsoft.com/office/officeart/2005/8/layout/process5"/>
    <dgm:cxn modelId="{1E430148-4452-4D4C-94AD-1E23D10AF77E}" type="presParOf" srcId="{3CD1F113-6447-4718-9DDF-0F19E9EF4F81}" destId="{B4492831-0375-495F-B547-102A4005B1CF}" srcOrd="1" destOrd="0" presId="urn:microsoft.com/office/officeart/2005/8/layout/process5"/>
    <dgm:cxn modelId="{13D7A1C0-B84A-4296-B985-65E17E928E87}" type="presParOf" srcId="{B4492831-0375-495F-B547-102A4005B1CF}" destId="{91728F21-6662-4113-955F-C9AB427DBDC8}" srcOrd="0" destOrd="0" presId="urn:microsoft.com/office/officeart/2005/8/layout/process5"/>
    <dgm:cxn modelId="{A8D361AB-8DD5-42EF-BEC7-297F19E97E6F}" type="presParOf" srcId="{3CD1F113-6447-4718-9DDF-0F19E9EF4F81}" destId="{39D73C82-1987-4BAD-B772-425B24304400}" srcOrd="2" destOrd="0" presId="urn:microsoft.com/office/officeart/2005/8/layout/process5"/>
    <dgm:cxn modelId="{B2E27F6F-6DF5-4795-B9E0-4D3A5160BA39}" type="presParOf" srcId="{3CD1F113-6447-4718-9DDF-0F19E9EF4F81}" destId="{422461E1-5031-418F-BF02-2BD95AFB98AD}" srcOrd="3" destOrd="0" presId="urn:microsoft.com/office/officeart/2005/8/layout/process5"/>
    <dgm:cxn modelId="{8400C220-6210-496D-A207-1E376849A060}" type="presParOf" srcId="{422461E1-5031-418F-BF02-2BD95AFB98AD}" destId="{CFD557A8-33EC-404D-8CAD-0A538454908F}" srcOrd="0" destOrd="0" presId="urn:microsoft.com/office/officeart/2005/8/layout/process5"/>
    <dgm:cxn modelId="{4D90771D-0562-4622-841B-2BD3654A2FCA}" type="presParOf" srcId="{3CD1F113-6447-4718-9DDF-0F19E9EF4F81}" destId="{3CCD6665-7B1C-4C3E-A794-1E5EE49766A4}" srcOrd="4" destOrd="0" presId="urn:microsoft.com/office/officeart/2005/8/layout/process5"/>
    <dgm:cxn modelId="{3B975BAE-995D-4E4B-B4EC-BA0C64CA6943}" type="presParOf" srcId="{3CD1F113-6447-4718-9DDF-0F19E9EF4F81}" destId="{12107B73-FF54-4BC8-BF6C-3436B8680382}" srcOrd="5" destOrd="0" presId="urn:microsoft.com/office/officeart/2005/8/layout/process5"/>
    <dgm:cxn modelId="{B9CF724E-1C28-4C0D-949E-1814F5DDC098}" type="presParOf" srcId="{12107B73-FF54-4BC8-BF6C-3436B8680382}" destId="{25A00CA2-F9C5-44BF-9A45-87CB042E700E}" srcOrd="0" destOrd="0" presId="urn:microsoft.com/office/officeart/2005/8/layout/process5"/>
    <dgm:cxn modelId="{F7AC641B-7B89-481E-B646-93485B5C89D7}" type="presParOf" srcId="{3CD1F113-6447-4718-9DDF-0F19E9EF4F81}" destId="{5400FD92-8568-48E6-8E57-4B43AEB285DE}" srcOrd="6" destOrd="0" presId="urn:microsoft.com/office/officeart/2005/8/layout/process5"/>
    <dgm:cxn modelId="{F6AA0BB4-6818-4E6B-BEF8-075EBD8BB79B}" type="presParOf" srcId="{3CD1F113-6447-4718-9DDF-0F19E9EF4F81}" destId="{79E74D9D-7DE1-405A-A6F6-D8339012D575}" srcOrd="7" destOrd="0" presId="urn:microsoft.com/office/officeart/2005/8/layout/process5"/>
    <dgm:cxn modelId="{03C2C45F-8E04-459C-BD15-20EC44479574}" type="presParOf" srcId="{79E74D9D-7DE1-405A-A6F6-D8339012D575}" destId="{4BED41F0-FACA-4495-9A80-2085081F5C30}" srcOrd="0" destOrd="0" presId="urn:microsoft.com/office/officeart/2005/8/layout/process5"/>
    <dgm:cxn modelId="{0AA4E1BF-F35E-416D-8F3B-9B3D4E123D76}" type="presParOf" srcId="{3CD1F113-6447-4718-9DDF-0F19E9EF4F81}" destId="{44B21AFC-D4E0-4E5D-96B5-20BD58A6E16B}" srcOrd="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975E17-6B5B-4140-9245-856BA0D5D526}">
      <dsp:nvSpPr>
        <dsp:cNvPr id="0" name=""/>
        <dsp:cNvSpPr/>
      </dsp:nvSpPr>
      <dsp:spPr>
        <a:xfrm>
          <a:off x="429129" y="616300"/>
          <a:ext cx="2261078" cy="17731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GRCH38.p14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Gene Annotations</a:t>
          </a:r>
          <a:endParaRPr lang="en-US" sz="2000" kern="1200" dirty="0">
            <a:solidFill>
              <a:srgbClr val="0070C0"/>
            </a:solidFill>
            <a:latin typeface="Calibri" panose="020F0502020204030204" pitchFamily="34" charset="0"/>
            <a:cs typeface="Calibri" panose="020F0502020204030204" pitchFamily="34" charset="0"/>
          </a:endParaRP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rPr>
            <a:t>(GTF Format)</a:t>
          </a:r>
        </a:p>
      </dsp:txBody>
      <dsp:txXfrm>
        <a:off x="481062" y="668233"/>
        <a:ext cx="2157212" cy="1669258"/>
      </dsp:txXfrm>
    </dsp:sp>
    <dsp:sp modelId="{B4492831-0375-495F-B547-102A4005B1CF}">
      <dsp:nvSpPr>
        <dsp:cNvPr id="0" name=""/>
        <dsp:cNvSpPr/>
      </dsp:nvSpPr>
      <dsp:spPr>
        <a:xfrm rot="4177">
          <a:off x="2929325" y="1282921"/>
          <a:ext cx="576057" cy="44391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2929325" y="1371622"/>
        <a:ext cx="442884" cy="266346"/>
      </dsp:txXfrm>
    </dsp:sp>
    <dsp:sp modelId="{39D73C82-1987-4BAD-B772-425B24304400}">
      <dsp:nvSpPr>
        <dsp:cNvPr id="0" name=""/>
        <dsp:cNvSpPr/>
      </dsp:nvSpPr>
      <dsp:spPr>
        <a:xfrm>
          <a:off x="3777107" y="636093"/>
          <a:ext cx="2300385" cy="17417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  <a:hlinkClick xmlns:r="http://schemas.openxmlformats.org/officeDocument/2006/relationships"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Human </a:t>
          </a:r>
          <a:r>
            <a:rPr lang="en-US" sz="2000" kern="1200" dirty="0" err="1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  <a:hlinkClick xmlns:r="http://schemas.openxmlformats.org/officeDocument/2006/relationships"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Chromsome</a:t>
          </a:r>
          <a:r>
            <a:rPr lang="en-US" sz="2000" kern="120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  <a:hlinkClick xmlns:r="http://schemas.openxmlformats.org/officeDocument/2006/relationships"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 Genes</a:t>
          </a:r>
          <a:endParaRPr lang="en-US" sz="2000" kern="1200" dirty="0">
            <a:solidFill>
              <a:srgbClr val="0070C0"/>
            </a:solidFill>
            <a:latin typeface="Calibri" panose="020F0502020204030204" pitchFamily="34" charset="0"/>
            <a:cs typeface="Calibri" panose="020F0502020204030204" pitchFamily="34" charset="0"/>
          </a:endParaRP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rPr>
            <a:t>(FASTA Format)</a:t>
          </a:r>
        </a:p>
      </dsp:txBody>
      <dsp:txXfrm>
        <a:off x="3828120" y="687106"/>
        <a:ext cx="2198359" cy="1639695"/>
      </dsp:txXfrm>
    </dsp:sp>
    <dsp:sp modelId="{422461E1-5031-418F-BF02-2BD95AFB98AD}">
      <dsp:nvSpPr>
        <dsp:cNvPr id="0" name=""/>
        <dsp:cNvSpPr/>
      </dsp:nvSpPr>
      <dsp:spPr>
        <a:xfrm rot="3442473">
          <a:off x="5481712" y="2512841"/>
          <a:ext cx="463189" cy="44391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 rot="-5400000">
        <a:off x="5544234" y="2513708"/>
        <a:ext cx="266346" cy="330016"/>
      </dsp:txXfrm>
    </dsp:sp>
    <dsp:sp modelId="{3CCD6665-7B1C-4C3E-A794-1E5EE49766A4}">
      <dsp:nvSpPr>
        <dsp:cNvPr id="0" name=""/>
        <dsp:cNvSpPr/>
      </dsp:nvSpPr>
      <dsp:spPr>
        <a:xfrm>
          <a:off x="5129459" y="3113860"/>
          <a:ext cx="2423141" cy="12030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Preprocessing</a:t>
          </a:r>
        </a:p>
      </dsp:txBody>
      <dsp:txXfrm>
        <a:off x="5164695" y="3149096"/>
        <a:ext cx="2352669" cy="1132564"/>
      </dsp:txXfrm>
    </dsp:sp>
    <dsp:sp modelId="{12107B73-FF54-4BC8-BF6C-3436B8680382}">
      <dsp:nvSpPr>
        <dsp:cNvPr id="0" name=""/>
        <dsp:cNvSpPr/>
      </dsp:nvSpPr>
      <dsp:spPr>
        <a:xfrm rot="10820345">
          <a:off x="4636755" y="3484368"/>
          <a:ext cx="348180" cy="44391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 rot="10800000">
        <a:off x="4741208" y="3573459"/>
        <a:ext cx="243726" cy="266346"/>
      </dsp:txXfrm>
    </dsp:sp>
    <dsp:sp modelId="{5400FD92-8568-48E6-8E57-4B43AEB285DE}">
      <dsp:nvSpPr>
        <dsp:cNvPr id="0" name=""/>
        <dsp:cNvSpPr/>
      </dsp:nvSpPr>
      <dsp:spPr>
        <a:xfrm>
          <a:off x="2507667" y="3099947"/>
          <a:ext cx="1964857" cy="11971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Dataset Generation</a:t>
          </a:r>
          <a:endParaRPr lang="en-US" sz="5200" kern="1200" dirty="0"/>
        </a:p>
      </dsp:txBody>
      <dsp:txXfrm>
        <a:off x="2542729" y="3135009"/>
        <a:ext cx="1894733" cy="1126994"/>
      </dsp:txXfrm>
    </dsp:sp>
    <dsp:sp modelId="{79E74D9D-7DE1-405A-A6F6-D8339012D575}">
      <dsp:nvSpPr>
        <dsp:cNvPr id="0" name=""/>
        <dsp:cNvSpPr/>
      </dsp:nvSpPr>
      <dsp:spPr>
        <a:xfrm rot="10800000">
          <a:off x="1970679" y="3476551"/>
          <a:ext cx="379471" cy="44391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 rot="10800000">
        <a:off x="2084520" y="3565333"/>
        <a:ext cx="265630" cy="266346"/>
      </dsp:txXfrm>
    </dsp:sp>
    <dsp:sp modelId="{44B21AFC-D4E0-4E5D-96B5-20BD58A6E16B}">
      <dsp:nvSpPr>
        <dsp:cNvPr id="0" name=""/>
        <dsp:cNvSpPr/>
      </dsp:nvSpPr>
      <dsp:spPr>
        <a:xfrm>
          <a:off x="1722" y="3161518"/>
          <a:ext cx="1789960" cy="10739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Training The Model</a:t>
          </a:r>
        </a:p>
      </dsp:txBody>
      <dsp:txXfrm>
        <a:off x="33178" y="3192974"/>
        <a:ext cx="1727048" cy="10110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7/21/2024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7/21/2024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7/21/2024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7/21/2024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7/21/2024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7/21/2024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7/21/2024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7/21/2024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asmitapoddar/Deep-Learning-DNA-Sequences" TargetMode="External"/><Relationship Id="rId5" Type="http://schemas.openxmlformats.org/officeDocument/2006/relationships/hyperlink" Target="https://arxiv.org/pdf/2311.12884" TargetMode="Externa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GICS-LAB/DNABERT_2" TargetMode="External"/><Relationship Id="rId2" Type="http://schemas.openxmlformats.org/officeDocument/2006/relationships/hyperlink" Target="https://arxiv.org/pdf/2306.15006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ukaPaich/BioInformatics-Final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66FFF-E5B2-F184-EF2E-2BF962AF34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0015" y="834622"/>
            <a:ext cx="7315200" cy="2372404"/>
          </a:xfrm>
        </p:spPr>
        <p:txBody>
          <a:bodyPr/>
          <a:lstStyle/>
          <a:p>
            <a:r>
              <a:rPr lang="en-US" dirty="0"/>
              <a:t>Splice Site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5EE749-EF4C-C744-C22C-6CEE8E9C9B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15" y="3429000"/>
            <a:ext cx="7315200" cy="914400"/>
          </a:xfrm>
        </p:spPr>
        <p:txBody>
          <a:bodyPr/>
          <a:lstStyle/>
          <a:p>
            <a:r>
              <a:rPr lang="en-US" dirty="0"/>
              <a:t>Using modern NLP model</a:t>
            </a:r>
          </a:p>
        </p:txBody>
      </p:sp>
    </p:spTree>
    <p:extLst>
      <p:ext uri="{BB962C8B-B14F-4D97-AF65-F5344CB8AC3E}">
        <p14:creationId xmlns:p14="http://schemas.microsoft.com/office/powerpoint/2010/main" val="1353947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111E7-CDAB-71DF-9289-406911A59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162" y="1057576"/>
            <a:ext cx="2947482" cy="1122406"/>
          </a:xfrm>
        </p:spPr>
        <p:txBody>
          <a:bodyPr/>
          <a:lstStyle/>
          <a:p>
            <a:pPr algn="ctr"/>
            <a:r>
              <a:rPr lang="en-US" dirty="0"/>
              <a:t>Splice Sites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1D68B58-538A-82B4-E534-7CD6307F3F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9360" y="166448"/>
            <a:ext cx="4854773" cy="2401080"/>
          </a:xfrm>
          <a:prstGeom prst="rect">
            <a:avLst/>
          </a:prstGeom>
        </p:spPr>
      </p:pic>
      <p:pic>
        <p:nvPicPr>
          <p:cNvPr id="1026" name="Picture 2" descr="Predicting how splicing errors impact disease risk | Cold Spring Harbor  Laboratory">
            <a:extLst>
              <a:ext uri="{FF2B5EF4-FFF2-40B4-BE49-F238E27FC236}">
                <a16:creationId xmlns:a16="http://schemas.microsoft.com/office/drawing/2014/main" id="{7476603B-79B5-F459-F20C-A34FA2AB4F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8102" y="2925417"/>
            <a:ext cx="4935111" cy="3084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6853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001BC864-534C-B2C1-3103-8EDB99C200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08828" y="697507"/>
            <a:ext cx="4238133" cy="3162890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3E25FF1-7094-E167-9B36-0443DD8B19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3867" y="662722"/>
            <a:ext cx="4238133" cy="3197675"/>
          </a:xfrm>
          <a:prstGeom prst="rect">
            <a:avLst/>
          </a:prstGeom>
        </p:spPr>
      </p:pic>
      <p:sp>
        <p:nvSpPr>
          <p:cNvPr id="13" name="Title 12">
            <a:extLst>
              <a:ext uri="{FF2B5EF4-FFF2-40B4-BE49-F238E27FC236}">
                <a16:creationId xmlns:a16="http://schemas.microsoft.com/office/drawing/2014/main" id="{85413708-B68F-398E-F20A-717545F54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1195293"/>
          </a:xfrm>
        </p:spPr>
        <p:txBody>
          <a:bodyPr/>
          <a:lstStyle/>
          <a:p>
            <a:pPr algn="ctr"/>
            <a:r>
              <a:rPr lang="en-US" dirty="0"/>
              <a:t>DeepDeCode Model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59C812F-F63F-FD9E-1043-922FBD173A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4080" y="4185592"/>
            <a:ext cx="6187976" cy="1585097"/>
          </a:xfrm>
          <a:prstGeom prst="rect">
            <a:avLst/>
          </a:prstGeom>
        </p:spPr>
      </p:pic>
      <p:sp>
        <p:nvSpPr>
          <p:cNvPr id="16" name="Title 12">
            <a:extLst>
              <a:ext uri="{FF2B5EF4-FFF2-40B4-BE49-F238E27FC236}">
                <a16:creationId xmlns:a16="http://schemas.microsoft.com/office/drawing/2014/main" id="{5FDA8672-A3CE-7718-4CE5-BF68C88526AD}"/>
              </a:ext>
            </a:extLst>
          </p:cNvPr>
          <p:cNvSpPr txBox="1">
            <a:spLocks/>
          </p:cNvSpPr>
          <p:nvPr/>
        </p:nvSpPr>
        <p:spPr>
          <a:xfrm>
            <a:off x="252919" y="4575396"/>
            <a:ext cx="2947482" cy="11952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1800" dirty="0"/>
          </a:p>
        </p:txBody>
      </p:sp>
      <p:sp>
        <p:nvSpPr>
          <p:cNvPr id="17" name="Title 12">
            <a:extLst>
              <a:ext uri="{FF2B5EF4-FFF2-40B4-BE49-F238E27FC236}">
                <a16:creationId xmlns:a16="http://schemas.microsoft.com/office/drawing/2014/main" id="{C48329F4-3B40-D137-0542-3FBE1E99C206}"/>
              </a:ext>
            </a:extLst>
          </p:cNvPr>
          <p:cNvSpPr txBox="1">
            <a:spLocks/>
          </p:cNvSpPr>
          <p:nvPr/>
        </p:nvSpPr>
        <p:spPr>
          <a:xfrm>
            <a:off x="252919" y="4770297"/>
            <a:ext cx="2947482" cy="11952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rgbClr val="0070C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Paper Link</a:t>
            </a:r>
            <a:endParaRPr lang="en-US" sz="2400" dirty="0">
              <a:solidFill>
                <a:srgbClr val="0070C0"/>
              </a:solidFill>
            </a:endParaRPr>
          </a:p>
          <a:p>
            <a:r>
              <a:rPr lang="en-US" sz="2400" dirty="0">
                <a:solidFill>
                  <a:srgbClr val="0070C0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 Repository</a:t>
            </a:r>
            <a:endParaRPr lang="en-US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6621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42427-27AB-28A4-55A1-A3DA1269D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1182041"/>
          </a:xfrm>
        </p:spPr>
        <p:txBody>
          <a:bodyPr/>
          <a:lstStyle/>
          <a:p>
            <a:pPr algn="ctr"/>
            <a:r>
              <a:rPr lang="en-US" dirty="0"/>
              <a:t>Our Model</a:t>
            </a:r>
            <a:br>
              <a:rPr lang="en-US" dirty="0"/>
            </a:br>
            <a:r>
              <a:rPr lang="en-US" dirty="0"/>
              <a:t>(Fine-Tuned)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890C51-0992-FBC7-0FD7-2CF9AE7590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2642" y="837603"/>
            <a:ext cx="7315200" cy="77916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100" dirty="0">
                <a:latin typeface="Calibri" panose="020F0502020204030204" pitchFamily="34" charset="0"/>
                <a:cs typeface="Calibri" panose="020F0502020204030204" pitchFamily="34" charset="0"/>
              </a:rPr>
              <a:t>DNABERT-2-117M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le 12">
            <a:extLst>
              <a:ext uri="{FF2B5EF4-FFF2-40B4-BE49-F238E27FC236}">
                <a16:creationId xmlns:a16="http://schemas.microsoft.com/office/drawing/2014/main" id="{F1903506-43B5-56CB-8C47-5BE4051DA1C4}"/>
              </a:ext>
            </a:extLst>
          </p:cNvPr>
          <p:cNvSpPr txBox="1">
            <a:spLocks/>
          </p:cNvSpPr>
          <p:nvPr/>
        </p:nvSpPr>
        <p:spPr>
          <a:xfrm>
            <a:off x="252919" y="4770297"/>
            <a:ext cx="2947482" cy="11952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DNABERT-2 </a:t>
            </a:r>
            <a:r>
              <a:rPr lang="en-US" sz="2400" dirty="0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Paper Link</a:t>
            </a:r>
            <a:endParaRPr lang="en-US" sz="2400" dirty="0">
              <a:solidFill>
                <a:srgbClr val="0070C0"/>
              </a:solidFill>
            </a:endParaRPr>
          </a:p>
          <a:p>
            <a:r>
              <a:rPr lang="en-US" sz="2400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 Repository</a:t>
            </a:r>
            <a:endParaRPr lang="en-US" sz="2400" dirty="0">
              <a:solidFill>
                <a:srgbClr val="0070C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3F35C7B-B891-274F-1E72-BC2D9C8E8F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6223" y="1714857"/>
            <a:ext cx="4665534" cy="2079885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B2B2416-15BE-9BF8-57FA-11E41AA65A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6896812"/>
              </p:ext>
            </p:extLst>
          </p:nvPr>
        </p:nvGraphicFramePr>
        <p:xfrm>
          <a:off x="4074275" y="3892835"/>
          <a:ext cx="4029430" cy="700346"/>
        </p:xfrm>
        <a:graphic>
          <a:graphicData uri="http://schemas.openxmlformats.org/drawingml/2006/table">
            <a:tbl>
              <a:tblPr/>
              <a:tblGrid>
                <a:gridCol w="805886">
                  <a:extLst>
                    <a:ext uri="{9D8B030D-6E8A-4147-A177-3AD203B41FA5}">
                      <a16:colId xmlns:a16="http://schemas.microsoft.com/office/drawing/2014/main" val="3916501529"/>
                    </a:ext>
                  </a:extLst>
                </a:gridCol>
                <a:gridCol w="805886">
                  <a:extLst>
                    <a:ext uri="{9D8B030D-6E8A-4147-A177-3AD203B41FA5}">
                      <a16:colId xmlns:a16="http://schemas.microsoft.com/office/drawing/2014/main" val="2092079730"/>
                    </a:ext>
                  </a:extLst>
                </a:gridCol>
                <a:gridCol w="805886">
                  <a:extLst>
                    <a:ext uri="{9D8B030D-6E8A-4147-A177-3AD203B41FA5}">
                      <a16:colId xmlns:a16="http://schemas.microsoft.com/office/drawing/2014/main" val="4036445407"/>
                    </a:ext>
                  </a:extLst>
                </a:gridCol>
                <a:gridCol w="805886">
                  <a:extLst>
                    <a:ext uri="{9D8B030D-6E8A-4147-A177-3AD203B41FA5}">
                      <a16:colId xmlns:a16="http://schemas.microsoft.com/office/drawing/2014/main" val="612503871"/>
                    </a:ext>
                  </a:extLst>
                </a:gridCol>
                <a:gridCol w="805886">
                  <a:extLst>
                    <a:ext uri="{9D8B030D-6E8A-4147-A177-3AD203B41FA5}">
                      <a16:colId xmlns:a16="http://schemas.microsoft.com/office/drawing/2014/main" val="1687563560"/>
                    </a:ext>
                  </a:extLst>
                </a:gridCol>
              </a:tblGrid>
              <a:tr h="347349"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Accuracy</a:t>
                      </a:r>
                    </a:p>
                  </a:txBody>
                  <a:tcPr marL="99060" marR="99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F1</a:t>
                      </a:r>
                    </a:p>
                  </a:txBody>
                  <a:tcPr marL="99060" marR="99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Precision</a:t>
                      </a:r>
                    </a:p>
                  </a:txBody>
                  <a:tcPr marL="99060" marR="99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Recall</a:t>
                      </a:r>
                    </a:p>
                  </a:txBody>
                  <a:tcPr marL="99060" marR="99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Loss</a:t>
                      </a:r>
                    </a:p>
                  </a:txBody>
                  <a:tcPr marL="99060" marR="99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6328582"/>
                  </a:ext>
                </a:extLst>
              </a:tr>
              <a:tr h="352997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0.929</a:t>
                      </a:r>
                    </a:p>
                  </a:txBody>
                  <a:tcPr marL="99060" marR="99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0.928</a:t>
                      </a:r>
                    </a:p>
                  </a:txBody>
                  <a:tcPr marL="99060" marR="99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0.928</a:t>
                      </a:r>
                    </a:p>
                  </a:txBody>
                  <a:tcPr marL="99060" marR="99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0.928</a:t>
                      </a:r>
                    </a:p>
                  </a:txBody>
                  <a:tcPr marL="99060" marR="99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0.22</a:t>
                      </a:r>
                    </a:p>
                  </a:txBody>
                  <a:tcPr marL="99060" marR="99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03224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3146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7ECAC-D351-FE8E-6DC5-ACDF2FA97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8"/>
            <a:ext cx="2947482" cy="106277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Our Data Pipeline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8BEC6AD7-9D8E-4D40-8B13-CCB37C3D4FE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92042449"/>
              </p:ext>
            </p:extLst>
          </p:nvPr>
        </p:nvGraphicFramePr>
        <p:xfrm>
          <a:off x="4075043" y="419468"/>
          <a:ext cx="7613374" cy="49079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CFE395C6-B1EB-CE3F-7721-8AA999A2FFBA}"/>
              </a:ext>
            </a:extLst>
          </p:cNvPr>
          <p:cNvSpPr txBox="1">
            <a:spLocks/>
          </p:cNvSpPr>
          <p:nvPr/>
        </p:nvSpPr>
        <p:spPr>
          <a:xfrm>
            <a:off x="17129" y="5161722"/>
            <a:ext cx="2076714" cy="838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Python3.12</a:t>
            </a:r>
          </a:p>
          <a:p>
            <a:pPr algn="ctr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Requirements included in Github Repository</a:t>
            </a:r>
          </a:p>
        </p:txBody>
      </p:sp>
    </p:spTree>
    <p:extLst>
      <p:ext uri="{BB962C8B-B14F-4D97-AF65-F5344CB8AC3E}">
        <p14:creationId xmlns:p14="http://schemas.microsoft.com/office/powerpoint/2010/main" val="2751991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A752A-9C8B-6256-C866-F9DABF0B0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861342" cy="4614354"/>
          </a:xfrm>
        </p:spPr>
        <p:txBody>
          <a:bodyPr>
            <a:normAutofit/>
          </a:bodyPr>
          <a:lstStyle/>
          <a:p>
            <a:pPr algn="ctr"/>
            <a:r>
              <a:rPr lang="en-US" sz="4400" dirty="0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Our Project</a:t>
            </a:r>
            <a:endParaRPr lang="en-US" sz="4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559543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41</TotalTime>
  <Words>70</Words>
  <Application>Microsoft Office PowerPoint</Application>
  <PresentationFormat>Widescreen</PresentationFormat>
  <Paragraphs>32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Corbel</vt:lpstr>
      <vt:lpstr>Wingdings 2</vt:lpstr>
      <vt:lpstr>Frame</vt:lpstr>
      <vt:lpstr>Splice Site Prediction</vt:lpstr>
      <vt:lpstr>Splice Sites</vt:lpstr>
      <vt:lpstr>DeepDeCode Model</vt:lpstr>
      <vt:lpstr>Our Model (Fine-Tuned)</vt:lpstr>
      <vt:lpstr>Our Data Pipeline</vt:lpstr>
      <vt:lpstr>Our Project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Giorgi Kldiashvili</dc:creator>
  <cp:lastModifiedBy>Giorgi Kldiashvili</cp:lastModifiedBy>
  <cp:revision>3</cp:revision>
  <dcterms:created xsi:type="dcterms:W3CDTF">2024-07-21T04:56:51Z</dcterms:created>
  <dcterms:modified xsi:type="dcterms:W3CDTF">2024-07-21T05:38:26Z</dcterms:modified>
</cp:coreProperties>
</file>