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0000"/>
    <a:srgbClr val="EF4141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C4EF-1D99-4E88-9322-E2814D26F7D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A131-AB96-44F9-9362-F8500CD1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5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C4EF-1D99-4E88-9322-E2814D26F7D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A131-AB96-44F9-9362-F8500CD1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83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C4EF-1D99-4E88-9322-E2814D26F7D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A131-AB96-44F9-9362-F8500CD1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4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C4EF-1D99-4E88-9322-E2814D26F7D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A131-AB96-44F9-9362-F8500CD1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6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C4EF-1D99-4E88-9322-E2814D26F7D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A131-AB96-44F9-9362-F8500CD1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C4EF-1D99-4E88-9322-E2814D26F7D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A131-AB96-44F9-9362-F8500CD1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44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C4EF-1D99-4E88-9322-E2814D26F7D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A131-AB96-44F9-9362-F8500CD1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C4EF-1D99-4E88-9322-E2814D26F7D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A131-AB96-44F9-9362-F8500CD1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14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C4EF-1D99-4E88-9322-E2814D26F7D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A131-AB96-44F9-9362-F8500CD1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7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C4EF-1D99-4E88-9322-E2814D26F7D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A131-AB96-44F9-9362-F8500CD1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C4EF-1D99-4E88-9322-E2814D26F7D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A131-AB96-44F9-9362-F8500CD1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2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3C4EF-1D99-4E88-9322-E2814D26F7D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2A131-AB96-44F9-9362-F8500CD1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2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ook Laptop Wallpapers - Top Free Book Laptop Backgrounds - WallpaperAc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3814" y="2379604"/>
            <a:ext cx="5184371" cy="1049396"/>
          </a:xfr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sr-Cyrl-RS" dirty="0" smtClean="0"/>
              <a:t>еШкола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97549" y="5637215"/>
            <a:ext cx="3794449" cy="1220785"/>
          </a:xfr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r"/>
            <a:r>
              <a:rPr lang="sr-Cyrl-RS" sz="2000" dirty="0" smtClean="0"/>
              <a:t>Презентацију припремили:</a:t>
            </a:r>
          </a:p>
          <a:p>
            <a:pPr algn="r"/>
            <a:r>
              <a:rPr lang="sr-Cyrl-RS" sz="2000" dirty="0" smtClean="0"/>
              <a:t>Лука Симовић 2018/0064</a:t>
            </a:r>
            <a:r>
              <a:rPr lang="en-US" sz="2000" dirty="0" smtClean="0"/>
              <a:t>  </a:t>
            </a:r>
            <a:endParaRPr lang="sr-Cyrl-RS" sz="2000" dirty="0" smtClean="0"/>
          </a:p>
          <a:p>
            <a:pPr algn="r"/>
            <a:r>
              <a:rPr lang="sr-Cyrl-RS" sz="2000" dirty="0" smtClean="0"/>
              <a:t>Мирослав Мирковић 2018/0485</a:t>
            </a:r>
          </a:p>
        </p:txBody>
      </p:sp>
      <p:pic>
        <p:nvPicPr>
          <p:cNvPr id="6" name="Picture 6" descr="Електротехнички факултет, Универзитет у Београду officia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6939" y="163150"/>
            <a:ext cx="839359" cy="98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38183" y="297925"/>
            <a:ext cx="256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Универзитет у Београду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38183" y="606859"/>
            <a:ext cx="3730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2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Електотехнички факултет</a:t>
            </a:r>
            <a:endParaRPr lang="en-US" sz="2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64358" y="6488668"/>
            <a:ext cx="246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 smtClean="0">
                <a:solidFill>
                  <a:schemeClr val="bg1">
                    <a:alpha val="40000"/>
                  </a:schemeClr>
                </a:solidFill>
              </a:rPr>
              <a:t>Београд, април 2021.</a:t>
            </a:r>
            <a:endParaRPr lang="en-US" dirty="0">
              <a:solidFill>
                <a:schemeClr val="bg1">
                  <a:alpha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769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223" y="799313"/>
            <a:ext cx="4982028" cy="780810"/>
          </a:xfrm>
        </p:spPr>
        <p:txBody>
          <a:bodyPr/>
          <a:lstStyle/>
          <a:p>
            <a:pPr algn="ctr"/>
            <a:r>
              <a:rPr lang="sr-Cyrl-RS" dirty="0" smtClean="0"/>
              <a:t>Закључак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094" y="2295889"/>
            <a:ext cx="4204062" cy="1379129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sr-Cyrl-RS" dirty="0" smtClean="0"/>
              <a:t> Напредак технологије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Cyrl-RS" dirty="0" smtClean="0"/>
              <a:t> Значај пројекта еШкола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339645" cy="6858000"/>
          </a:xfrm>
          <a:prstGeom prst="rect">
            <a:avLst/>
          </a:prstGeom>
          <a:solidFill>
            <a:srgbClr val="EF414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8644" y="1344262"/>
            <a:ext cx="31037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alpha val="20000"/>
                  </a:schemeClr>
                </a:solidFill>
              </a:rPr>
              <a:t>1. </a:t>
            </a:r>
            <a:r>
              <a:rPr lang="sr-Cyrl-RS" sz="2000" b="1" dirty="0" smtClean="0">
                <a:solidFill>
                  <a:schemeClr val="bg1">
                    <a:alpha val="20000"/>
                  </a:schemeClr>
                </a:solidFill>
              </a:rPr>
              <a:t>Увод </a:t>
            </a:r>
            <a:endParaRPr lang="en-US" sz="2000" b="1" dirty="0" smtClean="0">
              <a:solidFill>
                <a:schemeClr val="bg1">
                  <a:alpha val="20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alpha val="20000"/>
                  </a:schemeClr>
                </a:solidFill>
              </a:rPr>
              <a:t>2. </a:t>
            </a:r>
            <a:r>
              <a:rPr lang="sr-Cyrl-RS" sz="2000" b="1" dirty="0" smtClean="0">
                <a:solidFill>
                  <a:schemeClr val="bg1">
                    <a:alpha val="20000"/>
                  </a:schemeClr>
                </a:solidFill>
              </a:rPr>
              <a:t>Сврха пројекта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alpha val="20000"/>
                  </a:schemeClr>
                </a:solidFill>
              </a:rPr>
              <a:t>3. </a:t>
            </a:r>
            <a:r>
              <a:rPr lang="sr-Cyrl-RS" sz="2000" b="1" dirty="0" smtClean="0">
                <a:solidFill>
                  <a:schemeClr val="bg1">
                    <a:alpha val="20000"/>
                  </a:schemeClr>
                </a:solidFill>
              </a:rPr>
              <a:t>Технички захтеви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alpha val="20000"/>
                  </a:schemeClr>
                </a:solidFill>
              </a:rPr>
              <a:t>4. </a:t>
            </a:r>
            <a:r>
              <a:rPr lang="sr-Cyrl-RS" sz="2000" b="1" dirty="0" smtClean="0">
                <a:solidFill>
                  <a:schemeClr val="bg1">
                    <a:alpha val="20000"/>
                  </a:schemeClr>
                </a:solidFill>
              </a:rPr>
              <a:t>Типови корисника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alpha val="20000"/>
                  </a:schemeClr>
                </a:solidFill>
              </a:rPr>
              <a:t>5. </a:t>
            </a:r>
            <a:r>
              <a:rPr lang="sr-Cyrl-RS" sz="2000" b="1" dirty="0" smtClean="0">
                <a:solidFill>
                  <a:schemeClr val="bg1">
                    <a:alpha val="20000"/>
                  </a:schemeClr>
                </a:solidFill>
              </a:rPr>
              <a:t>Основни модул</a:t>
            </a:r>
            <a:r>
              <a:rPr lang="sr-Cyrl-RS" sz="2000" b="1" dirty="0">
                <a:solidFill>
                  <a:schemeClr val="bg1">
                    <a:alpha val="20000"/>
                  </a:schemeClr>
                </a:solidFill>
              </a:rPr>
              <a:t>и</a:t>
            </a:r>
            <a:r>
              <a:rPr lang="en-US" sz="2000" b="1" dirty="0" smtClean="0">
                <a:solidFill>
                  <a:schemeClr val="bg1">
                    <a:alpha val="20000"/>
                  </a:schemeClr>
                </a:solidFill>
              </a:rPr>
              <a:t> </a:t>
            </a:r>
            <a:r>
              <a:rPr lang="sr-Cyrl-RS" sz="2000" b="1" dirty="0">
                <a:solidFill>
                  <a:schemeClr val="bg1">
                    <a:alpha val="20000"/>
                  </a:schemeClr>
                </a:solidFill>
              </a:rPr>
              <a:t> </a:t>
            </a:r>
            <a:r>
              <a:rPr lang="sr-Cyrl-RS" sz="2000" b="1" dirty="0" smtClean="0">
                <a:solidFill>
                  <a:schemeClr val="bg1">
                    <a:alpha val="20000"/>
                  </a:schemeClr>
                </a:solidFill>
              </a:rPr>
              <a:t>  апликације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alpha val="20000"/>
                  </a:schemeClr>
                </a:solidFill>
              </a:rPr>
              <a:t>6. </a:t>
            </a:r>
            <a:r>
              <a:rPr lang="sr-Cyrl-RS" sz="2000" b="1" dirty="0" smtClean="0">
                <a:solidFill>
                  <a:schemeClr val="bg1">
                    <a:alpha val="20000"/>
                  </a:schemeClr>
                </a:solidFill>
              </a:rPr>
              <a:t>Предности апликације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alpha val="20000"/>
                  </a:schemeClr>
                </a:solidFill>
              </a:rPr>
              <a:t>7. </a:t>
            </a:r>
            <a:r>
              <a:rPr lang="sr-Cyrl-RS" sz="2000" b="1" dirty="0" smtClean="0">
                <a:solidFill>
                  <a:schemeClr val="bg1">
                    <a:alpha val="20000"/>
                  </a:schemeClr>
                </a:solidFill>
              </a:rPr>
              <a:t>Даља унапређивања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8. </a:t>
            </a:r>
            <a:r>
              <a:rPr lang="sr-Cyrl-RS" sz="2000" b="1" dirty="0" smtClean="0">
                <a:solidFill>
                  <a:schemeClr val="bg1"/>
                </a:solidFill>
              </a:rPr>
              <a:t>Закључак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r-Cyrl-RS" sz="2000" b="1" dirty="0" smtClean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sr-Cyrl-RS" sz="2000" b="1" dirty="0" smtClean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sr-Cyrl-RS" sz="2000" b="1" dirty="0">
              <a:solidFill>
                <a:schemeClr val="bg1"/>
              </a:solidFill>
            </a:endParaRPr>
          </a:p>
        </p:txBody>
      </p:sp>
      <p:sp>
        <p:nvSpPr>
          <p:cNvPr id="9" name="Isosceles Triangle 8"/>
          <p:cNvSpPr/>
          <p:nvPr/>
        </p:nvSpPr>
        <p:spPr>
          <a:xfrm rot="5400000">
            <a:off x="161018" y="4499433"/>
            <a:ext cx="254001" cy="210458"/>
          </a:xfrm>
          <a:prstGeom prst="triangle">
            <a:avLst/>
          </a:prstGeom>
          <a:solidFill>
            <a:srgbClr val="700000"/>
          </a:solidFill>
          <a:ln>
            <a:solidFill>
              <a:srgbClr val="7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Download Civil Engineering Book HQ PNG Image | FreePNG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38" y="592137"/>
            <a:ext cx="1387099" cy="119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1647714" y="6342517"/>
            <a:ext cx="49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6" y="6017403"/>
            <a:ext cx="1581848" cy="70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51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28 Collection Of Boy Reading Book Clipart Png - Boy Reading A Book Clipart  - 499x800 PNG Download - PNGk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431" y="1164376"/>
            <a:ext cx="4392361" cy="464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6995357" y="232229"/>
            <a:ext cx="4771506" cy="2967644"/>
          </a:xfrm>
          <a:prstGeom prst="cloudCallout">
            <a:avLst>
              <a:gd name="adj1" fmla="val -76803"/>
              <a:gd name="adj2" fmla="val 473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3725" y="995080"/>
            <a:ext cx="4739640" cy="1325563"/>
          </a:xfrm>
        </p:spPr>
        <p:txBody>
          <a:bodyPr/>
          <a:lstStyle/>
          <a:p>
            <a:pPr algn="ctr"/>
            <a:r>
              <a:rPr lang="sr-Cyrl-RS" b="1" dirty="0" smtClean="0">
                <a:solidFill>
                  <a:schemeClr val="bg1"/>
                </a:solidFill>
              </a:rPr>
              <a:t>Хвала на пажњи!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6" y="6017403"/>
            <a:ext cx="1581848" cy="70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5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856" y="236218"/>
            <a:ext cx="4749800" cy="1325563"/>
          </a:xfrm>
        </p:spPr>
        <p:txBody>
          <a:bodyPr/>
          <a:lstStyle/>
          <a:p>
            <a:r>
              <a:rPr lang="sr-Cyrl-RS" dirty="0" smtClean="0"/>
              <a:t>Садржај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7855" y="1561781"/>
            <a:ext cx="5330373" cy="4351338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sr-Cyrl-RS" dirty="0" smtClean="0"/>
              <a:t> Увод</a:t>
            </a:r>
          </a:p>
          <a:p>
            <a:pPr marL="571500" indent="-571500">
              <a:buFont typeface="+mj-lt"/>
              <a:buAutoNum type="romanUcPeriod"/>
            </a:pPr>
            <a:r>
              <a:rPr lang="sr-Cyrl-RS" dirty="0" smtClean="0"/>
              <a:t> Сврха пројекта</a:t>
            </a:r>
          </a:p>
          <a:p>
            <a:pPr marL="571500" indent="-571500">
              <a:buFont typeface="+mj-lt"/>
              <a:buAutoNum type="romanUcPeriod"/>
            </a:pPr>
            <a:r>
              <a:rPr lang="sr-Cyrl-RS" dirty="0" smtClean="0"/>
              <a:t> Технички захтеви</a:t>
            </a:r>
          </a:p>
          <a:p>
            <a:pPr marL="571500" indent="-571500">
              <a:buFont typeface="+mj-lt"/>
              <a:buAutoNum type="romanUcPeriod"/>
            </a:pPr>
            <a:r>
              <a:rPr lang="sr-Cyrl-RS" dirty="0" smtClean="0"/>
              <a:t> Типови корисника</a:t>
            </a:r>
          </a:p>
          <a:p>
            <a:pPr marL="571500" indent="-571500">
              <a:buFont typeface="+mj-lt"/>
              <a:buAutoNum type="romanUcPeriod"/>
            </a:pPr>
            <a:r>
              <a:rPr lang="sr-Cyrl-RS" dirty="0" smtClean="0"/>
              <a:t> Основни модули апликације</a:t>
            </a:r>
          </a:p>
          <a:p>
            <a:pPr marL="571500" indent="-571500">
              <a:buFont typeface="+mj-lt"/>
              <a:buAutoNum type="romanUcPeriod"/>
            </a:pPr>
            <a:r>
              <a:rPr lang="sr-Cyrl-RS" dirty="0" smtClean="0"/>
              <a:t> Предности апликације</a:t>
            </a:r>
          </a:p>
          <a:p>
            <a:pPr marL="571500" indent="-571500">
              <a:buFont typeface="+mj-lt"/>
              <a:buAutoNum type="romanUcPeriod"/>
            </a:pPr>
            <a:r>
              <a:rPr lang="sr-Cyrl-RS" dirty="0" smtClean="0"/>
              <a:t> Даља унапређивања</a:t>
            </a:r>
          </a:p>
          <a:p>
            <a:pPr marL="571500" indent="-571500">
              <a:buFont typeface="+mj-lt"/>
              <a:buAutoNum type="romanUcPeriod"/>
            </a:pPr>
            <a:r>
              <a:rPr lang="sr-Cyrl-RS" dirty="0" smtClean="0"/>
              <a:t> Закључак</a:t>
            </a:r>
          </a:p>
          <a:p>
            <a:pPr marL="0" indent="0">
              <a:buNone/>
            </a:pPr>
            <a:endParaRPr lang="sr-Cyrl-RS" dirty="0" smtClean="0"/>
          </a:p>
          <a:p>
            <a:pPr marL="571500" indent="-571500">
              <a:buFont typeface="+mj-lt"/>
              <a:buAutoNum type="romanUcPeriod"/>
            </a:pPr>
            <a:endParaRPr lang="sr-Cyrl-RS" dirty="0" smtClean="0"/>
          </a:p>
          <a:p>
            <a:pPr marL="571500" indent="-571500">
              <a:buFont typeface="+mj-lt"/>
              <a:buAutoNum type="romanUcPeriod"/>
            </a:pPr>
            <a:endParaRPr lang="sr-Cyrl-RS" dirty="0" smtClean="0"/>
          </a:p>
        </p:txBody>
      </p:sp>
      <p:pic>
        <p:nvPicPr>
          <p:cNvPr id="3076" name="Picture 4" descr="Paper Book Illustration - Ancient Books png download - 1500*1500 - Free  Transparent Paper png Download. - Clip Art Libr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484" y="1465716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695611" y="6342517"/>
            <a:ext cx="49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6" y="6017403"/>
            <a:ext cx="1581848" cy="70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77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521" y="329068"/>
            <a:ext cx="7072086" cy="1325563"/>
          </a:xfrm>
        </p:spPr>
        <p:txBody>
          <a:bodyPr/>
          <a:lstStyle/>
          <a:p>
            <a:pPr algn="ctr"/>
            <a:r>
              <a:rPr lang="sr-Cyrl-RS" dirty="0" smtClean="0"/>
              <a:t>Увод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3864" y="2061245"/>
            <a:ext cx="5298625" cy="1785255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sr-Cyrl-RS" dirty="0" smtClean="0"/>
              <a:t> Дефинисање проблема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Cyrl-RS" dirty="0" smtClean="0"/>
              <a:t> Постојећа решења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Cyrl-RS" dirty="0" smtClean="0"/>
              <a:t> Наше решење проблема</a:t>
            </a:r>
          </a:p>
          <a:p>
            <a:endParaRPr lang="sr-Cyrl-RS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339645" cy="6858000"/>
          </a:xfrm>
          <a:prstGeom prst="rect">
            <a:avLst/>
          </a:prstGeom>
          <a:solidFill>
            <a:srgbClr val="EF414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8644" y="1344262"/>
            <a:ext cx="31722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1. </a:t>
            </a:r>
            <a:r>
              <a:rPr lang="sr-Cyrl-RS" sz="2000" b="1" dirty="0" smtClean="0">
                <a:solidFill>
                  <a:schemeClr val="bg1"/>
                </a:solidFill>
              </a:rPr>
              <a:t>Увод 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2. </a:t>
            </a:r>
            <a:r>
              <a:rPr lang="sr-Cyrl-RS" sz="2000" b="1" dirty="0" smtClean="0">
                <a:solidFill>
                  <a:schemeClr val="bg1"/>
                </a:solidFill>
              </a:rPr>
              <a:t>Сврха пројекта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3. </a:t>
            </a:r>
            <a:r>
              <a:rPr lang="sr-Cyrl-RS" sz="2000" b="1" dirty="0" smtClean="0">
                <a:solidFill>
                  <a:schemeClr val="bg1"/>
                </a:solidFill>
              </a:rPr>
              <a:t>Технички захтеви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4. </a:t>
            </a:r>
            <a:r>
              <a:rPr lang="sr-Cyrl-RS" sz="2000" b="1" dirty="0" smtClean="0">
                <a:solidFill>
                  <a:schemeClr val="bg1"/>
                </a:solidFill>
              </a:rPr>
              <a:t>Типови корисника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5. </a:t>
            </a:r>
            <a:r>
              <a:rPr lang="sr-Cyrl-RS" sz="2000" b="1" dirty="0" smtClean="0">
                <a:solidFill>
                  <a:schemeClr val="bg1"/>
                </a:solidFill>
              </a:rPr>
              <a:t>Основни модули апликације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6. </a:t>
            </a:r>
            <a:r>
              <a:rPr lang="sr-Cyrl-RS" sz="2000" b="1" dirty="0" smtClean="0">
                <a:solidFill>
                  <a:schemeClr val="bg1"/>
                </a:solidFill>
              </a:rPr>
              <a:t>Предности апликације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7. </a:t>
            </a:r>
            <a:r>
              <a:rPr lang="sr-Cyrl-RS" sz="2000" b="1" dirty="0" smtClean="0">
                <a:solidFill>
                  <a:schemeClr val="bg1"/>
                </a:solidFill>
              </a:rPr>
              <a:t>Даља унапређивања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8. </a:t>
            </a:r>
            <a:r>
              <a:rPr lang="sr-Cyrl-RS" sz="2000" b="1" dirty="0" smtClean="0">
                <a:solidFill>
                  <a:schemeClr val="bg1"/>
                </a:solidFill>
              </a:rPr>
              <a:t>Закључак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r-Cyrl-RS" sz="2000" b="1" dirty="0" smtClean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sr-Cyrl-RS" sz="2000" b="1" dirty="0" smtClean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sr-Cyrl-RS" sz="2000" b="1" dirty="0">
              <a:solidFill>
                <a:schemeClr val="bg1"/>
              </a:solidFill>
            </a:endParaRPr>
          </a:p>
        </p:txBody>
      </p:sp>
      <p:sp>
        <p:nvSpPr>
          <p:cNvPr id="9" name="Isosceles Triangle 8"/>
          <p:cNvSpPr/>
          <p:nvPr/>
        </p:nvSpPr>
        <p:spPr>
          <a:xfrm rot="5400000">
            <a:off x="161018" y="1422401"/>
            <a:ext cx="254001" cy="210458"/>
          </a:xfrm>
          <a:prstGeom prst="triangle">
            <a:avLst/>
          </a:prstGeom>
          <a:solidFill>
            <a:srgbClr val="700000"/>
          </a:solidFill>
          <a:ln>
            <a:solidFill>
              <a:srgbClr val="7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Download Civil Engineering Book HQ PNG Image | FreePNG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864" y="394268"/>
            <a:ext cx="1387099" cy="119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1695611" y="6342517"/>
            <a:ext cx="49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6" y="6017403"/>
            <a:ext cx="1581848" cy="70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6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743" y="259380"/>
            <a:ext cx="6767286" cy="1325563"/>
          </a:xfrm>
        </p:spPr>
        <p:txBody>
          <a:bodyPr/>
          <a:lstStyle/>
          <a:p>
            <a:pPr algn="ctr"/>
            <a:r>
              <a:rPr lang="sr-Cyrl-RS" dirty="0" smtClean="0"/>
              <a:t>Сврха пројекта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9743" y="1893373"/>
            <a:ext cx="7957457" cy="435133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sr-Cyrl-RS" dirty="0"/>
              <a:t> </a:t>
            </a:r>
            <a:r>
              <a:rPr lang="sr-Cyrl-RS" dirty="0" smtClean="0"/>
              <a:t>Реализација решења које ће подићи образовни систем средњих школа на већи ниво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Cyrl-RS" dirty="0"/>
              <a:t> </a:t>
            </a:r>
            <a:r>
              <a:rPr lang="sr-Cyrl-RS" dirty="0" smtClean="0"/>
              <a:t>Јединствено решење на територији целе зем</a:t>
            </a:r>
            <a:r>
              <a:rPr lang="sr-Cyrl-RS" dirty="0"/>
              <a:t>љ</a:t>
            </a:r>
            <a:r>
              <a:rPr lang="sr-Cyrl-RS" dirty="0" smtClean="0"/>
              <a:t>е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Cyrl-RS" dirty="0"/>
              <a:t> </a:t>
            </a:r>
            <a:r>
              <a:rPr lang="sr-Cyrl-RS" dirty="0" smtClean="0"/>
              <a:t>Апликација једноставна за коришћење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Cyrl-RS" dirty="0"/>
              <a:t> </a:t>
            </a:r>
            <a:r>
              <a:rPr lang="sr-Cyrl-RS" dirty="0" smtClean="0"/>
              <a:t>Лак преглед потребних информација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339645" cy="6858000"/>
          </a:xfrm>
          <a:prstGeom prst="rect">
            <a:avLst/>
          </a:prstGeom>
          <a:solidFill>
            <a:srgbClr val="EF414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8644" y="1344262"/>
            <a:ext cx="31722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alpha val="20000"/>
                  </a:schemeClr>
                </a:solidFill>
              </a:rPr>
              <a:t>1. </a:t>
            </a:r>
            <a:r>
              <a:rPr lang="sr-Cyrl-RS" sz="2000" b="1" dirty="0" smtClean="0">
                <a:solidFill>
                  <a:schemeClr val="bg1">
                    <a:alpha val="20000"/>
                  </a:schemeClr>
                </a:solidFill>
              </a:rPr>
              <a:t>Увод </a:t>
            </a:r>
            <a:endParaRPr lang="en-US" sz="2000" b="1" dirty="0" smtClean="0">
              <a:solidFill>
                <a:schemeClr val="bg1">
                  <a:alpha val="20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2. </a:t>
            </a:r>
            <a:r>
              <a:rPr lang="sr-Cyrl-RS" sz="2000" b="1" dirty="0" smtClean="0">
                <a:solidFill>
                  <a:schemeClr val="bg1"/>
                </a:solidFill>
              </a:rPr>
              <a:t>Сврха пројекта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3. </a:t>
            </a:r>
            <a:r>
              <a:rPr lang="sr-Cyrl-RS" sz="2000" b="1" dirty="0" smtClean="0">
                <a:solidFill>
                  <a:schemeClr val="bg1"/>
                </a:solidFill>
              </a:rPr>
              <a:t>Технички захтеви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4. </a:t>
            </a:r>
            <a:r>
              <a:rPr lang="sr-Cyrl-RS" sz="2000" b="1" dirty="0" smtClean="0">
                <a:solidFill>
                  <a:schemeClr val="bg1"/>
                </a:solidFill>
              </a:rPr>
              <a:t>Типови корисника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5. </a:t>
            </a:r>
            <a:r>
              <a:rPr lang="sr-Cyrl-RS" sz="2000" b="1" dirty="0" smtClean="0">
                <a:solidFill>
                  <a:schemeClr val="bg1"/>
                </a:solidFill>
              </a:rPr>
              <a:t>Основни модули апликације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6. </a:t>
            </a:r>
            <a:r>
              <a:rPr lang="sr-Cyrl-RS" sz="2000" b="1" dirty="0" smtClean="0">
                <a:solidFill>
                  <a:schemeClr val="bg1"/>
                </a:solidFill>
              </a:rPr>
              <a:t>Предности апликације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7. </a:t>
            </a:r>
            <a:r>
              <a:rPr lang="sr-Cyrl-RS" sz="2000" b="1" dirty="0" smtClean="0">
                <a:solidFill>
                  <a:schemeClr val="bg1"/>
                </a:solidFill>
              </a:rPr>
              <a:t>Даља унапређивања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8. </a:t>
            </a:r>
            <a:r>
              <a:rPr lang="sr-Cyrl-RS" sz="2000" b="1" dirty="0" smtClean="0">
                <a:solidFill>
                  <a:schemeClr val="bg1"/>
                </a:solidFill>
              </a:rPr>
              <a:t>Закључак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r-Cyrl-RS" sz="2000" b="1" dirty="0" smtClean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sr-Cyrl-RS" sz="2000" b="1" dirty="0" smtClean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sr-Cyrl-RS" sz="2000" b="1" dirty="0">
              <a:solidFill>
                <a:schemeClr val="bg1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 rot="5400000">
            <a:off x="161018" y="1828801"/>
            <a:ext cx="254001" cy="210458"/>
          </a:xfrm>
          <a:prstGeom prst="triangle">
            <a:avLst/>
          </a:prstGeom>
          <a:solidFill>
            <a:srgbClr val="700000"/>
          </a:solidFill>
          <a:ln>
            <a:solidFill>
              <a:srgbClr val="7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Download Civil Engineering Book HQ PNG Image | FreePNG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521" y="324580"/>
            <a:ext cx="1387099" cy="119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695611" y="6342517"/>
            <a:ext cx="49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6" y="6017403"/>
            <a:ext cx="1581848" cy="70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8289" y="259380"/>
            <a:ext cx="7595511" cy="1325563"/>
          </a:xfrm>
        </p:spPr>
        <p:txBody>
          <a:bodyPr/>
          <a:lstStyle/>
          <a:p>
            <a:pPr algn="ctr"/>
            <a:r>
              <a:rPr lang="sr-Cyrl-RS" dirty="0" smtClean="0"/>
              <a:t>Технички захтеви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664" y="1898196"/>
            <a:ext cx="7722511" cy="2194833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sr-Cyrl-CS" dirty="0" smtClean="0"/>
              <a:t> Обезбеђивање безбедности </a:t>
            </a:r>
            <a:r>
              <a:rPr lang="sr-Cyrl-CS" dirty="0"/>
              <a:t>и </a:t>
            </a:r>
            <a:r>
              <a:rPr lang="sr-Cyrl-CS" dirty="0" smtClean="0"/>
              <a:t>сигурности података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Cyrl-CS" dirty="0" smtClean="0"/>
              <a:t> Све се обавља електронски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Cyrl-CS" dirty="0" smtClean="0"/>
              <a:t> Приступ интернету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339645" cy="6858000"/>
          </a:xfrm>
          <a:prstGeom prst="rect">
            <a:avLst/>
          </a:prstGeom>
          <a:solidFill>
            <a:srgbClr val="EF414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8644" y="1344262"/>
            <a:ext cx="31722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alpha val="20000"/>
                  </a:schemeClr>
                </a:solidFill>
              </a:rPr>
              <a:t>1. </a:t>
            </a:r>
            <a:r>
              <a:rPr lang="sr-Cyrl-RS" sz="2000" b="1" dirty="0" smtClean="0">
                <a:solidFill>
                  <a:schemeClr val="bg1">
                    <a:alpha val="20000"/>
                  </a:schemeClr>
                </a:solidFill>
              </a:rPr>
              <a:t>Увод </a:t>
            </a:r>
            <a:endParaRPr lang="en-US" sz="2000" b="1" dirty="0" smtClean="0">
              <a:solidFill>
                <a:schemeClr val="bg1">
                  <a:alpha val="20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alpha val="20000"/>
                  </a:schemeClr>
                </a:solidFill>
              </a:rPr>
              <a:t>2. </a:t>
            </a:r>
            <a:r>
              <a:rPr lang="sr-Cyrl-RS" sz="2000" b="1" dirty="0" smtClean="0">
                <a:solidFill>
                  <a:schemeClr val="bg1">
                    <a:alpha val="20000"/>
                  </a:schemeClr>
                </a:solidFill>
              </a:rPr>
              <a:t>Сврха пројекта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3. </a:t>
            </a:r>
            <a:r>
              <a:rPr lang="sr-Cyrl-RS" sz="2000" b="1" dirty="0" smtClean="0">
                <a:solidFill>
                  <a:schemeClr val="bg1"/>
                </a:solidFill>
              </a:rPr>
              <a:t>Технички захтеви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4. </a:t>
            </a:r>
            <a:r>
              <a:rPr lang="sr-Cyrl-RS" sz="2000" b="1" dirty="0" smtClean="0">
                <a:solidFill>
                  <a:schemeClr val="bg1"/>
                </a:solidFill>
              </a:rPr>
              <a:t>Типови корисника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5. </a:t>
            </a:r>
            <a:r>
              <a:rPr lang="sr-Cyrl-RS" sz="2000" b="1" dirty="0" smtClean="0">
                <a:solidFill>
                  <a:schemeClr val="bg1"/>
                </a:solidFill>
              </a:rPr>
              <a:t>Основни модули апликације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6. </a:t>
            </a:r>
            <a:r>
              <a:rPr lang="sr-Cyrl-RS" sz="2000" b="1" dirty="0" smtClean="0">
                <a:solidFill>
                  <a:schemeClr val="bg1"/>
                </a:solidFill>
              </a:rPr>
              <a:t>Предности апликације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7. </a:t>
            </a:r>
            <a:r>
              <a:rPr lang="sr-Cyrl-RS" sz="2000" b="1" dirty="0" smtClean="0">
                <a:solidFill>
                  <a:schemeClr val="bg1"/>
                </a:solidFill>
              </a:rPr>
              <a:t>Даља унапређивања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8. </a:t>
            </a:r>
            <a:r>
              <a:rPr lang="sr-Cyrl-RS" sz="2000" b="1" dirty="0" smtClean="0">
                <a:solidFill>
                  <a:schemeClr val="bg1"/>
                </a:solidFill>
              </a:rPr>
              <a:t>Закључак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r-Cyrl-RS" sz="2000" b="1" dirty="0" smtClean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sr-Cyrl-RS" sz="2000" b="1" dirty="0" smtClean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sr-Cyrl-RS" sz="2000" b="1" dirty="0">
              <a:solidFill>
                <a:schemeClr val="bg1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 rot="5400000">
            <a:off x="161018" y="2249713"/>
            <a:ext cx="254001" cy="210458"/>
          </a:xfrm>
          <a:prstGeom prst="triangle">
            <a:avLst/>
          </a:prstGeom>
          <a:solidFill>
            <a:srgbClr val="700000"/>
          </a:solidFill>
          <a:ln>
            <a:solidFill>
              <a:srgbClr val="7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Download Civil Engineering Book HQ PNG Image | FreePNG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521" y="324580"/>
            <a:ext cx="1387099" cy="119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695611" y="6342517"/>
            <a:ext cx="49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6" y="6017403"/>
            <a:ext cx="1581848" cy="70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37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0143" y="366252"/>
            <a:ext cx="6694714" cy="1325563"/>
          </a:xfrm>
        </p:spPr>
        <p:txBody>
          <a:bodyPr/>
          <a:lstStyle/>
          <a:p>
            <a:pPr algn="ctr"/>
            <a:r>
              <a:rPr lang="sr-Cyrl-RS" dirty="0" smtClean="0"/>
              <a:t>Типови корисника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3800" y="1970768"/>
            <a:ext cx="5867400" cy="435133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sr-Cyrl-RS" dirty="0" smtClean="0"/>
              <a:t> Постоје четири врсте корисника: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sr-Cyrl-RS" dirty="0" smtClean="0"/>
              <a:t> Администратор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sr-Cyrl-RS" dirty="0" smtClean="0"/>
              <a:t> Наставник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sr-Cyrl-RS" dirty="0" smtClean="0"/>
              <a:t> Ученик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sr-Cyrl-RS" dirty="0" smtClean="0"/>
              <a:t> Родитељ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339645" cy="6858000"/>
          </a:xfrm>
          <a:prstGeom prst="rect">
            <a:avLst/>
          </a:prstGeom>
          <a:solidFill>
            <a:srgbClr val="EF414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8644" y="1344262"/>
            <a:ext cx="31722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alpha val="20000"/>
                  </a:schemeClr>
                </a:solidFill>
              </a:rPr>
              <a:t>1. </a:t>
            </a:r>
            <a:r>
              <a:rPr lang="sr-Cyrl-RS" sz="2000" b="1" dirty="0" smtClean="0">
                <a:solidFill>
                  <a:schemeClr val="bg1">
                    <a:alpha val="20000"/>
                  </a:schemeClr>
                </a:solidFill>
              </a:rPr>
              <a:t>Увод </a:t>
            </a:r>
            <a:endParaRPr lang="en-US" sz="2000" b="1" dirty="0" smtClean="0">
              <a:solidFill>
                <a:schemeClr val="bg1">
                  <a:alpha val="20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alpha val="20000"/>
                  </a:schemeClr>
                </a:solidFill>
              </a:rPr>
              <a:t>2. </a:t>
            </a:r>
            <a:r>
              <a:rPr lang="sr-Cyrl-RS" sz="2000" b="1" dirty="0" smtClean="0">
                <a:solidFill>
                  <a:schemeClr val="bg1">
                    <a:alpha val="20000"/>
                  </a:schemeClr>
                </a:solidFill>
              </a:rPr>
              <a:t>Сврха пројекта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alpha val="20000"/>
                  </a:schemeClr>
                </a:solidFill>
              </a:rPr>
              <a:t>3. </a:t>
            </a:r>
            <a:r>
              <a:rPr lang="sr-Cyrl-RS" sz="2000" b="1" dirty="0" smtClean="0">
                <a:solidFill>
                  <a:schemeClr val="bg1">
                    <a:alpha val="20000"/>
                  </a:schemeClr>
                </a:solidFill>
              </a:rPr>
              <a:t>Технички захтеви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4. </a:t>
            </a:r>
            <a:r>
              <a:rPr lang="sr-Cyrl-RS" sz="2000" b="1" dirty="0" smtClean="0">
                <a:solidFill>
                  <a:schemeClr val="bg1"/>
                </a:solidFill>
              </a:rPr>
              <a:t>Типови корисника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5. </a:t>
            </a:r>
            <a:r>
              <a:rPr lang="sr-Cyrl-RS" sz="2000" b="1" dirty="0" smtClean="0">
                <a:solidFill>
                  <a:schemeClr val="bg1"/>
                </a:solidFill>
              </a:rPr>
              <a:t>Основни модули апликације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6. </a:t>
            </a:r>
            <a:r>
              <a:rPr lang="sr-Cyrl-RS" sz="2000" b="1" dirty="0" smtClean="0">
                <a:solidFill>
                  <a:schemeClr val="bg1"/>
                </a:solidFill>
              </a:rPr>
              <a:t>Предности апликације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7. </a:t>
            </a:r>
            <a:r>
              <a:rPr lang="sr-Cyrl-RS" sz="2000" b="1" dirty="0" smtClean="0">
                <a:solidFill>
                  <a:schemeClr val="bg1"/>
                </a:solidFill>
              </a:rPr>
              <a:t>Даља унапређивања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8. </a:t>
            </a:r>
            <a:r>
              <a:rPr lang="sr-Cyrl-RS" sz="2000" b="1" dirty="0" smtClean="0">
                <a:solidFill>
                  <a:schemeClr val="bg1"/>
                </a:solidFill>
              </a:rPr>
              <a:t>Закључак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r-Cyrl-RS" sz="2000" b="1" dirty="0" smtClean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sr-Cyrl-RS" sz="2000" b="1" dirty="0" smtClean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sr-Cyrl-RS" sz="2000" b="1" dirty="0">
              <a:solidFill>
                <a:schemeClr val="bg1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 rot="5400000">
            <a:off x="161018" y="2612571"/>
            <a:ext cx="254001" cy="210458"/>
          </a:xfrm>
          <a:prstGeom prst="triangle">
            <a:avLst/>
          </a:prstGeom>
          <a:solidFill>
            <a:srgbClr val="700000"/>
          </a:solidFill>
          <a:ln>
            <a:solidFill>
              <a:srgbClr val="7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Download Civil Engineering Book HQ PNG Image | FreePNG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828" y="431454"/>
            <a:ext cx="1387099" cy="119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695611" y="6342517"/>
            <a:ext cx="49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6" y="6017403"/>
            <a:ext cx="1581848" cy="70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19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9645" y="343465"/>
            <a:ext cx="8750753" cy="1325563"/>
          </a:xfrm>
        </p:spPr>
        <p:txBody>
          <a:bodyPr/>
          <a:lstStyle/>
          <a:p>
            <a:pPr algn="ctr"/>
            <a:r>
              <a:rPr lang="en-US" dirty="0" smtClean="0"/>
              <a:t>             </a:t>
            </a:r>
            <a:r>
              <a:rPr lang="sr-Cyrl-RS" dirty="0" smtClean="0"/>
              <a:t>Основни модули апликације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4750" y="1905901"/>
            <a:ext cx="7043057" cy="435133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sr-Cyrl-RS" dirty="0" smtClean="0"/>
              <a:t>Модул пријаве на систем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sr-Cyrl-RS" dirty="0" smtClean="0"/>
              <a:t>Модул регистрације нових корисника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sr-Cyrl-RS" dirty="0" smtClean="0"/>
              <a:t>Модул администратора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sr-Cyrl-RS" dirty="0" smtClean="0"/>
              <a:t>Модул наставника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sr-Cyrl-RS" dirty="0" smtClean="0"/>
              <a:t>Модул ученика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sr-Cyrl-RS" dirty="0" smtClean="0"/>
              <a:t>Модул родитеља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sr-Cyrl-RS" dirty="0" smtClean="0"/>
              <a:t>Модул заштите података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sr-Cyrl-RS" dirty="0" smtClean="0"/>
              <a:t>Модул базе података</a:t>
            </a:r>
            <a:endParaRPr lang="en-US" dirty="0"/>
          </a:p>
        </p:txBody>
      </p:sp>
      <p:pic>
        <p:nvPicPr>
          <p:cNvPr id="4098" name="Picture 2" descr="Download Civil Engineering Book HQ PNG Image | FreePNG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448" y="406055"/>
            <a:ext cx="1387099" cy="119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3339645" cy="6858000"/>
          </a:xfrm>
          <a:prstGeom prst="rect">
            <a:avLst/>
          </a:prstGeom>
          <a:solidFill>
            <a:srgbClr val="EF414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18644" y="1344262"/>
            <a:ext cx="31722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alpha val="20000"/>
                  </a:schemeClr>
                </a:solidFill>
              </a:rPr>
              <a:t>1. </a:t>
            </a:r>
            <a:r>
              <a:rPr lang="sr-Cyrl-RS" sz="2000" b="1" dirty="0" smtClean="0">
                <a:solidFill>
                  <a:schemeClr val="bg1">
                    <a:alpha val="20000"/>
                  </a:schemeClr>
                </a:solidFill>
              </a:rPr>
              <a:t>Увод </a:t>
            </a:r>
            <a:endParaRPr lang="en-US" sz="2000" b="1" dirty="0" smtClean="0">
              <a:solidFill>
                <a:schemeClr val="bg1">
                  <a:alpha val="20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alpha val="20000"/>
                  </a:schemeClr>
                </a:solidFill>
              </a:rPr>
              <a:t>2. </a:t>
            </a:r>
            <a:r>
              <a:rPr lang="sr-Cyrl-RS" sz="2000" b="1" dirty="0" smtClean="0">
                <a:solidFill>
                  <a:schemeClr val="bg1">
                    <a:alpha val="20000"/>
                  </a:schemeClr>
                </a:solidFill>
              </a:rPr>
              <a:t>Сврха пројекта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alpha val="20000"/>
                  </a:schemeClr>
                </a:solidFill>
              </a:rPr>
              <a:t>3. </a:t>
            </a:r>
            <a:r>
              <a:rPr lang="sr-Cyrl-RS" sz="2000" b="1" dirty="0" smtClean="0">
                <a:solidFill>
                  <a:schemeClr val="bg1">
                    <a:alpha val="20000"/>
                  </a:schemeClr>
                </a:solidFill>
              </a:rPr>
              <a:t>Технички захтеви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alpha val="20000"/>
                  </a:schemeClr>
                </a:solidFill>
              </a:rPr>
              <a:t>4. </a:t>
            </a:r>
            <a:r>
              <a:rPr lang="sr-Cyrl-RS" sz="2000" b="1" dirty="0" smtClean="0">
                <a:solidFill>
                  <a:schemeClr val="bg1">
                    <a:alpha val="20000"/>
                  </a:schemeClr>
                </a:solidFill>
              </a:rPr>
              <a:t>Типови корисника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5. </a:t>
            </a:r>
            <a:r>
              <a:rPr lang="sr-Cyrl-RS" sz="2000" b="1" dirty="0" smtClean="0">
                <a:solidFill>
                  <a:schemeClr val="bg1"/>
                </a:solidFill>
              </a:rPr>
              <a:t>Основни модули апликације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6. </a:t>
            </a:r>
            <a:r>
              <a:rPr lang="sr-Cyrl-RS" sz="2000" b="1" dirty="0" smtClean="0">
                <a:solidFill>
                  <a:schemeClr val="bg1"/>
                </a:solidFill>
              </a:rPr>
              <a:t>Предности апликације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7. </a:t>
            </a:r>
            <a:r>
              <a:rPr lang="sr-Cyrl-RS" sz="2000" b="1" dirty="0" smtClean="0">
                <a:solidFill>
                  <a:schemeClr val="bg1"/>
                </a:solidFill>
              </a:rPr>
              <a:t>Даља унапређивања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8. </a:t>
            </a:r>
            <a:r>
              <a:rPr lang="sr-Cyrl-RS" sz="2000" b="1" dirty="0" smtClean="0">
                <a:solidFill>
                  <a:schemeClr val="bg1"/>
                </a:solidFill>
              </a:rPr>
              <a:t>Закључак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r-Cyrl-RS" sz="2000" b="1" dirty="0" smtClean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sr-Cyrl-RS" sz="2000" b="1" dirty="0" smtClean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sr-Cyrl-RS" sz="2000" b="1" dirty="0">
              <a:solidFill>
                <a:schemeClr val="bg1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 rot="5400000">
            <a:off x="161018" y="3018972"/>
            <a:ext cx="254001" cy="210458"/>
          </a:xfrm>
          <a:prstGeom prst="triangle">
            <a:avLst/>
          </a:prstGeom>
          <a:solidFill>
            <a:srgbClr val="700000"/>
          </a:solidFill>
          <a:ln>
            <a:solidFill>
              <a:srgbClr val="7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695611" y="6342517"/>
            <a:ext cx="49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6" y="6017403"/>
            <a:ext cx="1581848" cy="70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09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7134" y="406055"/>
            <a:ext cx="7333343" cy="1245961"/>
          </a:xfrm>
        </p:spPr>
        <p:txBody>
          <a:bodyPr/>
          <a:lstStyle/>
          <a:p>
            <a:pPr algn="ctr"/>
            <a:r>
              <a:rPr lang="sr-Cyrl-RS" dirty="0" smtClean="0"/>
              <a:t>Предност апликације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134" y="2102985"/>
            <a:ext cx="7333343" cy="318180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latin typeface="Arial"/>
                <a:cs typeface="Arial"/>
              </a:rPr>
              <a:t> </a:t>
            </a:r>
            <a:r>
              <a:rPr lang="sr-Cyrl-RS" dirty="0" smtClean="0">
                <a:latin typeface="Arial"/>
                <a:cs typeface="Arial"/>
              </a:rPr>
              <a:t>Не зависи од</a:t>
            </a:r>
            <a:r>
              <a:rPr lang="en-US" dirty="0" smtClean="0">
                <a:latin typeface="Arial"/>
                <a:cs typeface="Arial"/>
              </a:rPr>
              <a:t> Web</a:t>
            </a:r>
            <a:r>
              <a:rPr lang="sr-Cyrl-RS" dirty="0" smtClean="0">
                <a:latin typeface="Arial"/>
                <a:cs typeface="Arial"/>
              </a:rPr>
              <a:t> претраживача и  оперативног система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Cyrl-RS" dirty="0">
                <a:latin typeface="Arial"/>
                <a:cs typeface="Arial"/>
              </a:rPr>
              <a:t> </a:t>
            </a:r>
            <a:r>
              <a:rPr lang="sr-Cyrl-RS" dirty="0" smtClean="0">
                <a:latin typeface="Arial"/>
                <a:cs typeface="Arial"/>
              </a:rPr>
              <a:t>Једноставна за коришћење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Cyrl-RS" dirty="0">
                <a:latin typeface="Arial"/>
                <a:cs typeface="Arial"/>
              </a:rPr>
              <a:t> </a:t>
            </a:r>
            <a:r>
              <a:rPr lang="sr-Cyrl-RS" dirty="0" smtClean="0">
                <a:latin typeface="Arial"/>
                <a:cs typeface="Arial"/>
              </a:rPr>
              <a:t>Безбедна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Cyrl-RS" dirty="0">
                <a:latin typeface="Arial"/>
                <a:cs typeface="Arial"/>
              </a:rPr>
              <a:t> </a:t>
            </a:r>
            <a:r>
              <a:rPr lang="sr-Cyrl-RS" dirty="0" smtClean="0">
                <a:latin typeface="Arial"/>
                <a:cs typeface="Arial"/>
              </a:rPr>
              <a:t>Бесплатна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339645" cy="6858000"/>
          </a:xfrm>
          <a:prstGeom prst="rect">
            <a:avLst/>
          </a:prstGeom>
          <a:solidFill>
            <a:srgbClr val="EF414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8644" y="1344262"/>
            <a:ext cx="31037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alpha val="20000"/>
                  </a:schemeClr>
                </a:solidFill>
              </a:rPr>
              <a:t>1. </a:t>
            </a:r>
            <a:r>
              <a:rPr lang="sr-Cyrl-RS" sz="2000" b="1" dirty="0" smtClean="0">
                <a:solidFill>
                  <a:schemeClr val="bg1">
                    <a:alpha val="20000"/>
                  </a:schemeClr>
                </a:solidFill>
              </a:rPr>
              <a:t>Увод </a:t>
            </a:r>
            <a:endParaRPr lang="en-US" sz="2000" b="1" dirty="0" smtClean="0">
              <a:solidFill>
                <a:schemeClr val="bg1">
                  <a:alpha val="20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alpha val="20000"/>
                  </a:schemeClr>
                </a:solidFill>
              </a:rPr>
              <a:t>2. </a:t>
            </a:r>
            <a:r>
              <a:rPr lang="sr-Cyrl-RS" sz="2000" b="1" dirty="0" smtClean="0">
                <a:solidFill>
                  <a:schemeClr val="bg1">
                    <a:alpha val="20000"/>
                  </a:schemeClr>
                </a:solidFill>
              </a:rPr>
              <a:t>Сврха пројекта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alpha val="20000"/>
                  </a:schemeClr>
                </a:solidFill>
              </a:rPr>
              <a:t>3. </a:t>
            </a:r>
            <a:r>
              <a:rPr lang="sr-Cyrl-RS" sz="2000" b="1" dirty="0" smtClean="0">
                <a:solidFill>
                  <a:schemeClr val="bg1">
                    <a:alpha val="20000"/>
                  </a:schemeClr>
                </a:solidFill>
              </a:rPr>
              <a:t>Технички захтеви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alpha val="20000"/>
                  </a:schemeClr>
                </a:solidFill>
              </a:rPr>
              <a:t>4. </a:t>
            </a:r>
            <a:r>
              <a:rPr lang="sr-Cyrl-RS" sz="2000" b="1" dirty="0" smtClean="0">
                <a:solidFill>
                  <a:schemeClr val="bg1">
                    <a:alpha val="20000"/>
                  </a:schemeClr>
                </a:solidFill>
              </a:rPr>
              <a:t>Типови корисника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alpha val="20000"/>
                  </a:schemeClr>
                </a:solidFill>
              </a:rPr>
              <a:t>5. </a:t>
            </a:r>
            <a:r>
              <a:rPr lang="sr-Cyrl-RS" sz="2000" b="1" dirty="0" smtClean="0">
                <a:solidFill>
                  <a:schemeClr val="bg1">
                    <a:alpha val="20000"/>
                  </a:schemeClr>
                </a:solidFill>
              </a:rPr>
              <a:t>Основни модул</a:t>
            </a:r>
            <a:r>
              <a:rPr lang="sr-Cyrl-RS" sz="2000" b="1" dirty="0">
                <a:solidFill>
                  <a:schemeClr val="bg1">
                    <a:alpha val="20000"/>
                  </a:schemeClr>
                </a:solidFill>
              </a:rPr>
              <a:t>и</a:t>
            </a:r>
            <a:r>
              <a:rPr lang="en-US" sz="2000" b="1" dirty="0" smtClean="0">
                <a:solidFill>
                  <a:schemeClr val="bg1">
                    <a:alpha val="20000"/>
                  </a:schemeClr>
                </a:solidFill>
              </a:rPr>
              <a:t> </a:t>
            </a:r>
            <a:r>
              <a:rPr lang="sr-Cyrl-RS" sz="2000" b="1" dirty="0">
                <a:solidFill>
                  <a:schemeClr val="bg1">
                    <a:alpha val="20000"/>
                  </a:schemeClr>
                </a:solidFill>
              </a:rPr>
              <a:t> </a:t>
            </a:r>
            <a:r>
              <a:rPr lang="sr-Cyrl-RS" sz="2000" b="1" dirty="0" smtClean="0">
                <a:solidFill>
                  <a:schemeClr val="bg1">
                    <a:alpha val="20000"/>
                  </a:schemeClr>
                </a:solidFill>
              </a:rPr>
              <a:t>  апликације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6. </a:t>
            </a:r>
            <a:r>
              <a:rPr lang="sr-Cyrl-RS" sz="2000" b="1" dirty="0" smtClean="0">
                <a:solidFill>
                  <a:schemeClr val="bg1"/>
                </a:solidFill>
              </a:rPr>
              <a:t>Предности апликације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7. </a:t>
            </a:r>
            <a:r>
              <a:rPr lang="sr-Cyrl-RS" sz="2000" b="1" dirty="0" smtClean="0">
                <a:solidFill>
                  <a:schemeClr val="bg1"/>
                </a:solidFill>
              </a:rPr>
              <a:t>Даља унапређивања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8. </a:t>
            </a:r>
            <a:r>
              <a:rPr lang="sr-Cyrl-RS" sz="2000" b="1" dirty="0" smtClean="0">
                <a:solidFill>
                  <a:schemeClr val="bg1"/>
                </a:solidFill>
              </a:rPr>
              <a:t>Закључак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r-Cyrl-RS" sz="2000" b="1" dirty="0" smtClean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sr-Cyrl-RS" sz="2000" b="1" dirty="0" smtClean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sr-Cyrl-RS" sz="20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5400000">
            <a:off x="161018" y="3715660"/>
            <a:ext cx="254001" cy="210458"/>
          </a:xfrm>
          <a:prstGeom prst="triangle">
            <a:avLst/>
          </a:prstGeom>
          <a:solidFill>
            <a:srgbClr val="700000"/>
          </a:solidFill>
          <a:ln>
            <a:solidFill>
              <a:srgbClr val="7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Download Civil Engineering Book HQ PNG Image | FreePNG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828" y="431454"/>
            <a:ext cx="1387099" cy="119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695611" y="6342517"/>
            <a:ext cx="49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6" y="6017403"/>
            <a:ext cx="1581848" cy="70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16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640" y="259378"/>
            <a:ext cx="7805971" cy="1325563"/>
          </a:xfrm>
        </p:spPr>
        <p:txBody>
          <a:bodyPr/>
          <a:lstStyle/>
          <a:p>
            <a:pPr algn="ctr"/>
            <a:r>
              <a:rPr lang="sr-Cyrl-RS" dirty="0" smtClean="0"/>
              <a:t>Даља унапређивања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0734" y="2022593"/>
            <a:ext cx="7412723" cy="435133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sr-Cyrl-RS" dirty="0"/>
              <a:t> </a:t>
            </a:r>
            <a:r>
              <a:rPr lang="sr-Cyrl-RS" dirty="0" smtClean="0"/>
              <a:t>Унапређивање апликације додавањем додатних модула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Cyrl-RS" dirty="0"/>
              <a:t> </a:t>
            </a:r>
            <a:r>
              <a:rPr lang="sr-Cyrl-RS" dirty="0" smtClean="0"/>
              <a:t>Модул уписа у средње школе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Cyrl-RS" dirty="0"/>
              <a:t> </a:t>
            </a:r>
            <a:r>
              <a:rPr lang="sr-Cyrl-RS" dirty="0" smtClean="0"/>
              <a:t>Модул полагања пријемног испита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Cyrl-RS" dirty="0" smtClean="0"/>
              <a:t> Модул </a:t>
            </a:r>
            <a:r>
              <a:rPr lang="sr-Cyrl-RS" dirty="0"/>
              <a:t>бесплатних курсева за ученике средњих школа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339645" cy="6858000"/>
          </a:xfrm>
          <a:prstGeom prst="rect">
            <a:avLst/>
          </a:prstGeom>
          <a:solidFill>
            <a:srgbClr val="EF414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8644" y="1344262"/>
            <a:ext cx="31037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alpha val="20000"/>
                  </a:schemeClr>
                </a:solidFill>
              </a:rPr>
              <a:t>1. </a:t>
            </a:r>
            <a:r>
              <a:rPr lang="sr-Cyrl-RS" sz="2000" b="1" dirty="0" smtClean="0">
                <a:solidFill>
                  <a:schemeClr val="bg1">
                    <a:alpha val="20000"/>
                  </a:schemeClr>
                </a:solidFill>
              </a:rPr>
              <a:t>Увод </a:t>
            </a:r>
            <a:endParaRPr lang="en-US" sz="2000" b="1" dirty="0" smtClean="0">
              <a:solidFill>
                <a:schemeClr val="bg1">
                  <a:alpha val="20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alpha val="20000"/>
                  </a:schemeClr>
                </a:solidFill>
              </a:rPr>
              <a:t>2. </a:t>
            </a:r>
            <a:r>
              <a:rPr lang="sr-Cyrl-RS" sz="2000" b="1" dirty="0" smtClean="0">
                <a:solidFill>
                  <a:schemeClr val="bg1">
                    <a:alpha val="20000"/>
                  </a:schemeClr>
                </a:solidFill>
              </a:rPr>
              <a:t>Сврха пројекта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alpha val="20000"/>
                  </a:schemeClr>
                </a:solidFill>
              </a:rPr>
              <a:t>3. </a:t>
            </a:r>
            <a:r>
              <a:rPr lang="sr-Cyrl-RS" sz="2000" b="1" dirty="0" smtClean="0">
                <a:solidFill>
                  <a:schemeClr val="bg1">
                    <a:alpha val="20000"/>
                  </a:schemeClr>
                </a:solidFill>
              </a:rPr>
              <a:t>Технички захтеви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alpha val="20000"/>
                  </a:schemeClr>
                </a:solidFill>
              </a:rPr>
              <a:t>4. </a:t>
            </a:r>
            <a:r>
              <a:rPr lang="sr-Cyrl-RS" sz="2000" b="1" dirty="0" smtClean="0">
                <a:solidFill>
                  <a:schemeClr val="bg1">
                    <a:alpha val="20000"/>
                  </a:schemeClr>
                </a:solidFill>
              </a:rPr>
              <a:t>Типови корисника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alpha val="20000"/>
                  </a:schemeClr>
                </a:solidFill>
              </a:rPr>
              <a:t>5. </a:t>
            </a:r>
            <a:r>
              <a:rPr lang="sr-Cyrl-RS" sz="2000" b="1" dirty="0" smtClean="0">
                <a:solidFill>
                  <a:schemeClr val="bg1">
                    <a:alpha val="20000"/>
                  </a:schemeClr>
                </a:solidFill>
              </a:rPr>
              <a:t>Основни модул</a:t>
            </a:r>
            <a:r>
              <a:rPr lang="sr-Cyrl-RS" sz="2000" b="1" dirty="0">
                <a:solidFill>
                  <a:schemeClr val="bg1">
                    <a:alpha val="20000"/>
                  </a:schemeClr>
                </a:solidFill>
              </a:rPr>
              <a:t>и</a:t>
            </a:r>
            <a:r>
              <a:rPr lang="en-US" sz="2000" b="1" dirty="0" smtClean="0">
                <a:solidFill>
                  <a:schemeClr val="bg1">
                    <a:alpha val="20000"/>
                  </a:schemeClr>
                </a:solidFill>
              </a:rPr>
              <a:t> </a:t>
            </a:r>
            <a:r>
              <a:rPr lang="sr-Cyrl-RS" sz="2000" b="1" dirty="0">
                <a:solidFill>
                  <a:schemeClr val="bg1">
                    <a:alpha val="20000"/>
                  </a:schemeClr>
                </a:solidFill>
              </a:rPr>
              <a:t> </a:t>
            </a:r>
            <a:r>
              <a:rPr lang="sr-Cyrl-RS" sz="2000" b="1" dirty="0" smtClean="0">
                <a:solidFill>
                  <a:schemeClr val="bg1">
                    <a:alpha val="20000"/>
                  </a:schemeClr>
                </a:solidFill>
              </a:rPr>
              <a:t>  апликације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alpha val="20000"/>
                  </a:schemeClr>
                </a:solidFill>
              </a:rPr>
              <a:t>6. </a:t>
            </a:r>
            <a:r>
              <a:rPr lang="sr-Cyrl-RS" sz="2000" b="1" dirty="0" smtClean="0">
                <a:solidFill>
                  <a:schemeClr val="bg1">
                    <a:alpha val="20000"/>
                  </a:schemeClr>
                </a:solidFill>
              </a:rPr>
              <a:t>Предности апликације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7. </a:t>
            </a:r>
            <a:r>
              <a:rPr lang="sr-Cyrl-RS" sz="2000" b="1" dirty="0" smtClean="0">
                <a:solidFill>
                  <a:schemeClr val="bg1"/>
                </a:solidFill>
              </a:rPr>
              <a:t>Даља унапређивања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8. </a:t>
            </a:r>
            <a:r>
              <a:rPr lang="sr-Cyrl-RS" sz="2000" b="1" dirty="0" smtClean="0">
                <a:solidFill>
                  <a:schemeClr val="bg1"/>
                </a:solidFill>
              </a:rPr>
              <a:t>Закључак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r-Cyrl-RS" sz="2000" b="1" dirty="0" smtClean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sr-Cyrl-RS" sz="2000" b="1" dirty="0" smtClean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sr-Cyrl-RS" sz="2000" b="1" dirty="0">
              <a:solidFill>
                <a:schemeClr val="bg1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 rot="5400000">
            <a:off x="161018" y="4093033"/>
            <a:ext cx="254001" cy="210458"/>
          </a:xfrm>
          <a:prstGeom prst="triangle">
            <a:avLst/>
          </a:prstGeom>
          <a:solidFill>
            <a:srgbClr val="700000"/>
          </a:solidFill>
          <a:ln>
            <a:solidFill>
              <a:srgbClr val="7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Download Civil Engineering Book HQ PNG Image | FreePNG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17" y="324580"/>
            <a:ext cx="1387099" cy="119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695611" y="6342517"/>
            <a:ext cx="49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6" y="6017403"/>
            <a:ext cx="1581848" cy="70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2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468</Words>
  <Application>Microsoft Office PowerPoint</Application>
  <PresentationFormat>Widescreen</PresentationFormat>
  <Paragraphs>140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Wingdings</vt:lpstr>
      <vt:lpstr>Office Theme</vt:lpstr>
      <vt:lpstr>еШкола </vt:lpstr>
      <vt:lpstr>Садржај</vt:lpstr>
      <vt:lpstr>Увод</vt:lpstr>
      <vt:lpstr>Сврха пројекта</vt:lpstr>
      <vt:lpstr>Технички захтеви</vt:lpstr>
      <vt:lpstr>Типови корисника</vt:lpstr>
      <vt:lpstr>             Основни модули апликације</vt:lpstr>
      <vt:lpstr>Предност апликације</vt:lpstr>
      <vt:lpstr>Даља унапређивања</vt:lpstr>
      <vt:lpstr>Закључак</vt:lpstr>
      <vt:lpstr>Хвала на пажњи!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еШкола</dc:title>
  <dc:creator>Miroslav</dc:creator>
  <cp:lastModifiedBy>Miroslav</cp:lastModifiedBy>
  <cp:revision>23</cp:revision>
  <dcterms:created xsi:type="dcterms:W3CDTF">2021-04-27T12:48:30Z</dcterms:created>
  <dcterms:modified xsi:type="dcterms:W3CDTF">2021-04-28T10:08:38Z</dcterms:modified>
</cp:coreProperties>
</file>