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Oswald" panose="00000500000000000000"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0801931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0801931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0801931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080193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08019312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0801931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074e53b9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074e53b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08019312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08019312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08019312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0801931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08019312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0801931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25b80d29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25b80d29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08019312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08019312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sehenundwerden.com/bertolt-brech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e.wikipedia.org/wiki/Bertolt_Brech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44325" y="722825"/>
            <a:ext cx="89997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e"/>
              <a:t>Der gute Mensch von Sezuan</a:t>
            </a:r>
            <a:endParaRPr/>
          </a:p>
        </p:txBody>
      </p:sp>
      <p:sp>
        <p:nvSpPr>
          <p:cNvPr id="60" name="Google Shape;60;p13"/>
          <p:cNvSpPr txBox="1">
            <a:spLocks noGrp="1"/>
          </p:cNvSpPr>
          <p:nvPr>
            <p:ph type="subTitle" idx="1"/>
          </p:nvPr>
        </p:nvSpPr>
        <p:spPr>
          <a:xfrm>
            <a:off x="4481848" y="4644900"/>
            <a:ext cx="4530227" cy="406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de" sz="1400" dirty="0"/>
              <a:t>VON KING LUKA YA HOBBIIIIII</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Quellenangaben</a:t>
            </a:r>
            <a:endParaRPr/>
          </a:p>
        </p:txBody>
      </p:sp>
      <p:sp>
        <p:nvSpPr>
          <p:cNvPr id="137" name="Google Shape;13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buch, mein kopf, und chatGPT ya sibbi</a:t>
            </a:r>
            <a:endParaRPr/>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de" u="sng" dirty="0">
                <a:solidFill>
                  <a:schemeClr val="hlink"/>
                </a:solidFill>
                <a:hlinkClick r:id="rId3"/>
              </a:rPr>
              <a:t>https://gesehenundwerden.com/bertolt-brecht/</a:t>
            </a:r>
            <a:endParaRPr dirty="0"/>
          </a:p>
          <a:p>
            <a:pPr marL="457200" lvl="0" indent="-342900" algn="l" rtl="0">
              <a:spcBef>
                <a:spcPts val="0"/>
              </a:spcBef>
              <a:spcAft>
                <a:spcPts val="0"/>
              </a:spcAft>
              <a:buSzPts val="1800"/>
              <a:buChar char="-"/>
            </a:pPr>
            <a:r>
              <a:rPr lang="de" u="sng" dirty="0">
                <a:solidFill>
                  <a:schemeClr val="hlink"/>
                </a:solidFill>
                <a:hlinkClick r:id="rId4"/>
              </a:rPr>
              <a:t>https://de.wikipedia.org/wiki/Bertolt_Brecht</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Gliederung</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de"/>
              <a:t>Biografie</a:t>
            </a:r>
            <a:endParaRPr/>
          </a:p>
          <a:p>
            <a:pPr marL="457200" lvl="0" indent="-342900" algn="l" rtl="0">
              <a:spcBef>
                <a:spcPts val="0"/>
              </a:spcBef>
              <a:spcAft>
                <a:spcPts val="0"/>
              </a:spcAft>
              <a:buSzPts val="1800"/>
              <a:buAutoNum type="arabicPeriod"/>
            </a:pPr>
            <a:r>
              <a:rPr lang="de"/>
              <a:t>Dramenhandlung</a:t>
            </a:r>
            <a:endParaRPr/>
          </a:p>
          <a:p>
            <a:pPr marL="457200" lvl="0" indent="-342900" algn="l" rtl="0">
              <a:spcBef>
                <a:spcPts val="0"/>
              </a:spcBef>
              <a:spcAft>
                <a:spcPts val="0"/>
              </a:spcAft>
              <a:buSzPts val="1800"/>
              <a:buAutoNum type="arabicPeriod"/>
            </a:pPr>
            <a:r>
              <a:rPr lang="de"/>
              <a:t>Figurenkonstellation</a:t>
            </a:r>
            <a:endParaRPr/>
          </a:p>
          <a:p>
            <a:pPr marL="457200" lvl="0" indent="-342900" algn="l" rtl="0">
              <a:spcBef>
                <a:spcPts val="0"/>
              </a:spcBef>
              <a:spcAft>
                <a:spcPts val="0"/>
              </a:spcAft>
              <a:buSzPts val="1800"/>
              <a:buAutoNum type="arabicPeriod"/>
            </a:pPr>
            <a:r>
              <a:rPr lang="de"/>
              <a:t>philosophischer Kontext</a:t>
            </a:r>
            <a:endParaRPr/>
          </a:p>
          <a:p>
            <a:pPr marL="457200" lvl="0" indent="-342900" algn="l" rtl="0">
              <a:spcBef>
                <a:spcPts val="0"/>
              </a:spcBef>
              <a:spcAft>
                <a:spcPts val="0"/>
              </a:spcAft>
              <a:buSzPts val="1800"/>
              <a:buAutoNum type="arabicPeriod"/>
            </a:pPr>
            <a:r>
              <a:rPr lang="de"/>
              <a:t>Verfremdungseffekt von Brecht</a:t>
            </a:r>
            <a:endParaRPr/>
          </a:p>
          <a:p>
            <a:pPr marL="457200" lvl="0" indent="-342900" algn="l" rtl="0">
              <a:spcBef>
                <a:spcPts val="0"/>
              </a:spcBef>
              <a:spcAft>
                <a:spcPts val="0"/>
              </a:spcAft>
              <a:buSzPts val="1800"/>
              <a:buAutoNum type="arabicPeriod"/>
            </a:pPr>
            <a:r>
              <a:rPr lang="de"/>
              <a:t>Vorlesung des ersten Bildes</a:t>
            </a:r>
            <a:endParaRPr/>
          </a:p>
          <a:p>
            <a:pPr marL="457200" lvl="0" indent="-342900" algn="l" rtl="0">
              <a:spcBef>
                <a:spcPts val="0"/>
              </a:spcBef>
              <a:spcAft>
                <a:spcPts val="0"/>
              </a:spcAft>
              <a:buSzPts val="1800"/>
              <a:buAutoNum type="arabicPeriod"/>
            </a:pPr>
            <a:r>
              <a:rPr lang="de"/>
              <a:t>Interpretation des ersten Bildes</a:t>
            </a:r>
            <a:endParaRPr/>
          </a:p>
          <a:p>
            <a:pPr marL="0" lvl="0" indent="0" algn="l" rtl="0">
              <a:spcBef>
                <a:spcPts val="1200"/>
              </a:spcBef>
              <a:spcAft>
                <a:spcPts val="1200"/>
              </a:spcAft>
              <a:buNone/>
            </a:pPr>
            <a:endParaRPr/>
          </a:p>
        </p:txBody>
      </p:sp>
      <p:pic>
        <p:nvPicPr>
          <p:cNvPr id="67" name="Google Shape;67;p14"/>
          <p:cNvPicPr preferRelativeResize="0"/>
          <p:nvPr/>
        </p:nvPicPr>
        <p:blipFill>
          <a:blip r:embed="rId3">
            <a:alphaModFix/>
          </a:blip>
          <a:stretch>
            <a:fillRect/>
          </a:stretch>
        </p:blipFill>
        <p:spPr>
          <a:xfrm>
            <a:off x="5951151" y="482650"/>
            <a:ext cx="2713376" cy="4178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de"/>
              <a:t>allgemeine Biografie</a:t>
            </a:r>
            <a:endParaRPr sz="1577"/>
          </a:p>
        </p:txBody>
      </p:sp>
      <p:sp>
        <p:nvSpPr>
          <p:cNvPr id="73" name="Google Shape;73;p15"/>
          <p:cNvSpPr txBox="1">
            <a:spLocks noGrp="1"/>
          </p:cNvSpPr>
          <p:nvPr>
            <p:ph type="body" idx="1"/>
          </p:nvPr>
        </p:nvSpPr>
        <p:spPr>
          <a:xfrm>
            <a:off x="461525" y="1311300"/>
            <a:ext cx="4023900" cy="3577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de" sz="1600"/>
              <a:t>Eugen Berthold Friedrich Brecht</a:t>
            </a:r>
            <a:endParaRPr sz="1600"/>
          </a:p>
          <a:p>
            <a:pPr marL="457200" lvl="0" indent="-330200" algn="l" rtl="0">
              <a:spcBef>
                <a:spcPts val="0"/>
              </a:spcBef>
              <a:spcAft>
                <a:spcPts val="0"/>
              </a:spcAft>
              <a:buSzPts val="1600"/>
              <a:buChar char="-"/>
            </a:pPr>
            <a:r>
              <a:rPr lang="de" sz="1600"/>
              <a:t>geboren am 10. Feb 1898</a:t>
            </a:r>
            <a:endParaRPr sz="1600"/>
          </a:p>
          <a:p>
            <a:pPr marL="457200" lvl="0" indent="-330200" algn="l" rtl="0">
              <a:spcBef>
                <a:spcPts val="0"/>
              </a:spcBef>
              <a:spcAft>
                <a:spcPts val="0"/>
              </a:spcAft>
              <a:buSzPts val="1600"/>
              <a:buChar char="-"/>
            </a:pPr>
            <a:r>
              <a:rPr lang="de" sz="1600"/>
              <a:t>Notabitur 1917 im 1. WK</a:t>
            </a:r>
            <a:endParaRPr sz="1600"/>
          </a:p>
          <a:p>
            <a:pPr marL="457200" lvl="0" indent="-330200" algn="l" rtl="0">
              <a:spcBef>
                <a:spcPts val="0"/>
              </a:spcBef>
              <a:spcAft>
                <a:spcPts val="0"/>
              </a:spcAft>
              <a:buSzPts val="1600"/>
              <a:buChar char="-"/>
            </a:pPr>
            <a:r>
              <a:rPr lang="de" sz="1600"/>
              <a:t>studierte Medizin und Naturwissenschaften an der Universität München</a:t>
            </a:r>
            <a:endParaRPr sz="1600"/>
          </a:p>
          <a:p>
            <a:pPr marL="914400" lvl="1" indent="-330200" algn="l" rtl="0">
              <a:spcBef>
                <a:spcPts val="0"/>
              </a:spcBef>
              <a:spcAft>
                <a:spcPts val="0"/>
              </a:spcAft>
              <a:buSzPts val="1600"/>
              <a:buChar char="-"/>
            </a:pPr>
            <a:r>
              <a:rPr lang="de" sz="1600"/>
              <a:t>wollte literarisch arbeiten</a:t>
            </a:r>
            <a:endParaRPr sz="1600"/>
          </a:p>
          <a:p>
            <a:pPr marL="457200" lvl="0" indent="-330200" algn="l" rtl="0">
              <a:spcBef>
                <a:spcPts val="0"/>
              </a:spcBef>
              <a:spcAft>
                <a:spcPts val="0"/>
              </a:spcAft>
              <a:buSzPts val="1600"/>
              <a:buChar char="-"/>
            </a:pPr>
            <a:r>
              <a:rPr lang="de" sz="1600"/>
              <a:t>Kommunist und lebte auf der Grundlage des Marxismus</a:t>
            </a:r>
            <a:endParaRPr sz="1600"/>
          </a:p>
          <a:p>
            <a:pPr marL="457200" lvl="0" indent="-330200" algn="l" rtl="0">
              <a:spcBef>
                <a:spcPts val="0"/>
              </a:spcBef>
              <a:spcAft>
                <a:spcPts val="0"/>
              </a:spcAft>
              <a:buSzPts val="1600"/>
              <a:buChar char="-"/>
            </a:pPr>
            <a:r>
              <a:rPr lang="de" sz="1600"/>
              <a:t>kein Mitglied der KPD  </a:t>
            </a:r>
            <a:endParaRPr sz="1600"/>
          </a:p>
        </p:txBody>
      </p:sp>
      <p:pic>
        <p:nvPicPr>
          <p:cNvPr id="74" name="Google Shape;74;p15"/>
          <p:cNvPicPr preferRelativeResize="0"/>
          <p:nvPr/>
        </p:nvPicPr>
        <p:blipFill rotWithShape="1">
          <a:blip r:embed="rId3">
            <a:alphaModFix/>
          </a:blip>
          <a:srcRect l="22600"/>
          <a:stretch/>
        </p:blipFill>
        <p:spPr>
          <a:xfrm>
            <a:off x="5011950" y="1218050"/>
            <a:ext cx="3445824" cy="2504299"/>
          </a:xfrm>
          <a:prstGeom prst="rect">
            <a:avLst/>
          </a:prstGeom>
          <a:noFill/>
          <a:ln>
            <a:noFill/>
          </a:ln>
        </p:spPr>
      </p:pic>
      <p:sp>
        <p:nvSpPr>
          <p:cNvPr id="75" name="Google Shape;75;p15"/>
          <p:cNvSpPr txBox="1"/>
          <p:nvPr/>
        </p:nvSpPr>
        <p:spPr>
          <a:xfrm>
            <a:off x="5998363" y="3722350"/>
            <a:ext cx="1473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100">
                <a:solidFill>
                  <a:schemeClr val="dk1"/>
                </a:solidFill>
                <a:latin typeface="Average"/>
                <a:ea typeface="Average"/>
                <a:cs typeface="Average"/>
                <a:sym typeface="Average"/>
              </a:rPr>
              <a:t>Brecht mit mitte 20</a:t>
            </a:r>
            <a:endParaRPr sz="11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21675"/>
            <a:ext cx="8530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de"/>
              <a:t>Biographie - Jahre</a:t>
            </a:r>
            <a:endParaRPr/>
          </a:p>
        </p:txBody>
      </p:sp>
      <p:sp>
        <p:nvSpPr>
          <p:cNvPr id="81" name="Google Shape;81;p16"/>
          <p:cNvSpPr txBox="1">
            <a:spLocks noGrp="1"/>
          </p:cNvSpPr>
          <p:nvPr>
            <p:ph type="body" idx="1"/>
          </p:nvPr>
        </p:nvSpPr>
        <p:spPr>
          <a:xfrm>
            <a:off x="311700" y="1389600"/>
            <a:ext cx="8530800" cy="3179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de" sz="1600"/>
              <a:t>1922: Erstes Drama “Baal” veröffentlicht</a:t>
            </a:r>
            <a:endParaRPr sz="1600"/>
          </a:p>
          <a:p>
            <a:pPr marL="914400" lvl="1" indent="-330200" algn="l" rtl="0">
              <a:spcBef>
                <a:spcPts val="0"/>
              </a:spcBef>
              <a:spcAft>
                <a:spcPts val="0"/>
              </a:spcAft>
              <a:buSzPts val="1600"/>
              <a:buChar char="-"/>
            </a:pPr>
            <a:r>
              <a:rPr lang="de" sz="1600"/>
              <a:t>Uraufführung von “Trommeln in der Nacht”</a:t>
            </a:r>
            <a:endParaRPr sz="1600"/>
          </a:p>
          <a:p>
            <a:pPr marL="457200" lvl="0" indent="-330200" algn="l" rtl="0">
              <a:spcBef>
                <a:spcPts val="0"/>
              </a:spcBef>
              <a:spcAft>
                <a:spcPts val="0"/>
              </a:spcAft>
              <a:buSzPts val="1600"/>
              <a:buChar char="-"/>
            </a:pPr>
            <a:r>
              <a:rPr lang="de" sz="1600"/>
              <a:t>1933: lebte im Exil bis 1946</a:t>
            </a:r>
            <a:endParaRPr sz="1600"/>
          </a:p>
          <a:p>
            <a:pPr marL="457200" lvl="0" indent="-330200" algn="l" rtl="0">
              <a:spcBef>
                <a:spcPts val="0"/>
              </a:spcBef>
              <a:spcAft>
                <a:spcPts val="0"/>
              </a:spcAft>
              <a:buSzPts val="1600"/>
              <a:buChar char="-"/>
            </a:pPr>
            <a:r>
              <a:rPr lang="de" sz="1600"/>
              <a:t>1935: Aberkennung der dt. Staatsbürgerschaft &amp; Teilnahme am Ersten internationalen Schriftstellerkongress </a:t>
            </a:r>
            <a:endParaRPr sz="1600"/>
          </a:p>
          <a:p>
            <a:pPr marL="457200" lvl="0" indent="-330200" algn="l" rtl="0">
              <a:spcBef>
                <a:spcPts val="0"/>
              </a:spcBef>
              <a:spcAft>
                <a:spcPts val="0"/>
              </a:spcAft>
              <a:buSzPts val="1600"/>
              <a:buChar char="-"/>
            </a:pPr>
            <a:r>
              <a:rPr lang="de" sz="1600"/>
              <a:t>1938: Beginn von “Der gute Mensch von Sezuan” in Dänemark</a:t>
            </a:r>
            <a:endParaRPr sz="1600"/>
          </a:p>
          <a:p>
            <a:pPr marL="457200" lvl="0" indent="-330200" algn="l" rtl="0">
              <a:spcBef>
                <a:spcPts val="0"/>
              </a:spcBef>
              <a:spcAft>
                <a:spcPts val="0"/>
              </a:spcAft>
              <a:buSzPts val="1600"/>
              <a:buChar char="-"/>
            </a:pPr>
            <a:r>
              <a:rPr lang="de" sz="1600"/>
              <a:t>1940: “Der gute Mensch von Sezuan” in Schweden fertiggestellt</a:t>
            </a:r>
            <a:endParaRPr sz="1600"/>
          </a:p>
          <a:p>
            <a:pPr marL="457200" lvl="0" indent="-330200" algn="l" rtl="0">
              <a:spcBef>
                <a:spcPts val="0"/>
              </a:spcBef>
              <a:spcAft>
                <a:spcPts val="0"/>
              </a:spcAft>
              <a:buSzPts val="1600"/>
              <a:buChar char="-"/>
            </a:pPr>
            <a:r>
              <a:rPr lang="de" sz="1600"/>
              <a:t>1951: Nobelpreis der DDR</a:t>
            </a:r>
            <a:endParaRPr sz="1600"/>
          </a:p>
          <a:p>
            <a:pPr marL="457200" lvl="0" indent="-330200" algn="l" rtl="0">
              <a:spcBef>
                <a:spcPts val="0"/>
              </a:spcBef>
              <a:spcAft>
                <a:spcPts val="0"/>
              </a:spcAft>
              <a:buSzPts val="1600"/>
              <a:buChar char="-"/>
            </a:pPr>
            <a:r>
              <a:rPr lang="de" sz="1600"/>
              <a:t>1954: Verleihung des Stalin-Preises für Frieden und Verständigung zwischen den Völkern</a:t>
            </a:r>
            <a:endParaRPr sz="1600"/>
          </a:p>
          <a:p>
            <a:pPr marL="457200" lvl="0" indent="-330200" algn="l" rtl="0">
              <a:spcBef>
                <a:spcPts val="0"/>
              </a:spcBef>
              <a:spcAft>
                <a:spcPts val="0"/>
              </a:spcAft>
              <a:buSzPts val="1600"/>
              <a:buChar char="-"/>
            </a:pPr>
            <a:r>
              <a:rPr lang="de" sz="1600"/>
              <a:t>1956: starb am 14. August in Berlin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Dramenhandlung</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de"/>
              <a:t>- Das Stück spielt in den 1930er Jahren und folgt der Geschichte von Shen Te, einer Prostituierten.</a:t>
            </a:r>
            <a:endParaRPr/>
          </a:p>
          <a:p>
            <a:pPr marL="0" lvl="0" indent="0" algn="l" rtl="0">
              <a:spcBef>
                <a:spcPts val="1200"/>
              </a:spcBef>
              <a:spcAft>
                <a:spcPts val="0"/>
              </a:spcAft>
              <a:buNone/>
            </a:pPr>
            <a:r>
              <a:rPr lang="de"/>
              <a:t>- Shen Te wird von drei Göttern als einzige gute Person in Sezuan anerkannt und erhält einen Geldbetrag, um ein Geschäft zu eröffnen.</a:t>
            </a:r>
            <a:endParaRPr/>
          </a:p>
          <a:p>
            <a:pPr marL="0" lvl="0" indent="0" algn="l" rtl="0">
              <a:spcBef>
                <a:spcPts val="1200"/>
              </a:spcBef>
              <a:spcAft>
                <a:spcPts val="0"/>
              </a:spcAft>
              <a:buNone/>
            </a:pPr>
            <a:r>
              <a:rPr lang="de"/>
              <a:t>- Um in der rauen und korrupten Welt zu überleben, erfindet Shen Te eine männliche Alter Ego-Person namens Shui Ta.</a:t>
            </a:r>
            <a:endParaRPr/>
          </a:p>
          <a:p>
            <a:pPr marL="0" lvl="0" indent="0" algn="l" rtl="0">
              <a:spcBef>
                <a:spcPts val="1200"/>
              </a:spcBef>
              <a:spcAft>
                <a:spcPts val="0"/>
              </a:spcAft>
              <a:buNone/>
            </a:pPr>
            <a:r>
              <a:rPr lang="de"/>
              <a:t>- Shen Te’s gutmütige Natur und Shui Tas kalte Rationalität geraten in Konflikt, als sie versuchen, ein Gleichgewicht zwischen Großzügigkeit und Selbstschutz zu finden.</a:t>
            </a:r>
            <a:endParaRPr/>
          </a:p>
          <a:p>
            <a:pPr marL="0" lvl="0" indent="0" algn="l" rtl="0">
              <a:spcBef>
                <a:spcPts val="1200"/>
              </a:spcBef>
              <a:spcAft>
                <a:spcPts val="0"/>
              </a:spcAft>
              <a:buNone/>
            </a:pPr>
            <a:r>
              <a:rPr lang="de"/>
              <a:t>- Das Stück erforscht die Herausforderungen und Widersprüche der menschlichen Natur sowie die Auswirkungen des Kapitalismus und der sozialen Ungerechtigkeit.</a:t>
            </a:r>
            <a:endParaRPr/>
          </a:p>
          <a:p>
            <a:pPr marL="0" lvl="0" indent="0" algn="l" rtl="0">
              <a:spcBef>
                <a:spcPts val="1200"/>
              </a:spcBef>
              <a:spcAft>
                <a:spcPts val="0"/>
              </a:spcAft>
              <a:buNone/>
            </a:pPr>
            <a:r>
              <a:rPr lang="de"/>
              <a:t>- Brechts Werk bietet eine kritische Analyse der Gesellschaft und stellt Fragen nach der Möglichkeit, in einer gewalttätigen und ungerechten Welt ein "guter Mensch" zu sein.</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Dramenhandlung - Figurenkonstellation</a:t>
            </a:r>
            <a:endParaRPr/>
          </a:p>
        </p:txBody>
      </p:sp>
      <p:sp>
        <p:nvSpPr>
          <p:cNvPr id="93" name="Google Shape;93;p18"/>
          <p:cNvSpPr txBox="1"/>
          <p:nvPr/>
        </p:nvSpPr>
        <p:spPr>
          <a:xfrm>
            <a:off x="3744600" y="2720125"/>
            <a:ext cx="165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Shen Te = Shui Ta</a:t>
            </a:r>
            <a:endParaRPr>
              <a:solidFill>
                <a:schemeClr val="lt2"/>
              </a:solidFill>
              <a:latin typeface="Average"/>
              <a:ea typeface="Average"/>
              <a:cs typeface="Average"/>
              <a:sym typeface="Average"/>
            </a:endParaRPr>
          </a:p>
        </p:txBody>
      </p:sp>
      <p:sp>
        <p:nvSpPr>
          <p:cNvPr id="94" name="Google Shape;94;p18"/>
          <p:cNvSpPr txBox="1"/>
          <p:nvPr/>
        </p:nvSpPr>
        <p:spPr>
          <a:xfrm>
            <a:off x="727750" y="1644250"/>
            <a:ext cx="145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die drei Götter</a:t>
            </a:r>
            <a:endParaRPr>
              <a:solidFill>
                <a:schemeClr val="lt2"/>
              </a:solidFill>
              <a:latin typeface="Average"/>
              <a:ea typeface="Average"/>
              <a:cs typeface="Average"/>
              <a:sym typeface="Average"/>
            </a:endParaRPr>
          </a:p>
        </p:txBody>
      </p:sp>
      <p:cxnSp>
        <p:nvCxnSpPr>
          <p:cNvPr id="95" name="Google Shape;95;p18"/>
          <p:cNvCxnSpPr>
            <a:stCxn id="93" idx="1"/>
            <a:endCxn id="94" idx="2"/>
          </p:cNvCxnSpPr>
          <p:nvPr/>
        </p:nvCxnSpPr>
        <p:spPr>
          <a:xfrm rot="10800000">
            <a:off x="1454400" y="2044525"/>
            <a:ext cx="2290200" cy="875700"/>
          </a:xfrm>
          <a:prstGeom prst="straightConnector1">
            <a:avLst/>
          </a:prstGeom>
          <a:noFill/>
          <a:ln w="9525" cap="flat" cmpd="sng">
            <a:solidFill>
              <a:schemeClr val="dk2"/>
            </a:solidFill>
            <a:prstDash val="solid"/>
            <a:round/>
            <a:headEnd type="none" w="med" len="med"/>
            <a:tailEnd type="triangle" w="med" len="med"/>
          </a:ln>
        </p:spPr>
      </p:cxnSp>
      <p:sp>
        <p:nvSpPr>
          <p:cNvPr id="96" name="Google Shape;96;p18"/>
          <p:cNvSpPr txBox="1"/>
          <p:nvPr/>
        </p:nvSpPr>
        <p:spPr>
          <a:xfrm rot="1262098">
            <a:off x="2236201" y="2213031"/>
            <a:ext cx="1453456" cy="4615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lt2"/>
                </a:solidFill>
                <a:latin typeface="Average"/>
                <a:ea typeface="Average"/>
                <a:cs typeface="Average"/>
                <a:sym typeface="Average"/>
              </a:rPr>
              <a:t>verspricht stets ein guter Mensch zu sein</a:t>
            </a:r>
            <a:endParaRPr sz="900">
              <a:solidFill>
                <a:schemeClr val="lt2"/>
              </a:solidFill>
              <a:latin typeface="Average"/>
              <a:ea typeface="Average"/>
              <a:cs typeface="Average"/>
              <a:sym typeface="Average"/>
            </a:endParaRPr>
          </a:p>
        </p:txBody>
      </p:sp>
      <p:sp>
        <p:nvSpPr>
          <p:cNvPr id="97" name="Google Shape;97;p18"/>
          <p:cNvSpPr txBox="1"/>
          <p:nvPr/>
        </p:nvSpPr>
        <p:spPr>
          <a:xfrm>
            <a:off x="1567750" y="4126300"/>
            <a:ext cx="61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Wang</a:t>
            </a:r>
            <a:endParaRPr>
              <a:solidFill>
                <a:schemeClr val="lt2"/>
              </a:solidFill>
              <a:latin typeface="Average"/>
              <a:ea typeface="Average"/>
              <a:cs typeface="Average"/>
              <a:sym typeface="Average"/>
            </a:endParaRPr>
          </a:p>
        </p:txBody>
      </p:sp>
      <p:cxnSp>
        <p:nvCxnSpPr>
          <p:cNvPr id="98" name="Google Shape;98;p18"/>
          <p:cNvCxnSpPr>
            <a:stCxn id="97" idx="0"/>
            <a:endCxn id="94" idx="2"/>
          </p:cNvCxnSpPr>
          <p:nvPr/>
        </p:nvCxnSpPr>
        <p:spPr>
          <a:xfrm rot="10800000">
            <a:off x="1454500" y="2044300"/>
            <a:ext cx="420000" cy="2082000"/>
          </a:xfrm>
          <a:prstGeom prst="straightConnector1">
            <a:avLst/>
          </a:prstGeom>
          <a:noFill/>
          <a:ln w="9525" cap="flat" cmpd="sng">
            <a:solidFill>
              <a:schemeClr val="dk2"/>
            </a:solidFill>
            <a:prstDash val="solid"/>
            <a:round/>
            <a:headEnd type="none" w="med" len="med"/>
            <a:tailEnd type="triangle" w="med" len="med"/>
          </a:ln>
        </p:spPr>
      </p:cxnSp>
      <p:sp>
        <p:nvSpPr>
          <p:cNvPr id="99" name="Google Shape;99;p18"/>
          <p:cNvSpPr txBox="1"/>
          <p:nvPr/>
        </p:nvSpPr>
        <p:spPr>
          <a:xfrm>
            <a:off x="7409575" y="1244050"/>
            <a:ext cx="101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die Armen</a:t>
            </a:r>
            <a:endParaRPr>
              <a:solidFill>
                <a:schemeClr val="lt2"/>
              </a:solidFill>
              <a:latin typeface="Average"/>
              <a:ea typeface="Average"/>
              <a:cs typeface="Average"/>
              <a:sym typeface="Average"/>
            </a:endParaRPr>
          </a:p>
        </p:txBody>
      </p:sp>
      <p:cxnSp>
        <p:nvCxnSpPr>
          <p:cNvPr id="100" name="Google Shape;100;p18"/>
          <p:cNvCxnSpPr>
            <a:stCxn id="97" idx="3"/>
          </p:cNvCxnSpPr>
          <p:nvPr/>
        </p:nvCxnSpPr>
        <p:spPr>
          <a:xfrm>
            <a:off x="2181250" y="4326400"/>
            <a:ext cx="3472800" cy="75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8"/>
          <p:cNvCxnSpPr>
            <a:endCxn id="99" idx="2"/>
          </p:cNvCxnSpPr>
          <p:nvPr/>
        </p:nvCxnSpPr>
        <p:spPr>
          <a:xfrm rot="10800000" flipH="1">
            <a:off x="5644675" y="1644250"/>
            <a:ext cx="2274600" cy="2689500"/>
          </a:xfrm>
          <a:prstGeom prst="straightConnector1">
            <a:avLst/>
          </a:prstGeom>
          <a:noFill/>
          <a:ln w="9525" cap="flat" cmpd="sng">
            <a:solidFill>
              <a:schemeClr val="dk2"/>
            </a:solidFill>
            <a:prstDash val="solid"/>
            <a:round/>
            <a:headEnd type="none" w="med" len="med"/>
            <a:tailEnd type="triangle" w="med" len="med"/>
          </a:ln>
        </p:spPr>
      </p:cxnSp>
      <p:sp>
        <p:nvSpPr>
          <p:cNvPr id="102" name="Google Shape;102;p18"/>
          <p:cNvSpPr txBox="1"/>
          <p:nvPr/>
        </p:nvSpPr>
        <p:spPr>
          <a:xfrm>
            <a:off x="6116625" y="4326400"/>
            <a:ext cx="121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die Reichen</a:t>
            </a:r>
            <a:endParaRPr>
              <a:solidFill>
                <a:schemeClr val="lt2"/>
              </a:solidFill>
              <a:latin typeface="Average"/>
              <a:ea typeface="Average"/>
              <a:cs typeface="Average"/>
              <a:sym typeface="Average"/>
            </a:endParaRPr>
          </a:p>
        </p:txBody>
      </p:sp>
      <p:sp>
        <p:nvSpPr>
          <p:cNvPr id="103" name="Google Shape;103;p18"/>
          <p:cNvSpPr txBox="1"/>
          <p:nvPr/>
        </p:nvSpPr>
        <p:spPr>
          <a:xfrm>
            <a:off x="7570025" y="3399650"/>
            <a:ext cx="121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der Polizist</a:t>
            </a:r>
            <a:endParaRPr>
              <a:solidFill>
                <a:schemeClr val="lt2"/>
              </a:solidFill>
              <a:latin typeface="Average"/>
              <a:ea typeface="Average"/>
              <a:cs typeface="Average"/>
              <a:sym typeface="Average"/>
            </a:endParaRPr>
          </a:p>
        </p:txBody>
      </p:sp>
      <p:cxnSp>
        <p:nvCxnSpPr>
          <p:cNvPr id="104" name="Google Shape;104;p18"/>
          <p:cNvCxnSpPr>
            <a:stCxn id="103" idx="2"/>
            <a:endCxn id="102" idx="0"/>
          </p:cNvCxnSpPr>
          <p:nvPr/>
        </p:nvCxnSpPr>
        <p:spPr>
          <a:xfrm flipH="1">
            <a:off x="6725225" y="3799850"/>
            <a:ext cx="1453500" cy="5265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8"/>
          <p:cNvCxnSpPr>
            <a:stCxn id="103" idx="0"/>
            <a:endCxn id="99" idx="2"/>
          </p:cNvCxnSpPr>
          <p:nvPr/>
        </p:nvCxnSpPr>
        <p:spPr>
          <a:xfrm rot="10800000">
            <a:off x="7919225" y="1644350"/>
            <a:ext cx="259500" cy="175530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p18"/>
          <p:cNvSpPr txBox="1"/>
          <p:nvPr/>
        </p:nvSpPr>
        <p:spPr>
          <a:xfrm rot="-1240823">
            <a:off x="7485073" y="3786400"/>
            <a:ext cx="1019384" cy="3231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lt2"/>
                </a:solidFill>
                <a:latin typeface="Average"/>
                <a:ea typeface="Average"/>
                <a:cs typeface="Average"/>
                <a:sym typeface="Average"/>
              </a:rPr>
              <a:t>gut zu</a:t>
            </a:r>
            <a:endParaRPr sz="900">
              <a:solidFill>
                <a:schemeClr val="lt2"/>
              </a:solidFill>
              <a:latin typeface="Average"/>
              <a:ea typeface="Average"/>
              <a:cs typeface="Average"/>
              <a:sym typeface="Average"/>
            </a:endParaRPr>
          </a:p>
        </p:txBody>
      </p:sp>
      <p:sp>
        <p:nvSpPr>
          <p:cNvPr id="107" name="Google Shape;107;p18"/>
          <p:cNvSpPr txBox="1"/>
          <p:nvPr/>
        </p:nvSpPr>
        <p:spPr>
          <a:xfrm>
            <a:off x="8004125" y="2360400"/>
            <a:ext cx="78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lt2"/>
                </a:solidFill>
                <a:latin typeface="Average"/>
                <a:ea typeface="Average"/>
                <a:cs typeface="Average"/>
                <a:sym typeface="Average"/>
              </a:rPr>
              <a:t>schlecht zu</a:t>
            </a:r>
            <a:endParaRPr sz="900">
              <a:solidFill>
                <a:schemeClr val="lt2"/>
              </a:solidFill>
              <a:latin typeface="Average"/>
              <a:ea typeface="Average"/>
              <a:cs typeface="Average"/>
              <a:sym typeface="Average"/>
            </a:endParaRPr>
          </a:p>
        </p:txBody>
      </p:sp>
      <p:sp>
        <p:nvSpPr>
          <p:cNvPr id="108" name="Google Shape;108;p18"/>
          <p:cNvSpPr txBox="1"/>
          <p:nvPr/>
        </p:nvSpPr>
        <p:spPr>
          <a:xfrm>
            <a:off x="6050550" y="1380000"/>
            <a:ext cx="9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lt2"/>
                </a:solidFill>
                <a:latin typeface="Average"/>
                <a:ea typeface="Average"/>
                <a:cs typeface="Average"/>
                <a:sym typeface="Average"/>
              </a:rPr>
              <a:t>Yang Sun</a:t>
            </a:r>
            <a:endParaRPr>
              <a:solidFill>
                <a:schemeClr val="lt2"/>
              </a:solidFill>
              <a:latin typeface="Average"/>
              <a:ea typeface="Average"/>
              <a:cs typeface="Average"/>
              <a:sym typeface="Average"/>
            </a:endParaRPr>
          </a:p>
        </p:txBody>
      </p:sp>
      <p:cxnSp>
        <p:nvCxnSpPr>
          <p:cNvPr id="109" name="Google Shape;109;p18"/>
          <p:cNvCxnSpPr>
            <a:endCxn id="108" idx="1"/>
          </p:cNvCxnSpPr>
          <p:nvPr/>
        </p:nvCxnSpPr>
        <p:spPr>
          <a:xfrm rot="10800000" flipH="1">
            <a:off x="4219650" y="1580100"/>
            <a:ext cx="1830900" cy="1206300"/>
          </a:xfrm>
          <a:prstGeom prst="straightConnector1">
            <a:avLst/>
          </a:prstGeom>
          <a:noFill/>
          <a:ln w="9525" cap="flat" cmpd="sng">
            <a:solidFill>
              <a:schemeClr val="dk2"/>
            </a:solidFill>
            <a:prstDash val="solid"/>
            <a:round/>
            <a:headEnd type="none" w="med" len="med"/>
            <a:tailEnd type="triangle" w="med" len="med"/>
          </a:ln>
        </p:spPr>
      </p:cxnSp>
      <p:sp>
        <p:nvSpPr>
          <p:cNvPr id="110" name="Google Shape;110;p18"/>
          <p:cNvSpPr txBox="1"/>
          <p:nvPr/>
        </p:nvSpPr>
        <p:spPr>
          <a:xfrm rot="-1996115">
            <a:off x="4196269" y="1954895"/>
            <a:ext cx="1707913" cy="3232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rgbClr val="444654"/>
                </a:solidFill>
                <a:latin typeface="Average"/>
                <a:ea typeface="Average"/>
                <a:cs typeface="Average"/>
                <a:sym typeface="Average"/>
              </a:rPr>
              <a:t>hält ihn vom Selbstmord ab</a:t>
            </a:r>
            <a:endParaRPr sz="900">
              <a:solidFill>
                <a:srgbClr val="444654"/>
              </a:solidFill>
              <a:latin typeface="Average"/>
              <a:ea typeface="Average"/>
              <a:cs typeface="Average"/>
              <a:sym typeface="Average"/>
            </a:endParaRPr>
          </a:p>
        </p:txBody>
      </p:sp>
      <p:cxnSp>
        <p:nvCxnSpPr>
          <p:cNvPr id="111" name="Google Shape;111;p18"/>
          <p:cNvCxnSpPr>
            <a:stCxn id="99" idx="0"/>
          </p:cNvCxnSpPr>
          <p:nvPr/>
        </p:nvCxnSpPr>
        <p:spPr>
          <a:xfrm rot="10800000">
            <a:off x="4134775" y="1219450"/>
            <a:ext cx="3784500" cy="246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8"/>
          <p:cNvCxnSpPr/>
          <p:nvPr/>
        </p:nvCxnSpPr>
        <p:spPr>
          <a:xfrm flipH="1">
            <a:off x="4125425" y="1210100"/>
            <a:ext cx="9300" cy="160440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18"/>
          <p:cNvSpPr txBox="1"/>
          <p:nvPr/>
        </p:nvSpPr>
        <p:spPr>
          <a:xfrm>
            <a:off x="5201200" y="968125"/>
            <a:ext cx="1934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lt2"/>
                </a:solidFill>
                <a:latin typeface="Average"/>
                <a:ea typeface="Average"/>
                <a:cs typeface="Average"/>
                <a:sym typeface="Average"/>
              </a:rPr>
              <a:t>treiben Shen Te fast in den Ruin</a:t>
            </a:r>
            <a:endParaRPr sz="900">
              <a:solidFill>
                <a:schemeClr val="lt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Philosophischer Kontext</a:t>
            </a:r>
            <a:endParaRPr/>
          </a:p>
        </p:txBody>
      </p:sp>
      <p:sp>
        <p:nvSpPr>
          <p:cNvPr id="119" name="Google Shape;11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de"/>
              <a:t>Marxismus: ist die Überwindung des Kapitalismus durch eine Anstrebung einer sozialistischen Gesellschaftsordnung </a:t>
            </a:r>
            <a:endParaRPr b="1"/>
          </a:p>
          <a:p>
            <a:pPr marL="0" lvl="0" indent="0" algn="l" rtl="0">
              <a:spcBef>
                <a:spcPts val="1200"/>
              </a:spcBef>
              <a:spcAft>
                <a:spcPts val="0"/>
              </a:spcAft>
              <a:buNone/>
            </a:pPr>
            <a:endParaRPr/>
          </a:p>
          <a:p>
            <a:pPr marL="0" lvl="0" indent="0" algn="l" rtl="0">
              <a:spcBef>
                <a:spcPts val="1200"/>
              </a:spcBef>
              <a:spcAft>
                <a:spcPts val="0"/>
              </a:spcAft>
              <a:buNone/>
            </a:pPr>
            <a:r>
              <a:rPr lang="de"/>
              <a:t>Tugendhaftigkeit nach Aristoteles: ist die Ausübung von moralischen Tugenden und Charaktereigenschaften, die zur Entwicklung eines guten und erfüllten Lebens führen.</a:t>
            </a:r>
            <a:endParaRPr/>
          </a:p>
          <a:p>
            <a:pPr marL="0" lvl="0" indent="0" algn="l" rtl="0">
              <a:spcBef>
                <a:spcPts val="1200"/>
              </a:spcBef>
              <a:spcAft>
                <a:spcPts val="0"/>
              </a:spcAft>
              <a:buNone/>
            </a:pPr>
            <a:endParaRPr/>
          </a:p>
          <a:p>
            <a:pPr marL="0" lvl="0" indent="0" algn="l" rtl="0">
              <a:spcBef>
                <a:spcPts val="1200"/>
              </a:spcBef>
              <a:spcAft>
                <a:spcPts val="0"/>
              </a:spcAft>
              <a:buNone/>
            </a:pPr>
            <a:r>
              <a:rPr lang="de"/>
              <a:t>Altruismus: ist die selbstlose Bereitschaft, anderen zu helfen oder ihr Wohl über das eigene zu stellen.</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Verfremdungseffekt</a:t>
            </a:r>
            <a:endParaRPr/>
          </a:p>
        </p:txBody>
      </p:sp>
      <p:sp>
        <p:nvSpPr>
          <p:cNvPr id="125" name="Google Shape;12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de" sz="1500"/>
              <a:t>dramaturgische Technik</a:t>
            </a:r>
            <a:endParaRPr sz="1500"/>
          </a:p>
          <a:p>
            <a:pPr marL="457200" lvl="0" indent="-323850" algn="l" rtl="0">
              <a:spcBef>
                <a:spcPts val="0"/>
              </a:spcBef>
              <a:spcAft>
                <a:spcPts val="0"/>
              </a:spcAft>
              <a:buSzPts val="1500"/>
              <a:buChar char="-"/>
            </a:pPr>
            <a:r>
              <a:rPr lang="de" sz="1500"/>
              <a:t>das Publikum dazu anregen, die dargestellte Realität zu hinterfragen, gesellschaftliche Zusammenhänge zu erkennen und alternative Handlungsmöglichkeiten zu bedenken</a:t>
            </a:r>
            <a:endParaRPr sz="1500"/>
          </a:p>
          <a:p>
            <a:pPr marL="0" lvl="0" indent="0" algn="l" rtl="0">
              <a:spcBef>
                <a:spcPts val="1200"/>
              </a:spcBef>
              <a:spcAft>
                <a:spcPts val="0"/>
              </a:spcAft>
              <a:buNone/>
            </a:pPr>
            <a:endParaRPr sz="1500"/>
          </a:p>
          <a:p>
            <a:pPr marL="0" lvl="0" indent="0" algn="l" rtl="0">
              <a:spcBef>
                <a:spcPts val="1200"/>
              </a:spcBef>
              <a:spcAft>
                <a:spcPts val="1200"/>
              </a:spcAft>
              <a:buNone/>
            </a:pPr>
            <a:r>
              <a:rPr lang="de" sz="1500"/>
              <a:t>Beispiel: </a:t>
            </a:r>
            <a:br>
              <a:rPr lang="de" sz="1500"/>
            </a:br>
            <a:br>
              <a:rPr lang="de" sz="1500"/>
            </a:br>
            <a:r>
              <a:rPr lang="de" sz="1500"/>
              <a:t>"Ja, seht euch die Menschen an! Ihr seid ja selber Menschen. Aber seht euch genau an, wie ihr lebt und wie die andern leben. Das ist die beste Vorbedingung dafür, zu verstehen, wie schwer es ist, ein guter Mensch zu sein." - Bertolt Brecht, "Der gute Mensch von Sezuan" S. 7, Z. 1</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Interpretation des ersten Bildes</a:t>
            </a:r>
            <a:endParaRPr/>
          </a:p>
        </p:txBody>
      </p:sp>
      <p:sp>
        <p:nvSpPr>
          <p:cNvPr id="131" name="Google Shape;13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de"/>
              <a:t>Im ersten Bild von "Der gute Mensch von Sezuan" wird das Publikum mit der harten Realität der Gesellschaft konfrontiert, in der die Menschen in Armut leben und von Korruption und Ausbeutung geprägt sind. Es wird deutlich, dass es schwierig ist, in einer solchen Welt ein guter Mensch zu sein, und es entsteht ein dringender Bedarf nach Veränderung und Überlebensstrategien.</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605</Words>
  <Application>Microsoft Office PowerPoint</Application>
  <PresentationFormat>Bildschirmpräsentation (16:9)</PresentationFormat>
  <Paragraphs>69</Paragraphs>
  <Slides>10</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Average</vt:lpstr>
      <vt:lpstr>Oswald</vt:lpstr>
      <vt:lpstr>Arial</vt:lpstr>
      <vt:lpstr>Slate</vt:lpstr>
      <vt:lpstr>Der gute Mensch von Sezuan</vt:lpstr>
      <vt:lpstr>Gliederung</vt:lpstr>
      <vt:lpstr>allgemeine Biografie</vt:lpstr>
      <vt:lpstr>Biographie - Jahre</vt:lpstr>
      <vt:lpstr>Dramenhandlung</vt:lpstr>
      <vt:lpstr>Dramenhandlung - Figurenkonstellation</vt:lpstr>
      <vt:lpstr>Philosophischer Kontext</vt:lpstr>
      <vt:lpstr>Verfremdungseffekt</vt:lpstr>
      <vt:lpstr>Interpretation des ersten Bildes</vt:lpstr>
      <vt:lpstr>Quellenangaben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Luka Novakovic</cp:lastModifiedBy>
  <cp:revision>2</cp:revision>
  <dcterms:modified xsi:type="dcterms:W3CDTF">2025-01-29T21:07:54Z</dcterms:modified>
</cp:coreProperties>
</file>