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4" r:id="rId6"/>
    <p:sldId id="269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F630C-FA4B-4FE5-8269-FF5C3D0E6143}" v="350" dt="2022-11-30T20:16:25.018"/>
    <p1510:client id="{B6138042-D6D7-4476-88A7-588AA4B9E039}" v="807" dt="2022-11-28T19:14:05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9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1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49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53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7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6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97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4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Konjunktiv" TargetMode="External"/><Relationship Id="rId2" Type="http://schemas.openxmlformats.org/officeDocument/2006/relationships/hyperlink" Target="https://www.studienkreis.de/deutsch/konjunktiv-i-ii-verwendung-uebung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cs typeface="Calibri Light"/>
              </a:rPr>
              <a:t>Der </a:t>
            </a:r>
            <a:r>
              <a:rPr lang="en-US" dirty="0" err="1">
                <a:cs typeface="Calibri Light"/>
              </a:rPr>
              <a:t>Konjunktiv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cs typeface="Calibri"/>
              </a:rPr>
              <a:t>Von KING LUKA</a:t>
            </a:r>
            <a:endParaRPr lang="en-US" dirty="0"/>
          </a:p>
        </p:txBody>
      </p:sp>
      <p:pic>
        <p:nvPicPr>
          <p:cNvPr id="5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E4239EC-FBA0-E705-8430-F908D6D87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4" r="-1" b="28966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20147-E17C-A6A3-B9A0-888BC5C0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 dirty="0" err="1"/>
              <a:t>Gliederung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A262D-9817-3928-833C-AC232C044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420471"/>
            <a:ext cx="5479065" cy="388441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US" dirty="0"/>
              <a:t>Allgemeine </a:t>
            </a:r>
            <a:r>
              <a:rPr lang="en-US" dirty="0" err="1"/>
              <a:t>Informationen</a:t>
            </a:r>
            <a:endParaRPr lang="en-US"/>
          </a:p>
          <a:p>
            <a:r>
              <a:rPr lang="en-US" dirty="0" err="1"/>
              <a:t>Konjunktiv</a:t>
            </a:r>
            <a:r>
              <a:rPr lang="en-US" dirty="0"/>
              <a:t> I</a:t>
            </a:r>
          </a:p>
          <a:p>
            <a:pPr lvl="1"/>
            <a:r>
              <a:rPr lang="en-US" dirty="0"/>
              <a:t>Anwendung/</a:t>
            </a:r>
            <a:r>
              <a:rPr lang="en-US" dirty="0" err="1"/>
              <a:t>Bildung</a:t>
            </a:r>
            <a:endParaRPr lang="en-US"/>
          </a:p>
          <a:p>
            <a:pPr lvl="1"/>
            <a:r>
              <a:rPr lang="en-US" dirty="0" err="1"/>
              <a:t>Beispiele</a:t>
            </a:r>
            <a:endParaRPr lang="en-US"/>
          </a:p>
          <a:p>
            <a:r>
              <a:rPr lang="en-US" dirty="0" err="1"/>
              <a:t>Konjunktiv</a:t>
            </a:r>
            <a:r>
              <a:rPr lang="en-US" dirty="0"/>
              <a:t> II</a:t>
            </a:r>
          </a:p>
          <a:p>
            <a:pPr lvl="1"/>
            <a:r>
              <a:rPr lang="en-US" dirty="0"/>
              <a:t>Anwendung/</a:t>
            </a:r>
            <a:r>
              <a:rPr lang="en-US" dirty="0" err="1"/>
              <a:t>Bildung</a:t>
            </a:r>
            <a:endParaRPr lang="en-US"/>
          </a:p>
          <a:p>
            <a:pPr lvl="1"/>
            <a:r>
              <a:rPr lang="en-US" dirty="0" err="1"/>
              <a:t>Beipiele</a:t>
            </a:r>
          </a:p>
          <a:p>
            <a:pPr lvl="1"/>
            <a:r>
              <a:rPr lang="en-US" dirty="0"/>
              <a:t>Mit </a:t>
            </a:r>
            <a:r>
              <a:rPr lang="en-US" dirty="0" err="1"/>
              <a:t>würde</a:t>
            </a:r>
          </a:p>
          <a:p>
            <a:r>
              <a:rPr lang="en-US" dirty="0" err="1"/>
              <a:t>Unterschiede</a:t>
            </a:r>
            <a:endParaRPr lang="en-US"/>
          </a:p>
          <a:p>
            <a:pPr marL="114300" indent="-342900"/>
            <a:r>
              <a:rPr lang="en-US" dirty="0" err="1"/>
              <a:t>Quellenangaben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>
            <a:extLst>
              <a:ext uri="{FF2B5EF4-FFF2-40B4-BE49-F238E27FC236}">
                <a16:creationId xmlns:a16="http://schemas.microsoft.com/office/drawing/2014/main" id="{4AC41146-2BB0-A6A4-ED76-31BF5ECE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04" y="-1881"/>
            <a:ext cx="3717066" cy="68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2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FA9087-39E0-DCD3-ABF5-09D3B380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/>
              <a:t>Allgemeine </a:t>
            </a:r>
            <a:r>
              <a:rPr lang="en-US" err="1"/>
              <a:t>Informationen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E13A4-0BD0-E285-3A92-5CE41D04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Zwei </a:t>
            </a:r>
            <a:r>
              <a:rPr lang="en-US" sz="2000" dirty="0" err="1"/>
              <a:t>Arten</a:t>
            </a:r>
            <a:r>
              <a:rPr lang="en-US" sz="2000" dirty="0"/>
              <a:t> des </a:t>
            </a:r>
            <a:r>
              <a:rPr lang="en-US" sz="2000" dirty="0" err="1"/>
              <a:t>Konjunktivs</a:t>
            </a:r>
            <a:endParaRPr lang="en-US" sz="2000"/>
          </a:p>
          <a:p>
            <a:endParaRPr lang="en-US" sz="2000" dirty="0"/>
          </a:p>
          <a:p>
            <a:r>
              <a:rPr lang="en-US" sz="2000" dirty="0"/>
              <a:t>Eine der </a:t>
            </a:r>
            <a:r>
              <a:rPr lang="en-US" sz="2000" dirty="0" err="1"/>
              <a:t>drei</a:t>
            </a:r>
            <a:r>
              <a:rPr lang="en-US" sz="2000" dirty="0"/>
              <a:t> Modi </a:t>
            </a:r>
            <a:r>
              <a:rPr lang="en-US" sz="2000" dirty="0" err="1"/>
              <a:t>im</a:t>
            </a:r>
            <a:r>
              <a:rPr lang="en-US" sz="2000" dirty="0"/>
              <a:t> Verb</a:t>
            </a:r>
          </a:p>
          <a:p>
            <a:pPr lvl="2"/>
            <a:r>
              <a:rPr lang="en-US" sz="2000" dirty="0"/>
              <a:t>Neben dem Imperativ und </a:t>
            </a:r>
            <a:r>
              <a:rPr lang="en-US" sz="2000" dirty="0" err="1"/>
              <a:t>Indikativ</a:t>
            </a:r>
            <a:endParaRPr lang="en-US" sz="2000" dirty="0"/>
          </a:p>
          <a:p>
            <a:pPr lvl="2"/>
            <a:endParaRPr lang="en-US" sz="2000" dirty="0"/>
          </a:p>
          <a:p>
            <a:r>
              <a:rPr lang="en-US" sz="2000" dirty="0" err="1"/>
              <a:t>Aussagen</a:t>
            </a:r>
            <a:r>
              <a:rPr lang="en-US" sz="2000" dirty="0"/>
              <a:t> fallen </a:t>
            </a:r>
            <a:r>
              <a:rPr lang="en-US" sz="2000" dirty="0" err="1"/>
              <a:t>oft</a:t>
            </a:r>
            <a:r>
              <a:rPr lang="en-US" sz="2000" dirty="0"/>
              <a:t> in den </a:t>
            </a:r>
            <a:r>
              <a:rPr lang="en-US" sz="2000" dirty="0" err="1"/>
              <a:t>Bereich</a:t>
            </a:r>
            <a:r>
              <a:rPr lang="en-US" sz="2000" dirty="0"/>
              <a:t> des Möglichen</a:t>
            </a:r>
          </a:p>
          <a:p>
            <a:pPr marL="1028700" lvl="1" indent="-342900">
              <a:buFont typeface="Wingdings" panose="020B0604020202020204" pitchFamily="34" charset="0"/>
              <a:buChar char="Ø"/>
            </a:pP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Möglichkeitsform</a:t>
            </a:r>
            <a:r>
              <a:rPr lang="en-US" dirty="0"/>
              <a:t> </a:t>
            </a:r>
            <a:r>
              <a:rPr lang="en-US" dirty="0" err="1"/>
              <a:t>bezeichnet</a:t>
            </a:r>
            <a:endParaRPr lang="en-US" dirty="0"/>
          </a:p>
          <a:p>
            <a:pPr marL="1028700" lvl="1" indent="-342900">
              <a:buFont typeface="Wingdings" panose="020B0604020202020204" pitchFamily="34" charset="0"/>
              <a:buChar char="Ø"/>
            </a:pPr>
            <a:r>
              <a:rPr lang="en-US" dirty="0" err="1"/>
              <a:t>Zeigt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an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möglich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pPr marL="1028700" lvl="1" indent="-342900">
              <a:buFont typeface="Wingdings" panose="020B0604020202020204" pitchFamily="34" charset="0"/>
              <a:buChar char="Ø"/>
            </a:pPr>
            <a:endParaRPr lang="en-US"/>
          </a:p>
          <a:p>
            <a:pPr lvl="1" indent="0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73AFB458-60A1-E7B4-7477-1B08FFB47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7" y="2782342"/>
            <a:ext cx="5110163" cy="287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6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8576E04-BA34-4597-8F97-B162CC6EB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13FF7-40C7-F1D5-100F-61A45CF9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0"/>
            <a:ext cx="7183093" cy="1700213"/>
          </a:xfrm>
        </p:spPr>
        <p:txBody>
          <a:bodyPr anchor="ctr">
            <a:normAutofit/>
          </a:bodyPr>
          <a:lstStyle/>
          <a:p>
            <a:r>
              <a:rPr lang="en-US" dirty="0" err="1"/>
              <a:t>KOnjunktiv</a:t>
            </a:r>
            <a:r>
              <a:rPr lang="en-US" dirty="0"/>
              <a:t> 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02EC712-0AB7-4B03-9231-5A495F816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675313" y="5104016"/>
            <a:ext cx="9516687" cy="179208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2790-D881-B8AB-ACF8-DF5EE955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466784"/>
            <a:ext cx="7183092" cy="3838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Anwendung:</a:t>
            </a:r>
          </a:p>
          <a:p>
            <a:pPr>
              <a:lnSpc>
                <a:spcPct val="90000"/>
              </a:lnSpc>
            </a:pPr>
            <a:r>
              <a:rPr lang="en-US" dirty="0"/>
              <a:t>In der </a:t>
            </a:r>
            <a:r>
              <a:rPr lang="en-US" dirty="0" err="1"/>
              <a:t>Indirekten</a:t>
            </a:r>
            <a:r>
              <a:rPr lang="en-US" dirty="0"/>
              <a:t> Rede </a:t>
            </a:r>
            <a:r>
              <a:rPr lang="en-US" dirty="0" err="1"/>
              <a:t>verwendet</a:t>
            </a:r>
            <a:endParaRPr lang="en-US"/>
          </a:p>
          <a:p>
            <a:pPr lvl="1" indent="-342900">
              <a:lnSpc>
                <a:spcPct val="90000"/>
              </a:lnSpc>
            </a:pPr>
            <a:r>
              <a:rPr lang="en-US" dirty="0"/>
              <a:t>Eine </a:t>
            </a:r>
            <a:r>
              <a:rPr lang="en-US" dirty="0" err="1"/>
              <a:t>Äußerung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dritten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Einfluss</a:t>
            </a:r>
            <a:r>
              <a:rPr lang="en-US" dirty="0"/>
              <a:t> 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wiedergegeben</a:t>
            </a:r>
          </a:p>
          <a:p>
            <a:pPr marL="0" indent="-114300">
              <a:lnSpc>
                <a:spcPct val="90000"/>
              </a:lnSpc>
              <a:buNone/>
            </a:pPr>
            <a:r>
              <a:rPr lang="en-US" dirty="0" err="1"/>
              <a:t>Bildung</a:t>
            </a:r>
            <a:r>
              <a:rPr lang="en-US" dirty="0"/>
              <a:t>: 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1. Person Plural </a:t>
            </a:r>
            <a:r>
              <a:rPr lang="en-US" dirty="0" err="1">
                <a:ea typeface="+mn-lt"/>
                <a:cs typeface="+mn-lt"/>
              </a:rPr>
              <a:t>Präsens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ohne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(e)n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Verbstamm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Präsens</a:t>
            </a:r>
            <a:r>
              <a:rPr lang="en-US" dirty="0">
                <a:ea typeface="+mn-lt"/>
                <a:cs typeface="+mn-lt"/>
              </a:rPr>
              <a:t>) + </a:t>
            </a:r>
            <a:r>
              <a:rPr lang="en-US" dirty="0" err="1">
                <a:ea typeface="+mn-lt"/>
                <a:cs typeface="+mn-lt"/>
              </a:rPr>
              <a:t>Konjunktivendung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Konjunktiv</a:t>
            </a:r>
            <a:r>
              <a:rPr lang="en-US" dirty="0">
                <a:ea typeface="+mn-lt"/>
                <a:cs typeface="+mn-lt"/>
              </a:rPr>
              <a:t> I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Beispiel</a:t>
            </a:r>
            <a:r>
              <a:rPr lang="en-US" dirty="0"/>
              <a:t>: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Woyzeck(S.Z.)</a:t>
            </a:r>
            <a:endParaRPr lang="en-US"/>
          </a:p>
          <a:p>
            <a:pPr lvl="1" indent="-342900"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E1A681-EC02-4412-A64B-CEC7D084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703724" y="0"/>
            <a:ext cx="166254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E5DA2D84-D91D-0572-F3B0-918E25D62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 r="-1" b="908"/>
          <a:stretch/>
        </p:blipFill>
        <p:spPr>
          <a:xfrm>
            <a:off x="9020917" y="4106074"/>
            <a:ext cx="2675313" cy="2619533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17BE040A-D374-AB48-795B-29BFE643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428" y="288809"/>
            <a:ext cx="2771327" cy="43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1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29553" y="511309"/>
            <a:ext cx="9577116" cy="1221957"/>
          </a:xfrm>
        </p:spPr>
        <p:txBody>
          <a:bodyPr anchor="ctr">
            <a:normAutofit/>
          </a:bodyPr>
          <a:lstStyle/>
          <a:p>
            <a:r>
              <a:rPr lang="en-US"/>
              <a:t>Konjunktiv II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44886" y="2570990"/>
            <a:ext cx="5479065" cy="388441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Anwendung:</a:t>
            </a:r>
          </a:p>
          <a:p>
            <a:r>
              <a:rPr lang="en-US" dirty="0" err="1"/>
              <a:t>Bezeichnet</a:t>
            </a:r>
            <a:r>
              <a:rPr lang="en-US" dirty="0"/>
              <a:t> das </a:t>
            </a:r>
            <a:r>
              <a:rPr lang="en-US" dirty="0" err="1"/>
              <a:t>irreale</a:t>
            </a:r>
            <a:endParaRPr lang="en-US" dirty="0"/>
          </a:p>
          <a:p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allem</a:t>
            </a:r>
            <a:r>
              <a:rPr lang="en-US" dirty="0"/>
              <a:t> in </a:t>
            </a:r>
            <a:r>
              <a:rPr lang="en-US" dirty="0" err="1"/>
              <a:t>konditional</a:t>
            </a:r>
            <a:r>
              <a:rPr lang="en-US" dirty="0"/>
              <a:t> </a:t>
            </a:r>
            <a:r>
              <a:rPr lang="en-US" dirty="0" err="1"/>
              <a:t>Satzgefügen</a:t>
            </a:r>
            <a:r>
              <a:rPr lang="en-US" dirty="0"/>
              <a:t>, in </a:t>
            </a:r>
            <a:r>
              <a:rPr lang="en-US" dirty="0" err="1"/>
              <a:t>Konsekutiv</a:t>
            </a:r>
            <a:r>
              <a:rPr lang="en-US" dirty="0"/>
              <a:t> und in </a:t>
            </a:r>
            <a:r>
              <a:rPr lang="en-US" dirty="0" err="1"/>
              <a:t>Vergleichssätzen</a:t>
            </a:r>
            <a:endParaRPr lang="en-US" dirty="0"/>
          </a:p>
          <a:p>
            <a:r>
              <a:rPr lang="en-US" dirty="0"/>
              <a:t>Als Ersatz für den </a:t>
            </a:r>
            <a:r>
              <a:rPr lang="en-US" dirty="0" err="1"/>
              <a:t>Konjunktiv</a:t>
            </a:r>
            <a:r>
              <a:rPr lang="en-US" dirty="0"/>
              <a:t> I</a:t>
            </a:r>
          </a:p>
          <a:p>
            <a:pPr marL="0" lvl="0" indent="0">
              <a:buNone/>
            </a:pPr>
            <a:r>
              <a:rPr lang="en-US" dirty="0" err="1"/>
              <a:t>Bildung</a:t>
            </a:r>
            <a:r>
              <a:rPr lang="en-US" dirty="0"/>
              <a:t>:</a:t>
            </a:r>
          </a:p>
          <a:p>
            <a:r>
              <a:rPr lang="en-US" dirty="0">
                <a:ea typeface="+mn-lt"/>
                <a:cs typeface="+mn-lt"/>
              </a:rPr>
              <a:t>Person Plural </a:t>
            </a:r>
            <a:r>
              <a:rPr lang="en-US" dirty="0" err="1">
                <a:ea typeface="+mn-lt"/>
                <a:cs typeface="+mn-lt"/>
              </a:rPr>
              <a:t>Präteritum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ohne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i="1" dirty="0">
                <a:ea typeface="+mn-lt"/>
                <a:cs typeface="+mn-lt"/>
              </a:rPr>
              <a:t>(e)n</a:t>
            </a:r>
            <a:r>
              <a:rPr lang="en-US" dirty="0">
                <a:ea typeface="+mn-lt"/>
                <a:cs typeface="+mn-lt"/>
              </a:rPr>
              <a:t> (</a:t>
            </a:r>
            <a:r>
              <a:rPr lang="en-US" dirty="0" err="1">
                <a:ea typeface="+mn-lt"/>
                <a:cs typeface="+mn-lt"/>
              </a:rPr>
              <a:t>Verbstamm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Präteritum</a:t>
            </a:r>
            <a:r>
              <a:rPr lang="en-US" dirty="0">
                <a:ea typeface="+mn-lt"/>
                <a:cs typeface="+mn-lt"/>
              </a:rPr>
              <a:t>) + </a:t>
            </a:r>
            <a:r>
              <a:rPr lang="en-US" dirty="0" err="1">
                <a:ea typeface="+mn-lt"/>
                <a:cs typeface="+mn-lt"/>
              </a:rPr>
              <a:t>Konjunktivendung</a:t>
            </a:r>
            <a:r>
              <a:rPr lang="en-US" dirty="0">
                <a:ea typeface="+mn-lt"/>
                <a:cs typeface="+mn-lt"/>
              </a:rPr>
              <a:t> = </a:t>
            </a:r>
            <a:r>
              <a:rPr lang="en-US" dirty="0" err="1">
                <a:ea typeface="+mn-lt"/>
                <a:cs typeface="+mn-lt"/>
              </a:rPr>
              <a:t>Konjunktiv</a:t>
            </a:r>
            <a:r>
              <a:rPr lang="en-US" dirty="0">
                <a:ea typeface="+mn-lt"/>
                <a:cs typeface="+mn-lt"/>
              </a:rPr>
              <a:t> II</a:t>
            </a:r>
            <a:endParaRPr lang="en-US" dirty="0"/>
          </a:p>
          <a:p>
            <a:r>
              <a:rPr lang="en-US" dirty="0" err="1"/>
              <a:t>A,o,u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ä,ö,ü</a:t>
            </a:r>
          </a:p>
          <a:p>
            <a:endParaRPr lang="en-US" dirty="0"/>
          </a:p>
          <a:p>
            <a:pPr lvl="1" indent="-342900"/>
            <a:endParaRPr lang="en-US" dirty="0"/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6109F4B-FC09-4109-C3BB-28D46E9F6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592"/>
          <a:stretch/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99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16DE02-C2C8-477C-9FD7-70A983BDE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AF29F-D5EC-4489-BF8F-3B356C597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173A01-F891-430E-B39E-483E711B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0363E9-7CD0-497E-88D7-94013649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CD4B14-FFCC-4CE5-BC9D-DF47AA1AD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DED734-54E5-48ED-AEE6-165F2482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D863C2A-70E6-20FB-AEB2-2236B45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84791"/>
            <a:ext cx="10064376" cy="1086847"/>
          </a:xfrm>
        </p:spPr>
        <p:txBody>
          <a:bodyPr>
            <a:normAutofit/>
          </a:bodyPr>
          <a:lstStyle/>
          <a:p>
            <a:r>
              <a:rPr lang="en-US" dirty="0" err="1"/>
              <a:t>Konjunktiv</a:t>
            </a:r>
            <a:r>
              <a:rPr lang="en-US" dirty="0"/>
              <a:t> II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222167-616B-448F-A79B-219A4FD3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0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B9B6-9CA3-9232-3B07-4658C52A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4" y="2499694"/>
            <a:ext cx="5831833" cy="38249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marL="342900" indent="-342900"/>
            <a:r>
              <a:rPr lang="en-US" dirty="0"/>
              <a:t>Woyzeck(S.Z.)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BC0566EC-F0F7-E1EC-2D06-E6EC653A1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036" y="2458528"/>
            <a:ext cx="2490502" cy="386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80B8534-A460-D987-E8D0-AA7AFE16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KONJUNKTIV II </a:t>
            </a:r>
            <a:r>
              <a:rPr lang="en-US" dirty="0" err="1">
                <a:ea typeface="+mj-lt"/>
                <a:cs typeface="+mj-lt"/>
              </a:rPr>
              <a:t>mit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würde</a:t>
            </a:r>
            <a:endParaRPr lang="en-US" i="0" dirty="0" err="1">
              <a:ea typeface="+mj-lt"/>
              <a:cs typeface="+mj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6A62-C7A7-7F24-6E6B-0E6C1A70B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/>
              <a:t>Anwendung: </a:t>
            </a:r>
          </a:p>
          <a:p>
            <a:pPr marL="342900" indent="-342900">
              <a:lnSpc>
                <a:spcPct val="90000"/>
              </a:lnSpc>
            </a:pPr>
            <a:r>
              <a:rPr lang="en-US" sz="2200" err="1"/>
              <a:t>Wird</a:t>
            </a:r>
            <a:r>
              <a:rPr lang="en-US" sz="2200"/>
              <a:t> </a:t>
            </a:r>
            <a:r>
              <a:rPr lang="en-US" sz="2200" err="1"/>
              <a:t>genutzt</a:t>
            </a:r>
            <a:r>
              <a:rPr lang="en-US" sz="2200"/>
              <a:t> </a:t>
            </a:r>
            <a:r>
              <a:rPr lang="en-US" sz="2200" err="1"/>
              <a:t>wenn</a:t>
            </a:r>
            <a:r>
              <a:rPr lang="en-US" sz="2200"/>
              <a:t> der </a:t>
            </a:r>
            <a:r>
              <a:rPr lang="en-US" sz="2200" err="1"/>
              <a:t>Konjunktiv</a:t>
            </a:r>
            <a:r>
              <a:rPr lang="en-US" sz="2200"/>
              <a:t> II </a:t>
            </a:r>
            <a:r>
              <a:rPr lang="en-US" sz="2200" err="1"/>
              <a:t>nicht</a:t>
            </a:r>
            <a:r>
              <a:rPr lang="en-US" sz="2200"/>
              <a:t> </a:t>
            </a:r>
            <a:r>
              <a:rPr lang="en-US" sz="2200" err="1"/>
              <a:t>zu</a:t>
            </a:r>
            <a:r>
              <a:rPr lang="en-US" sz="2200"/>
              <a:t> </a:t>
            </a:r>
            <a:r>
              <a:rPr lang="en-US" sz="2200" err="1"/>
              <a:t>erkennen</a:t>
            </a:r>
            <a:r>
              <a:rPr lang="en-US" sz="2200"/>
              <a:t> </a:t>
            </a:r>
            <a:r>
              <a:rPr lang="en-US" sz="2200" err="1"/>
              <a:t>ist</a:t>
            </a:r>
            <a:r>
              <a:rPr lang="en-US" sz="2200"/>
              <a:t> (</a:t>
            </a:r>
            <a:r>
              <a:rPr lang="en-US" sz="2200" err="1"/>
              <a:t>Ausweichform</a:t>
            </a:r>
            <a:r>
              <a:rPr lang="en-US" sz="220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 err="1"/>
              <a:t>Bildung</a:t>
            </a:r>
            <a:r>
              <a:rPr lang="en-US" sz="2200"/>
              <a:t>:</a:t>
            </a:r>
          </a:p>
          <a:p>
            <a:pPr>
              <a:lnSpc>
                <a:spcPct val="90000"/>
              </a:lnSpc>
            </a:pPr>
            <a:r>
              <a:rPr lang="en-US" sz="2200" i="1" err="1">
                <a:ea typeface="+mn-lt"/>
                <a:cs typeface="+mn-lt"/>
              </a:rPr>
              <a:t>würd</a:t>
            </a:r>
            <a:r>
              <a:rPr lang="en-US" sz="2200">
                <a:ea typeface="+mn-lt"/>
                <a:cs typeface="+mn-lt"/>
              </a:rPr>
              <a:t> + </a:t>
            </a:r>
            <a:r>
              <a:rPr lang="en-US" sz="2200" err="1">
                <a:ea typeface="+mn-lt"/>
                <a:cs typeface="+mn-lt"/>
              </a:rPr>
              <a:t>Konjunktivendung</a:t>
            </a:r>
            <a:r>
              <a:rPr lang="en-US" sz="2200">
                <a:ea typeface="+mn-lt"/>
                <a:cs typeface="+mn-lt"/>
              </a:rPr>
              <a:t> + </a:t>
            </a:r>
            <a:r>
              <a:rPr lang="en-US" sz="2200" err="1">
                <a:ea typeface="+mn-lt"/>
                <a:cs typeface="+mn-lt"/>
              </a:rPr>
              <a:t>Infinitiv</a:t>
            </a:r>
            <a:r>
              <a:rPr lang="en-US" sz="2200">
                <a:ea typeface="+mn-lt"/>
                <a:cs typeface="+mn-lt"/>
              </a:rPr>
              <a:t> des </a:t>
            </a:r>
            <a:r>
              <a:rPr lang="en-US" sz="2200" err="1">
                <a:ea typeface="+mn-lt"/>
                <a:cs typeface="+mn-lt"/>
              </a:rPr>
              <a:t>Vollverbs</a:t>
            </a:r>
            <a:r>
              <a:rPr lang="en-US" sz="2200">
                <a:ea typeface="+mn-lt"/>
                <a:cs typeface="+mn-lt"/>
              </a:rPr>
              <a:t> = </a:t>
            </a:r>
            <a:r>
              <a:rPr lang="en-US" sz="2200" err="1">
                <a:ea typeface="+mn-lt"/>
                <a:cs typeface="+mn-lt"/>
              </a:rPr>
              <a:t>Konjunktiv</a:t>
            </a:r>
            <a:r>
              <a:rPr lang="en-US" sz="2200">
                <a:ea typeface="+mn-lt"/>
                <a:cs typeface="+mn-lt"/>
              </a:rPr>
              <a:t> II </a:t>
            </a:r>
            <a:r>
              <a:rPr lang="en-US" sz="2200" err="1">
                <a:ea typeface="+mn-lt"/>
                <a:cs typeface="+mn-lt"/>
              </a:rPr>
              <a:t>mit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würde</a:t>
            </a:r>
            <a:endParaRPr lang="en-US" sz="2200"/>
          </a:p>
          <a:p>
            <a:pPr marL="0" indent="0">
              <a:lnSpc>
                <a:spcPct val="90000"/>
              </a:lnSpc>
              <a:buNone/>
            </a:pPr>
            <a:r>
              <a:rPr lang="en-US" sz="2200" err="1"/>
              <a:t>Beispiel</a:t>
            </a:r>
            <a:r>
              <a:rPr lang="en-US" sz="2200"/>
              <a:t>:</a:t>
            </a:r>
          </a:p>
          <a:p>
            <a:pPr>
              <a:lnSpc>
                <a:spcPct val="90000"/>
              </a:lnSpc>
            </a:pPr>
            <a:r>
              <a:rPr lang="en-US" sz="2200"/>
              <a:t>Woyzeck(S.Z.)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2200"/>
            </a:br>
            <a:endParaRPr lang="en-US" sz="22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20701242-EB10-B046-42E7-15A8CAD58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347" y="2114549"/>
            <a:ext cx="3494343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9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04901" y="467833"/>
            <a:ext cx="7071536" cy="1738421"/>
          </a:xfrm>
        </p:spPr>
        <p:txBody>
          <a:bodyPr>
            <a:normAutofit/>
          </a:bodyPr>
          <a:lstStyle/>
          <a:p>
            <a:r>
              <a:rPr lang="en-US" dirty="0" err="1"/>
              <a:t>Unterschiede</a:t>
            </a:r>
            <a:r>
              <a:rPr lang="en-US" dirty="0"/>
              <a:t> (</a:t>
            </a:r>
            <a:r>
              <a:rPr lang="en-US" dirty="0" err="1"/>
              <a:t>wdh</a:t>
            </a:r>
            <a:r>
              <a:rPr lang="en-US" dirty="0"/>
              <a:t>)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104900" y="2206255"/>
            <a:ext cx="6571807" cy="41183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Konjunktiv</a:t>
            </a:r>
            <a:r>
              <a:rPr lang="en-US" b="1" dirty="0">
                <a:ea typeface="+mn-lt"/>
                <a:cs typeface="+mn-lt"/>
              </a:rPr>
              <a:t> I </a:t>
            </a:r>
            <a:r>
              <a:rPr lang="en-US" b="1" dirty="0" err="1">
                <a:ea typeface="+mn-lt"/>
                <a:cs typeface="+mn-lt"/>
              </a:rPr>
              <a:t>wird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vom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Infinitiv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abgeleitet</a:t>
            </a:r>
            <a:endParaRPr lang="en-US" dirty="0" err="1">
              <a:ea typeface="+mn-lt"/>
              <a:cs typeface="+mn-lt"/>
            </a:endParaRPr>
          </a:p>
          <a:p>
            <a:pPr lvl="1" indent="-342900"/>
            <a:r>
              <a:rPr lang="en-US" b="1" dirty="0">
                <a:ea typeface="+mn-lt"/>
                <a:cs typeface="+mn-lt"/>
              </a:rPr>
              <a:t>In der </a:t>
            </a:r>
            <a:r>
              <a:rPr lang="en-US" b="1" dirty="0" err="1">
                <a:ea typeface="+mn-lt"/>
                <a:cs typeface="+mn-lt"/>
              </a:rPr>
              <a:t>indirekten</a:t>
            </a:r>
            <a:r>
              <a:rPr lang="en-US" b="1" dirty="0">
                <a:ea typeface="+mn-lt"/>
                <a:cs typeface="+mn-lt"/>
              </a:rPr>
              <a:t> Rede</a:t>
            </a:r>
          </a:p>
          <a:p>
            <a:pPr lvl="1" indent="-342900"/>
            <a:endParaRPr lang="en-US" b="1" dirty="0">
              <a:ea typeface="+mn-lt"/>
              <a:cs typeface="+mn-lt"/>
            </a:endParaRPr>
          </a:p>
          <a:p>
            <a:pPr lvl="1" indent="-342900"/>
            <a:endParaRPr lang="en-US" b="1" dirty="0">
              <a:ea typeface="+mn-lt"/>
              <a:cs typeface="+mn-lt"/>
            </a:endParaRPr>
          </a:p>
          <a:p>
            <a:r>
              <a:rPr lang="en-US" b="1" dirty="0" err="1">
                <a:ea typeface="+mn-lt"/>
                <a:cs typeface="+mn-lt"/>
              </a:rPr>
              <a:t>Konjunktiv</a:t>
            </a:r>
            <a:r>
              <a:rPr lang="en-US" b="1" dirty="0">
                <a:ea typeface="+mn-lt"/>
                <a:cs typeface="+mn-lt"/>
              </a:rPr>
              <a:t> II </a:t>
            </a:r>
            <a:r>
              <a:rPr lang="en-US" b="1" dirty="0" err="1">
                <a:ea typeface="+mn-lt"/>
                <a:cs typeface="+mn-lt"/>
              </a:rPr>
              <a:t>wird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vom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Präteritum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abgeleitet</a:t>
            </a:r>
            <a:r>
              <a:rPr lang="en-US" b="1" dirty="0">
                <a:ea typeface="+mn-lt"/>
                <a:cs typeface="+mn-lt"/>
              </a:rPr>
              <a:t> (</a:t>
            </a:r>
            <a:r>
              <a:rPr lang="en-US" b="1" dirty="0" err="1">
                <a:ea typeface="+mn-lt"/>
                <a:cs typeface="+mn-lt"/>
              </a:rPr>
              <a:t>mit</a:t>
            </a:r>
            <a:r>
              <a:rPr lang="en-US" b="1" dirty="0">
                <a:ea typeface="+mn-lt"/>
                <a:cs typeface="+mn-lt"/>
              </a:rPr>
              <a:t> den </a:t>
            </a:r>
            <a:r>
              <a:rPr lang="en-US" b="1" dirty="0" err="1">
                <a:ea typeface="+mn-lt"/>
                <a:cs typeface="+mn-lt"/>
              </a:rPr>
              <a:t>Umlauten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ä,ö,ü</a:t>
            </a:r>
            <a:r>
              <a:rPr lang="en-US" b="1" dirty="0">
                <a:ea typeface="+mn-lt"/>
                <a:cs typeface="+mn-lt"/>
              </a:rPr>
              <a:t>)</a:t>
            </a:r>
          </a:p>
          <a:p>
            <a:pPr lvl="1" indent="-342900"/>
            <a:r>
              <a:rPr lang="en-US" b="1" dirty="0" err="1">
                <a:ea typeface="+mn-lt"/>
                <a:cs typeface="+mn-lt"/>
              </a:rPr>
              <a:t>Bezeichnet</a:t>
            </a:r>
            <a:r>
              <a:rPr lang="en-US" b="1" dirty="0">
                <a:ea typeface="+mn-lt"/>
                <a:cs typeface="+mn-lt"/>
              </a:rPr>
              <a:t> das </a:t>
            </a:r>
            <a:r>
              <a:rPr lang="en-US" b="1" dirty="0" err="1">
                <a:ea typeface="+mn-lt"/>
                <a:cs typeface="+mn-lt"/>
              </a:rPr>
              <a:t>irreale</a:t>
            </a:r>
            <a:endParaRPr lang="en-US" b="1" dirty="0">
              <a:ea typeface="+mn-lt"/>
              <a:cs typeface="+mn-lt"/>
            </a:endParaRPr>
          </a:p>
          <a:p>
            <a:pPr lvl="1" indent="-342900"/>
            <a:r>
              <a:rPr lang="en-US" b="1" dirty="0">
                <a:ea typeface="+mn-lt"/>
                <a:cs typeface="+mn-lt"/>
              </a:rPr>
              <a:t>Mit "</a:t>
            </a:r>
            <a:r>
              <a:rPr lang="en-US" b="1" dirty="0" err="1">
                <a:ea typeface="+mn-lt"/>
                <a:cs typeface="+mn-lt"/>
              </a:rPr>
              <a:t>würde</a:t>
            </a:r>
            <a:r>
              <a:rPr lang="en-US" b="1" dirty="0">
                <a:ea typeface="+mn-lt"/>
                <a:cs typeface="+mn-lt"/>
              </a:rPr>
              <a:t>" </a:t>
            </a:r>
            <a:r>
              <a:rPr lang="en-US" b="1" dirty="0" err="1">
                <a:ea typeface="+mn-lt"/>
                <a:cs typeface="+mn-lt"/>
              </a:rPr>
              <a:t>eine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Ausweichform</a:t>
            </a:r>
          </a:p>
          <a:p>
            <a:pPr lvl="1" indent="-342900"/>
            <a:endParaRPr lang="en-US" b="1" dirty="0">
              <a:ea typeface="+mn-lt"/>
              <a:cs typeface="+mn-lt"/>
            </a:endParaRPr>
          </a:p>
          <a:p>
            <a:pPr lvl="1" indent="-342900"/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  <p:pic>
        <p:nvPicPr>
          <p:cNvPr id="4" name="Picture 4" descr="Text, letter&#10;&#10;Description automatically generated">
            <a:extLst>
              <a:ext uri="{FF2B5EF4-FFF2-40B4-BE49-F238E27FC236}">
                <a16:creationId xmlns:a16="http://schemas.microsoft.com/office/drawing/2014/main" id="{2A4F39D1-CDEA-BA91-F27B-182C5AE651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1" r="2" b="12122"/>
          <a:stretch/>
        </p:blipFill>
        <p:spPr>
          <a:xfrm>
            <a:off x="7613102" y="10"/>
            <a:ext cx="4578898" cy="6857990"/>
          </a:xfrm>
          <a:custGeom>
            <a:avLst/>
            <a:gdLst/>
            <a:ahLst/>
            <a:cxnLst/>
            <a:rect l="l" t="t" r="r" b="b"/>
            <a:pathLst>
              <a:path w="4578898" h="6844352">
                <a:moveTo>
                  <a:pt x="2085784" y="0"/>
                </a:moveTo>
                <a:lnTo>
                  <a:pt x="4578898" y="0"/>
                </a:lnTo>
                <a:lnTo>
                  <a:pt x="4578898" y="6844352"/>
                </a:lnTo>
                <a:lnTo>
                  <a:pt x="0" y="6844352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31958" y="0"/>
            <a:ext cx="532263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16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Quellenangaben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https://www.studienkreis.de/deutsch/konjunktiv-i-ii-verwendung-uebungen/</a:t>
            </a:r>
          </a:p>
          <a:p>
            <a:r>
              <a:rPr lang="en-US" dirty="0">
                <a:ea typeface="+mn-lt"/>
                <a:cs typeface="+mn-lt"/>
                <a:hlinkClick r:id="rId3"/>
              </a:rPr>
              <a:t>https://de.wikipedia.org/wiki/Konjunktiv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989329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Breitbild</PresentationFormat>
  <Paragraphs>64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Univers Condensed Light</vt:lpstr>
      <vt:lpstr>Walbaum Display Light</vt:lpstr>
      <vt:lpstr>Wingdings</vt:lpstr>
      <vt:lpstr>AngleLinesVTI</vt:lpstr>
      <vt:lpstr>Der Konjunktiv</vt:lpstr>
      <vt:lpstr>Gliederung</vt:lpstr>
      <vt:lpstr>Allgemeine Informationen</vt:lpstr>
      <vt:lpstr>KOnjunktiv I</vt:lpstr>
      <vt:lpstr>Konjunktiv II</vt:lpstr>
      <vt:lpstr>Konjunktiv II</vt:lpstr>
      <vt:lpstr>KONJUNKTIV II mit würde</vt:lpstr>
      <vt:lpstr>Unterschiede (wdh)</vt:lpstr>
      <vt:lpstr>Quellenangaben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Luka Novakovic</cp:lastModifiedBy>
  <cp:revision>171</cp:revision>
  <dcterms:created xsi:type="dcterms:W3CDTF">2019-10-16T03:03:10Z</dcterms:created>
  <dcterms:modified xsi:type="dcterms:W3CDTF">2025-01-29T21:19:42Z</dcterms:modified>
</cp:coreProperties>
</file>