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cVdsRntCYT7NnH5kwHlKP+fpq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r-hanf.de/blog/cannabis-history/geschichte-von-hanf-von-der-antike-bis-zur-gegenwart#:~:text=Die%20Verwendung%20von%20Hanf%20in%20der%20Antike&amp;text=Arch%C3%A4ologen%20haben%20Beweise%20f%C3%BCr%20die,von%20Werkzeugen%2C%20Kleidung%20und%20Unterk%C3%BCnften" TargetMode="External"/><Relationship Id="rId7" Type="http://schemas.openxmlformats.org/officeDocument/2006/relationships/hyperlink" Target="https://www.drugcom.de/drogenlexikon/buchstabe-k/kokain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sgehirn.info/entdecken/drogen/steckbrief-kokain" TargetMode="External"/><Relationship Id="rId5" Type="http://schemas.openxmlformats.org/officeDocument/2006/relationships/hyperlink" Target="https://www.stadtgartenstore.de/dr-green-gr-240-w-grow-box.html" TargetMode="External"/><Relationship Id="rId4" Type="http://schemas.openxmlformats.org/officeDocument/2006/relationships/hyperlink" Target="https://de.statista.com/statistik/daten/studie/1277599/umfrage/steueraufkommen-und-einsparungen-durch-eine-cannabislegalisierung-in-deutschlan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/>
              <a:t>Drogen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-DE" dirty="0" err="1"/>
              <a:t>Leaked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/>
              <a:t> K</a:t>
            </a:r>
            <a:r>
              <a:rPr lang="de" dirty="0"/>
              <a:t>ing luka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Auswirkung verschiedener Blutalkoholgehalte </a:t>
            </a:r>
            <a:endParaRPr/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gemessen in Promille —&gt; (0,7 x Körpergewicht in kg)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0,2- 0,5% —&gt; leichte Entspannung und gesteigertes Wohlbefinden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0,5- 1,0% —&gt; Euphorie und gesteigertes Selbstbewusstsein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1,0- 2,0% —&gt; Starke Beeinträchtigung der motorischen Koordination 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2,0- 3,0% —&gt; schwere Beeinträchtigung der Koordination und Orientierung</a:t>
            </a:r>
            <a:endParaRPr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de">
                <a:solidFill>
                  <a:srgbClr val="000000"/>
                </a:solidFill>
              </a:rPr>
              <a:t>Über 3,0% —&gt; Lebensgefahr durch Atem- und Kreislaufversagen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600" y="161300"/>
            <a:ext cx="7484799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de"/>
              <a:t>Kokain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Was ist Kokain? </a:t>
            </a:r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311700" y="109096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-Alkaloid des Kokastrauch (Kokaingehalt in den Blättern: 0,5 bis 1%)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-Mithilfe chemischer Prozesse wird die Konzentration erhöht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-älteste bekannte Lokalanästhetikum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-heutzutage nurnoch sehr selten topisch bei Augenoperationen  eingesetzt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Kokastrauch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body" idx="1"/>
          </p:nvPr>
        </p:nvSpPr>
        <p:spPr>
          <a:xfrm>
            <a:off x="311700" y="1131974"/>
            <a:ext cx="8196600" cy="19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-wächst in bestimmten Gebieten Südamerikas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-Seit Jahrtausenden von Einheimischer Bevölkerung verwendet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•Blätter werden mit Kalk gekaut→ unterdrückt Hunger und Schwächegefühl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82122" y="2571750"/>
            <a:ext cx="4265083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7175" y="576162"/>
            <a:ext cx="6469649" cy="3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Konsumformen</a:t>
            </a:r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1"/>
          </p:nvPr>
        </p:nvSpPr>
        <p:spPr>
          <a:xfrm>
            <a:off x="214307" y="111659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Geschnupft: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-Kokain in Form von Pulver wird über die Nase aufgenommen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-Über die Nasenschleimhaut gelangt der Stoff in den Körper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-Wirkung tritt nach einigen Minuten ein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Geraucht oder gespritzt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-Aufnahme über das die Lunge oder das Blut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/>
              <a:t>-Wirkung tritt nach einigen Sekunden auf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Wirkung auf das Nervensystem</a:t>
            </a:r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439833" y="1120808"/>
            <a:ext cx="8520600" cy="40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-Wirkt stimulierend auf das zentrale und vegetative Nervensystem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-bindet an Dopamintransporter in der präsynaptischen Membran  und blockiert diese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-freigesetztes Dopamin kann nicht mehr in die Präsynapse zurücktransportiert werden und sammelt sich im synaptischen Spalt auf die 30-fache Konzentration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→Reizüberflutung und Aktivierung des Belohnungssystems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-blockiert spannungsgesteuerte Natriumkanäle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→Reize können nicht weitergeleitet werden→lokal betäubend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52400"/>
            <a:ext cx="4521125" cy="4838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25925" y="152400"/>
            <a:ext cx="41656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Wirkung </a:t>
            </a:r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393709" y="132161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-Kurz nach dem Konsum fühlt man sich euphorisch und wach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-Starker Konsum führt zu Muskelkrämpfen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/>
              <a:t>-gegen Ende fühlt man sich antriebslos und niedergeschlagen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Inhaltsangabe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Was sind Drogen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Alkohol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Kokain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Quellen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Suchtfaktor</a:t>
            </a:r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-Kokain wird im Körper schnell abgebaut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→ Das Verlangen nach mehr tritt schnell ein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-Nervenzellen können Neurotransmittervorräte nur langsam auffüllen und sind auf die Wiederaufnahme von Neurotransmittern angewiesen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→Durch Kokain können immer weniger Neurotransmitter freigesetzt werden               →Es benötigt höhere Dosen um überhaupt noch Reize zu senden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/>
              <a:t>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Gefahren</a:t>
            </a:r>
            <a:endParaRPr/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11700" y="1504648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-Kokain verlängert den Rausch von Alkohol dabei aber nicht die subjektive Wahrnehmung → man trinkt mehr als der Körper verkraftet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-Abbauprodukte von Alkohol und Kokain bilden zusammen giftige Stoffe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/>
              <a:t>-Reizüberflutung kann Herzrhythmusstörungen und Atemproblemen auslösen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/>
              <a:t>-Schlechtes Kokain kann die Nasenschleimhaut zerstören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Quellen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 sz="1000" u="sng">
                <a:solidFill>
                  <a:schemeClr val="hlink"/>
                </a:solidFill>
                <a:hlinkClick r:id="rId3"/>
              </a:rPr>
              <a:t>https://mr-hanf.de/blog/cannabis-history/geschichte-von-hanf-von-der-antike-bis-zur-gegenwart#:~:text=Die%20Verwendung%20von%20Hanf%20in%20der%20Antike&amp;text=Arch%C3%A4ologen%20haben%20Beweise%20f%C3%BCr%20die,von%20Werkzeugen%2C%20Kleidung%20und%20Unterk%C3%BCnften.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000" u="sng">
                <a:solidFill>
                  <a:schemeClr val="hlink"/>
                </a:solidFill>
                <a:hlinkClick r:id="rId4"/>
              </a:rPr>
              <a:t>https://de.statista.com/statistik/daten/studie/1277599/umfrage/steueraufkommen-und-einsparungen-durch-eine-cannabislegalisierung-in-deutschland/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000" u="sng">
                <a:solidFill>
                  <a:schemeClr val="hlink"/>
                </a:solidFill>
                <a:hlinkClick r:id="rId5"/>
              </a:rPr>
              <a:t>https://www.stadtgartenstore.de/dr-green-gr-240-w-grow-box.html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000" u="sng">
                <a:solidFill>
                  <a:schemeClr val="hlink"/>
                </a:solidFill>
                <a:hlinkClick r:id="rId6"/>
              </a:rPr>
              <a:t>https://www.dasgehirn.info/entdecken/drogen/steckbrief-kokain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000" u="sng">
                <a:solidFill>
                  <a:schemeClr val="hlink"/>
                </a:solidFill>
                <a:hlinkClick r:id="rId7"/>
              </a:rPr>
              <a:t>https://www.drugcom.de/drogenlexikon/buchstabe-k/kokain/</a:t>
            </a:r>
            <a:endParaRPr sz="10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de" sz="1000"/>
              <a:t>https://www.suchtschweiz.ch/zahlen-und-fakten/kokain/kokain-wirkung-risiken/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Was sind Drogen überhaupt?</a:t>
            </a:r>
            <a:endParaRPr/>
          </a:p>
        </p:txBody>
      </p:sp>
      <p:sp>
        <p:nvSpPr>
          <p:cNvPr id="67" name="Google Shape;6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de"/>
              <a:t>Wikipedia beschreibt Drogen als: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2100" b="1"/>
              <a:t>“</a:t>
            </a:r>
            <a:r>
              <a:rPr lang="de" sz="2100"/>
              <a:t> </a:t>
            </a:r>
            <a:r>
              <a:rPr lang="de" sz="1350">
                <a:solidFill>
                  <a:srgbClr val="4D5156"/>
                </a:solidFill>
                <a:highlight>
                  <a:srgbClr val="FFFFFF"/>
                </a:highlight>
              </a:rPr>
              <a:t>[...] jeden Wirkstoff, der kein Nahrungsmittel ist, [...] Drogen sind also Substanzen, die in einem lebenden   </a:t>
            </a:r>
            <a:endParaRPr sz="13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350">
                <a:solidFill>
                  <a:srgbClr val="4D5156"/>
                </a:solidFill>
                <a:highlight>
                  <a:srgbClr val="FFFFFF"/>
                </a:highlight>
              </a:rPr>
              <a:t>    Organismus Funktionen zu verändern vermögen. Dies betrifft immer Funktionen der Psyche und meistens </a:t>
            </a:r>
            <a:endParaRPr sz="135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de" sz="1350">
                <a:solidFill>
                  <a:srgbClr val="4D5156"/>
                </a:solidFill>
                <a:highlight>
                  <a:srgbClr val="FFFFFF"/>
                </a:highlight>
              </a:rPr>
              <a:t>    auch andere  Körper­funktionen. </a:t>
            </a:r>
            <a:r>
              <a:rPr lang="de" sz="2100" b="1">
                <a:solidFill>
                  <a:srgbClr val="4D5156"/>
                </a:solidFill>
                <a:highlight>
                  <a:srgbClr val="FFFFFF"/>
                </a:highlight>
              </a:rPr>
              <a:t>”</a:t>
            </a:r>
            <a:endParaRPr sz="2100" b="1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100" b="1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D5156"/>
              </a:buClr>
              <a:buSzPts val="1600"/>
              <a:buChar char="-"/>
            </a:pPr>
            <a:r>
              <a:rPr lang="de" sz="1600">
                <a:solidFill>
                  <a:srgbClr val="4D5156"/>
                </a:solidFill>
                <a:highlight>
                  <a:srgbClr val="FFFFFF"/>
                </a:highlight>
              </a:rPr>
              <a:t>Beweise für Drogenkonsum gibt es schon 6000 v.Ch. 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Char char="-"/>
            </a:pPr>
            <a:r>
              <a:rPr lang="de" sz="1600">
                <a:solidFill>
                  <a:srgbClr val="4D5156"/>
                </a:solidFill>
                <a:highlight>
                  <a:srgbClr val="FFFFFF"/>
                </a:highlight>
              </a:rPr>
              <a:t>3000 v.Ch. wurde Bier gebraut</a:t>
            </a:r>
            <a:endParaRPr sz="1600">
              <a:solidFill>
                <a:srgbClr val="4D5156"/>
              </a:solidFill>
              <a:highlight>
                <a:srgbClr val="FFFFFF"/>
              </a:highlight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D5156"/>
              </a:buClr>
              <a:buSzPts val="1600"/>
              <a:buChar char="-"/>
            </a:pPr>
            <a:r>
              <a:rPr lang="de" sz="1600">
                <a:solidFill>
                  <a:srgbClr val="4D5156"/>
                </a:solidFill>
                <a:highlight>
                  <a:srgbClr val="FFFFFF"/>
                </a:highlight>
              </a:rPr>
              <a:t>Hanf schon 3000 v.Ch. als Faserpflanze</a:t>
            </a:r>
            <a:r>
              <a:rPr lang="de" sz="2100">
                <a:solidFill>
                  <a:srgbClr val="4D5156"/>
                </a:solidFill>
                <a:highlight>
                  <a:srgbClr val="FFFFFF"/>
                </a:highlight>
              </a:rPr>
              <a:t> </a:t>
            </a:r>
            <a:endParaRPr sz="2100">
              <a:solidFill>
                <a:srgbClr val="4D515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ctrTitle"/>
          </p:nvPr>
        </p:nvSpPr>
        <p:spPr>
          <a:xfrm>
            <a:off x="-372072" y="552293"/>
            <a:ext cx="3767100" cy="11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/>
              <a:t>Alkohol</a:t>
            </a:r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1"/>
          </p:nvPr>
        </p:nvSpPr>
        <p:spPr>
          <a:xfrm>
            <a:off x="309875" y="1613686"/>
            <a:ext cx="4887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de"/>
              <a:t>Die Droge des normalen Alltags </a:t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3567" y="1853393"/>
            <a:ext cx="2987525" cy="271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Allgemeines </a:t>
            </a: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weltweit als Genussmittel konsumiert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Ethanol (C2H6O)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Vergärung von Zucker 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Bier, Wein, Spirituosen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Gesundheitliche Risiken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Ist dem Menschen seit ca. 6000 Jahren als Rauschmittel bekannt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79% der Deutschen haben im letzten Monat Alkohol getrunken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Erster Konsum mit ca.14 Jahren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de"/>
              <a:t>90% der 16-17 Jährigen haben schon einmal Alkohol konsumiert </a:t>
            </a:r>
            <a:endParaRPr/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168" y="819150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Geschichte des Alkohols </a:t>
            </a:r>
            <a:endParaRPr/>
          </a:p>
        </p:txBody>
      </p:sp>
      <p:sp>
        <p:nvSpPr>
          <p:cNvPr id="87" name="Google Shape;87;p7"/>
          <p:cNvSpPr txBox="1">
            <a:spLocks noGrp="1"/>
          </p:cNvSpPr>
          <p:nvPr>
            <p:ph type="body" idx="1"/>
          </p:nvPr>
        </p:nvSpPr>
        <p:spPr>
          <a:xfrm>
            <a:off x="185073" y="705690"/>
            <a:ext cx="7903500" cy="4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Arabisch: "etwas Feines" oder "das Edelste"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Vorfahren konsumierten unbeabsichtigt vergorene Lebensmittel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Alkohol als älteste Droge des Menschen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Bier und Wein als Hauptgetränke über Jahrtausende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Mangel an sauberem Trinkwasser, daher als Durstlöscher und Nahrungsmittel genutzt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Vorherrschend: Bier und Wein mit geringem Alkoholgehalt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Praktiken wie "Weit-Trinken" und "Gesundheits-Trinken"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Toleranz gegenüber Rauschzuständen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als Mittel zur Alltagsvergessenheit und Gastfreundschaft geschätzt, Furcht vor unkontrolliertem                 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-"/>
            </a:pPr>
            <a:r>
              <a:rPr lang="de" sz="1600">
                <a:solidFill>
                  <a:srgbClr val="000000"/>
                </a:solidFill>
              </a:rPr>
              <a:t>Wenige Alkoholprobleme aufgrund begrenzter Verfügbarkeit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Alkoholkonsum weltweit:</a:t>
            </a:r>
            <a:endParaRPr/>
          </a:p>
        </p:txBody>
      </p:sp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0806" y="1017725"/>
            <a:ext cx="6862626" cy="369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Wirkung von Alkohol auf das Nervensystem</a:t>
            </a: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6363"/>
              <a:buNone/>
            </a:pPr>
            <a:r>
              <a:rPr lang="de">
                <a:solidFill>
                  <a:srgbClr val="000000"/>
                </a:solidFill>
              </a:rPr>
              <a:t>	</a:t>
            </a:r>
            <a:r>
              <a:rPr lang="de" sz="3300">
                <a:solidFill>
                  <a:srgbClr val="000000"/>
                </a:solidFill>
              </a:rPr>
              <a:t>1	Aufnahme im Magen-Darm-Trakt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2	Resorption im Dünndarm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3	Transport im Blut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4	Ankunft im Gehirn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5	Ethanol dockt am GABA- Rezeptor an—&gt; mehr Chloridionen können diffundieren 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6	Dopaminfreisetzung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7	Beeinflussung anderer Neurotransmitter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8	Hemmung von Reflexen und Koordination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6363"/>
              <a:buNone/>
            </a:pPr>
            <a:r>
              <a:rPr lang="de" sz="3300">
                <a:solidFill>
                  <a:srgbClr val="000000"/>
                </a:solidFill>
              </a:rPr>
              <a:t>	9	Toxische Effekte</a:t>
            </a:r>
            <a:endParaRPr sz="3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50000"/>
              <a:buNone/>
            </a:pP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2995" y="1152482"/>
            <a:ext cx="3503400" cy="1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de"/>
              <a:t>Wirkungen durch den Alkohol </a:t>
            </a:r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>
                <a:solidFill>
                  <a:srgbClr val="000000"/>
                </a:solidFill>
              </a:rPr>
              <a:t>Positive Aspekte: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Entspannung und soziale Interaktion 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Hebt die Stimmung (z.B Partys)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Gefühl der Problemlösung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Angst hemmend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(Genuss und Geschmack)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>
                <a:solidFill>
                  <a:srgbClr val="000000"/>
                </a:solidFill>
              </a:rPr>
              <a:t>Negative Aspekte: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zahlreiche Gesundheitliche Probleme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psychische Auswirkungen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soziale und berufliche Konsequenzen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Sucht und Abhängigkeit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Gefährdung der körperlichen Unversehrtheit 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Finanzielle Belastung</a:t>
            </a:r>
            <a:endParaRPr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lang="de">
                <a:solidFill>
                  <a:srgbClr val="000000"/>
                </a:solidFill>
              </a:rPr>
              <a:t>Gesellschaftliche Folgen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Bildschirmpräsentation (16:9)</PresentationFormat>
  <Paragraphs>125</Paragraphs>
  <Slides>22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Drogen</vt:lpstr>
      <vt:lpstr>Inhaltsangabe</vt:lpstr>
      <vt:lpstr>Was sind Drogen überhaupt?</vt:lpstr>
      <vt:lpstr>Alkohol</vt:lpstr>
      <vt:lpstr>Allgemeines </vt:lpstr>
      <vt:lpstr>Geschichte des Alkohols </vt:lpstr>
      <vt:lpstr>Alkoholkonsum weltweit:</vt:lpstr>
      <vt:lpstr>Wirkung von Alkohol auf das Nervensystem</vt:lpstr>
      <vt:lpstr>Wirkungen durch den Alkohol </vt:lpstr>
      <vt:lpstr>Auswirkung verschiedener Blutalkoholgehalte </vt:lpstr>
      <vt:lpstr>PowerPoint-Präsentation</vt:lpstr>
      <vt:lpstr>Kokain</vt:lpstr>
      <vt:lpstr>Was ist Kokain? </vt:lpstr>
      <vt:lpstr>Kokastrauch</vt:lpstr>
      <vt:lpstr>PowerPoint-Präsentation</vt:lpstr>
      <vt:lpstr>Konsumformen</vt:lpstr>
      <vt:lpstr>Wirkung auf das Nervensystem</vt:lpstr>
      <vt:lpstr>PowerPoint-Präsentation</vt:lpstr>
      <vt:lpstr>Wirkung </vt:lpstr>
      <vt:lpstr>Suchtfaktor</vt:lpstr>
      <vt:lpstr>Gefahren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Luka Novakovic</cp:lastModifiedBy>
  <cp:revision>2</cp:revision>
  <dcterms:modified xsi:type="dcterms:W3CDTF">2025-01-29T21:20:58Z</dcterms:modified>
</cp:coreProperties>
</file>