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Geo" panose="020B0604020202020204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Luka: (introduction), general information, Great Britain before Brexit, Reasons for Brexit, EU-Membership referendum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Enoch: Trade and cooperation agreement, consequences for great britain and EU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June 23, 2016, a referendum on the country's membership of the European Union (EU) was held in the United Kingdom. 52% of participants voted to leave, 48% voted to remain.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29 March 2017, the United Kingdom notified the European Council of its intention to withdraw from the EU, officially initiating the procedure under Article 50 of the Treaty on European Union.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January 30, 2020, the EU ratified the withdrawal agreement.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At midnight (CET) on January 31, 2020, the United Kingdom left the European Union and became a third country with the entry into force of the Withdrawal Agreement. This began a transition period that ended on December 31, 2020.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December 24, 2020, the EU and the United Kingdom agreed on a trade and cooperation agreement that reorganizes their future relationship. All 27 member states approved the agreement on December 29, 2020.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 December 31, 2020, the EU-UK Trade and Cooperation Agreement was published in the Official Journal of the European Union. It has provisionally been in effect since January 1, 2021.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mbf.de/bmbf/shareddocs/kurzmeldungen/de/was-bedeutet-der-brexit-fuer-bildung-und-forschung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6NNr79MjUg" TargetMode="External"/><Relationship Id="rId13" Type="http://schemas.openxmlformats.org/officeDocument/2006/relationships/hyperlink" Target="https://www.treffpunkteuropa.de/pro-contra-grossbritannien-in-der-eu?lang=fr" TargetMode="External"/><Relationship Id="rId3" Type="http://schemas.openxmlformats.org/officeDocument/2006/relationships/image" Target="../media/image13.jpg"/><Relationship Id="rId7" Type="http://schemas.openxmlformats.org/officeDocument/2006/relationships/hyperlink" Target="https://www.youtube.com/watch?v=qUNjWu4gpFs&amp;t=98s%C2%A0%C2%A0" TargetMode="External"/><Relationship Id="rId12" Type="http://schemas.openxmlformats.org/officeDocument/2006/relationships/hyperlink" Target="https://www.tagesschau.de/ausland/euaustritt100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.europa.eu/commission/presscorner/detail/de/MEMO_17_648" TargetMode="External"/><Relationship Id="rId11" Type="http://schemas.openxmlformats.org/officeDocument/2006/relationships/hyperlink" Target="https://eur-lex.europa.eu/content/news/Brexit-UK-withdrawal-from-the-eu.html?locale=de" TargetMode="External"/><Relationship Id="rId5" Type="http://schemas.openxmlformats.org/officeDocument/2006/relationships/hyperlink" Target="https://de.wikipedia.org/wiki/EU-Mitgliedschaft_des_Vereinigten_K%C3%B6nigreichs" TargetMode="External"/><Relationship Id="rId10" Type="http://schemas.openxmlformats.org/officeDocument/2006/relationships/hyperlink" Target="https://www.bpb.de/kurz-knapp/hintergrund-aktuell/325314/brexit-handelsabkommen-zwischen-der-eu-und-dem-vereinigten-koenigreich/" TargetMode="External"/><Relationship Id="rId4" Type="http://schemas.openxmlformats.org/officeDocument/2006/relationships/hyperlink" Target="https://www.bmbf.de/bmbf/shareddocs/kurzmeldungen/de/was-bedeutet-der-brexit-fuer-bildung-und-forschung.html" TargetMode="External"/><Relationship Id="rId9" Type="http://schemas.openxmlformats.org/officeDocument/2006/relationships/hyperlink" Target="https://www.youtube.com/watch?v=VMzlKFPLZOg" TargetMode="External"/><Relationship Id="rId14" Type="http://schemas.openxmlformats.org/officeDocument/2006/relationships/hyperlink" Target="https://www.hamburg.de/image/11828742/kingTeaser/990/420/7fa120b5f50b677bed255b6d920bad4d/AN/brexit---bild--19982972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bfdi.bund.de/SharedDocs/Bilder/DE/Themen/Europa_Internationales/Brexit-Flaggen.jpg?__blob=normal&amp;v=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nstituteforgovernment.org.uk/article/explainer/what-brexit-means-individua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tai.de/de/trade/specials/special-brex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c.europa.eu/commission/presscorner/detail/de/MEMO_17_64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100-res.cloudinary.com/image/upload/s--OG_QN4Id--/w_1200/v1/a/public/bkvbxvsdg5fnduedwddg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wk-muenchen.de/api/public/services/74/imaging/v1/13780/1/t/s;w=1520;h=651;u=true;b=false;f=0.0,0.0/f/c;t=PNG/v07u1P9uP2Q_nCE.png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bc.com/news/politics/eu_referendum/resul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6" descr="图片包含 旧, 华美, 小, 蓝色&#10;&#10;已自动生成说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Geo"/>
              <a:buNone/>
            </a:pPr>
            <a:r>
              <a:rPr lang="en-US" sz="96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Brexit</a:t>
            </a:r>
            <a:endParaRPr sz="9600" b="1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King Luka in March of 2024</a:t>
            </a:r>
            <a:endParaRPr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0" y="6643456"/>
            <a:ext cx="12345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-US"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 </a:t>
            </a:r>
            <a:r>
              <a:rPr lang="en-US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https://www.bmbf.de/bmbf/shareddocs/kurzmeldungen/de/was-bedeutet-der-brexit-fuer-bildung-und-forschung.html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852997" y="501169"/>
            <a:ext cx="51205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"/>
              <a:buNone/>
            </a:pPr>
            <a:r>
              <a:rPr lang="en-US">
                <a:latin typeface="Geo"/>
                <a:ea typeface="Geo"/>
                <a:cs typeface="Geo"/>
                <a:sym typeface="Geo"/>
              </a:rPr>
              <a:t>Consequences for Great Britain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1"/>
          </p:nvPr>
        </p:nvSpPr>
        <p:spPr>
          <a:xfrm>
            <a:off x="852997" y="1914402"/>
            <a:ext cx="509219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Economy: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Exports are still the main player in Europe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Imports were diversified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Labor shortage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politics: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Problems regarding Ireland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Scotland</a:t>
            </a:r>
            <a:endParaRPr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</p:txBody>
      </p:sp>
      <p:sp>
        <p:nvSpPr>
          <p:cNvPr id="204" name="Google Shape;204;p25"/>
          <p:cNvSpPr/>
          <p:nvPr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5" descr="Ein Bild, das Text enthält.&#10;&#10;Beschreibung automatisch generiert."/>
          <p:cNvPicPr preferRelativeResize="0"/>
          <p:nvPr/>
        </p:nvPicPr>
        <p:blipFill rotWithShape="1">
          <a:blip r:embed="rId3">
            <a:alphaModFix/>
          </a:blip>
          <a:srcRect t="3739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 extrusionOk="0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6" name="Google Shape;206;p25"/>
          <p:cNvSpPr/>
          <p:nvPr/>
        </p:nvSpPr>
        <p:spPr>
          <a:xfrm rot="-6040930" flipH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5" descr="Ein Bild, das Weg, Straße, Schnellstraße enthält.&#10;&#10;Beschreibung automatisch generiert."/>
          <p:cNvPicPr preferRelativeResize="0"/>
          <p:nvPr/>
        </p:nvPicPr>
        <p:blipFill rotWithShape="1">
          <a:blip r:embed="rId4">
            <a:alphaModFix/>
          </a:blip>
          <a:srcRect l="5355" r="29123" b="-1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 extrusionOk="0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"/>
              <a:buNone/>
            </a:pPr>
            <a:r>
              <a:rPr lang="en-US" sz="4000">
                <a:latin typeface="Geo"/>
                <a:ea typeface="Geo"/>
                <a:cs typeface="Geo"/>
                <a:sym typeface="Geo"/>
              </a:rPr>
              <a:t>Consequences for the EU</a:t>
            </a:r>
            <a:endParaRPr sz="4000">
              <a:latin typeface="Geo"/>
              <a:ea typeface="Geo"/>
              <a:cs typeface="Geo"/>
              <a:sym typeface="Geo"/>
            </a:endParaRPr>
          </a:p>
        </p:txBody>
      </p:sp>
      <p:grpSp>
        <p:nvGrpSpPr>
          <p:cNvPr id="214" name="Google Shape;214;p26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5" name="Google Shape;215;p26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26"/>
          <p:cNvSpPr/>
          <p:nvPr/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body" idx="1"/>
          </p:nvPr>
        </p:nvSpPr>
        <p:spPr>
          <a:xfrm>
            <a:off x="590719" y="2271321"/>
            <a:ext cx="4559425" cy="430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66.2 million fewer people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➞ therefore 76 fewer parliamentarians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Loss of the 2nd largest economy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➞ approx. 15% of the EU's gross domestic product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Loss of one of the 2 veto rights of the EU in the United Nations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Fears of disputes within Great Britain have arisen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→ resulting with potential conflics with the EU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219" name="Google Shape;219;p26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6" descr="Grafik auf Dokument mit Stift"/>
          <p:cNvPicPr preferRelativeResize="0"/>
          <p:nvPr/>
        </p:nvPicPr>
        <p:blipFill rotWithShape="1">
          <a:blip r:embed="rId3">
            <a:alphaModFix/>
          </a:blip>
          <a:srcRect l="22345" r="8796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/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>
            <a:gsLst>
              <a:gs pos="0">
                <a:srgbClr val="E7E6E6">
                  <a:alpha val="83921"/>
                </a:srgbClr>
              </a:gs>
              <a:gs pos="28000">
                <a:srgbClr val="E7E6E6">
                  <a:alpha val="83921"/>
                </a:srgbClr>
              </a:gs>
              <a:gs pos="74000">
                <a:schemeClr val="lt1"/>
              </a:gs>
              <a:gs pos="100000">
                <a:schemeClr val="l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"/>
              <a:buNone/>
            </a:pPr>
            <a:r>
              <a:rPr lang="en-US">
                <a:latin typeface="Geo"/>
                <a:ea typeface="Geo"/>
                <a:cs typeface="Geo"/>
                <a:sym typeface="Geo"/>
              </a:rPr>
              <a:t>Sources</a:t>
            </a:r>
            <a:endParaRPr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105925" y="1742000"/>
            <a:ext cx="12015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717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https://www.bmbf.de/bmbf/shareddocs/kurzmeldungen/de/was-bedeutet-der-brexit-fuer-bildung-und-forschung.html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 last accessed on 20.1.24</a:t>
            </a:r>
            <a:endParaRPr/>
          </a:p>
          <a:p>
            <a:pPr marL="228600" lvl="0" indent="-2371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https://de.wikipedia.org/wiki/EU-Mitgliedschaft_des_Vereinigten_Königreichs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 , last accessed on 20.1.24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371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https://ec.europa.eu/commission/presscorner/detail/de/MEMO_17_648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 last accessed on 20.1.24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371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https://www.youtube.com/watch?v=qUNjWu4gpFs&amp;t=98s  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last accessed on 20.1.24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371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https://www.youtube.com/watch?v=U6NNr79MjUg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last accessed on 20.1.24</a:t>
            </a:r>
            <a:endParaRPr/>
          </a:p>
          <a:p>
            <a:pPr marL="228600" lvl="0" indent="-2371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https://www.youtube.com/watch?v=VMzlKFPLZOg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last accessed on 20.1.24</a:t>
            </a:r>
            <a:endParaRPr/>
          </a:p>
          <a:p>
            <a:pPr marL="228600" lvl="0" indent="-2371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https://www.bpb.de/kurz-knapp/hintergrund-aktuell/325314/brexit-handelsabkommen-zwischen-der-eu-und-dem-vereinigten-koenigreich/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last accessed on 20.1.24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371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11"/>
              </a:rPr>
              <a:t>https://eur-lex.europa.eu/content/news/Brexit-UK-withdrawal-from-the-eu.html?locale=de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last accessed on 20.1.24</a:t>
            </a:r>
            <a:endParaRPr/>
          </a:p>
          <a:p>
            <a:pPr marL="228600" lvl="0" indent="-2371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https://www.tagesschau.de/ausland/euaustritt100.html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last accessed on 20.1.24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3717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/>
              </a:rPr>
              <a:t>https://www.treffpunkteuropa.de/pro-contra-grossbritannien-in-der-eu?lang=fr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last accessed on 20.1.24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253999" y="6639277"/>
            <a:ext cx="68354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Quelle: 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https://www.hamburg.de/image/11828742/kingTeaser/990/420/7fa120b5f50b677bed255b6d920bad4d/AN/brexit---bild--19982972.jpg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 rotWithShape="1">
          <a:blip r:embed="rId3">
            <a:alphaModFix amt="50000"/>
          </a:blip>
          <a:srcRect t="10309" b="5421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Geo"/>
              <a:buNone/>
            </a:pPr>
            <a:r>
              <a:rPr lang="en-US" sz="6000" b="1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Thank you for your attention</a:t>
            </a:r>
            <a:endParaRPr sz="6000" b="1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-1" y="6643455"/>
            <a:ext cx="5598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https://www.bfdi.bund.de/SharedDocs/Bilder/DE/Themen/Europa_Internationales/Brexit-Flaggen.jpg?__blob=normal&amp;v=3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 descr="徽标&#10;&#10;已自动生成说明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54267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Geo"/>
              <a:buNone/>
            </a:pPr>
            <a:r>
              <a:rPr lang="en-US" sz="5400">
                <a:solidFill>
                  <a:srgbClr val="FFFFFF"/>
                </a:solidFill>
                <a:latin typeface="Geo"/>
                <a:ea typeface="Geo"/>
                <a:cs typeface="Geo"/>
                <a:sym typeface="Geo"/>
              </a:rPr>
              <a:t>Content</a:t>
            </a:r>
            <a:endParaRPr sz="5400">
              <a:solidFill>
                <a:srgbClr val="FFFFFF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information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Britain before Brexit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Reasons for Brexit</a:t>
            </a:r>
            <a:endParaRPr>
              <a:solidFill>
                <a:srgbClr val="FFFF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EU-Membership referendum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 and cooperation agreements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Consequences for Great Britain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Consequences for EU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-1" y="6643456"/>
            <a:ext cx="506618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sz="8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https://www.instituteforgovernment.org.uk/article/explainer/what-brexit-means-individuals</a:t>
            </a:r>
            <a:endParaRPr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 sz="3600">
                <a:latin typeface="Geo"/>
                <a:ea typeface="Geo"/>
                <a:cs typeface="Geo"/>
                <a:sym typeface="Geo"/>
              </a:rPr>
              <a:t>General information</a:t>
            </a:r>
            <a:endParaRPr sz="3600">
              <a:latin typeface="Geo"/>
              <a:ea typeface="Geo"/>
              <a:cs typeface="Geo"/>
              <a:sym typeface="Ge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endParaRPr sz="36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28" name="Google Shape;128;p18"/>
          <p:cNvSpPr/>
          <p:nvPr/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645066" y="2031101"/>
            <a:ext cx="4282984" cy="351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1st of January 1973: Accession of the UK to the European Economic Community (EEC); Predecessor organization of the EU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31st of December 2020: "Brexit" (Made-up word from (Great)Britain and “Exit”)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Article 50 of the Treaty of Lisbon (2007): Exit from the EU is possible → two-year period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8"/>
          <p:cNvSpPr/>
          <p:nvPr/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8" descr="蓝色的旗子&#10;&#10;已自动生成说明"/>
          <p:cNvPicPr preferRelativeResize="0"/>
          <p:nvPr/>
        </p:nvPicPr>
        <p:blipFill rotWithShape="1">
          <a:blip r:embed="rId3">
            <a:alphaModFix/>
          </a:blip>
          <a:srcRect r="40540" b="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763088" y="6059009"/>
            <a:ext cx="3024325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 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https://www.gtai.de/de/trade/specials/special-brexit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9" descr="日程表&#10;&#10;已自动生成说明"/>
          <p:cNvPicPr preferRelativeResize="0"/>
          <p:nvPr/>
        </p:nvPicPr>
        <p:blipFill rotWithShape="1">
          <a:blip r:embed="rId3">
            <a:alphaModFix/>
          </a:blip>
          <a:srcRect t="5928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/>
          <p:nvPr/>
        </p:nvCxnSpPr>
        <p:spPr>
          <a:xfrm rot="10800000">
            <a:off x="596464" y="6329769"/>
            <a:ext cx="11000232" cy="0"/>
          </a:xfrm>
          <a:prstGeom prst="straightConnector1">
            <a:avLst/>
          </a:prstGeom>
          <a:noFill/>
          <a:ln w="1524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9"/>
          <p:cNvSpPr txBox="1"/>
          <p:nvPr/>
        </p:nvSpPr>
        <p:spPr>
          <a:xfrm>
            <a:off x="598762" y="6113124"/>
            <a:ext cx="389325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 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https://ec.europa.eu/commission/presscorner/detail/de/MEMO_17_648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 sz="3600">
                <a:latin typeface="Geo"/>
                <a:ea typeface="Geo"/>
                <a:cs typeface="Geo"/>
                <a:sym typeface="Geo"/>
              </a:rPr>
              <a:t>Great Britain before Brexit</a:t>
            </a:r>
            <a:endParaRPr sz="36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0" descr="地图&#10;&#10;已自动生成说明"/>
          <p:cNvPicPr preferRelativeResize="0"/>
          <p:nvPr/>
        </p:nvPicPr>
        <p:blipFill rotWithShape="1">
          <a:blip r:embed="rId3">
            <a:alphaModFix/>
          </a:blip>
          <a:srcRect l="995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/>
          <p:nvPr/>
        </p:nvSpPr>
        <p:spPr>
          <a:xfrm>
            <a:off x="7543801" y="1721922"/>
            <a:ext cx="4218432" cy="45205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1E1E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7923956" y="1858067"/>
            <a:ext cx="3455097" cy="455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not part of the Schengen agreement and the monetary union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 connection to the fiscal pact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Right to “opt out” of legislation (in the area of ​​home affairs and justice)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Part of the free trade agreement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Strengthening Europe's competitiveness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European Security and Defense Policy (ESDP)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25514" y="6243960"/>
            <a:ext cx="586517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 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https://f100-res.cloudinary.com/image/upload/s--OG_QN4Id--/w_1200/v1/a/public/bkvbxvsdg5fnduedwddg.jpg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"/>
              <a:buNone/>
            </a:pPr>
            <a:r>
              <a:rPr lang="en-US" sz="5400">
                <a:latin typeface="Geo"/>
                <a:ea typeface="Geo"/>
                <a:cs typeface="Geo"/>
                <a:sym typeface="Geo"/>
              </a:rPr>
              <a:t>Reason for Brexit</a:t>
            </a:r>
            <a:endParaRPr sz="54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72493" y="1767709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1" descr="图片包含 游戏机&#10;&#10;已自动生成说明"/>
          <p:cNvPicPr preferRelativeResize="0"/>
          <p:nvPr/>
        </p:nvPicPr>
        <p:blipFill rotWithShape="1">
          <a:blip r:embed="rId3">
            <a:alphaModFix/>
          </a:blip>
          <a:srcRect l="35083" r="2452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 extrusionOk="0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905955" y="2071316"/>
            <a:ext cx="671355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Economy: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Net contributor to the EU (mainly pays into the EU budget)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Immigration: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many immigrants from EU member states ➞ entitled to social benefits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Centralization and "foreign control":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policy areas are not regulated by the politicians elected in Great Britain, but by the EU; EU law is superior to national law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global political independence: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 seat in many international negotiations; the EU is conducting negotiations for all member states ➞ demand for proprietary trading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565286" y="6270574"/>
            <a:ext cx="394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 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https://www.hwk-muenchen.de/api/public/services/74/imaging/v1/13780/1/t/s;w=1520;h=651;u=true;b=false;f=0.0,0.0/f/c;t=PNG/v07u1P9uP2Q_nCE.pngx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554416" y="365125"/>
            <a:ext cx="11167447" cy="208931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C5C2C2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810008" y="586822"/>
            <a:ext cx="4507203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"/>
              <a:buNone/>
            </a:pPr>
            <a:r>
              <a:rPr lang="en-US" sz="2700">
                <a:latin typeface="Geo"/>
                <a:ea typeface="Geo"/>
                <a:cs typeface="Geo"/>
                <a:sym typeface="Geo"/>
              </a:rPr>
              <a:t>EU-Membership referendum</a:t>
            </a:r>
            <a:endParaRPr sz="2700"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/>
          <p:nvPr/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5316090" y="430824"/>
            <a:ext cx="6002636" cy="230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23rd of June 2016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"advisory character"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registered by 46.5 million people; 72% voted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Supporters of Brexit: 51.9% with 17.4 million votes (mostly England and Wales)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for Remain: 48.1% with 16.1 million votes (mostly Scotland and Northern Ireland)</a:t>
            </a:r>
            <a:endParaRPr/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pic>
        <p:nvPicPr>
          <p:cNvPr id="177" name="Google Shape;177;p22" descr="图表&#10;&#10;已自动生成说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251" y="2734056"/>
            <a:ext cx="11059889" cy="34838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606641" y="6258757"/>
            <a:ext cx="329065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 </a:t>
            </a:r>
            <a:r>
              <a:rPr lang="en-US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https://www.bbc.com/news/politics/eu_referendum/results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321732" y="321733"/>
            <a:ext cx="11546828" cy="6214534"/>
          </a:xfrm>
          <a:custGeom>
            <a:avLst/>
            <a:gdLst/>
            <a:ahLst/>
            <a:cxnLst/>
            <a:rect l="l" t="t" r="r" b="b"/>
            <a:pathLst>
              <a:path w="11546828" h="6214534" extrusionOk="0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rgbClr val="7F7F7F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3" descr="图形用户界面, 应用程序&#10;&#10;已自动生成说明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494" y="918546"/>
            <a:ext cx="6868046" cy="4979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Geo"/>
              <a:buNone/>
            </a:pPr>
            <a:r>
              <a:rPr lang="en-US" sz="3700">
                <a:latin typeface="Geo"/>
                <a:ea typeface="Geo"/>
                <a:cs typeface="Geo"/>
                <a:sym typeface="Geo"/>
              </a:rPr>
              <a:t>Trade and cooperation agreement 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 flipH="1">
            <a:off x="0" y="5486400"/>
            <a:ext cx="2672863" cy="1371600"/>
          </a:xfrm>
          <a:custGeom>
            <a:avLst/>
            <a:gdLst/>
            <a:ahLst/>
            <a:cxnLst/>
            <a:rect l="l" t="t" r="r" b="b"/>
            <a:pathLst>
              <a:path w="2672863" h="1371600" extrusionOk="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4" descr="Ein Bild, das Diagramm enthält.&#10;&#10;Beschreibung automatisch generiert."/>
          <p:cNvPicPr preferRelativeResize="0"/>
          <p:nvPr/>
        </p:nvPicPr>
        <p:blipFill rotWithShape="1">
          <a:blip r:embed="rId3">
            <a:alphaModFix/>
          </a:blip>
          <a:srcRect l="32078" r="12921" b="1"/>
          <a:stretch/>
        </p:blipFill>
        <p:spPr>
          <a:xfrm>
            <a:off x="703182" y="955463"/>
            <a:ext cx="4777381" cy="4777330"/>
          </a:xfrm>
          <a:custGeom>
            <a:avLst/>
            <a:gdLst/>
            <a:ahLst/>
            <a:cxnLst/>
            <a:rect l="l" t="t" r="r" b="b"/>
            <a:pathLst>
              <a:path w="4777381" h="5643794" extrusionOk="0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5894962" y="1984443"/>
            <a:ext cx="5458838" cy="419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no free movement of people and goods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 when entering and leaving England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Competition: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Arbitration Court for Fairness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E.g. fishing areas around England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Cooperation between security authorities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Agreement on climate protection and energy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Microsoft Office PowerPoint</Application>
  <PresentationFormat>Breitbild</PresentationFormat>
  <Paragraphs>95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Times New Roman</vt:lpstr>
      <vt:lpstr>Arial</vt:lpstr>
      <vt:lpstr>Calibri</vt:lpstr>
      <vt:lpstr>Geo</vt:lpstr>
      <vt:lpstr>Office 主题</vt:lpstr>
      <vt:lpstr>Office 主题</vt:lpstr>
      <vt:lpstr>Brexit</vt:lpstr>
      <vt:lpstr>Content</vt:lpstr>
      <vt:lpstr>General information </vt:lpstr>
      <vt:lpstr>PowerPoint-Präsentation</vt:lpstr>
      <vt:lpstr>Great Britain before Brexit</vt:lpstr>
      <vt:lpstr>Reason for Brexit</vt:lpstr>
      <vt:lpstr>EU-Membership referendum</vt:lpstr>
      <vt:lpstr>PowerPoint-Präsentation</vt:lpstr>
      <vt:lpstr>Trade and cooperation agreement </vt:lpstr>
      <vt:lpstr>Consequences for Great Britain</vt:lpstr>
      <vt:lpstr>Consequences for the EU</vt:lpstr>
      <vt:lpstr>Sources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Luka Novakovic</cp:lastModifiedBy>
  <cp:revision>1</cp:revision>
  <dcterms:modified xsi:type="dcterms:W3CDTF">2025-01-29T20:52:15Z</dcterms:modified>
</cp:coreProperties>
</file>