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6" r:id="rId3"/>
    <p:sldId id="258" r:id="rId4"/>
    <p:sldId id="260" r:id="rId5"/>
    <p:sldId id="274" r:id="rId6"/>
    <p:sldId id="259" r:id="rId7"/>
    <p:sldId id="270" r:id="rId8"/>
    <p:sldId id="271" r:id="rId9"/>
    <p:sldId id="272" r:id="rId10"/>
    <p:sldId id="273" r:id="rId11"/>
    <p:sldId id="275" r:id="rId12"/>
    <p:sldId id="261" r:id="rId13"/>
    <p:sldId id="268" r:id="rId14"/>
    <p:sldId id="269" r:id="rId15"/>
    <p:sldId id="264" r:id="rId16"/>
    <p:sldId id="265" r:id="rId17"/>
    <p:sldId id="266" r:id="rId18"/>
    <p:sldId id="26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atutor.com/geschichte/videos/der-nuernberger-prozess-hermann-goering" TargetMode="External"/><Relationship Id="rId7" Type="http://schemas.openxmlformats.org/officeDocument/2006/relationships/hyperlink" Target="https://www.planet-wissen.de/geschichte/nationalsozialismus/attentat_auf_hitler/index.html" TargetMode="External"/><Relationship Id="rId2" Type="http://schemas.openxmlformats.org/officeDocument/2006/relationships/hyperlink" Target="https://youtu.be/2c76U3q9joU?si=0NOrop0AfkTlUiR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pb-bw.de/stauffenberg-attentat" TargetMode="External"/><Relationship Id="rId5" Type="http://schemas.openxmlformats.org/officeDocument/2006/relationships/hyperlink" Target="https://www.lpb-bw.de/stauffenberg-attentat#:~:text=Die%20Ziele%20der%20Widerstandsk%C3%A4mpfer%20des,Br%C3%BCder%20Stauffenberg%20mit%20dem%20Leben" TargetMode="External"/><Relationship Id="rId4" Type="http://schemas.openxmlformats.org/officeDocument/2006/relationships/hyperlink" Target="https://www.juraforum.de/lexikon/bedingungslose-kapitulatio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AD148AF-AC57-D98B-5F36-20FC6F968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E3FD8A-92AF-6DFC-D63F-461A84C3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Attentat: 20 Juli 1944</a:t>
            </a:r>
          </a:p>
        </p:txBody>
      </p:sp>
    </p:spTree>
    <p:extLst>
      <p:ext uri="{BB962C8B-B14F-4D97-AF65-F5344CB8AC3E}">
        <p14:creationId xmlns:p14="http://schemas.microsoft.com/office/powerpoint/2010/main" val="1228563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934869B-061E-7644-783E-A85FAA4C0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8" r="2" b="37065"/>
          <a:stretch/>
        </p:blipFill>
        <p:spPr>
          <a:xfrm>
            <a:off x="4650909" y="10"/>
            <a:ext cx="3770541" cy="3428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FA8BD6-4F40-1851-CC10-8F3F6E31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Andere Teilnehmer waren auch: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61111-082F-571F-89E9-84531C6B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Alfred Ritter Mertz von Quirnheim</a:t>
            </a:r>
          </a:p>
          <a:p>
            <a:r>
              <a:rPr lang="de-DE">
                <a:solidFill>
                  <a:schemeClr val="bg1"/>
                </a:solidFill>
              </a:rPr>
              <a:t>Werner von Haeften</a:t>
            </a:r>
          </a:p>
          <a:p>
            <a:r>
              <a:rPr lang="de-DE">
                <a:solidFill>
                  <a:schemeClr val="bg1"/>
                </a:solidFill>
              </a:rPr>
              <a:t>Wilhelm Canaris</a:t>
            </a:r>
          </a:p>
          <a:p>
            <a:r>
              <a:rPr lang="de-DE">
                <a:solidFill>
                  <a:schemeClr val="bg1"/>
                </a:solidFill>
              </a:rPr>
              <a:t>Hans Oster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C030241-3738-F502-25BF-06F9A7652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76" b="33576"/>
          <a:stretch/>
        </p:blipFill>
        <p:spPr>
          <a:xfrm>
            <a:off x="8421459" y="10"/>
            <a:ext cx="3770541" cy="34289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3FE00F-E073-4401-17A8-8BE48979AC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841" r="-4" b="19087"/>
          <a:stretch/>
        </p:blipFill>
        <p:spPr>
          <a:xfrm>
            <a:off x="8421441" y="3429000"/>
            <a:ext cx="3770541" cy="3429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DCD04A-7C26-2B1F-7C43-14588E7A90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45" r="1" b="26984"/>
          <a:stretch/>
        </p:blipFill>
        <p:spPr>
          <a:xfrm>
            <a:off x="4650900" y="3429000"/>
            <a:ext cx="377054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20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35C6-00E3-44F4-8CBC-C6B45E76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de-DE" sz="2400"/>
              <a:t>Vorbereitung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C301C-8F2A-B424-AF53-714AFC24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500" i="0" u="sng" strike="noStrike">
                <a:effectLst/>
              </a:rPr>
              <a:t>Ca. 8.00 Uhr: </a:t>
            </a:r>
            <a:r>
              <a:rPr lang="de-DE" sz="1500" i="0" u="none" strike="noStrike">
                <a:effectLst/>
              </a:rPr>
              <a:t> Stauffenberg fliegt gemeinsam mit seinem Adjutanten Werner von Haeften von Berlin zum Führerhauptquartier „Wolfsschanze“ in </a:t>
            </a:r>
            <a:r>
              <a:rPr lang="de-DE" sz="1500" i="0" u="none" strike="noStrike" err="1">
                <a:effectLst/>
              </a:rPr>
              <a:t>Rastenburg</a:t>
            </a:r>
            <a:r>
              <a:rPr lang="de-DE" sz="1500" i="0" u="none" strike="noStrike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de-DE" sz="1500" i="0" u="none" strike="noStrike">
                <a:effectLst/>
              </a:rPr>
              <a:t>Als Chef des Stabes beim Befehlshaber des Ersatzheeres soll Stauffenberg bei der Lagebesprechung mit Hitler berichten, wie die Rote Armee an der Ostfront abgewehrt werden soll.</a:t>
            </a:r>
          </a:p>
          <a:p>
            <a:pPr>
              <a:lnSpc>
                <a:spcPct val="90000"/>
              </a:lnSpc>
            </a:pPr>
            <a:r>
              <a:rPr lang="de-DE" sz="1500" i="0" u="sng" strike="noStrike">
                <a:effectLst/>
              </a:rPr>
              <a:t>11.30 Uhr:</a:t>
            </a:r>
            <a:r>
              <a:rPr lang="de-DE" sz="1500" i="0" u="none" strike="noStrike">
                <a:effectLst/>
              </a:rPr>
              <a:t> Stauffenberg meldet sich im Führerhauptquartier bei Generalfeldmarschall Wilhelm </a:t>
            </a:r>
            <a:r>
              <a:rPr lang="de-DE" sz="1500" i="0" u="none" strike="noStrike" err="1">
                <a:effectLst/>
              </a:rPr>
              <a:t>Keitel</a:t>
            </a:r>
            <a:r>
              <a:rPr lang="de-DE" sz="1500" i="0" u="none" strike="noStrike">
                <a:effectLst/>
              </a:rPr>
              <a:t>, Chef des Oberkommandos der Wehrmacht.</a:t>
            </a:r>
          </a:p>
          <a:p>
            <a:pPr>
              <a:lnSpc>
                <a:spcPct val="90000"/>
              </a:lnSpc>
            </a:pPr>
            <a:r>
              <a:rPr lang="de-DE" sz="1500" i="0" u="none" strike="noStrike">
                <a:effectLst/>
              </a:rPr>
              <a:t> Er erfährt, dass die ursprünglich für 13 Uhr angesetzte Besprechung bei Hitler wegen des Besuchs des italienischen „Duce“ Benito Mussolini bereits um 12.30 Uhr in der Lagebaracke im inneren Sperrkreis stattfinden soll.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3A81399-8E69-BE0F-9117-6AFA98BFA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8" r="42572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5330DC-EBE6-B353-1252-77ADB8BA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prstGeom prst="ellipse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de-DE" dirty="0"/>
              <a:t>Verlauf 20 Juli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9903-601E-DE4E-30D8-8DD6A30C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744" y="1843591"/>
            <a:ext cx="8683089" cy="376625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404040"/>
                </a:solidFill>
              </a:rPr>
              <a:t>12:00 Uhr, Berlin: Eingeweihte Mitverschwörer werden über das beabsichtigte Attentat informiert und finden sich im „</a:t>
            </a:r>
            <a:r>
              <a:rPr lang="de-DE" sz="1600" dirty="0" err="1">
                <a:solidFill>
                  <a:srgbClr val="404040"/>
                </a:solidFill>
              </a:rPr>
              <a:t>Bendlerblock</a:t>
            </a:r>
            <a:r>
              <a:rPr lang="de-DE" sz="1600" dirty="0">
                <a:solidFill>
                  <a:srgbClr val="404040"/>
                </a:solidFill>
              </a:rPr>
              <a:t>“ ein.</a:t>
            </a:r>
          </a:p>
          <a:p>
            <a:pPr>
              <a:lnSpc>
                <a:spcPct val="90000"/>
              </a:lnSpc>
            </a:pPr>
            <a:endParaRPr lang="de-DE" sz="16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404040"/>
                </a:solidFill>
              </a:rPr>
              <a:t>12:30 Uhr, Wolfsschanze:Stauffenberg macht eine der beiden Bomben scharf, er wird gestört weshalb er nicht beide Bomben scharf machen konnte.Deponiert die Tasche mit der Bombe, verlässt die Besprechung.</a:t>
            </a:r>
          </a:p>
          <a:p>
            <a:pPr>
              <a:lnSpc>
                <a:spcPct val="90000"/>
              </a:lnSpc>
            </a:pPr>
            <a:endParaRPr lang="de-DE" sz="16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404040"/>
                </a:solidFill>
              </a:rPr>
              <a:t>12:42 Uhr, Wolfsschanze:Die Bombe explodiert und zerstört die Baracke. Hitler überlebt leicht verletzt.</a:t>
            </a:r>
          </a:p>
          <a:p>
            <a:pPr>
              <a:lnSpc>
                <a:spcPct val="90000"/>
              </a:lnSpc>
            </a:pPr>
            <a:endParaRPr lang="de-DE" sz="16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404040"/>
                </a:solidFill>
              </a:rPr>
              <a:t>13:00 Uhr, Wolfsschanze:Stauffenberg und </a:t>
            </a:r>
            <a:r>
              <a:rPr lang="de-DE" sz="1600" dirty="0" err="1">
                <a:solidFill>
                  <a:srgbClr val="404040"/>
                </a:solidFill>
              </a:rPr>
              <a:t>Haeften</a:t>
            </a:r>
            <a:r>
              <a:rPr lang="de-DE" sz="1600" dirty="0">
                <a:solidFill>
                  <a:srgbClr val="404040"/>
                </a:solidFill>
              </a:rPr>
              <a:t> verlassen die Wolfsschanze und fliegen nach Berlin. Stauffenberg ist im Glauben, Hitler sei tot.</a:t>
            </a:r>
          </a:p>
          <a:p>
            <a:pPr>
              <a:lnSpc>
                <a:spcPct val="90000"/>
              </a:lnSpc>
            </a:pPr>
            <a:endParaRPr lang="de-DE" sz="16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5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60A96-650E-FD9C-EF3E-4334DA89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404040"/>
                </a:solidFill>
              </a:rPr>
              <a:t>15:00 Uhr, Berlin:Stauffenberg landet in Berlin. Die Operation „Walküre“ wird ausgelöst. </a:t>
            </a:r>
          </a:p>
          <a:p>
            <a:endParaRPr lang="de-DE">
              <a:solidFill>
                <a:srgbClr val="404040"/>
              </a:solidFill>
            </a:endParaRPr>
          </a:p>
          <a:p>
            <a:r>
              <a:rPr lang="de-DE">
                <a:solidFill>
                  <a:srgbClr val="404040"/>
                </a:solidFill>
              </a:rPr>
              <a:t>Bis 18:30 Uhr hat das Wachbataillon „Großdeutschland“ unter Major Remer das Regierungsviertel abgeriegelt.</a:t>
            </a:r>
          </a:p>
          <a:p>
            <a:endParaRPr lang="de-DE">
              <a:solidFill>
                <a:srgbClr val="404040"/>
              </a:solidFill>
            </a:endParaRPr>
          </a:p>
          <a:p>
            <a:r>
              <a:rPr lang="de-DE">
                <a:solidFill>
                  <a:srgbClr val="404040"/>
                </a:solidFill>
              </a:rPr>
              <a:t>19:00 Uhr Berlin:Major Remer wird telefonisch mit Hitler verbunden. Er erhält den Auftrag, die Erhebung niederzuschlagen. Das Bataillon wendet sich nun gegen die Bendlerblock agierenden Aufständischen und verhaftet sie.</a:t>
            </a:r>
          </a:p>
        </p:txBody>
      </p:sp>
    </p:spTree>
    <p:extLst>
      <p:ext uri="{BB962C8B-B14F-4D97-AF65-F5344CB8AC3E}">
        <p14:creationId xmlns:p14="http://schemas.microsoft.com/office/powerpoint/2010/main" val="42273568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9990C6-B8A4-424E-877C-41FDC010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de-DE" dirty="0"/>
              <a:t>21 Juli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888FCC-EFBA-110A-3D7E-C2E5FC1B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lang="de-DE">
              <a:solidFill>
                <a:srgbClr val="404040"/>
              </a:solidFill>
            </a:endParaRPr>
          </a:p>
          <a:p>
            <a:r>
              <a:rPr lang="de-DE">
                <a:solidFill>
                  <a:srgbClr val="404040"/>
                </a:solidFill>
              </a:rPr>
              <a:t>0:15-0:30 Uhr, Berlin:Stauffenberg, Haeften Olbricht und Mertz von Quirnheim werden kurz nach Mitternacht im Hof des Bendlerblocks erschossen.</a:t>
            </a:r>
          </a:p>
          <a:p>
            <a:r>
              <a:rPr lang="de-DE">
                <a:solidFill>
                  <a:srgbClr val="404040"/>
                </a:solidFill>
              </a:rPr>
              <a:t>1:00 Uhr, Berlin:Ansprache Hitlers im Rundfunk.</a:t>
            </a:r>
          </a:p>
        </p:txBody>
      </p:sp>
    </p:spTree>
    <p:extLst>
      <p:ext uri="{BB962C8B-B14F-4D97-AF65-F5344CB8AC3E}">
        <p14:creationId xmlns:p14="http://schemas.microsoft.com/office/powerpoint/2010/main" val="22758225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326609-D5AE-717D-D125-311A252F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Scheitern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62EF29-217A-D2DF-5049-FBBC6E1DC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Durch Stress konnte nur eines der beiden englischen Sprengstoffpakete scharf gemacht werden</a:t>
            </a:r>
          </a:p>
          <a:p>
            <a:r>
              <a:rPr lang="de-DE">
                <a:solidFill>
                  <a:schemeClr val="bg1"/>
                </a:solidFill>
              </a:rPr>
              <a:t>Ungünstige Beschaffenheit des Besprechungsraum </a:t>
            </a:r>
          </a:p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B26C2D-4D9B-84EA-A09F-7F60A74C7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5625"/>
          <a:stretch/>
        </p:blipFill>
        <p:spPr>
          <a:xfrm>
            <a:off x="5297763" y="1264953"/>
            <a:ext cx="6250769" cy="41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60C344-B70C-4892-A50B-18A14E39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3CA6F-E2A3-48F3-AD20-D80C44380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7" y="0"/>
            <a:ext cx="6676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3776B1-8D76-F468-72B3-066CBCD3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820" y="643466"/>
            <a:ext cx="5437703" cy="1152127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Auswirkungen damals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F4B4E-08E9-6CC6-A251-E4DEAA5AB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820" y="2170772"/>
            <a:ext cx="5938763" cy="49342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de-DE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de-DE" sz="1700" dirty="0">
                <a:solidFill>
                  <a:srgbClr val="FFFFFF"/>
                </a:solidFill>
              </a:rPr>
              <a:t> Wichtige Teilnehmer wie Stauffenberg, Werner von </a:t>
            </a:r>
            <a:r>
              <a:rPr lang="de-DE" sz="1700" dirty="0" err="1">
                <a:solidFill>
                  <a:srgbClr val="FFFFFF"/>
                </a:solidFill>
              </a:rPr>
              <a:t>Haeften</a:t>
            </a:r>
            <a:r>
              <a:rPr lang="de-DE" sz="1700" dirty="0">
                <a:solidFill>
                  <a:srgbClr val="FFFFFF"/>
                </a:solidFill>
              </a:rPr>
              <a:t>, Albrecht Ritter Mertz von </a:t>
            </a:r>
            <a:r>
              <a:rPr lang="de-DE" sz="1700" dirty="0" err="1">
                <a:solidFill>
                  <a:srgbClr val="FFFFFF"/>
                </a:solidFill>
              </a:rPr>
              <a:t>Quirnheim</a:t>
            </a:r>
            <a:r>
              <a:rPr lang="de-DE" sz="1700" dirty="0">
                <a:solidFill>
                  <a:srgbClr val="FFFFFF"/>
                </a:solidFill>
              </a:rPr>
              <a:t> und Friedrich </a:t>
            </a:r>
            <a:r>
              <a:rPr lang="de-DE" sz="1700" dirty="0" err="1">
                <a:solidFill>
                  <a:srgbClr val="FFFFFF"/>
                </a:solidFill>
              </a:rPr>
              <a:t>Olbrecht</a:t>
            </a:r>
            <a:r>
              <a:rPr lang="de-DE" sz="1700" dirty="0">
                <a:solidFill>
                  <a:srgbClr val="FFFFFF"/>
                </a:solidFill>
              </a:rPr>
              <a:t> wurden erschossen.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de-DE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de-DE" sz="1700" dirty="0">
                <a:solidFill>
                  <a:srgbClr val="FFFFFF"/>
                </a:solidFill>
              </a:rPr>
              <a:t> General Ludwig Beck wurde in den Selbstmord getrieben.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de-DE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de-DE" sz="1700" dirty="0">
                <a:solidFill>
                  <a:srgbClr val="FFFFFF"/>
                </a:solidFill>
              </a:rPr>
              <a:t>Weitere Mitglieder des militärischen Widerstand wurden in Showprozessen zu Tode verurteilt und hingerichtet.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de-DE" sz="1700" dirty="0">
                <a:solidFill>
                  <a:srgbClr val="FFFFFF"/>
                </a:solidFill>
              </a:rPr>
              <a:t>Die Familie in der Widerstandskämpfer wurden interniert.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de-DE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de-DE" sz="1700" dirty="0">
                <a:solidFill>
                  <a:srgbClr val="FFFFFF"/>
                </a:solidFill>
              </a:rPr>
              <a:t> Insgesamt wurden mehrere 100 Menschen verhaftet und etwa 200 hingerichtet oder in den Selbstmord getrieben.</a:t>
            </a:r>
          </a:p>
        </p:txBody>
      </p:sp>
    </p:spTree>
    <p:extLst>
      <p:ext uri="{BB962C8B-B14F-4D97-AF65-F5344CB8AC3E}">
        <p14:creationId xmlns:p14="http://schemas.microsoft.com/office/powerpoint/2010/main" val="27504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77F1C0D-8BF9-8410-33D7-1C3715FC6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11"/>
          <a:stretch/>
        </p:blipFill>
        <p:spPr>
          <a:xfrm>
            <a:off x="20" y="3429001"/>
            <a:ext cx="5315041" cy="3429000"/>
          </a:xfrm>
          <a:prstGeom prst="rect">
            <a:avLst/>
          </a:prstGeom>
        </p:spPr>
      </p:pic>
      <p:sp>
        <p:nvSpPr>
          <p:cNvPr id="30" name="Rectangle 22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87319F-F8DD-9A2A-A5D3-572DD731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e-DE" dirty="0"/>
              <a:t>Auswirkungen Heute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83CF4A-3D46-7785-89C2-4186224B6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8" r="3" b="3"/>
          <a:stretch/>
        </p:blipFill>
        <p:spPr>
          <a:xfrm>
            <a:off x="20" y="-2"/>
            <a:ext cx="5315041" cy="342900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47D4C-86A6-6A3C-7EE5-A26061D6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1500" b="0" i="0">
                <a:solidFill>
                  <a:srgbClr val="FFFFFF"/>
                </a:solidFill>
                <a:effectLst/>
              </a:rPr>
              <a:t>- Der 20. Juli ist ein Symbol und Gedenktag des Deutschen Widerstands</a:t>
            </a:r>
            <a:endParaRPr lang="de-DE" sz="1500">
              <a:solidFill>
                <a:srgbClr val="FFFFFF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500" b="0" i="0">
                <a:solidFill>
                  <a:srgbClr val="FFFFFF"/>
                </a:solidFill>
                <a:effectLst/>
              </a:rPr>
              <a:t>- Das Gedenken an den Attentat ist Tradition des Bundeswehr geworden </a:t>
            </a:r>
            <a:endParaRPr lang="de-DE" sz="1500">
              <a:solidFill>
                <a:srgbClr val="FFFFFF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500" b="0" i="0">
                <a:solidFill>
                  <a:srgbClr val="FFFFFF"/>
                </a:solidFill>
                <a:effectLst/>
              </a:rPr>
              <a:t>- Bundeswehrrekruten/ innen legen jährlich bei der Gedenkveranstaltung in Bendlerblock ein feierliches Gelöbnis ab </a:t>
            </a:r>
            <a:endParaRPr lang="de-DE" sz="1500">
              <a:solidFill>
                <a:srgbClr val="FFFFFF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500" b="0" i="0">
                <a:solidFill>
                  <a:srgbClr val="FFFFFF"/>
                </a:solidFill>
                <a:effectLst/>
              </a:rPr>
              <a:t>-Militärischer Widerstand ist Vorbild aller Soldaten </a:t>
            </a:r>
            <a:endParaRPr lang="de-DE" sz="1500">
              <a:solidFill>
                <a:srgbClr val="FFFFFF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500" b="0" i="0">
                <a:solidFill>
                  <a:srgbClr val="FFFFFF"/>
                </a:solidFill>
                <a:effectLst/>
              </a:rPr>
              <a:t>- In Stuttgart gibt es eine Erinnerungsstätte für die Brüder Stauffenberg </a:t>
            </a:r>
            <a:endParaRPr lang="de-DE" sz="1500">
              <a:solidFill>
                <a:srgbClr val="FFFFFF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500" b="0" i="0">
                <a:solidFill>
                  <a:srgbClr val="FFFFFF"/>
                </a:solidFill>
                <a:effectLst/>
              </a:rPr>
              <a:t>- Man wird da erinnert, dass sie keine Vaterlandsverräter waren, sondern Vorbilder und Helden</a:t>
            </a:r>
            <a:endParaRPr lang="de-DE" sz="150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17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7E17B-A5B6-11C0-2254-34DEC958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59842-B394-5E34-1BD3-E00D0AD8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301" y="2533630"/>
            <a:ext cx="9759782" cy="3555647"/>
          </a:xfrm>
        </p:spPr>
        <p:txBody>
          <a:bodyPr>
            <a:normAutofit/>
          </a:bodyPr>
          <a:lstStyle/>
          <a:p>
            <a:r>
              <a:rPr lang="de-DE" sz="1500" b="0" i="0" dirty="0">
                <a:effectLst/>
                <a:latin typeface="Helvetica" pitchFamily="2" charset="0"/>
              </a:rPr>
              <a:t>Widerstand im Nationalsozialismus</a:t>
            </a:r>
            <a:r>
              <a:rPr lang="de-DE" sz="1500" dirty="0">
                <a:effectLst/>
                <a:latin typeface="Helvetica" pitchFamily="2" charset="0"/>
              </a:rPr>
              <a:t> </a:t>
            </a:r>
            <a:r>
              <a:rPr lang="de-DE" sz="1500" b="0" i="0" dirty="0">
                <a:latin typeface="Helvetica" pitchFamily="2" charset="0"/>
              </a:rPr>
              <a:t>MrWissen2go </a:t>
            </a:r>
            <a:r>
              <a:rPr lang="de-DE" sz="1500" dirty="0">
                <a:hlinkClick r:id="rId2"/>
              </a:rPr>
              <a:t>https://</a:t>
            </a:r>
            <a:r>
              <a:rPr lang="de-DE" sz="1500" dirty="0" err="1">
                <a:hlinkClick r:id="rId2"/>
              </a:rPr>
              <a:t>youtu.be</a:t>
            </a:r>
            <a:r>
              <a:rPr lang="de-DE" sz="1500" dirty="0">
                <a:hlinkClick r:id="rId2"/>
              </a:rPr>
              <a:t>/2c76U3q9joU?</a:t>
            </a:r>
            <a:r>
              <a:rPr lang="de-DE" sz="1500" dirty="0" err="1">
                <a:hlinkClick r:id="rId2"/>
              </a:rPr>
              <a:t>si</a:t>
            </a:r>
            <a:r>
              <a:rPr lang="de-DE" sz="1500" dirty="0">
                <a:hlinkClick r:id="rId2"/>
              </a:rPr>
              <a:t>=0NOrop0AfkTlUiRH</a:t>
            </a:r>
            <a:endParaRPr lang="de-DE" sz="1500" dirty="0"/>
          </a:p>
          <a:p>
            <a:r>
              <a:rPr lang="de-DE" sz="1500" dirty="0">
                <a:hlinkClick r:id="rId3"/>
              </a:rPr>
              <a:t>https://</a:t>
            </a:r>
            <a:r>
              <a:rPr lang="de-DE" sz="1500" dirty="0" err="1">
                <a:hlinkClick r:id="rId3"/>
              </a:rPr>
              <a:t>www.sofatutor.com</a:t>
            </a:r>
            <a:r>
              <a:rPr lang="de-DE" sz="1500" dirty="0">
                <a:hlinkClick r:id="rId3"/>
              </a:rPr>
              <a:t>/</a:t>
            </a:r>
            <a:r>
              <a:rPr lang="de-DE" sz="1500" dirty="0" err="1">
                <a:hlinkClick r:id="rId3"/>
              </a:rPr>
              <a:t>geschichte</a:t>
            </a:r>
            <a:r>
              <a:rPr lang="de-DE" sz="1500" dirty="0">
                <a:hlinkClick r:id="rId3"/>
              </a:rPr>
              <a:t>/videos/</a:t>
            </a:r>
            <a:r>
              <a:rPr lang="de-DE" sz="1500" dirty="0" err="1">
                <a:hlinkClick r:id="rId3"/>
              </a:rPr>
              <a:t>der-nuernberger-prozess</a:t>
            </a:r>
            <a:r>
              <a:rPr lang="de-DE" sz="1500" dirty="0">
                <a:hlinkClick r:id="rId3"/>
              </a:rPr>
              <a:t>-</a:t>
            </a:r>
            <a:r>
              <a:rPr lang="de-DE" sz="1500" dirty="0" err="1">
                <a:hlinkClick r:id="rId3"/>
              </a:rPr>
              <a:t>hermann-goering</a:t>
            </a:r>
            <a:r>
              <a:rPr lang="de-DE" sz="1500" dirty="0">
                <a:hlinkClick r:id="rId3"/>
              </a:rPr>
              <a:t>#</a:t>
            </a:r>
            <a:endParaRPr lang="de-DE" sz="1500" dirty="0"/>
          </a:p>
          <a:p>
            <a:r>
              <a:rPr lang="de-DE" sz="1500" dirty="0">
                <a:hlinkClick r:id="rId4"/>
              </a:rPr>
              <a:t>https://</a:t>
            </a:r>
            <a:r>
              <a:rPr lang="de-DE" sz="1500" dirty="0" err="1">
                <a:hlinkClick r:id="rId4"/>
              </a:rPr>
              <a:t>www.juraforum.de</a:t>
            </a:r>
            <a:r>
              <a:rPr lang="de-DE" sz="1500" dirty="0">
                <a:hlinkClick r:id="rId4"/>
              </a:rPr>
              <a:t>/</a:t>
            </a:r>
            <a:r>
              <a:rPr lang="de-DE" sz="1500" dirty="0" err="1">
                <a:hlinkClick r:id="rId4"/>
              </a:rPr>
              <a:t>lexikon</a:t>
            </a:r>
            <a:r>
              <a:rPr lang="de-DE" sz="1500" dirty="0">
                <a:hlinkClick r:id="rId4"/>
              </a:rPr>
              <a:t>/bedingungslose-kapitulation</a:t>
            </a:r>
            <a:endParaRPr lang="de-DE" sz="1500" dirty="0"/>
          </a:p>
          <a:p>
            <a:r>
              <a:rPr lang="de-DE" sz="1500" dirty="0">
                <a:hlinkClick r:id="rId5"/>
              </a:rPr>
              <a:t>https://</a:t>
            </a:r>
            <a:r>
              <a:rPr lang="de-DE" sz="1500" dirty="0" err="1">
                <a:hlinkClick r:id="rId5"/>
              </a:rPr>
              <a:t>www.lpb-bw.de</a:t>
            </a:r>
            <a:r>
              <a:rPr lang="de-DE" sz="1500" dirty="0">
                <a:hlinkClick r:id="rId5"/>
              </a:rPr>
              <a:t>/</a:t>
            </a:r>
            <a:r>
              <a:rPr lang="de-DE" sz="1500" dirty="0" err="1">
                <a:hlinkClick r:id="rId5"/>
              </a:rPr>
              <a:t>stauffenberg-attentat</a:t>
            </a:r>
            <a:r>
              <a:rPr lang="de-DE" sz="1500" dirty="0">
                <a:hlinkClick r:id="rId5"/>
              </a:rPr>
              <a:t>#:~:text=Die%20Ziele%20der%</a:t>
            </a:r>
            <a:r>
              <a:rPr lang="de-DE" sz="1500" dirty="0" err="1">
                <a:hlinkClick r:id="rId5"/>
              </a:rPr>
              <a:t>20Widerstandsk</a:t>
            </a:r>
            <a:r>
              <a:rPr lang="de-DE" sz="1500" dirty="0">
                <a:hlinkClick r:id="rId5"/>
              </a:rPr>
              <a:t>%C3%</a:t>
            </a:r>
            <a:r>
              <a:rPr lang="de-DE" sz="1500" dirty="0" err="1">
                <a:hlinkClick r:id="rId5"/>
              </a:rPr>
              <a:t>A4mpfer</a:t>
            </a:r>
            <a:r>
              <a:rPr lang="de-DE" sz="1500" dirty="0">
                <a:hlinkClick r:id="rId5"/>
              </a:rPr>
              <a:t>%20des,Br%C3%</a:t>
            </a:r>
            <a:r>
              <a:rPr lang="de-DE" sz="1500" dirty="0" err="1">
                <a:hlinkClick r:id="rId5"/>
              </a:rPr>
              <a:t>BCder</a:t>
            </a:r>
            <a:r>
              <a:rPr lang="de-DE" sz="1500" dirty="0">
                <a:hlinkClick r:id="rId5"/>
              </a:rPr>
              <a:t>%20Stauffenberg%20mit%20dem%20Leben</a:t>
            </a:r>
            <a:r>
              <a:rPr lang="de-DE" sz="1500" dirty="0"/>
              <a:t>.</a:t>
            </a:r>
          </a:p>
          <a:p>
            <a:r>
              <a:rPr lang="de-DE" sz="1500" dirty="0">
                <a:hlinkClick r:id="rId6"/>
              </a:rPr>
              <a:t>https://</a:t>
            </a:r>
            <a:r>
              <a:rPr lang="de-DE" sz="1500" dirty="0" err="1">
                <a:hlinkClick r:id="rId6"/>
              </a:rPr>
              <a:t>www.lpb-bw.de</a:t>
            </a:r>
            <a:r>
              <a:rPr lang="de-DE" sz="1500" dirty="0">
                <a:hlinkClick r:id="rId6"/>
              </a:rPr>
              <a:t>/</a:t>
            </a:r>
            <a:r>
              <a:rPr lang="de-DE" sz="1500" dirty="0" err="1">
                <a:hlinkClick r:id="rId6"/>
              </a:rPr>
              <a:t>stauffenberg-attentat</a:t>
            </a:r>
            <a:endParaRPr lang="de-DE" sz="1500" dirty="0"/>
          </a:p>
          <a:p>
            <a:r>
              <a:rPr lang="de-DE" sz="1500" dirty="0">
                <a:hlinkClick r:id="rId7"/>
              </a:rPr>
              <a:t>https://www.planet-wissen.de/</a:t>
            </a:r>
            <a:r>
              <a:rPr lang="de-DE" sz="1500" dirty="0" err="1">
                <a:hlinkClick r:id="rId7"/>
              </a:rPr>
              <a:t>geschichte</a:t>
            </a:r>
            <a:r>
              <a:rPr lang="de-DE" sz="1500" dirty="0">
                <a:hlinkClick r:id="rId7"/>
              </a:rPr>
              <a:t>/</a:t>
            </a:r>
            <a:r>
              <a:rPr lang="de-DE" sz="1500" dirty="0" err="1">
                <a:hlinkClick r:id="rId7"/>
              </a:rPr>
              <a:t>nationalsozialismus</a:t>
            </a:r>
            <a:r>
              <a:rPr lang="de-DE" sz="1500" dirty="0">
                <a:hlinkClick r:id="rId7"/>
              </a:rPr>
              <a:t>/</a:t>
            </a:r>
            <a:r>
              <a:rPr lang="de-DE" sz="1500" dirty="0" err="1">
                <a:hlinkClick r:id="rId7"/>
              </a:rPr>
              <a:t>attentat_auf_hitler</a:t>
            </a:r>
            <a:r>
              <a:rPr lang="de-DE" sz="1500" dirty="0">
                <a:hlinkClick r:id="rId7"/>
              </a:rPr>
              <a:t>/</a:t>
            </a:r>
            <a:r>
              <a:rPr lang="de-DE" sz="1500" dirty="0" err="1">
                <a:hlinkClick r:id="rId7"/>
              </a:rPr>
              <a:t>index.html</a:t>
            </a:r>
            <a:endParaRPr lang="de-DE" sz="1500" dirty="0"/>
          </a:p>
          <a:p>
            <a:endParaRPr lang="de-DE" sz="1500" dirty="0"/>
          </a:p>
          <a:p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70677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usrufezeichen vor gelbem Hintergrund">
            <a:extLst>
              <a:ext uri="{FF2B5EF4-FFF2-40B4-BE49-F238E27FC236}">
                <a16:creationId xmlns:a16="http://schemas.microsoft.com/office/drawing/2014/main" id="{C578460C-43D2-08AA-BFC1-B20694A6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D783AA7-16CF-1A88-2222-AACCA9BA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Danke für eure Aufmerksamkeit </a:t>
            </a:r>
          </a:p>
        </p:txBody>
      </p:sp>
    </p:spTree>
    <p:extLst>
      <p:ext uri="{BB962C8B-B14F-4D97-AF65-F5344CB8AC3E}">
        <p14:creationId xmlns:p14="http://schemas.microsoft.com/office/powerpoint/2010/main" val="375095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69DFA3-9524-4E44-2862-DAC5F6B67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2000">
                <a:solidFill>
                  <a:schemeClr val="tx1"/>
                </a:solidFill>
              </a:rPr>
              <a:t>Der militärische Widerstand </a:t>
            </a:r>
            <a:br>
              <a:rPr lang="de-DE" sz="2000">
                <a:solidFill>
                  <a:schemeClr val="tx1"/>
                </a:solidFill>
              </a:rPr>
            </a:br>
            <a:r>
              <a:rPr lang="de-DE" sz="2000">
                <a:solidFill>
                  <a:schemeClr val="tx1"/>
                </a:solidFill>
              </a:rPr>
              <a:t>Stauffenberg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4EE849-1599-C588-E868-3A41596A0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5426793"/>
            <a:ext cx="4486656" cy="702702"/>
          </a:xfrm>
        </p:spPr>
        <p:txBody>
          <a:bodyPr>
            <a:normAutofit/>
          </a:bodyPr>
          <a:lstStyle/>
          <a:p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3DAC7B-0F6F-EE7F-38CE-017D244B5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9" r="-1" b="17468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16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63F664-71D8-126F-3B54-4EC26683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e-DE" sz="1400">
                <a:solidFill>
                  <a:srgbClr val="FFFFFF"/>
                </a:solidFill>
              </a:rPr>
              <a:t>Inhaltsverzeichnis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B01BDC-2F6E-E9C1-CC05-8A07DE64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Ziele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Beteiligte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Vorbereitungen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Verlauf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Scheitern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Auswirkungen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Quellenverzeichnis </a:t>
            </a:r>
          </a:p>
        </p:txBody>
      </p:sp>
    </p:spTree>
    <p:extLst>
      <p:ext uri="{BB962C8B-B14F-4D97-AF65-F5344CB8AC3E}">
        <p14:creationId xmlns:p14="http://schemas.microsoft.com/office/powerpoint/2010/main" val="26715595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402F4-0142-F807-D084-E77FBD5C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807" y="964692"/>
            <a:ext cx="5894832" cy="1188720"/>
          </a:xfrm>
        </p:spPr>
        <p:txBody>
          <a:bodyPr>
            <a:normAutofit/>
          </a:bodyPr>
          <a:lstStyle/>
          <a:p>
            <a:r>
              <a:rPr lang="de-DE"/>
              <a:t>Ziele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EC7370-FF9F-4131-8812-2123F5D9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315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377563-4FF6-4DD0-B84A-CFBB8D783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907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CE7B0B-E7FD-E403-CE79-2C8F26AB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99" y="2496854"/>
            <a:ext cx="3328416" cy="187223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C9EB2-81C3-66AA-6689-A859B9E4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78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b="0" i="0" dirty="0">
                <a:effectLst/>
                <a:latin typeface="Helvetica" pitchFamily="2" charset="0"/>
              </a:rPr>
              <a:t>Die Übernahme der Staatsgewalt in kurzer Zeit durch Wehrmachtsverbände </a:t>
            </a:r>
          </a:p>
          <a:p>
            <a:pPr>
              <a:lnSpc>
                <a:spcPct val="90000"/>
              </a:lnSpc>
            </a:pPr>
            <a:endParaRPr lang="de-DE" dirty="0">
              <a:latin typeface="Helvetica" pitchFamily="2" charset="0"/>
            </a:endParaRPr>
          </a:p>
          <a:p>
            <a:pPr>
              <a:lnSpc>
                <a:spcPct val="90000"/>
              </a:lnSpc>
            </a:pPr>
            <a:r>
              <a:rPr lang="de-DE" b="0" i="0" dirty="0">
                <a:effectLst/>
                <a:latin typeface="Helvetica" pitchFamily="2" charset="0"/>
              </a:rPr>
              <a:t>Politische Neuordnung Deutschlands </a:t>
            </a:r>
          </a:p>
          <a:p>
            <a:pPr>
              <a:lnSpc>
                <a:spcPct val="90000"/>
              </a:lnSpc>
            </a:pPr>
            <a:endParaRPr lang="de-DE" b="0" i="0" dirty="0">
              <a:effectLst/>
              <a:latin typeface="Helvetica" pitchFamily="2" charset="0"/>
            </a:endParaRPr>
          </a:p>
          <a:p>
            <a:pPr>
              <a:lnSpc>
                <a:spcPct val="90000"/>
              </a:lnSpc>
            </a:pPr>
            <a:r>
              <a:rPr lang="de-DE" b="0" i="0" dirty="0">
                <a:effectLst/>
                <a:latin typeface="Helvetica" pitchFamily="2" charset="0"/>
              </a:rPr>
              <a:t>Der Jurist Carl Friedrich </a:t>
            </a:r>
            <a:r>
              <a:rPr lang="de-DE" b="0" i="0" dirty="0" err="1">
                <a:effectLst/>
                <a:latin typeface="Helvetica" pitchFamily="2" charset="0"/>
              </a:rPr>
              <a:t>Goerdeler</a:t>
            </a:r>
            <a:r>
              <a:rPr lang="de-DE" b="0" i="0" dirty="0">
                <a:effectLst/>
                <a:latin typeface="Helvetica" pitchFamily="2" charset="0"/>
              </a:rPr>
              <a:t> sollte Übergangskanzler und der General Ludwig Beck Staatsoberhaupt werden.</a:t>
            </a:r>
            <a:endParaRPr lang="de-DE" dirty="0">
              <a:effectLst/>
              <a:latin typeface="Helvetica" pitchFamily="2" charset="0"/>
            </a:endParaRPr>
          </a:p>
          <a:p>
            <a:pPr>
              <a:lnSpc>
                <a:spcPct val="9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D8432-6DE8-B10C-61BA-3421F901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136" y="1690797"/>
            <a:ext cx="9167114" cy="3678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b="0" u="sng" dirty="0">
                <a:effectLst/>
                <a:latin typeface="Helvetica" pitchFamily="2" charset="0"/>
              </a:rPr>
              <a:t>Verschiedene Deutungen: </a:t>
            </a:r>
          </a:p>
          <a:p>
            <a:r>
              <a:rPr lang="de-DE" sz="2000" b="0" i="0" dirty="0">
                <a:effectLst/>
                <a:latin typeface="Helvetica" pitchFamily="2" charset="0"/>
              </a:rPr>
              <a:t>Sie wollten  vor allem ein Zeichen setzen, dass es auch unter Deutschen Widerstand gegen den verbrecherischen, von Hitler begonnenen Krieg gebe („Aufstand des Gewissens*). </a:t>
            </a:r>
          </a:p>
          <a:p>
            <a:r>
              <a:rPr lang="de-DE" sz="2000" b="0" i="0" dirty="0">
                <a:effectLst/>
                <a:latin typeface="Helvetica" pitchFamily="2" charset="0"/>
              </a:rPr>
              <a:t>die Attentäter wollten vor allem auf einen erfolgreichen Umsturz hinarbeiteten, um eine bedingungslose Kapitulation Deutschlands abzuwenden, als sich die Niederlage des Deutschen Reiches im Zweiten Weltkrieg bereits abzeichnete.</a:t>
            </a:r>
            <a:endParaRPr lang="de-DE" sz="2000" dirty="0">
              <a:effectLst/>
              <a:latin typeface="Helvetica" pitchFamily="2" charset="0"/>
            </a:endParaRPr>
          </a:p>
          <a:p>
            <a:r>
              <a:rPr lang="de-DE" sz="2000" b="0" i="0" dirty="0">
                <a:effectLst/>
                <a:latin typeface="Helvetica" pitchFamily="2" charset="0"/>
              </a:rPr>
              <a:t>Einig waren sich die Widerstandskämpfer darin, dass der Zweite Weltkrieg möglichst schnell beendet werden müsse, um weitere Opfer zu verhindern; eine bedingungslose Kapitulation Deutschlands lehnten sie jedoch ab. </a:t>
            </a:r>
            <a:endParaRPr lang="de-DE" sz="20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559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062F70-B78F-B2C3-DD23-62A286FB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Claus Schenk Graf von Stauffenberg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A6D85-74C7-568E-95C8-6F638673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Geboren 15 November 1907 gestorben, 21. Juli 1944</a:t>
            </a:r>
          </a:p>
          <a:p>
            <a:r>
              <a:rPr lang="de-DE">
                <a:solidFill>
                  <a:schemeClr val="bg1"/>
                </a:solidFill>
              </a:rPr>
              <a:t>1</a:t>
            </a:r>
            <a:r>
              <a:rPr lang="de-DE" dirty="0">
                <a:solidFill>
                  <a:schemeClr val="bg1"/>
                </a:solidFill>
              </a:rPr>
              <a:t>9</a:t>
            </a:r>
            <a:r>
              <a:rPr lang="de-DE">
                <a:solidFill>
                  <a:schemeClr val="bg1"/>
                </a:solidFill>
              </a:rPr>
              <a:t>26 </a:t>
            </a:r>
            <a:r>
              <a:rPr lang="de-DE" dirty="0">
                <a:solidFill>
                  <a:schemeClr val="bg1"/>
                </a:solidFill>
              </a:rPr>
              <a:t>Einstieg in die Reichswehr</a:t>
            </a:r>
          </a:p>
          <a:p>
            <a:r>
              <a:rPr lang="de-DE" dirty="0">
                <a:solidFill>
                  <a:schemeClr val="bg1"/>
                </a:solidFill>
              </a:rPr>
              <a:t>1938 wird Generalstabsoffizier</a:t>
            </a:r>
          </a:p>
          <a:p>
            <a:r>
              <a:rPr lang="de-DE" dirty="0">
                <a:solidFill>
                  <a:schemeClr val="bg1"/>
                </a:solidFill>
              </a:rPr>
              <a:t>Unterstütze die NSDAP, bis er nicht mehr die Brutalität und Hass der Nazis unterstütze</a:t>
            </a:r>
          </a:p>
          <a:p>
            <a:r>
              <a:rPr lang="de-DE" dirty="0">
                <a:solidFill>
                  <a:schemeClr val="bg1"/>
                </a:solidFill>
              </a:rPr>
              <a:t>Wird in der Nacht vom 20/21. Juni im Hof vom </a:t>
            </a:r>
            <a:r>
              <a:rPr lang="de-DE" dirty="0" err="1">
                <a:solidFill>
                  <a:schemeClr val="bg1"/>
                </a:solidFill>
              </a:rPr>
              <a:t>Bendlerblocks</a:t>
            </a:r>
            <a:r>
              <a:rPr lang="de-DE" dirty="0">
                <a:solidFill>
                  <a:schemeClr val="bg1"/>
                </a:solidFill>
              </a:rPr>
              <a:t> in Berlin erschossen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709CFF-35B2-CF48-2D1F-BD934F19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0" y="750643"/>
            <a:ext cx="3428662" cy="51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BAAD0565-53CD-4D7C-A6AE-8DCFB6761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7CE531-2BB9-1BEE-62D1-B12292D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e-DE"/>
              <a:t>Ludwig Beck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B682C-16C9-9055-6497-F061A72D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Geboren 29. Juni 1880 gestorben, 20. Juli 1944</a:t>
            </a:r>
          </a:p>
          <a:p>
            <a:r>
              <a:rPr lang="de-DE">
                <a:solidFill>
                  <a:srgbClr val="FFFFFF"/>
                </a:solidFill>
              </a:rPr>
              <a:t>1919 Eintritt in die Reichswehr, in der bis zum General Aufstieg</a:t>
            </a:r>
          </a:p>
          <a:p>
            <a:r>
              <a:rPr lang="de-DE">
                <a:solidFill>
                  <a:srgbClr val="FFFFFF"/>
                </a:solidFill>
              </a:rPr>
              <a:t>1938 versuchte ein gemeinsames Vorgehen und generell gegen die Kriegsplanung etwas zu organisieren</a:t>
            </a:r>
          </a:p>
          <a:p>
            <a:r>
              <a:rPr lang="de-DE">
                <a:solidFill>
                  <a:srgbClr val="FFFFFF"/>
                </a:solidFill>
              </a:rPr>
              <a:t>20. Juli 1944 wird von der Wehrmacht festgenommen Und anschließend erschossen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0B6CB841-CBA1-4DF4-8C19-4C7DDB03A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83FD6306-603B-410E-AFCF-2EA2E0639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C4CE60-C238-ADC1-1AD2-683398340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3453"/>
          <a:stretch/>
        </p:blipFill>
        <p:spPr>
          <a:xfrm>
            <a:off x="8020812" y="1126397"/>
            <a:ext cx="3044952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78CD-D881-AFF1-34B8-C2C9315D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807" y="964692"/>
            <a:ext cx="5894832" cy="1188720"/>
          </a:xfrm>
        </p:spPr>
        <p:txBody>
          <a:bodyPr>
            <a:normAutofit/>
          </a:bodyPr>
          <a:lstStyle/>
          <a:p>
            <a:r>
              <a:rPr lang="de-DE"/>
              <a:t>Friedrich obricht</a:t>
            </a:r>
            <a:endParaRPr lang="de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EC7370-FF9F-4131-8812-2123F5D9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315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377563-4FF6-4DD0-B84A-CFBB8D783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907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B2B504-4B2C-CD45-9BBF-A1C639266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01" b="1"/>
          <a:stretch/>
        </p:blipFill>
        <p:spPr>
          <a:xfrm>
            <a:off x="1272474" y="1293275"/>
            <a:ext cx="3038466" cy="42793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02DE7-1BCA-A109-E1B1-28CBE5B2B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78" y="2638044"/>
            <a:ext cx="5963317" cy="3263206"/>
          </a:xfrm>
        </p:spPr>
        <p:txBody>
          <a:bodyPr>
            <a:normAutofit/>
          </a:bodyPr>
          <a:lstStyle/>
          <a:p>
            <a:r>
              <a:rPr lang="de-DE" dirty="0"/>
              <a:t>Geboren 4. Oktober 1888 und gestorben, 21. Juli 1944</a:t>
            </a:r>
          </a:p>
          <a:p>
            <a:r>
              <a:rPr lang="de-DE" dirty="0"/>
              <a:t>1919 Hauptmann in der Reichswehr</a:t>
            </a:r>
          </a:p>
          <a:p>
            <a:r>
              <a:rPr lang="de-DE" dirty="0"/>
              <a:t>1923 nach dem Hitler-Putsch distanziert er sich zur NSDAP</a:t>
            </a:r>
          </a:p>
          <a:p>
            <a:r>
              <a:rPr lang="de-DE" dirty="0"/>
              <a:t>Wird in der Nacht vom 20./21. Juli im Hof </a:t>
            </a:r>
            <a:r>
              <a:rPr lang="de-DE" dirty="0" err="1"/>
              <a:t>Bendlerblocks</a:t>
            </a:r>
            <a:r>
              <a:rPr lang="de-DE" dirty="0"/>
              <a:t> in Berlin erschossen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4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9C388-004F-4FEB-5006-C31F9FAF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de-DE" sz="2400"/>
              <a:t>Henning von Tresckow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031AE0-F77F-3040-ED3B-0C87A8E6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2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79E5FA-C59C-4C5E-A445-99A9632E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de-DE" dirty="0"/>
              <a:t>Geboren 10. Januar 1901 gestorben, 21. Juli 1944</a:t>
            </a:r>
          </a:p>
          <a:p>
            <a:r>
              <a:rPr lang="de-DE" dirty="0"/>
              <a:t>1924: Eintritt in die Reichswehr</a:t>
            </a:r>
          </a:p>
          <a:p>
            <a:r>
              <a:rPr lang="de-DE" dirty="0"/>
              <a:t>Lehnte den zweiten Weltkrieg ab</a:t>
            </a:r>
          </a:p>
          <a:p>
            <a:r>
              <a:rPr lang="de-DE" dirty="0"/>
              <a:t>1942: entwickelte mehrere </a:t>
            </a:r>
            <a:r>
              <a:rPr lang="de-DE" dirty="0" err="1"/>
              <a:t>Attentatpläne</a:t>
            </a:r>
            <a:endParaRPr lang="de-DE" dirty="0"/>
          </a:p>
          <a:p>
            <a:r>
              <a:rPr lang="de-DE" dirty="0"/>
              <a:t>März, 1943:  ihm gelingt es eine Zeitbombe in Hitlers Flugzeug zu tuen.</a:t>
            </a:r>
          </a:p>
          <a:p>
            <a:r>
              <a:rPr lang="de-DE" dirty="0"/>
              <a:t> 21. Juli 1944: Nach dem Scheitern begeht er Selbstmord</a:t>
            </a:r>
          </a:p>
        </p:txBody>
      </p:sp>
    </p:spTree>
    <p:extLst>
      <p:ext uri="{BB962C8B-B14F-4D97-AF65-F5344CB8AC3E}">
        <p14:creationId xmlns:p14="http://schemas.microsoft.com/office/powerpoint/2010/main" val="42821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Breitbild</PresentationFormat>
  <Paragraphs>98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Gill Sans MT</vt:lpstr>
      <vt:lpstr>Helvetica</vt:lpstr>
      <vt:lpstr>Paket</vt:lpstr>
      <vt:lpstr>Attentat: 20 Juli 1944</vt:lpstr>
      <vt:lpstr>Der militärische Widerstand  Stauffenberg </vt:lpstr>
      <vt:lpstr>Inhaltsverzeichnis </vt:lpstr>
      <vt:lpstr>Ziele</vt:lpstr>
      <vt:lpstr>PowerPoint-Präsentation</vt:lpstr>
      <vt:lpstr>Claus Schenk Graf von Stauffenberg</vt:lpstr>
      <vt:lpstr>Ludwig Beck </vt:lpstr>
      <vt:lpstr>Friedrich obricht</vt:lpstr>
      <vt:lpstr>Henning von Tresckow</vt:lpstr>
      <vt:lpstr>Andere Teilnehmer waren auch:</vt:lpstr>
      <vt:lpstr>Vorbereitung </vt:lpstr>
      <vt:lpstr>Verlauf 20 Juli</vt:lpstr>
      <vt:lpstr>PowerPoint-Präsentation</vt:lpstr>
      <vt:lpstr>21 Juli</vt:lpstr>
      <vt:lpstr>Scheitern</vt:lpstr>
      <vt:lpstr>Auswirkungen damals </vt:lpstr>
      <vt:lpstr>Auswirkungen Heute</vt:lpstr>
      <vt:lpstr>Quellenverzeichnis </vt:lpstr>
      <vt:lpstr>Danke für eure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Attentat: 20 Juli 1944</dc:title>
  <dc:creator>Saskia Ballmann</dc:creator>
  <cp:lastModifiedBy>Luka Novakovic</cp:lastModifiedBy>
  <cp:revision>3</cp:revision>
  <dcterms:created xsi:type="dcterms:W3CDTF">2023-11-17T09:55:15Z</dcterms:created>
  <dcterms:modified xsi:type="dcterms:W3CDTF">2025-01-29T21:17:54Z</dcterms:modified>
</cp:coreProperties>
</file>