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4B74FD-F65F-411A-B2A0-A6A6D01643E9}">
  <a:tblStyle styleId="{4C4B74FD-F65F-411A-B2A0-A6A6D0164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ec468b92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ec468b92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ec468b9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ec468b9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ec468b928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ec468b928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c468b92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ec468b92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ec468b92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ec468b92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ec468b928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ec468b928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ec468b928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ec468b928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AUTO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 1">
  <p:cSld name="AUTOLAYOUT_1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35127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GDXtIB_eOmJQgg1bquotPibIcTCcu178/view" TargetMode="External"/><Relationship Id="rId3" Type="http://schemas.openxmlformats.org/officeDocument/2006/relationships/hyperlink" Target="https://www.google.com/search?q=universalindikator&amp;tbm=isch&amp;hl=en&amp;chips=q:universalindikator,online_chips:bromthymolblau&amp;rlz=1C1CHBF_deDE916DE916&amp;sa=X&amp;ved=2ahUKEwiT4MWooPvuAhXIwuAKHQL9Bx0Q4lYoBHoECAEQHg&amp;biw=1903&amp;bih=979#imgrc=lzDpOCimNdtidM" TargetMode="External"/><Relationship Id="rId7" Type="http://schemas.openxmlformats.org/officeDocument/2006/relationships/hyperlink" Target="https://www.youtube.com/watch?v=0odQLq6EJB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R4i-hrxKcnA" TargetMode="External"/><Relationship Id="rId5" Type="http://schemas.openxmlformats.org/officeDocument/2006/relationships/hyperlink" Target="https://www.google.com/search?q=universalindikator&amp;tbm=isch&amp;rlz=1C1CHBF_deDE916DE916&amp;hl=en&amp;sa=X&amp;ved=0CN8BEKzcAigCahcKEwiovqO8n_vuAhUAAAAAHQAAAAAQCw&amp;biw=1903&amp;bih=922#imgrc=4_8LXEldPQid9M" TargetMode="External"/><Relationship Id="rId4" Type="http://schemas.openxmlformats.org/officeDocument/2006/relationships/hyperlink" Target="https://www.saeure-basen-forum.de/saeure-basen-haushal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200"/>
              <a:t>Die historische Entwicklung des Säuren-Base-Begriffs</a:t>
            </a:r>
            <a:endParaRPr sz="4200"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77950" y="4355525"/>
            <a:ext cx="4650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FFFF"/>
                </a:solidFill>
              </a:rPr>
              <a:t>V</a:t>
            </a:r>
            <a:r>
              <a:rPr lang="de" dirty="0">
                <a:solidFill>
                  <a:srgbClr val="FFFFFF"/>
                </a:solidFill>
              </a:rPr>
              <a:t>on King Luka und King Stefan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959900" y="4401425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FFFFFF"/>
                </a:solidFill>
              </a:rPr>
              <a:t>2021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37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de">
                <a:solidFill>
                  <a:srgbClr val="FFFFFF"/>
                </a:solidFill>
              </a:rPr>
              <a:t>Der PH-Wert ( Luka )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de">
                <a:solidFill>
                  <a:srgbClr val="FFFFFF"/>
                </a:solidFill>
              </a:rPr>
              <a:t>Welche Methoden gibt es zur Bestimmung des pH-Werts? ( Stefan ) 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de">
                <a:solidFill>
                  <a:srgbClr val="FFFFFF"/>
                </a:solidFill>
              </a:rPr>
              <a:t>Die Historische Entwicklung des Säure Basen Begriffs ( Luka, Enoch, Stefan ) 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de">
                <a:solidFill>
                  <a:srgbClr val="FFFFFF"/>
                </a:solidFill>
              </a:rPr>
              <a:t>Quellenangaben ( Enoch )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l="16667" r="16661"/>
          <a:stretch/>
        </p:blipFill>
        <p:spPr>
          <a:xfrm>
            <a:off x="3047639" y="0"/>
            <a:ext cx="60963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Der PH - Wert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solidFill>
                  <a:schemeClr val="dk1"/>
                </a:solidFill>
              </a:rPr>
              <a:t>Zahl, die angibt, wie stark sich eine Lösung basisch oder sauer verhält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 amt="60000"/>
          </a:blip>
          <a:srcRect l="34719" r="34719"/>
          <a:stretch/>
        </p:blipFill>
        <p:spPr>
          <a:xfrm>
            <a:off x="0" y="0"/>
            <a:ext cx="35126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Welche Methoden gibt es zur 	Bestimmung des Ph-Werts?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4093750" y="714600"/>
            <a:ext cx="3834600" cy="3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pH papier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Bromthymolblau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Thymolblau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Universalindikator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Rotkohlsaft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Phenolphthalein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Methylorange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Lackmus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Bromkresolgrün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374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Historische Entwicklung des Säure Basen Begriffs </a:t>
            </a:r>
            <a:endParaRPr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642925" y="128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{4C4B74FD-F65F-411A-B2A0-A6A6D01643E9}</a:tableStyleId>
              </a:tblPr>
              <a:tblGrid>
                <a:gridCol w="15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rgbClr val="FFFFFF"/>
                          </a:solidFill>
                        </a:rPr>
                        <a:t>Wer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rgbClr val="FFFFFF"/>
                          </a:solidFill>
                        </a:rPr>
                        <a:t>Wann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rgbClr val="FFFFFF"/>
                          </a:solidFill>
                        </a:rPr>
                        <a:t>Definition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R. Boyle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17. Jahrhundert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Die Farbänderung einiger  Pflanzenfarbstoffe(Indikatoren) bei Zugabe von Säuren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O. Tacke (Tachenius)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17. Jahrhundert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Es gibt Stoffe, die zwar keine alkalischen Lösungen bilden, aber mit Säuren zu Salzen reagieren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G. F. Rouelle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1730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Die Stoffe werden als Basen bezeichnet, da sie die Basis für die Salzbildung sind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A. L. Lavoisier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ab 1730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“gas oxygéne”( sauermachendes Gas, Sauerstoff ):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- Luftbestandteil bei der Verbrennung von Nichtmetalle mit einem Bestandteil der Luft zu Stoffen verbinden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20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Historische Entwicklung des Säure Basen Begriffs II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958988" y="109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{4C4B74FD-F65F-411A-B2A0-A6A6D01643E9}</a:tableStyleId>
              </a:tblPr>
              <a:tblGrid>
                <a:gridCol w="168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Wer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Wann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Definition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H. Davy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Ende des 18</a:t>
                      </a:r>
                      <a:r>
                        <a:rPr lang="de" sz="1300">
                          <a:solidFill>
                            <a:srgbClr val="FFFFFF"/>
                          </a:solidFill>
                        </a:rPr>
                        <a:t>. </a:t>
                      </a: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Jahrhunderts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Die alle bisher bekannten Säuren Wasserstoffverbindungen, aber nicht unbedingt Sauerstoffverbindung sind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J. V. Liebig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1838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Säuren Wasserstoffverbindung sind, in welchen Wasserstoff durch Metalle ersetzt werden kann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S. Arrhenius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1887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Die Arrhenius-Definition: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- Säuren sind Wasserstoffverbindung , die in einer wässrigen Lösung Protonen abspalten und gleichzeitig Säurerest-Ionen bilden.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J. N. Brönsted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1923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FF"/>
                          </a:solidFill>
                        </a:rPr>
                        <a:t>Teilchen, die bei Reaktionen Protonen abgeben können, nennt man Protonendonatoren, Teilchen, die Protonen aufnehmen können, nennt man Basen ( Protonenakzeptoren 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Quellenangaben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35150"/>
            <a:ext cx="8520600" cy="3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 u="sng">
                <a:solidFill>
                  <a:schemeClr val="hlink"/>
                </a:solidFill>
                <a:hlinkClick r:id="rId3"/>
              </a:rPr>
              <a:t>Ph-Wert Skala</a:t>
            </a:r>
            <a:r>
              <a:rPr lang="de" sz="1300"/>
              <a:t> → Abgerufen am 21.02.21</a:t>
            </a:r>
            <a:endParaRPr sz="13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 u="sng">
                <a:solidFill>
                  <a:schemeClr val="hlink"/>
                </a:solidFill>
                <a:hlinkClick r:id="rId4"/>
              </a:rPr>
              <a:t>Säure-Basen-Forum</a:t>
            </a:r>
            <a:r>
              <a:rPr lang="de" sz="1300"/>
              <a:t> → Abgerufen am 21.02.21</a:t>
            </a:r>
            <a:endParaRPr sz="13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 u="sng">
                <a:solidFill>
                  <a:schemeClr val="hlink"/>
                </a:solidFill>
                <a:hlinkClick r:id="rId5"/>
              </a:rPr>
              <a:t>pH-Papier Bild</a:t>
            </a:r>
            <a:r>
              <a:rPr lang="de" sz="1300"/>
              <a:t> → Abgerufen am 21.02.21</a:t>
            </a:r>
            <a:endParaRPr sz="13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 u="sng">
                <a:solidFill>
                  <a:schemeClr val="hlink"/>
                </a:solidFill>
                <a:hlinkClick r:id="rId6"/>
              </a:rPr>
              <a:t>PH-Indikatoren einfach erklärt </a:t>
            </a:r>
            <a:r>
              <a:rPr lang="de" sz="1300"/>
              <a:t>→ Abgerufen am 21.02.21</a:t>
            </a:r>
            <a:endParaRPr sz="13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 u="sng">
                <a:solidFill>
                  <a:schemeClr val="hlink"/>
                </a:solidFill>
                <a:hlinkClick r:id="rId7"/>
              </a:rPr>
              <a:t>musste wissen chemie - YouTube</a:t>
            </a:r>
            <a:r>
              <a:rPr lang="de" sz="1300"/>
              <a:t> → Abgerufen am 21.02.21</a:t>
            </a:r>
            <a:endParaRPr sz="13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sz="1300" u="sng">
                <a:solidFill>
                  <a:schemeClr val="hlink"/>
                </a:solidFill>
                <a:hlinkClick r:id="rId8"/>
              </a:rPr>
              <a:t>Text von Frau Seeger</a:t>
            </a:r>
            <a:r>
              <a:rPr lang="de" sz="1300"/>
              <a:t> → Abgerufen am 21.02.21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6881"/>
          <a:stretch/>
        </p:blipFill>
        <p:spPr>
          <a:xfrm>
            <a:off x="1714500" y="966799"/>
            <a:ext cx="5715000" cy="29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Bildschirmpräsentation (16:9)</PresentationFormat>
  <Paragraphs>70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Simple Dark</vt:lpstr>
      <vt:lpstr>Die historische Entwicklung des Säuren-Base-Begriffs</vt:lpstr>
      <vt:lpstr>Gliederung</vt:lpstr>
      <vt:lpstr>Der PH - Wert</vt:lpstr>
      <vt:lpstr>Welche Methoden gibt es zur  Bestimmung des Ph-Werts? </vt:lpstr>
      <vt:lpstr>Die Historische Entwicklung des Säure Basen Begriffs </vt:lpstr>
      <vt:lpstr>Die Historische Entwicklung des Säure Basen Begriffs II  </vt:lpstr>
      <vt:lpstr>Quellenangaben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Luka Novakovic</cp:lastModifiedBy>
  <cp:revision>1</cp:revision>
  <dcterms:modified xsi:type="dcterms:W3CDTF">2025-01-29T20:51:06Z</dcterms:modified>
</cp:coreProperties>
</file>