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62"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embeddedFontLst>
    <p:embeddedFont>
      <p:font typeface="Geo" panose="020B0604020202020204"/>
      <p:regular r:id="rId17"/>
      <p: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40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‹Nr.›</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Calibri"/>
                <a:ea typeface="Calibri"/>
                <a:cs typeface="Calibri"/>
                <a:sym typeface="Calibri"/>
              </a:rPr>
              <a:t>Daisy: (Einleitung), allgemeine Informationen, Großbritannien vor dem Brexit, Gründe für Brexit, EU-Mitgliedschaftsreferendum</a:t>
            </a:r>
            <a:endParaRPr/>
          </a:p>
          <a:p>
            <a:pPr marL="0" lvl="0" indent="0" algn="l" rtl="0">
              <a:spcBef>
                <a:spcPts val="0"/>
              </a:spcBef>
              <a:spcAft>
                <a:spcPts val="0"/>
              </a:spcAft>
              <a:buNone/>
            </a:pPr>
            <a:r>
              <a:rPr lang="en-US">
                <a:latin typeface="Calibri"/>
                <a:ea typeface="Calibri"/>
                <a:cs typeface="Calibri"/>
                <a:sym typeface="Calibri"/>
              </a:rPr>
              <a:t>Lukas: Folgen für Großbritannien und für die EU, Handels- und Koorperationsabkommern, (Schluss) </a:t>
            </a:r>
            <a:endParaRPr>
              <a:latin typeface="Calibri"/>
              <a:ea typeface="Calibri"/>
              <a:cs typeface="Calibri"/>
              <a:sym typeface="Calibri"/>
            </a:endParaRPr>
          </a:p>
        </p:txBody>
      </p:sp>
      <p:sp>
        <p:nvSpPr>
          <p:cNvPr id="114" name="Google Shape;11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124" name="Google Shape;12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Am 23. Juni 2016 fand im Vereinigten Königreich ein Referendum über die Mitgliedschaft des Landes in der Europäischen Union (EU) statt. Dabei stimmten 52 % der Teilnehmenden für den Austritt, 48 % votierten für den Verbleib.</a:t>
            </a:r>
            <a:endParaRPr/>
          </a:p>
          <a:p>
            <a:pPr marL="0" lvl="0" indent="0" algn="l" rtl="0">
              <a:spcBef>
                <a:spcPts val="0"/>
              </a:spcBef>
              <a:spcAft>
                <a:spcPts val="0"/>
              </a:spcAft>
              <a:buNone/>
            </a:pPr>
            <a:r>
              <a:rPr lang="en-US"/>
              <a:t>Am 29. März 2017 unterrichtete das Vereinigte Königreich den Europäischen Rat von seiner Absicht, aus der EU auszutreten, und leitete damit offiziell das Verfahren nach Artikel 50 des Vertrags über die Europäische Union ein.</a:t>
            </a:r>
            <a:endParaRPr/>
          </a:p>
          <a:p>
            <a:pPr marL="0" lvl="0" indent="0" algn="l" rtl="0">
              <a:spcBef>
                <a:spcPts val="0"/>
              </a:spcBef>
              <a:spcAft>
                <a:spcPts val="0"/>
              </a:spcAft>
              <a:buNone/>
            </a:pPr>
            <a:r>
              <a:rPr lang="en-US"/>
              <a:t>Am 30. Januar 2020 ratifizierte die EU das Austrittsabkommen.</a:t>
            </a:r>
            <a:endParaRPr/>
          </a:p>
          <a:p>
            <a:pPr marL="0" lvl="0" indent="0" algn="l" rtl="0">
              <a:spcBef>
                <a:spcPts val="0"/>
              </a:spcBef>
              <a:spcAft>
                <a:spcPts val="0"/>
              </a:spcAft>
              <a:buNone/>
            </a:pPr>
            <a:r>
              <a:rPr lang="en-US"/>
              <a:t>Am 31. Januar 2020 um Mitternacht (MEZ) verließ das Vereinigte Königreich mit Inkrafttreten des Austrittsabkommens die Europäische Union und wurde zu einem Drittland. Damit begann ein Übergangszeitraum, der am 31. Dezember 2020 endete.</a:t>
            </a:r>
            <a:endParaRPr/>
          </a:p>
          <a:p>
            <a:pPr marL="0" lvl="0" indent="0" algn="l" rtl="0">
              <a:spcBef>
                <a:spcPts val="0"/>
              </a:spcBef>
              <a:spcAft>
                <a:spcPts val="0"/>
              </a:spcAft>
              <a:buNone/>
            </a:pPr>
            <a:r>
              <a:rPr lang="en-US"/>
              <a:t>Am 24. Dezember 2020 einigten sich die EU und das Vereinigte Königreich auf ein Handels- und Kooperationsabkommen, in dem ihre künftigen Beziehungen neu geregelt werden. Alle 27 Mitgliedstaaten haben das Abkommen am 29. Dezember 2020 gebilligt.</a:t>
            </a:r>
            <a:endParaRPr/>
          </a:p>
          <a:p>
            <a:pPr marL="0" lvl="0" indent="0" algn="l" rtl="0">
              <a:spcBef>
                <a:spcPts val="0"/>
              </a:spcBef>
              <a:spcAft>
                <a:spcPts val="0"/>
              </a:spcAft>
              <a:buNone/>
            </a:pPr>
            <a:r>
              <a:rPr lang="en-US"/>
              <a:t>Am 31. Dezember 2020 wurde das Handels- und Kooperationsabkommen zwischen der EU und dem Vereinigten Königreich im Amtsblatt der Europäischen Union veröffentlicht. Es gilt vorläufig seit dem 1. Januar 2021.</a:t>
            </a:r>
            <a:endParaRPr/>
          </a:p>
          <a:p>
            <a:pPr marL="0" lvl="0" indent="0" algn="l" rtl="0">
              <a:spcBef>
                <a:spcPts val="0"/>
              </a:spcBef>
              <a:spcAft>
                <a:spcPts val="0"/>
              </a:spcAft>
              <a:buNone/>
            </a:pPr>
            <a:endParaRPr/>
          </a:p>
          <a:p>
            <a:pPr marL="0" lvl="0" indent="0" algn="l" rtl="0">
              <a:spcBef>
                <a:spcPts val="0"/>
              </a:spcBef>
              <a:spcAft>
                <a:spcPts val="0"/>
              </a:spcAft>
              <a:buNone/>
            </a:pPr>
            <a:endParaRPr>
              <a:latin typeface="Calibri"/>
              <a:ea typeface="Calibri"/>
              <a:cs typeface="Calibri"/>
              <a:sym typeface="Calibri"/>
            </a:endParaRPr>
          </a:p>
        </p:txBody>
      </p:sp>
      <p:sp>
        <p:nvSpPr>
          <p:cNvPr id="138" name="Google Shape;13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transition spd="slow">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垂直排列标题与文本"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transition spd="slow">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3" name="Google Shape;9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transition spd="slow">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27"/>
        <p:cNvGrpSpPr/>
        <p:nvPr/>
      </p:nvGrpSpPr>
      <p:grpSpPr>
        <a:xfrm>
          <a:off x="0" y="0"/>
          <a:ext cx="0" cy="0"/>
          <a:chOff x="0" y="0"/>
          <a:chExt cx="0" cy="0"/>
        </a:xfrm>
      </p:grpSpPr>
      <p:sp>
        <p:nvSpPr>
          <p:cNvPr id="28" name="Google Shape;2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7" name="Google Shape;8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8" name="Google Shape;8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9" name="Google Shape;8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lt1"/>
                </a:solidFill>
                <a:latin typeface="Calibri"/>
                <a:ea typeface="Calibri"/>
                <a:cs typeface="Calibri"/>
                <a:sym typeface="Calibri"/>
              </a:defRPr>
            </a:lvl1pPr>
            <a:lvl2pPr marL="0" marR="0" lvl="1" indent="0" algn="r" rtl="0">
              <a:spcBef>
                <a:spcPts val="0"/>
              </a:spcBef>
              <a:buNone/>
              <a:defRPr sz="1200" b="0" u="none">
                <a:solidFill>
                  <a:schemeClr val="lt1"/>
                </a:solidFill>
                <a:latin typeface="Calibri"/>
                <a:ea typeface="Calibri"/>
                <a:cs typeface="Calibri"/>
                <a:sym typeface="Calibri"/>
              </a:defRPr>
            </a:lvl2pPr>
            <a:lvl3pPr marL="0" marR="0" lvl="2" indent="0" algn="r" rtl="0">
              <a:spcBef>
                <a:spcPts val="0"/>
              </a:spcBef>
              <a:buNone/>
              <a:defRPr sz="1200" b="0" u="none">
                <a:solidFill>
                  <a:schemeClr val="lt1"/>
                </a:solidFill>
                <a:latin typeface="Calibri"/>
                <a:ea typeface="Calibri"/>
                <a:cs typeface="Calibri"/>
                <a:sym typeface="Calibri"/>
              </a:defRPr>
            </a:lvl3pPr>
            <a:lvl4pPr marL="0" marR="0" lvl="3" indent="0" algn="r" rtl="0">
              <a:spcBef>
                <a:spcPts val="0"/>
              </a:spcBef>
              <a:buNone/>
              <a:defRPr sz="1200" b="0" u="none">
                <a:solidFill>
                  <a:schemeClr val="lt1"/>
                </a:solidFill>
                <a:latin typeface="Calibri"/>
                <a:ea typeface="Calibri"/>
                <a:cs typeface="Calibri"/>
                <a:sym typeface="Calibri"/>
              </a:defRPr>
            </a:lvl4pPr>
            <a:lvl5pPr marL="0" marR="0" lvl="4" indent="0" algn="r" rtl="0">
              <a:spcBef>
                <a:spcPts val="0"/>
              </a:spcBef>
              <a:buNone/>
              <a:defRPr sz="1200" b="0" u="none">
                <a:solidFill>
                  <a:schemeClr val="lt1"/>
                </a:solidFill>
                <a:latin typeface="Calibri"/>
                <a:ea typeface="Calibri"/>
                <a:cs typeface="Calibri"/>
                <a:sym typeface="Calibri"/>
              </a:defRPr>
            </a:lvl5pPr>
            <a:lvl6pPr marL="0" marR="0" lvl="5" indent="0" algn="r" rtl="0">
              <a:spcBef>
                <a:spcPts val="0"/>
              </a:spcBef>
              <a:buNone/>
              <a:defRPr sz="1200" b="0" u="none">
                <a:solidFill>
                  <a:schemeClr val="lt1"/>
                </a:solidFill>
                <a:latin typeface="Calibri"/>
                <a:ea typeface="Calibri"/>
                <a:cs typeface="Calibri"/>
                <a:sym typeface="Calibri"/>
              </a:defRPr>
            </a:lvl6pPr>
            <a:lvl7pPr marL="0" marR="0" lvl="6" indent="0" algn="r" rtl="0">
              <a:spcBef>
                <a:spcPts val="0"/>
              </a:spcBef>
              <a:buNone/>
              <a:defRPr sz="1200" b="0" u="none">
                <a:solidFill>
                  <a:schemeClr val="lt1"/>
                </a:solidFill>
                <a:latin typeface="Calibri"/>
                <a:ea typeface="Calibri"/>
                <a:cs typeface="Calibri"/>
                <a:sym typeface="Calibri"/>
              </a:defRPr>
            </a:lvl7pPr>
            <a:lvl8pPr marL="0" marR="0" lvl="7" indent="0" algn="r" rtl="0">
              <a:spcBef>
                <a:spcPts val="0"/>
              </a:spcBef>
              <a:buNone/>
              <a:defRPr sz="1200" b="0" u="none">
                <a:solidFill>
                  <a:schemeClr val="lt1"/>
                </a:solidFill>
                <a:latin typeface="Calibri"/>
                <a:ea typeface="Calibri"/>
                <a:cs typeface="Calibri"/>
                <a:sym typeface="Calibri"/>
              </a:defRPr>
            </a:lvl8pPr>
            <a:lvl9pPr marL="0" marR="0" lvl="8" indent="0" algn="r" rtl="0">
              <a:spcBef>
                <a:spcPts val="0"/>
              </a:spcBef>
              <a:buNone/>
              <a:defRPr sz="1200" b="0" u="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‹Nr.›</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Lst>
  <p:transition spd="slow">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youtube.com/watch?v=U6NNr79MjUg" TargetMode="External"/><Relationship Id="rId13" Type="http://schemas.openxmlformats.org/officeDocument/2006/relationships/hyperlink" Target="https://www.treffpunkteuropa.de/pro-contra-grossbritannien-in-der-eu?lang=fr" TargetMode="External"/><Relationship Id="rId3" Type="http://schemas.openxmlformats.org/officeDocument/2006/relationships/image" Target="../media/image13.jpg"/><Relationship Id="rId7" Type="http://schemas.openxmlformats.org/officeDocument/2006/relationships/hyperlink" Target="https://www.youtube.com/watch?v=qUNjWu4gpFs&amp;t=98s%C2%A0%C2%A0" TargetMode="External"/><Relationship Id="rId12" Type="http://schemas.openxmlformats.org/officeDocument/2006/relationships/hyperlink" Target="https://www.tagesschau.de/ausland/euaustritt100.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ec.europa.eu/commission/presscorner/detail/de/MEMO_17_648" TargetMode="External"/><Relationship Id="rId11" Type="http://schemas.openxmlformats.org/officeDocument/2006/relationships/hyperlink" Target="https://eur-lex.europa.eu/content/news/Brexit-UK-withdrawal-from-the-eu.html?locale=de" TargetMode="External"/><Relationship Id="rId5" Type="http://schemas.openxmlformats.org/officeDocument/2006/relationships/hyperlink" Target="https://de.wikipedia.org/wiki/EU-Mitgliedschaft_des_Vereinigten_K%C3%B6nigreichs" TargetMode="External"/><Relationship Id="rId10" Type="http://schemas.openxmlformats.org/officeDocument/2006/relationships/hyperlink" Target="https://www.bpb.de/kurz-knapp/hintergrund-aktuell/325314/brexit-handelsabkommen-zwischen-der-eu-und-dem-vereinigten-koenigreich/" TargetMode="External"/><Relationship Id="rId4" Type="http://schemas.openxmlformats.org/officeDocument/2006/relationships/hyperlink" Target="https://www.bmbf.de/bmbf/shareddocs/kurzmeldungen/de/was-bedeutet-der-brexit-fuer-bildung-und-forschung.html" TargetMode="External"/><Relationship Id="rId9" Type="http://schemas.openxmlformats.org/officeDocument/2006/relationships/hyperlink" Target="https://www.youtube.com/watch?v=VMzlKFPLZO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
        <p:cNvGrpSpPr/>
        <p:nvPr/>
      </p:nvGrpSpPr>
      <p:grpSpPr>
        <a:xfrm>
          <a:off x="0" y="0"/>
          <a:ext cx="0" cy="0"/>
          <a:chOff x="0" y="0"/>
          <a:chExt cx="0" cy="0"/>
        </a:xfrm>
      </p:grpSpPr>
      <p:sp>
        <p:nvSpPr>
          <p:cNvPr id="105" name="Google Shape;105;p16"/>
          <p:cNvSpPr/>
          <p:nvPr/>
        </p:nvSpPr>
        <p:spPr>
          <a:xfrm>
            <a:off x="-1"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6" name="Google Shape;106;p16" descr="图片包含 旧, 华美, 小, 蓝色&#10;&#10;已自动生成说明"/>
          <p:cNvPicPr preferRelativeResize="0"/>
          <p:nvPr/>
        </p:nvPicPr>
        <p:blipFill rotWithShape="1">
          <a:blip r:embed="rId3">
            <a:alphaModFix/>
          </a:blip>
          <a:srcRect/>
          <a:stretch/>
        </p:blipFill>
        <p:spPr>
          <a:xfrm>
            <a:off x="-3047" y="10"/>
            <a:ext cx="12191999" cy="6857990"/>
          </a:xfrm>
          <a:prstGeom prst="rect">
            <a:avLst/>
          </a:prstGeom>
          <a:noFill/>
          <a:ln>
            <a:noFill/>
          </a:ln>
        </p:spPr>
      </p:pic>
      <p:sp>
        <p:nvSpPr>
          <p:cNvPr id="107" name="Google Shape;107;p16"/>
          <p:cNvSpPr/>
          <p:nvPr/>
        </p:nvSpPr>
        <p:spPr>
          <a:xfrm>
            <a:off x="0" y="2207602"/>
            <a:ext cx="12191999" cy="3162146"/>
          </a:xfrm>
          <a:prstGeom prst="rect">
            <a:avLst/>
          </a:prstGeom>
          <a:gradFill>
            <a:gsLst>
              <a:gs pos="0">
                <a:srgbClr val="000000">
                  <a:alpha val="0"/>
                </a:srgbClr>
              </a:gs>
              <a:gs pos="25000">
                <a:srgbClr val="000000">
                  <a:alpha val="14901"/>
                </a:srgbClr>
              </a:gs>
              <a:gs pos="50000">
                <a:srgbClr val="000000">
                  <a:alpha val="29803"/>
                </a:srgbClr>
              </a:gs>
              <a:gs pos="75000">
                <a:srgbClr val="000000">
                  <a:alpha val="14901"/>
                </a:srgbClr>
              </a:gs>
              <a:gs pos="100000">
                <a:srgbClr val="000000">
                  <a:alpha val="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8" name="Google Shape;108;p16"/>
          <p:cNvSpPr txBox="1">
            <a:spLocks noGrp="1"/>
          </p:cNvSpPr>
          <p:nvPr>
            <p:ph type="ctrTitle"/>
          </p:nvPr>
        </p:nvSpPr>
        <p:spPr>
          <a:xfrm>
            <a:off x="1097280" y="325550"/>
            <a:ext cx="10058400" cy="3574778"/>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9600"/>
              <a:buFont typeface="Geo"/>
              <a:buNone/>
            </a:pPr>
            <a:r>
              <a:rPr lang="en-US" sz="9600">
                <a:solidFill>
                  <a:srgbClr val="FFFFFF"/>
                </a:solidFill>
                <a:latin typeface="Geo"/>
                <a:ea typeface="Geo"/>
                <a:cs typeface="Geo"/>
                <a:sym typeface="Geo"/>
              </a:rPr>
              <a:t>Brexit</a:t>
            </a:r>
            <a:endParaRPr sz="9600" b="1">
              <a:solidFill>
                <a:srgbClr val="FFFFFF"/>
              </a:solidFill>
              <a:latin typeface="Geo"/>
              <a:ea typeface="Geo"/>
              <a:cs typeface="Geo"/>
              <a:sym typeface="Geo"/>
            </a:endParaRPr>
          </a:p>
        </p:txBody>
      </p:sp>
      <p:sp>
        <p:nvSpPr>
          <p:cNvPr id="109" name="Google Shape;109;p16"/>
          <p:cNvSpPr txBox="1">
            <a:spLocks noGrp="1"/>
          </p:cNvSpPr>
          <p:nvPr>
            <p:ph type="subTitle" idx="1"/>
          </p:nvPr>
        </p:nvSpPr>
        <p:spPr>
          <a:xfrm>
            <a:off x="1100051" y="4072043"/>
            <a:ext cx="10058400" cy="1282707"/>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FFFFFF"/>
              </a:buClr>
              <a:buSzPts val="2400"/>
              <a:buNone/>
            </a:pPr>
            <a:r>
              <a:rPr lang="en-US">
                <a:solidFill>
                  <a:srgbClr val="FFFFFF"/>
                </a:solidFill>
                <a:latin typeface="Times New Roman"/>
                <a:ea typeface="Times New Roman"/>
                <a:cs typeface="Times New Roman"/>
                <a:sym typeface="Times New Roman"/>
              </a:rPr>
              <a:t>von King Luka</a:t>
            </a:r>
            <a:endParaRPr dirty="0">
              <a:solidFill>
                <a:srgbClr val="FFFFFF"/>
              </a:solidFill>
              <a:latin typeface="Times New Roman"/>
              <a:ea typeface="Times New Roman"/>
              <a:cs typeface="Times New Roman"/>
              <a:sym typeface="Times New Roman"/>
            </a:endParaRPr>
          </a:p>
        </p:txBody>
      </p:sp>
      <p:sp>
        <p:nvSpPr>
          <p:cNvPr id="110" name="Google Shape;110;p16"/>
          <p:cNvSpPr txBox="1"/>
          <p:nvPr/>
        </p:nvSpPr>
        <p:spPr>
          <a:xfrm>
            <a:off x="0" y="6643456"/>
            <a:ext cx="12345877"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b="0" i="0" u="none" strike="noStrike" cap="none">
                <a:solidFill>
                  <a:schemeClr val="lt1"/>
                </a:solidFill>
                <a:latin typeface="Calibri"/>
                <a:ea typeface="Calibri"/>
                <a:cs typeface="Calibri"/>
                <a:sym typeface="Calibri"/>
              </a:rPr>
              <a:t>Quelle:  https://www.bmbf.de/bmbf/shareddocs/kurzmeldungen/de/was-bedeutet-der-brexit-fuer-bildung-und-forschung.html</a:t>
            </a:r>
            <a:endParaRPr sz="800">
              <a:solidFill>
                <a:schemeClr val="lt1"/>
              </a:solidFill>
              <a:latin typeface="Calibri"/>
              <a:ea typeface="Calibri"/>
              <a:cs typeface="Calibri"/>
              <a:sym typeface="Calibri"/>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109">
                                            <p:txEl>
                                              <p:pRg st="0" end="0"/>
                                            </p:txEl>
                                          </p:spTgt>
                                        </p:tgtEl>
                                        <p:attrNameLst>
                                          <p:attrName>style.visibility</p:attrName>
                                        </p:attrNameLst>
                                      </p:cBhvr>
                                      <p:to>
                                        <p:strVal val="visible"/>
                                      </p:to>
                                    </p:set>
                                    <p:animEffect transition="in" filter="fade">
                                      <p:cBhvr>
                                        <p:cTn id="7" dur="700"/>
                                        <p:tgtEl>
                                          <p:spTgt spid="109">
                                            <p:txEl>
                                              <p:pRg st="0" end="0"/>
                                            </p:txEl>
                                          </p:spTgt>
                                        </p:tgtEl>
                                      </p:cBhvr>
                                    </p:animEffect>
                                  </p:childTnLst>
                                </p:cTn>
                              </p:par>
                              <p:par>
                                <p:cTn id="8" presetID="10" presetClass="entr" presetSubtype="0" fill="hold" nodeType="withEffect">
                                  <p:stCondLst>
                                    <p:cond delay="1000"/>
                                  </p:stCondLst>
                                  <p:childTnLst>
                                    <p:set>
                                      <p:cBhvr>
                                        <p:cTn id="9" dur="1" fill="hold">
                                          <p:stCondLst>
                                            <p:cond delay="0"/>
                                          </p:stCondLst>
                                        </p:cTn>
                                        <p:tgtEl>
                                          <p:spTgt spid="108"/>
                                        </p:tgtEl>
                                        <p:attrNameLst>
                                          <p:attrName>style.visibility</p:attrName>
                                        </p:attrNameLst>
                                      </p:cBhvr>
                                      <p:to>
                                        <p:strVal val="visible"/>
                                      </p:to>
                                    </p:set>
                                    <p:animEffect transition="in" filter="fade">
                                      <p:cBhvr>
                                        <p:cTn id="10" dur="7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0"/>
        <p:cNvGrpSpPr/>
        <p:nvPr/>
      </p:nvGrpSpPr>
      <p:grpSpPr>
        <a:xfrm>
          <a:off x="0" y="0"/>
          <a:ext cx="0" cy="0"/>
          <a:chOff x="0" y="0"/>
          <a:chExt cx="0" cy="0"/>
        </a:xfrm>
      </p:grpSpPr>
      <p:sp>
        <p:nvSpPr>
          <p:cNvPr id="201" name="Google Shape;201;p2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 name="Google Shape;202;p25"/>
          <p:cNvSpPr txBox="1">
            <a:spLocks noGrp="1"/>
          </p:cNvSpPr>
          <p:nvPr>
            <p:ph type="title"/>
          </p:nvPr>
        </p:nvSpPr>
        <p:spPr>
          <a:xfrm>
            <a:off x="852997" y="501169"/>
            <a:ext cx="5120561"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Geo"/>
              <a:buNone/>
            </a:pPr>
            <a:r>
              <a:rPr lang="en-US">
                <a:latin typeface="Geo"/>
                <a:ea typeface="Geo"/>
                <a:cs typeface="Geo"/>
                <a:sym typeface="Geo"/>
              </a:rPr>
              <a:t>Folgen für Großbritannien</a:t>
            </a:r>
            <a:endParaRPr>
              <a:latin typeface="Geo"/>
              <a:ea typeface="Geo"/>
              <a:cs typeface="Geo"/>
              <a:sym typeface="Geo"/>
            </a:endParaRPr>
          </a:p>
        </p:txBody>
      </p:sp>
      <p:sp>
        <p:nvSpPr>
          <p:cNvPr id="203" name="Google Shape;203;p25"/>
          <p:cNvSpPr txBox="1">
            <a:spLocks noGrp="1"/>
          </p:cNvSpPr>
          <p:nvPr>
            <p:ph type="body" idx="1"/>
          </p:nvPr>
        </p:nvSpPr>
        <p:spPr>
          <a:xfrm>
            <a:off x="852997" y="1914402"/>
            <a:ext cx="5092194"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Times New Roman"/>
                <a:ea typeface="Times New Roman"/>
                <a:cs typeface="Times New Roman"/>
                <a:sym typeface="Times New Roman"/>
              </a:rPr>
              <a:t>Wirtschaft:</a:t>
            </a:r>
            <a:endParaRPr sz="26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600"/>
              <a:buChar char="•"/>
            </a:pPr>
            <a:r>
              <a:rPr lang="en-US" sz="2600">
                <a:latin typeface="Times New Roman"/>
                <a:ea typeface="Times New Roman"/>
                <a:cs typeface="Times New Roman"/>
                <a:sym typeface="Times New Roman"/>
              </a:rPr>
              <a:t>Ausfuhr immernoch Hauptakteur Europa</a:t>
            </a:r>
            <a:endParaRPr sz="26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600"/>
              <a:buChar char="•"/>
            </a:pPr>
            <a:r>
              <a:rPr lang="en-US" sz="2600">
                <a:latin typeface="Times New Roman"/>
                <a:ea typeface="Times New Roman"/>
                <a:cs typeface="Times New Roman"/>
                <a:sym typeface="Times New Roman"/>
              </a:rPr>
              <a:t>Einfuhr wurde diversifiziert </a:t>
            </a:r>
            <a:endParaRPr/>
          </a:p>
          <a:p>
            <a:pPr marL="228600" lvl="0" indent="-228600" algn="l" rtl="0">
              <a:lnSpc>
                <a:spcPct val="90000"/>
              </a:lnSpc>
              <a:spcBef>
                <a:spcPts val="1000"/>
              </a:spcBef>
              <a:spcAft>
                <a:spcPts val="0"/>
              </a:spcAft>
              <a:buClr>
                <a:schemeClr val="dk1"/>
              </a:buClr>
              <a:buSzPts val="2600"/>
              <a:buChar char="•"/>
            </a:pPr>
            <a:r>
              <a:rPr lang="en-US" sz="2600">
                <a:latin typeface="Times New Roman"/>
                <a:ea typeface="Times New Roman"/>
                <a:cs typeface="Times New Roman"/>
                <a:sym typeface="Times New Roman"/>
              </a:rPr>
              <a:t>Arbeitskräftemangel </a:t>
            </a:r>
            <a:endParaRPr sz="2600">
              <a:latin typeface="Times New Roman"/>
              <a:ea typeface="Times New Roman"/>
              <a:cs typeface="Times New Roman"/>
              <a:sym typeface="Times New Roman"/>
            </a:endParaRPr>
          </a:p>
          <a:p>
            <a:pPr marL="228600" lvl="0" indent="-63500" algn="l" rtl="0">
              <a:lnSpc>
                <a:spcPct val="90000"/>
              </a:lnSpc>
              <a:spcBef>
                <a:spcPts val="1000"/>
              </a:spcBef>
              <a:spcAft>
                <a:spcPts val="0"/>
              </a:spcAft>
              <a:buClr>
                <a:schemeClr val="dk1"/>
              </a:buClr>
              <a:buSzPts val="2600"/>
              <a:buNone/>
            </a:pPr>
            <a:endParaRPr sz="26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None/>
            </a:pPr>
            <a:r>
              <a:rPr lang="en-US" sz="2600">
                <a:latin typeface="Times New Roman"/>
                <a:ea typeface="Times New Roman"/>
                <a:cs typeface="Times New Roman"/>
                <a:sym typeface="Times New Roman"/>
              </a:rPr>
              <a:t>Politik:</a:t>
            </a:r>
            <a:endParaRPr sz="26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600"/>
              <a:buChar char="•"/>
            </a:pPr>
            <a:r>
              <a:rPr lang="en-US" sz="2600">
                <a:latin typeface="Times New Roman"/>
                <a:ea typeface="Times New Roman"/>
                <a:cs typeface="Times New Roman"/>
                <a:sym typeface="Times New Roman"/>
              </a:rPr>
              <a:t>Probleme rund um Irland</a:t>
            </a:r>
            <a:endParaRPr/>
          </a:p>
          <a:p>
            <a:pPr marL="228600" lvl="0" indent="-228600" algn="l" rtl="0">
              <a:lnSpc>
                <a:spcPct val="90000"/>
              </a:lnSpc>
              <a:spcBef>
                <a:spcPts val="1000"/>
              </a:spcBef>
              <a:spcAft>
                <a:spcPts val="0"/>
              </a:spcAft>
              <a:buClr>
                <a:schemeClr val="dk1"/>
              </a:buClr>
              <a:buSzPts val="2600"/>
              <a:buChar char="•"/>
            </a:pPr>
            <a:r>
              <a:rPr lang="en-US" sz="2600">
                <a:latin typeface="Times New Roman"/>
                <a:ea typeface="Times New Roman"/>
                <a:cs typeface="Times New Roman"/>
                <a:sym typeface="Times New Roman"/>
              </a:rPr>
              <a:t>Schottland </a:t>
            </a:r>
            <a:endParaRPr/>
          </a:p>
          <a:p>
            <a:pPr marL="228600" lvl="0" indent="-63500" algn="l" rtl="0">
              <a:lnSpc>
                <a:spcPct val="90000"/>
              </a:lnSpc>
              <a:spcBef>
                <a:spcPts val="1000"/>
              </a:spcBef>
              <a:spcAft>
                <a:spcPts val="0"/>
              </a:spcAft>
              <a:buClr>
                <a:schemeClr val="dk1"/>
              </a:buClr>
              <a:buSzPts val="2600"/>
              <a:buNone/>
            </a:pPr>
            <a:endParaRPr sz="2600"/>
          </a:p>
          <a:p>
            <a:pPr marL="0" lvl="0" indent="0" algn="l" rtl="0">
              <a:lnSpc>
                <a:spcPct val="90000"/>
              </a:lnSpc>
              <a:spcBef>
                <a:spcPts val="1000"/>
              </a:spcBef>
              <a:spcAft>
                <a:spcPts val="0"/>
              </a:spcAft>
              <a:buClr>
                <a:schemeClr val="dk1"/>
              </a:buClr>
              <a:buSzPts val="2600"/>
              <a:buNone/>
            </a:pPr>
            <a:endParaRPr sz="2600"/>
          </a:p>
        </p:txBody>
      </p:sp>
      <p:sp>
        <p:nvSpPr>
          <p:cNvPr id="204" name="Google Shape;204;p25"/>
          <p:cNvSpPr/>
          <p:nvPr/>
        </p:nvSpPr>
        <p:spPr>
          <a:xfrm>
            <a:off x="10420569" y="1364732"/>
            <a:ext cx="947488" cy="921785"/>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205" name="Google Shape;205;p25" descr="Ein Bild, das Text enthält.&#10;&#10;Beschreibung automatisch generiert."/>
          <p:cNvPicPr preferRelativeResize="0"/>
          <p:nvPr/>
        </p:nvPicPr>
        <p:blipFill rotWithShape="1">
          <a:blip r:embed="rId3">
            <a:alphaModFix/>
          </a:blip>
          <a:srcRect t="3739"/>
          <a:stretch/>
        </p:blipFill>
        <p:spPr>
          <a:xfrm>
            <a:off x="7901259" y="2727729"/>
            <a:ext cx="4290741" cy="4130271"/>
          </a:xfrm>
          <a:custGeom>
            <a:avLst/>
            <a:gdLst/>
            <a:ahLst/>
            <a:cxnLst/>
            <a:rect l="l" t="t" r="r" b="b"/>
            <a:pathLst>
              <a:path w="4290741" h="4130271" extrusionOk="0">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a:noFill/>
          <a:ln>
            <a:noFill/>
          </a:ln>
        </p:spPr>
      </p:pic>
      <p:sp>
        <p:nvSpPr>
          <p:cNvPr id="206" name="Google Shape;206;p25"/>
          <p:cNvSpPr/>
          <p:nvPr/>
        </p:nvSpPr>
        <p:spPr>
          <a:xfrm rot="-6040930" flipH="1">
            <a:off x="6034138" y="-673140"/>
            <a:ext cx="4021193" cy="4021193"/>
          </a:xfrm>
          <a:prstGeom prst="arc">
            <a:avLst>
              <a:gd name="adj1" fmla="val 16200000"/>
              <a:gd name="adj2" fmla="val 20093138"/>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207" name="Google Shape;207;p25" descr="Ein Bild, das Weg, Straße, Schnellstraße enthält.&#10;&#10;Beschreibung automatisch generiert."/>
          <p:cNvPicPr preferRelativeResize="0"/>
          <p:nvPr/>
        </p:nvPicPr>
        <p:blipFill rotWithShape="1">
          <a:blip r:embed="rId4">
            <a:alphaModFix/>
          </a:blip>
          <a:srcRect l="5355" r="29123" b="-1"/>
          <a:stretch/>
        </p:blipFill>
        <p:spPr>
          <a:xfrm>
            <a:off x="6261607" y="1"/>
            <a:ext cx="3519312" cy="3007909"/>
          </a:xfrm>
          <a:custGeom>
            <a:avLst/>
            <a:gdLst/>
            <a:ahLst/>
            <a:cxnLst/>
            <a:rect l="l" t="t" r="r" b="b"/>
            <a:pathLst>
              <a:path w="3519312" h="3007909" extrusionOk="0">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a:noFill/>
          <a:ln>
            <a:noFill/>
          </a:ln>
        </p:spPr>
      </p:pic>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1"/>
        <p:cNvGrpSpPr/>
        <p:nvPr/>
      </p:nvGrpSpPr>
      <p:grpSpPr>
        <a:xfrm>
          <a:off x="0" y="0"/>
          <a:ext cx="0" cy="0"/>
          <a:chOff x="0" y="0"/>
          <a:chExt cx="0" cy="0"/>
        </a:xfrm>
      </p:grpSpPr>
      <p:sp>
        <p:nvSpPr>
          <p:cNvPr id="212" name="Google Shape;212;p26"/>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 name="Google Shape;213;p26"/>
          <p:cNvSpPr txBox="1">
            <a:spLocks noGrp="1"/>
          </p:cNvSpPr>
          <p:nvPr>
            <p:ph type="title"/>
          </p:nvPr>
        </p:nvSpPr>
        <p:spPr>
          <a:xfrm>
            <a:off x="589560" y="856180"/>
            <a:ext cx="4560584"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Geo"/>
              <a:buNone/>
            </a:pPr>
            <a:r>
              <a:rPr lang="en-US" sz="4000">
                <a:latin typeface="Geo"/>
                <a:ea typeface="Geo"/>
                <a:cs typeface="Geo"/>
                <a:sym typeface="Geo"/>
              </a:rPr>
              <a:t>Folgen für die EU</a:t>
            </a:r>
            <a:endParaRPr sz="4000">
              <a:latin typeface="Geo"/>
              <a:ea typeface="Geo"/>
              <a:cs typeface="Geo"/>
              <a:sym typeface="Geo"/>
            </a:endParaRPr>
          </a:p>
        </p:txBody>
      </p:sp>
      <p:grpSp>
        <p:nvGrpSpPr>
          <p:cNvPr id="214" name="Google Shape;214;p26"/>
          <p:cNvGrpSpPr/>
          <p:nvPr/>
        </p:nvGrpSpPr>
        <p:grpSpPr>
          <a:xfrm>
            <a:off x="0" y="1083484"/>
            <a:ext cx="355196" cy="673460"/>
            <a:chOff x="0" y="823811"/>
            <a:chExt cx="355196" cy="673460"/>
          </a:xfrm>
        </p:grpSpPr>
        <p:sp>
          <p:nvSpPr>
            <p:cNvPr id="215" name="Google Shape;215;p26"/>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6" name="Google Shape;216;p26"/>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17" name="Google Shape;217;p26"/>
          <p:cNvSpPr/>
          <p:nvPr/>
        </p:nvSpPr>
        <p:spPr>
          <a:xfrm flipH="1">
            <a:off x="665085" y="2090569"/>
            <a:ext cx="429768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 name="Google Shape;218;p26"/>
          <p:cNvSpPr txBox="1">
            <a:spLocks noGrp="1"/>
          </p:cNvSpPr>
          <p:nvPr>
            <p:ph type="body" idx="1"/>
          </p:nvPr>
        </p:nvSpPr>
        <p:spPr>
          <a:xfrm>
            <a:off x="590719" y="2271321"/>
            <a:ext cx="4559425" cy="4305099"/>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66,2 Millionen Menschen weniger </a:t>
            </a:r>
            <a:endParaRPr/>
          </a:p>
          <a:p>
            <a:pPr marL="0" lvl="0" indent="0" algn="l" rtl="0">
              <a:lnSpc>
                <a:spcPct val="90000"/>
              </a:lnSpc>
              <a:spcBef>
                <a:spcPts val="1000"/>
              </a:spcBef>
              <a:spcAft>
                <a:spcPts val="0"/>
              </a:spcAft>
              <a:buClr>
                <a:schemeClr val="dk1"/>
              </a:buClr>
              <a:buSzPts val="2000"/>
              <a:buNone/>
            </a:pPr>
            <a:r>
              <a:rPr lang="en-US" sz="2000">
                <a:latin typeface="Arial"/>
                <a:ea typeface="Arial"/>
                <a:cs typeface="Arial"/>
                <a:sym typeface="Arial"/>
              </a:rPr>
              <a:t>➞</a:t>
            </a:r>
            <a:r>
              <a:rPr lang="en-US" sz="2000"/>
              <a:t> </a:t>
            </a:r>
            <a:r>
              <a:rPr lang="en-US" sz="2000">
                <a:latin typeface="Times New Roman"/>
                <a:ea typeface="Times New Roman"/>
                <a:cs typeface="Times New Roman"/>
                <a:sym typeface="Times New Roman"/>
              </a:rPr>
              <a:t>deshalb 76 Parlamentarier weniger</a:t>
            </a:r>
            <a:endParaRPr sz="20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Verlust der 2. größten Volkswirtschaft </a:t>
            </a:r>
            <a:endParaRPr/>
          </a:p>
          <a:p>
            <a:pPr marL="0" lvl="0" indent="0" algn="l" rtl="0">
              <a:lnSpc>
                <a:spcPct val="90000"/>
              </a:lnSpc>
              <a:spcBef>
                <a:spcPts val="1000"/>
              </a:spcBef>
              <a:spcAft>
                <a:spcPts val="0"/>
              </a:spcAft>
              <a:buClr>
                <a:schemeClr val="dk1"/>
              </a:buClr>
              <a:buSzPts val="2000"/>
              <a:buNone/>
            </a:pPr>
            <a:r>
              <a:rPr lang="en-US" sz="2000">
                <a:latin typeface="Arial"/>
                <a:ea typeface="Arial"/>
                <a:cs typeface="Arial"/>
                <a:sym typeface="Arial"/>
              </a:rPr>
              <a:t>➞</a:t>
            </a:r>
            <a:r>
              <a:rPr lang="en-US" sz="2000">
                <a:latin typeface="Calibri"/>
                <a:ea typeface="Calibri"/>
                <a:cs typeface="Calibri"/>
                <a:sym typeface="Calibri"/>
              </a:rPr>
              <a:t> c</a:t>
            </a:r>
            <a:r>
              <a:rPr lang="en-US" sz="2000">
                <a:latin typeface="Times New Roman"/>
                <a:ea typeface="Times New Roman"/>
                <a:cs typeface="Times New Roman"/>
                <a:sym typeface="Times New Roman"/>
              </a:rPr>
              <a:t>a. 15% des Bruttoinlandsprodukt der EU</a:t>
            </a:r>
            <a:endParaRPr sz="2000"/>
          </a:p>
          <a:p>
            <a:pPr marL="228600" lvl="0" indent="-228600" algn="l"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Verlust von einem der 2 Vetorechte in der EU</a:t>
            </a:r>
            <a:endParaRPr/>
          </a:p>
          <a:p>
            <a:pPr marL="228600" lvl="0" indent="-228600" algn="l"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Angst vor Streitigkeiten mit Großbritannien ist entstanden </a:t>
            </a:r>
            <a:endParaRPr/>
          </a:p>
          <a:p>
            <a:pPr marL="0" lvl="0" indent="0" algn="l" rtl="0">
              <a:lnSpc>
                <a:spcPct val="90000"/>
              </a:lnSpc>
              <a:spcBef>
                <a:spcPts val="1000"/>
              </a:spcBef>
              <a:spcAft>
                <a:spcPts val="0"/>
              </a:spcAft>
              <a:buClr>
                <a:schemeClr val="dk1"/>
              </a:buClr>
              <a:buSzPts val="2000"/>
              <a:buNone/>
            </a:pPr>
            <a:endParaRPr sz="2000"/>
          </a:p>
          <a:p>
            <a:pPr marL="0" lvl="0" indent="0" algn="l" rtl="0">
              <a:lnSpc>
                <a:spcPct val="90000"/>
              </a:lnSpc>
              <a:spcBef>
                <a:spcPts val="1000"/>
              </a:spcBef>
              <a:spcAft>
                <a:spcPts val="0"/>
              </a:spcAft>
              <a:buClr>
                <a:schemeClr val="dk1"/>
              </a:buClr>
              <a:buSzPts val="2000"/>
              <a:buNone/>
            </a:pPr>
            <a:endParaRPr sz="2000"/>
          </a:p>
        </p:txBody>
      </p:sp>
      <p:sp>
        <p:nvSpPr>
          <p:cNvPr id="219" name="Google Shape;219;p26"/>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 name="Google Shape;220;p26"/>
          <p:cNvSpPr/>
          <p:nvPr/>
        </p:nvSpPr>
        <p:spPr>
          <a:xfrm>
            <a:off x="5685810" y="513853"/>
            <a:ext cx="6009366" cy="583457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21" name="Google Shape;221;p26" descr="Grafik auf Dokument mit Stift"/>
          <p:cNvPicPr preferRelativeResize="0"/>
          <p:nvPr/>
        </p:nvPicPr>
        <p:blipFill rotWithShape="1">
          <a:blip r:embed="rId3">
            <a:alphaModFix/>
          </a:blip>
          <a:srcRect l="22345" r="8796" b="1"/>
          <a:stretch/>
        </p:blipFill>
        <p:spPr>
          <a:xfrm>
            <a:off x="5977788" y="799352"/>
            <a:ext cx="5425410" cy="5259296"/>
          </a:xfrm>
          <a:prstGeom prst="rect">
            <a:avLst/>
          </a:prstGeom>
          <a:noFill/>
          <a:ln>
            <a:noFill/>
          </a:ln>
        </p:spPr>
      </p:pic>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5"/>
        <p:cNvGrpSpPr/>
        <p:nvPr/>
      </p:nvGrpSpPr>
      <p:grpSpPr>
        <a:xfrm>
          <a:off x="0" y="0"/>
          <a:ext cx="0" cy="0"/>
          <a:chOff x="0" y="0"/>
          <a:chExt cx="0" cy="0"/>
        </a:xfrm>
      </p:grpSpPr>
      <p:pic>
        <p:nvPicPr>
          <p:cNvPr id="226" name="Google Shape;226;p27"/>
          <p:cNvPicPr preferRelativeResize="0"/>
          <p:nvPr/>
        </p:nvPicPr>
        <p:blipFill rotWithShape="1">
          <a:blip r:embed="rId3">
            <a:alphaModFix/>
          </a:blip>
          <a:srcRect r="9091" b="9091"/>
          <a:stretch/>
        </p:blipFill>
        <p:spPr>
          <a:xfrm>
            <a:off x="20" y="10"/>
            <a:ext cx="12191980" cy="6857990"/>
          </a:xfrm>
          <a:prstGeom prst="rect">
            <a:avLst/>
          </a:prstGeom>
          <a:noFill/>
          <a:ln>
            <a:noFill/>
          </a:ln>
        </p:spPr>
      </p:pic>
      <p:sp>
        <p:nvSpPr>
          <p:cNvPr id="227" name="Google Shape;227;p27"/>
          <p:cNvSpPr/>
          <p:nvPr/>
        </p:nvSpPr>
        <p:spPr>
          <a:xfrm>
            <a:off x="0" y="0"/>
            <a:ext cx="12196802" cy="6858000"/>
          </a:xfrm>
          <a:prstGeom prst="rect">
            <a:avLst/>
          </a:prstGeom>
          <a:gradFill>
            <a:gsLst>
              <a:gs pos="0">
                <a:srgbClr val="E7E6E6">
                  <a:alpha val="83921"/>
                </a:srgbClr>
              </a:gs>
              <a:gs pos="28000">
                <a:srgbClr val="E7E6E6">
                  <a:alpha val="83921"/>
                </a:srgbClr>
              </a:gs>
              <a:gs pos="74000">
                <a:schemeClr val="lt1"/>
              </a:gs>
              <a:gs pos="100000">
                <a:schemeClr val="lt1"/>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28" name="Google Shape;228;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Geo"/>
              <a:buNone/>
            </a:pPr>
            <a:r>
              <a:rPr lang="en-US">
                <a:latin typeface="Geo"/>
                <a:ea typeface="Geo"/>
                <a:cs typeface="Geo"/>
                <a:sym typeface="Geo"/>
              </a:rPr>
              <a:t>Literaturverzeichnis</a:t>
            </a:r>
            <a:endParaRPr>
              <a:latin typeface="Geo"/>
              <a:ea typeface="Geo"/>
              <a:cs typeface="Geo"/>
              <a:sym typeface="Geo"/>
            </a:endParaRPr>
          </a:p>
        </p:txBody>
      </p:sp>
      <p:sp>
        <p:nvSpPr>
          <p:cNvPr id="229" name="Google Shape;229;p27"/>
          <p:cNvSpPr txBox="1">
            <a:spLocks noGrp="1"/>
          </p:cNvSpPr>
          <p:nvPr>
            <p:ph type="body" idx="1"/>
          </p:nvPr>
        </p:nvSpPr>
        <p:spPr>
          <a:xfrm>
            <a:off x="745645" y="1690827"/>
            <a:ext cx="10700700" cy="4351200"/>
          </a:xfrm>
          <a:prstGeom prst="rect">
            <a:avLst/>
          </a:prstGeom>
          <a:noFill/>
          <a:ln>
            <a:noFill/>
          </a:ln>
        </p:spPr>
        <p:txBody>
          <a:bodyPr spcFirstLastPara="1" wrap="square" lIns="91425" tIns="45700" rIns="91425" bIns="45700" anchor="t" anchorCtr="0">
            <a:normAutofit lnSpcReduction="10000"/>
          </a:bodyPr>
          <a:lstStyle/>
          <a:p>
            <a:pPr marL="228600" lvl="0" indent="-237172" algn="l" rtl="0">
              <a:lnSpc>
                <a:spcPct val="90000"/>
              </a:lnSpc>
              <a:spcBef>
                <a:spcPts val="0"/>
              </a:spcBef>
              <a:spcAft>
                <a:spcPts val="0"/>
              </a:spcAft>
              <a:buClr>
                <a:schemeClr val="dk1"/>
              </a:buClr>
              <a:buSzPts val="1800"/>
              <a:buChar char="•"/>
            </a:pPr>
            <a:r>
              <a:rPr lang="en-US" sz="1800" u="sng">
                <a:solidFill>
                  <a:schemeClr val="hlink"/>
                </a:solidFill>
                <a:latin typeface="Times New Roman"/>
                <a:ea typeface="Times New Roman"/>
                <a:cs typeface="Times New Roman"/>
                <a:sym typeface="Times New Roman"/>
                <a:hlinkClick r:id="rId4"/>
              </a:rPr>
              <a:t>https://www.bmbf.de/bmbf/shareddocs/kurzmeldungen/de/was-bedeutet-der-brexit-fuer-bildung-und-forschung.html</a:t>
            </a:r>
            <a:r>
              <a:rPr lang="en-US" sz="1800">
                <a:latin typeface="Times New Roman"/>
                <a:ea typeface="Times New Roman"/>
                <a:cs typeface="Times New Roman"/>
                <a:sym typeface="Times New Roman"/>
              </a:rPr>
              <a:t>, zuletzt aufgerufen am 20.1.24</a:t>
            </a:r>
            <a:endParaRPr/>
          </a:p>
          <a:p>
            <a:pPr marL="228600" lvl="0" indent="-237172" algn="l" rtl="0">
              <a:lnSpc>
                <a:spcPct val="90000"/>
              </a:lnSpc>
              <a:spcBef>
                <a:spcPts val="1000"/>
              </a:spcBef>
              <a:spcAft>
                <a:spcPts val="0"/>
              </a:spcAft>
              <a:buClr>
                <a:schemeClr val="dk1"/>
              </a:buClr>
              <a:buSzPts val="1800"/>
              <a:buChar char="•"/>
            </a:pPr>
            <a:r>
              <a:rPr lang="en-US" sz="1800" u="sng">
                <a:solidFill>
                  <a:schemeClr val="hlink"/>
                </a:solidFill>
                <a:latin typeface="Times New Roman"/>
                <a:ea typeface="Times New Roman"/>
                <a:cs typeface="Times New Roman"/>
                <a:sym typeface="Times New Roman"/>
                <a:hlinkClick r:id="rId5"/>
              </a:rPr>
              <a:t>https://de.wikipedia.org/wiki/EU-Mitgliedschaft_des_Vereinigten_Königreichs</a:t>
            </a:r>
            <a:r>
              <a:rPr lang="en-US" sz="1800">
                <a:latin typeface="Times New Roman"/>
                <a:ea typeface="Times New Roman"/>
                <a:cs typeface="Times New Roman"/>
                <a:sym typeface="Times New Roman"/>
              </a:rPr>
              <a:t> , zuletzt aufgerufen am 20.1.24</a:t>
            </a:r>
            <a:endParaRPr sz="1800">
              <a:latin typeface="Times New Roman"/>
              <a:ea typeface="Times New Roman"/>
              <a:cs typeface="Times New Roman"/>
              <a:sym typeface="Times New Roman"/>
            </a:endParaRPr>
          </a:p>
          <a:p>
            <a:pPr marL="228600" lvl="0" indent="-237172" algn="l" rtl="0">
              <a:lnSpc>
                <a:spcPct val="90000"/>
              </a:lnSpc>
              <a:spcBef>
                <a:spcPts val="1000"/>
              </a:spcBef>
              <a:spcAft>
                <a:spcPts val="0"/>
              </a:spcAft>
              <a:buClr>
                <a:schemeClr val="dk1"/>
              </a:buClr>
              <a:buSzPts val="1800"/>
              <a:buChar char="•"/>
            </a:pPr>
            <a:r>
              <a:rPr lang="en-US" sz="1800" u="sng">
                <a:solidFill>
                  <a:schemeClr val="hlink"/>
                </a:solidFill>
                <a:latin typeface="Times New Roman"/>
                <a:ea typeface="Times New Roman"/>
                <a:cs typeface="Times New Roman"/>
                <a:sym typeface="Times New Roman"/>
                <a:hlinkClick r:id="rId6"/>
              </a:rPr>
              <a:t>https://ec.europa.eu/commission/presscorner/detail/de/MEMO_17_648</a:t>
            </a:r>
            <a:r>
              <a:rPr lang="en-US" sz="1800">
                <a:latin typeface="Times New Roman"/>
                <a:ea typeface="Times New Roman"/>
                <a:cs typeface="Times New Roman"/>
                <a:sym typeface="Times New Roman"/>
              </a:rPr>
              <a:t>, zuletzt aufgerufen am 20.1.24</a:t>
            </a:r>
            <a:endParaRPr sz="1800">
              <a:latin typeface="Times New Roman"/>
              <a:ea typeface="Times New Roman"/>
              <a:cs typeface="Times New Roman"/>
              <a:sym typeface="Times New Roman"/>
            </a:endParaRPr>
          </a:p>
          <a:p>
            <a:pPr marL="228600" lvl="0" indent="-237172" algn="l" rtl="0">
              <a:lnSpc>
                <a:spcPct val="90000"/>
              </a:lnSpc>
              <a:spcBef>
                <a:spcPts val="1000"/>
              </a:spcBef>
              <a:spcAft>
                <a:spcPts val="0"/>
              </a:spcAft>
              <a:buClr>
                <a:schemeClr val="dk1"/>
              </a:buClr>
              <a:buSzPts val="1800"/>
              <a:buChar char="•"/>
            </a:pPr>
            <a:r>
              <a:rPr lang="en-US" sz="1800" u="sng">
                <a:solidFill>
                  <a:schemeClr val="hlink"/>
                </a:solidFill>
                <a:latin typeface="Times New Roman"/>
                <a:ea typeface="Times New Roman"/>
                <a:cs typeface="Times New Roman"/>
                <a:sym typeface="Times New Roman"/>
                <a:hlinkClick r:id="rId7"/>
              </a:rPr>
              <a:t>https://www.youtube.com/watch?v=qUNjWu4gpFs&amp;t=98s  </a:t>
            </a:r>
            <a:r>
              <a:rPr lang="en-US" sz="1800">
                <a:latin typeface="Times New Roman"/>
                <a:ea typeface="Times New Roman"/>
                <a:cs typeface="Times New Roman"/>
                <a:sym typeface="Times New Roman"/>
              </a:rPr>
              <a:t>, zuletzt aufgerufen am 20.1.24</a:t>
            </a:r>
            <a:endParaRPr sz="1800">
              <a:latin typeface="Times New Roman"/>
              <a:ea typeface="Times New Roman"/>
              <a:cs typeface="Times New Roman"/>
              <a:sym typeface="Times New Roman"/>
            </a:endParaRPr>
          </a:p>
          <a:p>
            <a:pPr marL="228600" lvl="0" indent="-237172" algn="l" rtl="0">
              <a:lnSpc>
                <a:spcPct val="90000"/>
              </a:lnSpc>
              <a:spcBef>
                <a:spcPts val="1000"/>
              </a:spcBef>
              <a:spcAft>
                <a:spcPts val="0"/>
              </a:spcAft>
              <a:buClr>
                <a:schemeClr val="dk1"/>
              </a:buClr>
              <a:buSzPts val="1800"/>
              <a:buChar char="•"/>
            </a:pPr>
            <a:r>
              <a:rPr lang="en-US" sz="1800" u="sng">
                <a:solidFill>
                  <a:schemeClr val="hlink"/>
                </a:solidFill>
                <a:latin typeface="Times New Roman"/>
                <a:ea typeface="Times New Roman"/>
                <a:cs typeface="Times New Roman"/>
                <a:sym typeface="Times New Roman"/>
                <a:hlinkClick r:id="rId8"/>
              </a:rPr>
              <a:t>https://www.youtube.com/watch?v=U6NNr79MjUg</a:t>
            </a:r>
            <a:r>
              <a:rPr lang="en-US" sz="1800">
                <a:latin typeface="Times New Roman"/>
                <a:ea typeface="Times New Roman"/>
                <a:cs typeface="Times New Roman"/>
                <a:sym typeface="Times New Roman"/>
              </a:rPr>
              <a:t>, zuletzt aufgerufen am 20.1.24</a:t>
            </a:r>
            <a:endParaRPr/>
          </a:p>
          <a:p>
            <a:pPr marL="228600" lvl="0" indent="-237172" algn="l" rtl="0">
              <a:lnSpc>
                <a:spcPct val="90000"/>
              </a:lnSpc>
              <a:spcBef>
                <a:spcPts val="1000"/>
              </a:spcBef>
              <a:spcAft>
                <a:spcPts val="0"/>
              </a:spcAft>
              <a:buClr>
                <a:schemeClr val="dk1"/>
              </a:buClr>
              <a:buSzPts val="1800"/>
              <a:buChar char="•"/>
            </a:pPr>
            <a:r>
              <a:rPr lang="en-US" sz="1800" u="sng">
                <a:solidFill>
                  <a:schemeClr val="hlink"/>
                </a:solidFill>
                <a:latin typeface="Times New Roman"/>
                <a:ea typeface="Times New Roman"/>
                <a:cs typeface="Times New Roman"/>
                <a:sym typeface="Times New Roman"/>
                <a:hlinkClick r:id="rId9"/>
              </a:rPr>
              <a:t>https://www.youtube.com/watch?v=VMzlKFPLZOg</a:t>
            </a:r>
            <a:r>
              <a:rPr lang="en-US" sz="1800">
                <a:latin typeface="Times New Roman"/>
                <a:ea typeface="Times New Roman"/>
                <a:cs typeface="Times New Roman"/>
                <a:sym typeface="Times New Roman"/>
              </a:rPr>
              <a:t>, zuletzt aufgerufen am 20.1.24</a:t>
            </a:r>
            <a:endParaRPr/>
          </a:p>
          <a:p>
            <a:pPr marL="228600" lvl="0" indent="-237172" algn="l" rtl="0">
              <a:lnSpc>
                <a:spcPct val="90000"/>
              </a:lnSpc>
              <a:spcBef>
                <a:spcPts val="1000"/>
              </a:spcBef>
              <a:spcAft>
                <a:spcPts val="0"/>
              </a:spcAft>
              <a:buClr>
                <a:schemeClr val="dk1"/>
              </a:buClr>
              <a:buSzPts val="1800"/>
              <a:buChar char="•"/>
            </a:pPr>
            <a:r>
              <a:rPr lang="en-US" sz="1800" u="sng">
                <a:solidFill>
                  <a:schemeClr val="hlink"/>
                </a:solidFill>
                <a:latin typeface="Times New Roman"/>
                <a:ea typeface="Times New Roman"/>
                <a:cs typeface="Times New Roman"/>
                <a:sym typeface="Times New Roman"/>
                <a:hlinkClick r:id="rId10"/>
              </a:rPr>
              <a:t>https://www.bpb.de/kurz-knapp/hintergrund-aktuell/325314/brexit-handelsabkommen-zwischen-der-eu-und-dem-vereinigten-koenigreich/</a:t>
            </a:r>
            <a:r>
              <a:rPr lang="en-US" sz="1800">
                <a:latin typeface="Times New Roman"/>
                <a:ea typeface="Times New Roman"/>
                <a:cs typeface="Times New Roman"/>
                <a:sym typeface="Times New Roman"/>
              </a:rPr>
              <a:t>, zuletzt aufgerufen am 20.1.24</a:t>
            </a:r>
            <a:endParaRPr sz="1800">
              <a:latin typeface="Times New Roman"/>
              <a:ea typeface="Times New Roman"/>
              <a:cs typeface="Times New Roman"/>
              <a:sym typeface="Times New Roman"/>
            </a:endParaRPr>
          </a:p>
          <a:p>
            <a:pPr marL="228600" lvl="0" indent="-237172" algn="l" rtl="0">
              <a:lnSpc>
                <a:spcPct val="90000"/>
              </a:lnSpc>
              <a:spcBef>
                <a:spcPts val="1000"/>
              </a:spcBef>
              <a:spcAft>
                <a:spcPts val="0"/>
              </a:spcAft>
              <a:buClr>
                <a:schemeClr val="dk1"/>
              </a:buClr>
              <a:buSzPts val="1800"/>
              <a:buChar char="•"/>
            </a:pPr>
            <a:r>
              <a:rPr lang="en-US" sz="1800" u="sng">
                <a:solidFill>
                  <a:schemeClr val="hlink"/>
                </a:solidFill>
                <a:hlinkClick r:id="rId11"/>
              </a:rPr>
              <a:t>https://eur-lex.europa.eu/content/news/Brexit-UK-withdrawal-from-the-eu.html?locale=de</a:t>
            </a:r>
            <a:r>
              <a:rPr lang="en-US" sz="1800">
                <a:latin typeface="Times New Roman"/>
                <a:ea typeface="Times New Roman"/>
                <a:cs typeface="Times New Roman"/>
                <a:sym typeface="Times New Roman"/>
              </a:rPr>
              <a:t>, zuletzt aufgerufen am 20.1.24</a:t>
            </a:r>
            <a:endParaRPr/>
          </a:p>
          <a:p>
            <a:pPr marL="228600" lvl="0" indent="-237172" algn="l" rtl="0">
              <a:lnSpc>
                <a:spcPct val="90000"/>
              </a:lnSpc>
              <a:spcBef>
                <a:spcPts val="1000"/>
              </a:spcBef>
              <a:spcAft>
                <a:spcPts val="0"/>
              </a:spcAft>
              <a:buClr>
                <a:schemeClr val="dk1"/>
              </a:buClr>
              <a:buSzPts val="1800"/>
              <a:buChar char="•"/>
            </a:pPr>
            <a:r>
              <a:rPr lang="en-US" sz="1800" u="sng">
                <a:solidFill>
                  <a:schemeClr val="hlink"/>
                </a:solidFill>
                <a:latin typeface="Times New Roman"/>
                <a:ea typeface="Times New Roman"/>
                <a:cs typeface="Times New Roman"/>
                <a:sym typeface="Times New Roman"/>
                <a:hlinkClick r:id="rId12"/>
              </a:rPr>
              <a:t>https://www.tagesschau.de/ausland/euaustritt100.html</a:t>
            </a:r>
            <a:r>
              <a:rPr lang="en-US" sz="1800">
                <a:latin typeface="Times New Roman"/>
                <a:ea typeface="Times New Roman"/>
                <a:cs typeface="Times New Roman"/>
                <a:sym typeface="Times New Roman"/>
              </a:rPr>
              <a:t>, zuletzt aufgerufen am 20.1.24</a:t>
            </a:r>
            <a:endParaRPr/>
          </a:p>
          <a:p>
            <a:pPr marL="228600" lvl="0" indent="-237172" algn="l" rtl="0">
              <a:lnSpc>
                <a:spcPct val="90000"/>
              </a:lnSpc>
              <a:spcBef>
                <a:spcPts val="1000"/>
              </a:spcBef>
              <a:spcAft>
                <a:spcPts val="0"/>
              </a:spcAft>
              <a:buClr>
                <a:schemeClr val="dk1"/>
              </a:buClr>
              <a:buSzPts val="1800"/>
              <a:buChar char="•"/>
            </a:pPr>
            <a:r>
              <a:rPr lang="en-US" sz="1800" u="sng">
                <a:solidFill>
                  <a:schemeClr val="hlink"/>
                </a:solidFill>
                <a:latin typeface="Times New Roman"/>
                <a:ea typeface="Times New Roman"/>
                <a:cs typeface="Times New Roman"/>
                <a:sym typeface="Times New Roman"/>
                <a:hlinkClick r:id="rId13"/>
              </a:rPr>
              <a:t>https://www.treffpunkteuropa.de/pro-contra-grossbritannien-in-der-eu?lang=fr</a:t>
            </a:r>
            <a:r>
              <a:rPr lang="en-US" sz="1800">
                <a:latin typeface="Times New Roman"/>
                <a:ea typeface="Times New Roman"/>
                <a:cs typeface="Times New Roman"/>
                <a:sym typeface="Times New Roman"/>
              </a:rPr>
              <a:t>, zuletzt aufgerufen am 20.1.24</a:t>
            </a:r>
            <a:endParaRPr/>
          </a:p>
        </p:txBody>
      </p:sp>
      <p:sp>
        <p:nvSpPr>
          <p:cNvPr id="230" name="Google Shape;230;p27"/>
          <p:cNvSpPr txBox="1"/>
          <p:nvPr/>
        </p:nvSpPr>
        <p:spPr>
          <a:xfrm>
            <a:off x="253999" y="6639277"/>
            <a:ext cx="6835420"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a:solidFill>
                  <a:schemeClr val="dk1"/>
                </a:solidFill>
                <a:latin typeface="Calibri"/>
                <a:ea typeface="Calibri"/>
                <a:cs typeface="Calibri"/>
                <a:sym typeface="Calibri"/>
              </a:rPr>
              <a:t>Quelle: https://www.hamburg.de/image/11828742/kingTeaser/990/420/7fa120b5f50b677bed255b6d920bad4d/AN/brexit---bild--19982972.jpg</a:t>
            </a:r>
            <a:endParaRP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34"/>
        <p:cNvGrpSpPr/>
        <p:nvPr/>
      </p:nvGrpSpPr>
      <p:grpSpPr>
        <a:xfrm>
          <a:off x="0" y="0"/>
          <a:ext cx="0" cy="0"/>
          <a:chOff x="0" y="0"/>
          <a:chExt cx="0" cy="0"/>
        </a:xfrm>
      </p:grpSpPr>
      <p:sp>
        <p:nvSpPr>
          <p:cNvPr id="235" name="Google Shape;235;p28"/>
          <p:cNvSpPr/>
          <p:nvPr/>
        </p:nvSpPr>
        <p:spPr>
          <a:xfrm>
            <a:off x="0" y="0"/>
            <a:ext cx="12192000" cy="6857999"/>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36" name="Google Shape;236;p28"/>
          <p:cNvPicPr preferRelativeResize="0"/>
          <p:nvPr/>
        </p:nvPicPr>
        <p:blipFill rotWithShape="1">
          <a:blip r:embed="rId3">
            <a:alphaModFix amt="50000"/>
          </a:blip>
          <a:srcRect t="10309" b="5421"/>
          <a:stretch/>
        </p:blipFill>
        <p:spPr>
          <a:xfrm>
            <a:off x="20" y="1"/>
            <a:ext cx="12191980" cy="6857999"/>
          </a:xfrm>
          <a:prstGeom prst="rect">
            <a:avLst/>
          </a:prstGeom>
          <a:noFill/>
          <a:ln>
            <a:noFill/>
          </a:ln>
        </p:spPr>
      </p:pic>
      <p:sp>
        <p:nvSpPr>
          <p:cNvPr id="237" name="Google Shape;237;p28"/>
          <p:cNvSpPr txBox="1">
            <a:spLocks noGrp="1"/>
          </p:cNvSpPr>
          <p:nvPr>
            <p:ph type="title"/>
          </p:nvPr>
        </p:nvSpPr>
        <p:spPr>
          <a:xfrm>
            <a:off x="1524000" y="1122362"/>
            <a:ext cx="9144000" cy="290051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6000"/>
              <a:buFont typeface="Geo"/>
              <a:buNone/>
            </a:pPr>
            <a:r>
              <a:rPr lang="en-US" sz="6000" b="1">
                <a:solidFill>
                  <a:srgbClr val="FFFFFF"/>
                </a:solidFill>
                <a:latin typeface="Geo"/>
                <a:ea typeface="Geo"/>
                <a:cs typeface="Geo"/>
                <a:sym typeface="Geo"/>
              </a:rPr>
              <a:t>Vielen Dank für Eure Aufmerksamkeit</a:t>
            </a:r>
            <a:endParaRPr sz="6000" b="1">
              <a:solidFill>
                <a:srgbClr val="FFFFFF"/>
              </a:solidFill>
              <a:latin typeface="Geo"/>
              <a:ea typeface="Geo"/>
              <a:cs typeface="Geo"/>
              <a:sym typeface="Geo"/>
            </a:endParaRPr>
          </a:p>
        </p:txBody>
      </p:sp>
      <p:sp>
        <p:nvSpPr>
          <p:cNvPr id="238" name="Google Shape;238;p28"/>
          <p:cNvSpPr txBox="1"/>
          <p:nvPr/>
        </p:nvSpPr>
        <p:spPr>
          <a:xfrm>
            <a:off x="-1" y="6643455"/>
            <a:ext cx="5598849"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a:solidFill>
                  <a:schemeClr val="lt1"/>
                </a:solidFill>
                <a:latin typeface="Calibri"/>
                <a:ea typeface="Calibri"/>
                <a:cs typeface="Calibri"/>
                <a:sym typeface="Calibri"/>
              </a:rPr>
              <a:t>https://www.bfdi.bund.de/SharedDocs/Bilder/DE/Themen/Europa_Internationales/Brexit-Flaggen.jpg?__blob=normal&amp;v=3</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237"/>
                                        </p:tgtEl>
                                        <p:attrNameLst>
                                          <p:attrName>style.visibility</p:attrName>
                                        </p:attrNameLst>
                                      </p:cBhvr>
                                      <p:to>
                                        <p:strVal val="visible"/>
                                      </p:to>
                                    </p:set>
                                    <p:animEffect transition="in" filter="fade">
                                      <p:cBhvr>
                                        <p:cTn id="7" dur="700"/>
                                        <p:tgtEl>
                                          <p:spTgt spid="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5"/>
        <p:cNvGrpSpPr/>
        <p:nvPr/>
      </p:nvGrpSpPr>
      <p:grpSpPr>
        <a:xfrm>
          <a:off x="0" y="0"/>
          <a:ext cx="0" cy="0"/>
          <a:chOff x="0" y="0"/>
          <a:chExt cx="0" cy="0"/>
        </a:xfrm>
      </p:grpSpPr>
      <p:sp>
        <p:nvSpPr>
          <p:cNvPr id="116" name="Google Shape;116;p17"/>
          <p:cNvSpPr/>
          <p:nvPr/>
        </p:nvSpPr>
        <p:spPr>
          <a:xfrm>
            <a:off x="0" y="0"/>
            <a:ext cx="12192000"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17" name="Google Shape;117;p17" descr="徽标&#10;&#10;已自动生成说明"/>
          <p:cNvPicPr preferRelativeResize="0"/>
          <p:nvPr/>
        </p:nvPicPr>
        <p:blipFill rotWithShape="1">
          <a:blip r:embed="rId3">
            <a:alphaModFix amt="35000"/>
          </a:blip>
          <a:srcRect/>
          <a:stretch/>
        </p:blipFill>
        <p:spPr>
          <a:xfrm>
            <a:off x="20" y="10"/>
            <a:ext cx="12191980" cy="6857990"/>
          </a:xfrm>
          <a:prstGeom prst="rect">
            <a:avLst/>
          </a:prstGeom>
          <a:noFill/>
          <a:ln>
            <a:noFill/>
          </a:ln>
        </p:spPr>
      </p:pic>
      <p:sp>
        <p:nvSpPr>
          <p:cNvPr id="118" name="Google Shape;118;p17"/>
          <p:cNvSpPr txBox="1">
            <a:spLocks noGrp="1"/>
          </p:cNvSpPr>
          <p:nvPr>
            <p:ph type="title"/>
          </p:nvPr>
        </p:nvSpPr>
        <p:spPr>
          <a:xfrm>
            <a:off x="838200" y="54267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5400"/>
              <a:buFont typeface="Geo"/>
              <a:buNone/>
            </a:pPr>
            <a:r>
              <a:rPr lang="en-US" sz="5400">
                <a:solidFill>
                  <a:srgbClr val="FFFFFF"/>
                </a:solidFill>
                <a:latin typeface="Geo"/>
                <a:ea typeface="Geo"/>
                <a:cs typeface="Geo"/>
                <a:sym typeface="Geo"/>
              </a:rPr>
              <a:t>Inhaltsverzeichnis</a:t>
            </a:r>
            <a:endParaRPr sz="5400">
              <a:solidFill>
                <a:srgbClr val="FFFFFF"/>
              </a:solidFill>
              <a:latin typeface="Geo"/>
              <a:ea typeface="Geo"/>
              <a:cs typeface="Geo"/>
              <a:sym typeface="Geo"/>
            </a:endParaRPr>
          </a:p>
        </p:txBody>
      </p:sp>
      <p:sp>
        <p:nvSpPr>
          <p:cNvPr id="119" name="Google Shape;119;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FFFF"/>
              </a:buClr>
              <a:buSzPts val="2800"/>
              <a:buChar char="•"/>
            </a:pPr>
            <a:r>
              <a:rPr lang="en-US">
                <a:solidFill>
                  <a:srgbClr val="FFFFFF"/>
                </a:solidFill>
                <a:latin typeface="Times New Roman"/>
                <a:ea typeface="Times New Roman"/>
                <a:cs typeface="Times New Roman"/>
                <a:sym typeface="Times New Roman"/>
              </a:rPr>
              <a:t>allgemeine Informationen</a:t>
            </a:r>
            <a:endParaRPr/>
          </a:p>
          <a:p>
            <a:pPr marL="228600" lvl="0" indent="-228600" algn="l" rtl="0">
              <a:lnSpc>
                <a:spcPct val="90000"/>
              </a:lnSpc>
              <a:spcBef>
                <a:spcPts val="1000"/>
              </a:spcBef>
              <a:spcAft>
                <a:spcPts val="0"/>
              </a:spcAft>
              <a:buClr>
                <a:srgbClr val="FFFFFF"/>
              </a:buClr>
              <a:buSzPts val="2800"/>
              <a:buChar char="•"/>
            </a:pPr>
            <a:r>
              <a:rPr lang="en-US">
                <a:solidFill>
                  <a:srgbClr val="FFFFFF"/>
                </a:solidFill>
                <a:latin typeface="Times New Roman"/>
                <a:ea typeface="Times New Roman"/>
                <a:cs typeface="Times New Roman"/>
                <a:sym typeface="Times New Roman"/>
              </a:rPr>
              <a:t>Großbritannien vor dem Brexit</a:t>
            </a:r>
            <a:endParaRPr/>
          </a:p>
          <a:p>
            <a:pPr marL="228600" lvl="0" indent="-228600" algn="l" rtl="0">
              <a:lnSpc>
                <a:spcPct val="90000"/>
              </a:lnSpc>
              <a:spcBef>
                <a:spcPts val="1000"/>
              </a:spcBef>
              <a:spcAft>
                <a:spcPts val="0"/>
              </a:spcAft>
              <a:buClr>
                <a:srgbClr val="FFFFFF"/>
              </a:buClr>
              <a:buSzPts val="2800"/>
              <a:buChar char="•"/>
            </a:pPr>
            <a:r>
              <a:rPr lang="en-US">
                <a:solidFill>
                  <a:srgbClr val="FFFFFF"/>
                </a:solidFill>
                <a:latin typeface="Times New Roman"/>
                <a:ea typeface="Times New Roman"/>
                <a:cs typeface="Times New Roman"/>
                <a:sym typeface="Times New Roman"/>
              </a:rPr>
              <a:t>Gründe für den Brexit</a:t>
            </a:r>
            <a:endParaRPr>
              <a:solidFill>
                <a:srgbClr val="FFFFFF"/>
              </a:solidFill>
            </a:endParaRPr>
          </a:p>
          <a:p>
            <a:pPr marL="228600" lvl="0" indent="-228600" algn="l" rtl="0">
              <a:lnSpc>
                <a:spcPct val="90000"/>
              </a:lnSpc>
              <a:spcBef>
                <a:spcPts val="1000"/>
              </a:spcBef>
              <a:spcAft>
                <a:spcPts val="0"/>
              </a:spcAft>
              <a:buClr>
                <a:srgbClr val="FFFFFF"/>
              </a:buClr>
              <a:buSzPts val="2800"/>
              <a:buChar char="•"/>
            </a:pPr>
            <a:r>
              <a:rPr lang="en-US">
                <a:solidFill>
                  <a:srgbClr val="FFFFFF"/>
                </a:solidFill>
                <a:latin typeface="Times New Roman"/>
                <a:ea typeface="Times New Roman"/>
                <a:cs typeface="Times New Roman"/>
                <a:sym typeface="Times New Roman"/>
              </a:rPr>
              <a:t>EU-Mitgliedschaft Referendum</a:t>
            </a:r>
            <a:endParaRPr>
              <a:solidFill>
                <a:srgbClr val="FFFFFF"/>
              </a:solidFill>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rgbClr val="FFFFFF"/>
              </a:buClr>
              <a:buSzPts val="2800"/>
              <a:buChar char="•"/>
            </a:pPr>
            <a:r>
              <a:rPr lang="en-US">
                <a:solidFill>
                  <a:srgbClr val="FFFFFF"/>
                </a:solidFill>
                <a:latin typeface="Times New Roman"/>
                <a:ea typeface="Times New Roman"/>
                <a:cs typeface="Times New Roman"/>
                <a:sym typeface="Times New Roman"/>
              </a:rPr>
              <a:t>Handels- und Kooperationsabkommen</a:t>
            </a:r>
            <a:endParaRPr>
              <a:solidFill>
                <a:srgbClr val="FFFFFF"/>
              </a:solidFill>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rgbClr val="FFFFFF"/>
              </a:buClr>
              <a:buSzPts val="2800"/>
              <a:buChar char="•"/>
            </a:pPr>
            <a:r>
              <a:rPr lang="en-US">
                <a:solidFill>
                  <a:srgbClr val="FFFFFF"/>
                </a:solidFill>
                <a:latin typeface="Times New Roman"/>
                <a:ea typeface="Times New Roman"/>
                <a:cs typeface="Times New Roman"/>
                <a:sym typeface="Times New Roman"/>
              </a:rPr>
              <a:t>Folgen für Großbritannien</a:t>
            </a:r>
            <a:endParaRPr>
              <a:solidFill>
                <a:srgbClr val="FFFFFF"/>
              </a:solidFill>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rgbClr val="FFFFFF"/>
              </a:buClr>
              <a:buSzPts val="2800"/>
              <a:buChar char="•"/>
            </a:pPr>
            <a:r>
              <a:rPr lang="en-US">
                <a:solidFill>
                  <a:srgbClr val="FFFFFF"/>
                </a:solidFill>
                <a:latin typeface="Times New Roman"/>
                <a:ea typeface="Times New Roman"/>
                <a:cs typeface="Times New Roman"/>
                <a:sym typeface="Times New Roman"/>
              </a:rPr>
              <a:t>Folgen für die EU</a:t>
            </a:r>
            <a:endParaRPr/>
          </a:p>
          <a:p>
            <a:pPr marL="228600" lvl="0" indent="-228600" algn="l" rtl="0">
              <a:lnSpc>
                <a:spcPct val="90000"/>
              </a:lnSpc>
              <a:spcBef>
                <a:spcPts val="1000"/>
              </a:spcBef>
              <a:spcAft>
                <a:spcPts val="0"/>
              </a:spcAft>
              <a:buClr>
                <a:srgbClr val="FFFFFF"/>
              </a:buClr>
              <a:buSzPts val="2800"/>
              <a:buChar char="•"/>
            </a:pPr>
            <a:r>
              <a:rPr lang="en-US">
                <a:solidFill>
                  <a:srgbClr val="FFFFFF"/>
                </a:solidFill>
                <a:latin typeface="Times New Roman"/>
                <a:ea typeface="Times New Roman"/>
                <a:cs typeface="Times New Roman"/>
                <a:sym typeface="Times New Roman"/>
              </a:rPr>
              <a:t>Literaturverzeichnis</a:t>
            </a:r>
            <a:endParaRPr>
              <a:solidFill>
                <a:srgbClr val="FFFFFF"/>
              </a:solidFill>
              <a:latin typeface="Times New Roman"/>
              <a:ea typeface="Times New Roman"/>
              <a:cs typeface="Times New Roman"/>
              <a:sym typeface="Times New Roman"/>
            </a:endParaRPr>
          </a:p>
        </p:txBody>
      </p:sp>
      <p:sp>
        <p:nvSpPr>
          <p:cNvPr id="120" name="Google Shape;120;p17"/>
          <p:cNvSpPr txBox="1"/>
          <p:nvPr/>
        </p:nvSpPr>
        <p:spPr>
          <a:xfrm>
            <a:off x="-1" y="6643456"/>
            <a:ext cx="5066189"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a:solidFill>
                  <a:schemeClr val="lt1"/>
                </a:solidFill>
                <a:latin typeface="Calibri"/>
                <a:ea typeface="Calibri"/>
                <a:cs typeface="Calibri"/>
                <a:sym typeface="Calibri"/>
              </a:rPr>
              <a:t>Quelle: https://www.instituteforgovernment.org.uk/article/explainer/what-brexit-means-individuals</a:t>
            </a:r>
            <a:endParaRPr sz="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
        <p:cNvGrpSpPr/>
        <p:nvPr/>
      </p:nvGrpSpPr>
      <p:grpSpPr>
        <a:xfrm>
          <a:off x="0" y="0"/>
          <a:ext cx="0" cy="0"/>
          <a:chOff x="0" y="0"/>
          <a:chExt cx="0" cy="0"/>
        </a:xfrm>
      </p:grpSpPr>
      <p:sp>
        <p:nvSpPr>
          <p:cNvPr id="126" name="Google Shape;126;p18"/>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7" name="Google Shape;127;p18"/>
          <p:cNvSpPr txBox="1">
            <a:spLocks noGrp="1"/>
          </p:cNvSpPr>
          <p:nvPr>
            <p:ph type="title"/>
          </p:nvPr>
        </p:nvSpPr>
        <p:spPr>
          <a:xfrm>
            <a:off x="645064" y="525982"/>
            <a:ext cx="4282983" cy="1200361"/>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600"/>
              <a:buFont typeface="Geo"/>
              <a:buNone/>
            </a:pPr>
            <a:r>
              <a:rPr lang="en-US" sz="3600">
                <a:latin typeface="Geo"/>
                <a:ea typeface="Geo"/>
                <a:cs typeface="Geo"/>
                <a:sym typeface="Geo"/>
              </a:rPr>
              <a:t>allgemeine Informationen</a:t>
            </a:r>
            <a:endParaRPr sz="3600">
              <a:latin typeface="Geo"/>
              <a:ea typeface="Geo"/>
              <a:cs typeface="Geo"/>
              <a:sym typeface="Geo"/>
            </a:endParaRPr>
          </a:p>
        </p:txBody>
      </p:sp>
      <p:sp>
        <p:nvSpPr>
          <p:cNvPr id="128" name="Google Shape;128;p18"/>
          <p:cNvSpPr/>
          <p:nvPr/>
        </p:nvSpPr>
        <p:spPr>
          <a:xfrm flipH="1">
            <a:off x="616533" y="1944913"/>
            <a:ext cx="4023360"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 name="Google Shape;129;p18"/>
          <p:cNvSpPr txBox="1">
            <a:spLocks noGrp="1"/>
          </p:cNvSpPr>
          <p:nvPr>
            <p:ph type="body" idx="1"/>
          </p:nvPr>
        </p:nvSpPr>
        <p:spPr>
          <a:xfrm>
            <a:off x="645066" y="2031101"/>
            <a:ext cx="4282984" cy="3511943"/>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1. Januar 1973: Beitritt des Vereinigten Königreichs zur Europäischen Wirtschaftsgemeinschaft (EWG); Vorläuferorganisation der EU</a:t>
            </a:r>
            <a:endParaRPr/>
          </a:p>
          <a:p>
            <a:pPr marL="228600" lvl="0" indent="-228600" algn="l" rtl="0">
              <a:lnSpc>
                <a:spcPct val="90000"/>
              </a:lnSpc>
              <a:spcBef>
                <a:spcPts val="1000"/>
              </a:spcBef>
              <a:spcAft>
                <a:spcPts val="0"/>
              </a:spcAft>
              <a:buClr>
                <a:schemeClr val="dk1"/>
              </a:buClr>
              <a:buSzPts val="1800"/>
              <a:buFont typeface="Arial"/>
              <a:buChar char="•"/>
            </a:pPr>
            <a:r>
              <a:rPr lang="en-US" sz="1800">
                <a:latin typeface="Times New Roman"/>
                <a:ea typeface="Times New Roman"/>
                <a:cs typeface="Times New Roman"/>
                <a:sym typeface="Times New Roman"/>
              </a:rPr>
              <a:t>31. Dezember 2020: "Brexit" (Kunstwort aus (Groß-)Britannien und "Exit")</a:t>
            </a:r>
            <a:endParaRPr/>
          </a:p>
          <a:p>
            <a:pPr marL="228600" lvl="0" indent="-228600" algn="l" rtl="0">
              <a:lnSpc>
                <a:spcPct val="90000"/>
              </a:lnSpc>
              <a:spcBef>
                <a:spcPts val="1000"/>
              </a:spcBef>
              <a:spcAft>
                <a:spcPts val="0"/>
              </a:spcAft>
              <a:buClr>
                <a:schemeClr val="dk1"/>
              </a:buClr>
              <a:buSzPts val="1800"/>
              <a:buFont typeface="Arial"/>
              <a:buChar char="•"/>
            </a:pPr>
            <a:r>
              <a:rPr lang="en-US" sz="1800">
                <a:latin typeface="Times New Roman"/>
                <a:ea typeface="Times New Roman"/>
                <a:cs typeface="Times New Roman"/>
                <a:sym typeface="Times New Roman"/>
              </a:rPr>
              <a:t>Art. 50 des Vertrages von Lissabon (2007): Austritt aus der EU ist möglich ➞ Zweijahresfrist</a:t>
            </a:r>
            <a:endParaRPr sz="1800">
              <a:latin typeface="Times New Roman"/>
              <a:ea typeface="Times New Roman"/>
              <a:cs typeface="Times New Roman"/>
              <a:sym typeface="Times New Roman"/>
            </a:endParaRPr>
          </a:p>
        </p:txBody>
      </p:sp>
      <p:sp>
        <p:nvSpPr>
          <p:cNvPr id="130" name="Google Shape;130;p18"/>
          <p:cNvSpPr/>
          <p:nvPr/>
        </p:nvSpPr>
        <p:spPr>
          <a:xfrm rot="5400000">
            <a:off x="-225843" y="6053360"/>
            <a:ext cx="740664" cy="154124"/>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18"/>
          <p:cNvSpPr/>
          <p:nvPr/>
        </p:nvSpPr>
        <p:spPr>
          <a:xfrm rot="5400000">
            <a:off x="5904923" y="215201"/>
            <a:ext cx="740664" cy="1183349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2" name="Google Shape;132;p18"/>
          <p:cNvSpPr/>
          <p:nvPr/>
        </p:nvSpPr>
        <p:spPr>
          <a:xfrm>
            <a:off x="5696793" y="354959"/>
            <a:ext cx="6184973" cy="5915212"/>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3" name="Google Shape;133;p18" descr="蓝色的旗子&#10;&#10;已自动生成说明"/>
          <p:cNvPicPr preferRelativeResize="0"/>
          <p:nvPr/>
        </p:nvPicPr>
        <p:blipFill rotWithShape="1">
          <a:blip r:embed="rId3">
            <a:alphaModFix/>
          </a:blip>
          <a:srcRect r="40540" b="1"/>
          <a:stretch/>
        </p:blipFill>
        <p:spPr>
          <a:xfrm>
            <a:off x="5987738" y="650494"/>
            <a:ext cx="5628018" cy="5324142"/>
          </a:xfrm>
          <a:prstGeom prst="rect">
            <a:avLst/>
          </a:prstGeom>
          <a:noFill/>
          <a:ln>
            <a:noFill/>
          </a:ln>
        </p:spPr>
      </p:pic>
      <p:sp>
        <p:nvSpPr>
          <p:cNvPr id="134" name="Google Shape;134;p18"/>
          <p:cNvSpPr txBox="1"/>
          <p:nvPr/>
        </p:nvSpPr>
        <p:spPr>
          <a:xfrm>
            <a:off x="5763088" y="6059009"/>
            <a:ext cx="3024325"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a:solidFill>
                  <a:schemeClr val="dk1"/>
                </a:solidFill>
                <a:latin typeface="Calibri"/>
                <a:ea typeface="Calibri"/>
                <a:cs typeface="Calibri"/>
                <a:sym typeface="Calibri"/>
              </a:rPr>
              <a:t>Quelle: https://www.gtai.de/de/trade/specials/special-brexit</a:t>
            </a:r>
            <a:endParaRPr sz="800">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9"/>
        <p:cNvGrpSpPr/>
        <p:nvPr/>
      </p:nvGrpSpPr>
      <p:grpSpPr>
        <a:xfrm>
          <a:off x="0" y="0"/>
          <a:ext cx="0" cy="0"/>
          <a:chOff x="0" y="0"/>
          <a:chExt cx="0" cy="0"/>
        </a:xfrm>
      </p:grpSpPr>
      <p:sp>
        <p:nvSpPr>
          <p:cNvPr id="140" name="Google Shape;140;p19"/>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 name="Google Shape;141;p19"/>
          <p:cNvSpPr/>
          <p:nvPr/>
        </p:nvSpPr>
        <p:spPr>
          <a:xfrm>
            <a:off x="0" y="1"/>
            <a:ext cx="12192000" cy="518714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 name="Google Shape;142;p19"/>
          <p:cNvSpPr/>
          <p:nvPr/>
        </p:nvSpPr>
        <p:spPr>
          <a:xfrm>
            <a:off x="596464" y="551961"/>
            <a:ext cx="10999072" cy="5399950"/>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43" name="Google Shape;143;p19" descr="日程表&#10;&#10;已自动生成说明"/>
          <p:cNvPicPr preferRelativeResize="0"/>
          <p:nvPr/>
        </p:nvPicPr>
        <p:blipFill rotWithShape="1">
          <a:blip r:embed="rId3">
            <a:alphaModFix/>
          </a:blip>
          <a:srcRect t="5928"/>
          <a:stretch/>
        </p:blipFill>
        <p:spPr>
          <a:xfrm>
            <a:off x="838200" y="754148"/>
            <a:ext cx="10515600" cy="4995575"/>
          </a:xfrm>
          <a:prstGeom prst="rect">
            <a:avLst/>
          </a:prstGeom>
          <a:noFill/>
          <a:ln>
            <a:noFill/>
          </a:ln>
        </p:spPr>
      </p:pic>
      <p:cxnSp>
        <p:nvCxnSpPr>
          <p:cNvPr id="144" name="Google Shape;144;p19"/>
          <p:cNvCxnSpPr/>
          <p:nvPr/>
        </p:nvCxnSpPr>
        <p:spPr>
          <a:xfrm rot="10800000">
            <a:off x="596464" y="6329769"/>
            <a:ext cx="11000232" cy="0"/>
          </a:xfrm>
          <a:prstGeom prst="straightConnector1">
            <a:avLst/>
          </a:prstGeom>
          <a:noFill/>
          <a:ln w="152400" cap="flat" cmpd="sng">
            <a:solidFill>
              <a:schemeClr val="accent4"/>
            </a:solidFill>
            <a:prstDash val="solid"/>
            <a:miter lim="800000"/>
            <a:headEnd type="none" w="sm" len="sm"/>
            <a:tailEnd type="none" w="sm" len="sm"/>
          </a:ln>
        </p:spPr>
      </p:cxnSp>
      <p:sp>
        <p:nvSpPr>
          <p:cNvPr id="145" name="Google Shape;145;p19"/>
          <p:cNvSpPr txBox="1"/>
          <p:nvPr/>
        </p:nvSpPr>
        <p:spPr>
          <a:xfrm>
            <a:off x="598762" y="6113124"/>
            <a:ext cx="3893254"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a:solidFill>
                  <a:schemeClr val="dk1"/>
                </a:solidFill>
                <a:latin typeface="Calibri"/>
                <a:ea typeface="Calibri"/>
                <a:cs typeface="Calibri"/>
                <a:sym typeface="Calibri"/>
              </a:rPr>
              <a:t>Quelle: https://ec.europa.eu/commission/presscorner/detail/de/MEMO_17_648</a:t>
            </a:r>
            <a:endParaRPr sz="800">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9"/>
        <p:cNvGrpSpPr/>
        <p:nvPr/>
      </p:nvGrpSpPr>
      <p:grpSpPr>
        <a:xfrm>
          <a:off x="0" y="0"/>
          <a:ext cx="0" cy="0"/>
          <a:chOff x="0" y="0"/>
          <a:chExt cx="0" cy="0"/>
        </a:xfrm>
      </p:grpSpPr>
      <p:sp>
        <p:nvSpPr>
          <p:cNvPr id="150" name="Google Shape;150;p2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1" name="Google Shape;151;p20"/>
          <p:cNvSpPr txBox="1">
            <a:spLocks noGrp="1"/>
          </p:cNvSpPr>
          <p:nvPr>
            <p:ph type="title"/>
          </p:nvPr>
        </p:nvSpPr>
        <p:spPr>
          <a:xfrm>
            <a:off x="429768" y="411480"/>
            <a:ext cx="11201400" cy="110642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Geo"/>
              <a:buNone/>
            </a:pPr>
            <a:r>
              <a:rPr lang="en-US" sz="3600">
                <a:latin typeface="Geo"/>
                <a:ea typeface="Geo"/>
                <a:cs typeface="Geo"/>
                <a:sym typeface="Geo"/>
              </a:rPr>
              <a:t>Großbritannien vor dem Brexit</a:t>
            </a:r>
            <a:endParaRPr sz="3600">
              <a:latin typeface="Geo"/>
              <a:ea typeface="Geo"/>
              <a:cs typeface="Geo"/>
              <a:sym typeface="Geo"/>
            </a:endParaRPr>
          </a:p>
        </p:txBody>
      </p:sp>
      <p:sp>
        <p:nvSpPr>
          <p:cNvPr id="152" name="Google Shape;152;p20"/>
          <p:cNvSpPr/>
          <p:nvPr/>
        </p:nvSpPr>
        <p:spPr>
          <a:xfrm>
            <a:off x="0" y="587931"/>
            <a:ext cx="128016" cy="7040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53" name="Google Shape;153;p20" descr="地图&#10;&#10;已自动生成说明"/>
          <p:cNvPicPr preferRelativeResize="0"/>
          <p:nvPr/>
        </p:nvPicPr>
        <p:blipFill rotWithShape="1">
          <a:blip r:embed="rId3">
            <a:alphaModFix/>
          </a:blip>
          <a:srcRect l="995"/>
          <a:stretch/>
        </p:blipFill>
        <p:spPr>
          <a:xfrm>
            <a:off x="429768" y="1721922"/>
            <a:ext cx="6704891" cy="4520559"/>
          </a:xfrm>
          <a:prstGeom prst="rect">
            <a:avLst/>
          </a:prstGeom>
          <a:noFill/>
          <a:ln>
            <a:noFill/>
          </a:ln>
        </p:spPr>
      </p:pic>
      <p:sp>
        <p:nvSpPr>
          <p:cNvPr id="154" name="Google Shape;154;p20"/>
          <p:cNvSpPr/>
          <p:nvPr/>
        </p:nvSpPr>
        <p:spPr>
          <a:xfrm>
            <a:off x="7543801" y="1721922"/>
            <a:ext cx="4218432" cy="4520560"/>
          </a:xfrm>
          <a:prstGeom prst="rect">
            <a:avLst/>
          </a:prstGeom>
          <a:solidFill>
            <a:schemeClr val="lt1"/>
          </a:solidFill>
          <a:ln w="9525" cap="flat" cmpd="sng">
            <a:solidFill>
              <a:srgbClr val="E1E1E1"/>
            </a:solidFill>
            <a:prstDash val="solid"/>
            <a:miter lim="800000"/>
            <a:headEnd type="none" w="sm" len="sm"/>
            <a:tailEnd type="none" w="sm" len="sm"/>
          </a:ln>
          <a:effectLst>
            <a:outerShdw blurRad="50800" dist="38100" dir="2700000" algn="tl" rotWithShape="0">
              <a:srgbClr val="D8D8D8">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55" name="Google Shape;155;p20"/>
          <p:cNvSpPr txBox="1">
            <a:spLocks noGrp="1"/>
          </p:cNvSpPr>
          <p:nvPr>
            <p:ph type="body" idx="1"/>
          </p:nvPr>
        </p:nvSpPr>
        <p:spPr>
          <a:xfrm>
            <a:off x="7923956" y="1858067"/>
            <a:ext cx="3455097" cy="4551197"/>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nicht Teil des Schengen-Abkommens und der Währungsunion</a:t>
            </a:r>
            <a:endParaRPr sz="1800"/>
          </a:p>
          <a:p>
            <a:pPr marL="228600" lvl="0" indent="-228600" algn="l" rtl="0">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kein Anschluss an den Fiskalpakt </a:t>
            </a:r>
            <a:endParaRPr/>
          </a:p>
          <a:p>
            <a:pPr marL="228600" lvl="0" indent="-228600" algn="l" rtl="0">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Recht auf "Opt Out" bei Gesetzgebung (im Bereich Inneres und Justiz) </a:t>
            </a:r>
            <a:endParaRPr/>
          </a:p>
          <a:p>
            <a:pPr marL="228600" lvl="0" indent="-228600" algn="l" rtl="0">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Teil des Freihandelsabkommens</a:t>
            </a:r>
            <a:endParaRPr/>
          </a:p>
          <a:p>
            <a:pPr marL="228600" lvl="0" indent="-228600" algn="l" rtl="0">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Stärkung der Wettbewerbsfähigkeit Europas </a:t>
            </a:r>
            <a:endParaRPr/>
          </a:p>
          <a:p>
            <a:pPr marL="228600" lvl="0" indent="-228600" algn="l" rtl="0">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europäische Sicherheits- und Verteidigungspolitik (ESVP)</a:t>
            </a:r>
            <a:endParaRPr/>
          </a:p>
          <a:p>
            <a:pPr marL="228600" lvl="0" indent="-11430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p:txBody>
      </p:sp>
      <p:sp>
        <p:nvSpPr>
          <p:cNvPr id="156" name="Google Shape;156;p20"/>
          <p:cNvSpPr txBox="1"/>
          <p:nvPr/>
        </p:nvSpPr>
        <p:spPr>
          <a:xfrm>
            <a:off x="325514" y="6243960"/>
            <a:ext cx="5865179"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a:solidFill>
                  <a:schemeClr val="dk1"/>
                </a:solidFill>
                <a:latin typeface="Calibri"/>
                <a:ea typeface="Calibri"/>
                <a:cs typeface="Calibri"/>
                <a:sym typeface="Calibri"/>
              </a:rPr>
              <a:t>Quelle: https://f100-res.cloudinary.com/image/upload/s--OG_QN4Id--/w_1200/v1/a/public/bkvbxvsdg5fnduedwddg.jpg</a:t>
            </a:r>
            <a:endParaRPr sz="800">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0"/>
        <p:cNvGrpSpPr/>
        <p:nvPr/>
      </p:nvGrpSpPr>
      <p:grpSpPr>
        <a:xfrm>
          <a:off x="0" y="0"/>
          <a:ext cx="0" cy="0"/>
          <a:chOff x="0" y="0"/>
          <a:chExt cx="0" cy="0"/>
        </a:xfrm>
      </p:grpSpPr>
      <p:sp>
        <p:nvSpPr>
          <p:cNvPr id="161" name="Google Shape;161;p2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2" name="Google Shape;162;p21"/>
          <p:cNvSpPr txBox="1">
            <a:spLocks noGrp="1"/>
          </p:cNvSpPr>
          <p:nvPr>
            <p:ph type="title"/>
          </p:nvPr>
        </p:nvSpPr>
        <p:spPr>
          <a:xfrm>
            <a:off x="572493" y="238539"/>
            <a:ext cx="11018520" cy="143441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5400"/>
              <a:buFont typeface="Geo"/>
              <a:buNone/>
            </a:pPr>
            <a:r>
              <a:rPr lang="en-US" sz="5400">
                <a:latin typeface="Geo"/>
                <a:ea typeface="Geo"/>
                <a:cs typeface="Geo"/>
                <a:sym typeface="Geo"/>
              </a:rPr>
              <a:t>Gründe für den Brexit</a:t>
            </a:r>
            <a:endParaRPr sz="5400">
              <a:latin typeface="Geo"/>
              <a:ea typeface="Geo"/>
              <a:cs typeface="Geo"/>
              <a:sym typeface="Geo"/>
            </a:endParaRPr>
          </a:p>
        </p:txBody>
      </p:sp>
      <p:sp>
        <p:nvSpPr>
          <p:cNvPr id="163" name="Google Shape;163;p21"/>
          <p:cNvSpPr/>
          <p:nvPr/>
        </p:nvSpPr>
        <p:spPr>
          <a:xfrm>
            <a:off x="572493" y="1767709"/>
            <a:ext cx="10972800" cy="18288"/>
          </a:xfrm>
          <a:custGeom>
            <a:avLst/>
            <a:gdLst/>
            <a:ahLst/>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901"/>
            </a:schemeClr>
          </a:solidFill>
          <a:ln w="44450" cap="rnd" cmpd="sng">
            <a:solidFill>
              <a:schemeClr val="accent2">
                <a:alpha val="74901"/>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64" name="Google Shape;164;p21" descr="图片包含 游戏机&#10;&#10;已自动生成说明"/>
          <p:cNvPicPr preferRelativeResize="0"/>
          <p:nvPr/>
        </p:nvPicPr>
        <p:blipFill rotWithShape="1">
          <a:blip r:embed="rId3">
            <a:alphaModFix/>
          </a:blip>
          <a:srcRect l="35083" r="24521"/>
          <a:stretch/>
        </p:blipFill>
        <p:spPr>
          <a:xfrm>
            <a:off x="572492" y="2002056"/>
            <a:ext cx="3943849" cy="4184060"/>
          </a:xfrm>
          <a:custGeom>
            <a:avLst/>
            <a:gdLst/>
            <a:ahLst/>
            <a:cxnLst/>
            <a:rect l="l" t="t" r="r" b="b"/>
            <a:pathLst>
              <a:path w="3807743" h="6307845" extrusionOk="0">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a:noFill/>
          <a:ln>
            <a:noFill/>
          </a:ln>
        </p:spPr>
      </p:pic>
      <p:sp>
        <p:nvSpPr>
          <p:cNvPr id="165" name="Google Shape;165;p21"/>
          <p:cNvSpPr txBox="1">
            <a:spLocks noGrp="1"/>
          </p:cNvSpPr>
          <p:nvPr>
            <p:ph type="body" idx="1"/>
          </p:nvPr>
        </p:nvSpPr>
        <p:spPr>
          <a:xfrm>
            <a:off x="4905955" y="2071316"/>
            <a:ext cx="6713552" cy="41148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US" sz="2000" b="1">
                <a:latin typeface="Times New Roman"/>
                <a:ea typeface="Times New Roman"/>
                <a:cs typeface="Times New Roman"/>
                <a:sym typeface="Times New Roman"/>
              </a:rPr>
              <a:t>Wirtschaft</a:t>
            </a:r>
            <a:r>
              <a:rPr lang="en-US" sz="2000">
                <a:latin typeface="Times New Roman"/>
                <a:ea typeface="Times New Roman"/>
                <a:cs typeface="Times New Roman"/>
                <a:sym typeface="Times New Roman"/>
              </a:rPr>
              <a:t>: Nettozahler der EU (zahlt überwiegend in den EU-Haushalt ein) </a:t>
            </a:r>
            <a:endParaRPr sz="20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000"/>
              <a:buChar char="•"/>
            </a:pPr>
            <a:r>
              <a:rPr lang="en-US" sz="2000" b="1">
                <a:latin typeface="Times New Roman"/>
                <a:ea typeface="Times New Roman"/>
                <a:cs typeface="Times New Roman"/>
                <a:sym typeface="Times New Roman"/>
              </a:rPr>
              <a:t>Einwanderung</a:t>
            </a:r>
            <a:r>
              <a:rPr lang="en-US" sz="2000">
                <a:latin typeface="Times New Roman"/>
                <a:ea typeface="Times New Roman"/>
                <a:cs typeface="Times New Roman"/>
                <a:sym typeface="Times New Roman"/>
              </a:rPr>
              <a:t>: viele Zuwanderer der EU-Mitgliedstaaten ➞ Anspruch auf Sozialleistungen </a:t>
            </a:r>
            <a:endParaRPr sz="20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000"/>
              <a:buChar char="•"/>
            </a:pPr>
            <a:r>
              <a:rPr lang="en-US" sz="2000" b="1">
                <a:latin typeface="Times New Roman"/>
                <a:ea typeface="Times New Roman"/>
                <a:cs typeface="Times New Roman"/>
                <a:sym typeface="Times New Roman"/>
              </a:rPr>
              <a:t>Zentralisierung und "Fremdbestimmung"</a:t>
            </a:r>
            <a:r>
              <a:rPr lang="en-US" sz="2000">
                <a:latin typeface="Times New Roman"/>
                <a:ea typeface="Times New Roman"/>
                <a:cs typeface="Times New Roman"/>
                <a:sym typeface="Times New Roman"/>
              </a:rPr>
              <a:t>: Politikbereiche werden nicht von den im Großbritannien gewählten Politikern geregelt, sondern von der EU; EU-Recht ist dem nationalen Recht übergeordnet</a:t>
            </a:r>
            <a:endParaRPr/>
          </a:p>
          <a:p>
            <a:pPr marL="228600" lvl="0" indent="-228600" algn="l" rtl="0">
              <a:lnSpc>
                <a:spcPct val="90000"/>
              </a:lnSpc>
              <a:spcBef>
                <a:spcPts val="1000"/>
              </a:spcBef>
              <a:spcAft>
                <a:spcPts val="0"/>
              </a:spcAft>
              <a:buClr>
                <a:schemeClr val="dk1"/>
              </a:buClr>
              <a:buSzPts val="2000"/>
              <a:buChar char="•"/>
            </a:pPr>
            <a:r>
              <a:rPr lang="en-US" sz="2000" b="1">
                <a:latin typeface="Times New Roman"/>
                <a:ea typeface="Times New Roman"/>
                <a:cs typeface="Times New Roman"/>
                <a:sym typeface="Times New Roman"/>
              </a:rPr>
              <a:t>weltpolitische Unabhängigkeit</a:t>
            </a:r>
            <a:r>
              <a:rPr lang="en-US" sz="2000">
                <a:latin typeface="Times New Roman"/>
                <a:ea typeface="Times New Roman"/>
                <a:cs typeface="Times New Roman"/>
                <a:sym typeface="Times New Roman"/>
              </a:rPr>
              <a:t>: keinen eigenen Sitz in vielen internationalen Verhandlungsrunden; die EU führt Verhandlungen für alle Mitgliedsstaaten ➞ Forderung nach Eigenhandel</a:t>
            </a:r>
            <a:endParaRPr/>
          </a:p>
        </p:txBody>
      </p:sp>
      <p:sp>
        <p:nvSpPr>
          <p:cNvPr id="166" name="Google Shape;166;p21"/>
          <p:cNvSpPr txBox="1"/>
          <p:nvPr/>
        </p:nvSpPr>
        <p:spPr>
          <a:xfrm>
            <a:off x="565286" y="6270574"/>
            <a:ext cx="3949243" cy="4676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a:solidFill>
                  <a:schemeClr val="dk1"/>
                </a:solidFill>
                <a:latin typeface="Calibri"/>
                <a:ea typeface="Calibri"/>
                <a:cs typeface="Calibri"/>
                <a:sym typeface="Calibri"/>
              </a:rPr>
              <a:t>Quelle: https://www.hwk-muenchen.de/api/public/services/74/imaging/v1/13780/1/t/s;w=1520;h=651;u=true;b=false;f=0.0,0.0/f/c;t=PNG/v07u1P9uP2Q_nCE.pngx</a:t>
            </a:r>
            <a:endParaRPr sz="800">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0"/>
        <p:cNvGrpSpPr/>
        <p:nvPr/>
      </p:nvGrpSpPr>
      <p:grpSpPr>
        <a:xfrm>
          <a:off x="0" y="0"/>
          <a:ext cx="0" cy="0"/>
          <a:chOff x="0" y="0"/>
          <a:chExt cx="0" cy="0"/>
        </a:xfrm>
      </p:grpSpPr>
      <p:sp>
        <p:nvSpPr>
          <p:cNvPr id="171" name="Google Shape;171;p2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2" name="Google Shape;172;p22"/>
          <p:cNvSpPr/>
          <p:nvPr/>
        </p:nvSpPr>
        <p:spPr>
          <a:xfrm>
            <a:off x="554416" y="365125"/>
            <a:ext cx="11167447" cy="2089317"/>
          </a:xfrm>
          <a:prstGeom prst="rect">
            <a:avLst/>
          </a:prstGeom>
          <a:solidFill>
            <a:schemeClr val="lt1"/>
          </a:solidFill>
          <a:ln w="12700" cap="flat" cmpd="sng">
            <a:solidFill>
              <a:srgbClr val="DEDEDE"/>
            </a:solidFill>
            <a:prstDash val="solid"/>
            <a:miter lim="800000"/>
            <a:headEnd type="none" w="sm" len="sm"/>
            <a:tailEnd type="none" w="sm" len="sm"/>
          </a:ln>
          <a:effectLst>
            <a:outerShdw blurRad="50800" dist="38100" dir="2700000" algn="tl" rotWithShape="0">
              <a:srgbClr val="C5C2C2">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3" name="Google Shape;173;p22"/>
          <p:cNvSpPr txBox="1">
            <a:spLocks noGrp="1"/>
          </p:cNvSpPr>
          <p:nvPr>
            <p:ph type="title"/>
          </p:nvPr>
        </p:nvSpPr>
        <p:spPr>
          <a:xfrm>
            <a:off x="810008" y="586822"/>
            <a:ext cx="4507203" cy="16459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700"/>
              <a:buFont typeface="Geo"/>
              <a:buNone/>
            </a:pPr>
            <a:r>
              <a:rPr lang="en-US" sz="2700">
                <a:latin typeface="Geo"/>
                <a:ea typeface="Geo"/>
                <a:cs typeface="Geo"/>
                <a:sym typeface="Geo"/>
              </a:rPr>
              <a:t>EU-Mitgliedschaft Referendum</a:t>
            </a:r>
            <a:endParaRPr sz="2700">
              <a:latin typeface="Geo"/>
              <a:ea typeface="Geo"/>
              <a:cs typeface="Geo"/>
              <a:sym typeface="Geo"/>
            </a:endParaRPr>
          </a:p>
        </p:txBody>
      </p:sp>
      <p:sp>
        <p:nvSpPr>
          <p:cNvPr id="174" name="Google Shape;174;p22"/>
          <p:cNvSpPr/>
          <p:nvPr/>
        </p:nvSpPr>
        <p:spPr>
          <a:xfrm>
            <a:off x="490408" y="1057739"/>
            <a:ext cx="128016" cy="7040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75" name="Google Shape;175;p22"/>
          <p:cNvSpPr/>
          <p:nvPr/>
        </p:nvSpPr>
        <p:spPr>
          <a:xfrm rot="5400000">
            <a:off x="4243541" y="1400638"/>
            <a:ext cx="1463040"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76" name="Google Shape;176;p22"/>
          <p:cNvSpPr txBox="1">
            <a:spLocks noGrp="1"/>
          </p:cNvSpPr>
          <p:nvPr>
            <p:ph type="body" idx="1"/>
          </p:nvPr>
        </p:nvSpPr>
        <p:spPr>
          <a:xfrm>
            <a:off x="5316090" y="430824"/>
            <a:ext cx="6002636" cy="2304454"/>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1400"/>
              <a:buChar char="•"/>
            </a:pPr>
            <a:r>
              <a:rPr lang="en-US" sz="1400">
                <a:latin typeface="Times New Roman"/>
                <a:ea typeface="Times New Roman"/>
                <a:cs typeface="Times New Roman"/>
                <a:sym typeface="Times New Roman"/>
              </a:rPr>
              <a:t>23. Juni 2016</a:t>
            </a:r>
            <a:endParaRPr sz="14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1400"/>
              <a:buChar char="•"/>
            </a:pPr>
            <a:r>
              <a:rPr lang="en-US" sz="1400">
                <a:latin typeface="Times New Roman"/>
                <a:ea typeface="Times New Roman"/>
                <a:cs typeface="Times New Roman"/>
                <a:sym typeface="Times New Roman"/>
              </a:rPr>
              <a:t>"beratendes Charakter"</a:t>
            </a:r>
            <a:endParaRPr/>
          </a:p>
          <a:p>
            <a:pPr marL="228600" lvl="0" indent="-228600" algn="l" rtl="0">
              <a:lnSpc>
                <a:spcPct val="90000"/>
              </a:lnSpc>
              <a:spcBef>
                <a:spcPts val="1000"/>
              </a:spcBef>
              <a:spcAft>
                <a:spcPts val="0"/>
              </a:spcAft>
              <a:buClr>
                <a:schemeClr val="dk1"/>
              </a:buClr>
              <a:buSzPts val="1400"/>
              <a:buChar char="•"/>
            </a:pPr>
            <a:r>
              <a:rPr lang="en-US" sz="1400">
                <a:latin typeface="Times New Roman"/>
                <a:ea typeface="Times New Roman"/>
                <a:cs typeface="Times New Roman"/>
                <a:sym typeface="Times New Roman"/>
              </a:rPr>
              <a:t>registriert von 46,5 Millionen Menschen; 72% stimmten ab </a:t>
            </a:r>
            <a:endParaRPr/>
          </a:p>
          <a:p>
            <a:pPr marL="228600" lvl="0" indent="-228600" algn="l" rtl="0">
              <a:lnSpc>
                <a:spcPct val="90000"/>
              </a:lnSpc>
              <a:spcBef>
                <a:spcPts val="1000"/>
              </a:spcBef>
              <a:spcAft>
                <a:spcPts val="0"/>
              </a:spcAft>
              <a:buClr>
                <a:schemeClr val="dk1"/>
              </a:buClr>
              <a:buSzPts val="1400"/>
              <a:buChar char="•"/>
            </a:pPr>
            <a:r>
              <a:rPr lang="en-US" sz="1400">
                <a:latin typeface="Times New Roman"/>
                <a:ea typeface="Times New Roman"/>
                <a:cs typeface="Times New Roman"/>
                <a:sym typeface="Times New Roman"/>
              </a:rPr>
              <a:t>Befürworter des Brexits: 51,9% mit 17.4 Millionen Stimmen (überwiegend England und Wales)</a:t>
            </a:r>
            <a:endParaRPr/>
          </a:p>
          <a:p>
            <a:pPr marL="228600" lvl="0" indent="-228600" algn="l" rtl="0">
              <a:lnSpc>
                <a:spcPct val="90000"/>
              </a:lnSpc>
              <a:spcBef>
                <a:spcPts val="1000"/>
              </a:spcBef>
              <a:spcAft>
                <a:spcPts val="0"/>
              </a:spcAft>
              <a:buClr>
                <a:schemeClr val="dk1"/>
              </a:buClr>
              <a:buSzPts val="1400"/>
              <a:buChar char="•"/>
            </a:pPr>
            <a:r>
              <a:rPr lang="en-US" sz="1400">
                <a:latin typeface="Times New Roman"/>
                <a:ea typeface="Times New Roman"/>
                <a:cs typeface="Times New Roman"/>
                <a:sym typeface="Times New Roman"/>
              </a:rPr>
              <a:t>für den Verbleib: 48,1% mit 16,1 Millionen Stimmen (überwiegend Schottland und Nordirland) </a:t>
            </a:r>
            <a:endParaRPr/>
          </a:p>
          <a:p>
            <a:pPr marL="228600" lvl="0" indent="-158750" algn="l" rtl="0">
              <a:lnSpc>
                <a:spcPct val="90000"/>
              </a:lnSpc>
              <a:spcBef>
                <a:spcPts val="1000"/>
              </a:spcBef>
              <a:spcAft>
                <a:spcPts val="0"/>
              </a:spcAft>
              <a:buClr>
                <a:schemeClr val="dk1"/>
              </a:buClr>
              <a:buSzPts val="1100"/>
              <a:buNone/>
            </a:pPr>
            <a:endParaRPr sz="1100"/>
          </a:p>
        </p:txBody>
      </p:sp>
      <p:pic>
        <p:nvPicPr>
          <p:cNvPr id="177" name="Google Shape;177;p22" descr="图表&#10;&#10;已自动生成说明"/>
          <p:cNvPicPr preferRelativeResize="0"/>
          <p:nvPr/>
        </p:nvPicPr>
        <p:blipFill rotWithShape="1">
          <a:blip r:embed="rId3">
            <a:alphaModFix/>
          </a:blip>
          <a:srcRect/>
          <a:stretch/>
        </p:blipFill>
        <p:spPr>
          <a:xfrm>
            <a:off x="610251" y="2734056"/>
            <a:ext cx="11059889" cy="3483864"/>
          </a:xfrm>
          <a:prstGeom prst="rect">
            <a:avLst/>
          </a:prstGeom>
          <a:noFill/>
          <a:ln>
            <a:noFill/>
          </a:ln>
        </p:spPr>
      </p:pic>
      <p:sp>
        <p:nvSpPr>
          <p:cNvPr id="178" name="Google Shape;178;p22"/>
          <p:cNvSpPr txBox="1"/>
          <p:nvPr/>
        </p:nvSpPr>
        <p:spPr>
          <a:xfrm>
            <a:off x="606641" y="6258757"/>
            <a:ext cx="3290656"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a:solidFill>
                  <a:schemeClr val="dk1"/>
                </a:solidFill>
                <a:latin typeface="Calibri"/>
                <a:ea typeface="Calibri"/>
                <a:cs typeface="Calibri"/>
                <a:sym typeface="Calibri"/>
              </a:rPr>
              <a:t>Quelle: https://www.bbc.com/news/politics/eu_referendum/results</a:t>
            </a:r>
            <a:endParaRPr sz="800">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
        <p:cNvGrpSpPr/>
        <p:nvPr/>
      </p:nvGrpSpPr>
      <p:grpSpPr>
        <a:xfrm>
          <a:off x="0" y="0"/>
          <a:ext cx="0" cy="0"/>
          <a:chOff x="0" y="0"/>
          <a:chExt cx="0" cy="0"/>
        </a:xfrm>
      </p:grpSpPr>
      <p:sp>
        <p:nvSpPr>
          <p:cNvPr id="183" name="Google Shape;183;p2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 name="Google Shape;184;p23"/>
          <p:cNvSpPr/>
          <p:nvPr/>
        </p:nvSpPr>
        <p:spPr>
          <a:xfrm>
            <a:off x="321732" y="321733"/>
            <a:ext cx="11546828" cy="6214534"/>
          </a:xfrm>
          <a:custGeom>
            <a:avLst/>
            <a:gdLst/>
            <a:ahLst/>
            <a:cxnLst/>
            <a:rect l="l" t="t" r="r" b="b"/>
            <a:pathLst>
              <a:path w="11546828" h="6214534" extrusionOk="0">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rgbClr val="7F7F7F">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 name="Google Shape;185;p23"/>
          <p:cNvSpPr/>
          <p:nvPr/>
        </p:nvSpPr>
        <p:spPr>
          <a:xfrm flipH="1">
            <a:off x="8576720" y="3335867"/>
            <a:ext cx="3291840" cy="3200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86" name="Google Shape;186;p23" descr="图形用户界面, 应用程序&#10;&#10;已自动生成说明"/>
          <p:cNvPicPr preferRelativeResize="0"/>
          <p:nvPr/>
        </p:nvPicPr>
        <p:blipFill rotWithShape="1">
          <a:blip r:embed="rId3">
            <a:alphaModFix/>
          </a:blip>
          <a:srcRect/>
          <a:stretch/>
        </p:blipFill>
        <p:spPr>
          <a:xfrm>
            <a:off x="1401494" y="918546"/>
            <a:ext cx="6868046" cy="4979334"/>
          </a:xfrm>
          <a:prstGeom prst="rect">
            <a:avLst/>
          </a:prstGeom>
          <a:noFill/>
          <a:ln>
            <a:noFill/>
          </a:ln>
        </p:spPr>
      </p:pic>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0"/>
        <p:cNvGrpSpPr/>
        <p:nvPr/>
      </p:nvGrpSpPr>
      <p:grpSpPr>
        <a:xfrm>
          <a:off x="0" y="0"/>
          <a:ext cx="0" cy="0"/>
          <a:chOff x="0" y="0"/>
          <a:chExt cx="0" cy="0"/>
        </a:xfrm>
      </p:grpSpPr>
      <p:sp>
        <p:nvSpPr>
          <p:cNvPr id="191" name="Google Shape;191;p2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2" name="Google Shape;192;p24"/>
          <p:cNvSpPr/>
          <p:nvPr/>
        </p:nvSpPr>
        <p:spPr>
          <a:xfrm rot="3967198" flipH="1">
            <a:off x="8631348" y="490493"/>
            <a:ext cx="2987899" cy="2987899"/>
          </a:xfrm>
          <a:prstGeom prst="arc">
            <a:avLst>
              <a:gd name="adj1" fmla="val 14441841"/>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93" name="Google Shape;193;p24"/>
          <p:cNvSpPr txBox="1">
            <a:spLocks noGrp="1"/>
          </p:cNvSpPr>
          <p:nvPr>
            <p:ph type="title"/>
          </p:nvPr>
        </p:nvSpPr>
        <p:spPr>
          <a:xfrm>
            <a:off x="5894962" y="479493"/>
            <a:ext cx="5458838"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700"/>
              <a:buFont typeface="Geo"/>
              <a:buNone/>
            </a:pPr>
            <a:r>
              <a:rPr lang="en-US" sz="3700">
                <a:latin typeface="Geo"/>
                <a:ea typeface="Geo"/>
                <a:cs typeface="Geo"/>
                <a:sym typeface="Geo"/>
              </a:rPr>
              <a:t>Handels- und Kooperationsabkommen </a:t>
            </a:r>
            <a:endParaRPr/>
          </a:p>
        </p:txBody>
      </p:sp>
      <p:sp>
        <p:nvSpPr>
          <p:cNvPr id="194" name="Google Shape;194;p24"/>
          <p:cNvSpPr/>
          <p:nvPr/>
        </p:nvSpPr>
        <p:spPr>
          <a:xfrm flipH="1">
            <a:off x="0" y="5486400"/>
            <a:ext cx="2672863" cy="1371600"/>
          </a:xfrm>
          <a:custGeom>
            <a:avLst/>
            <a:gdLst/>
            <a:ahLst/>
            <a:cxnLst/>
            <a:rect l="l" t="t" r="r" b="b"/>
            <a:pathLst>
              <a:path w="2672863" h="1371600" extrusionOk="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5" name="Google Shape;195;p24" descr="Ein Bild, das Diagramm enthält.&#10;&#10;Beschreibung automatisch generiert."/>
          <p:cNvPicPr preferRelativeResize="0"/>
          <p:nvPr/>
        </p:nvPicPr>
        <p:blipFill rotWithShape="1">
          <a:blip r:embed="rId3">
            <a:alphaModFix/>
          </a:blip>
          <a:srcRect l="32078" r="12921" b="1"/>
          <a:stretch/>
        </p:blipFill>
        <p:spPr>
          <a:xfrm>
            <a:off x="703182" y="955463"/>
            <a:ext cx="4777381" cy="4777330"/>
          </a:xfrm>
          <a:custGeom>
            <a:avLst/>
            <a:gdLst/>
            <a:ahLst/>
            <a:cxnLst/>
            <a:rect l="l" t="t" r="r" b="b"/>
            <a:pathLst>
              <a:path w="4777381" h="5643794" extrusionOk="0">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ln>
            <a:noFill/>
          </a:ln>
        </p:spPr>
      </p:pic>
      <p:sp>
        <p:nvSpPr>
          <p:cNvPr id="196" name="Google Shape;196;p24"/>
          <p:cNvSpPr txBox="1">
            <a:spLocks noGrp="1"/>
          </p:cNvSpPr>
          <p:nvPr>
            <p:ph type="body" idx="1"/>
          </p:nvPr>
        </p:nvSpPr>
        <p:spPr>
          <a:xfrm>
            <a:off x="5894962" y="1984443"/>
            <a:ext cx="5458838" cy="419252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kein freier Personen und Warenverkehr </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Kontrolle beim ein und Ausreisen in England</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Wettbewerb:</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Schiedsgericht für Fairness </a:t>
            </a:r>
            <a:endParaRPr/>
          </a:p>
          <a:p>
            <a:pPr marL="0" lvl="0" indent="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Bsp. Fischereigebiete rund um England </a:t>
            </a:r>
            <a:endParaRPr sz="24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Zusammenarbeit der Sicherheitsbehörden </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Abkommen zum Klimaschutz  und Energie</a:t>
            </a:r>
            <a:endParaRPr/>
          </a:p>
          <a:p>
            <a:pPr marL="0" lvl="0" indent="0" algn="l" rtl="0">
              <a:lnSpc>
                <a:spcPct val="90000"/>
              </a:lnSpc>
              <a:spcBef>
                <a:spcPts val="1000"/>
              </a:spcBef>
              <a:spcAft>
                <a:spcPts val="0"/>
              </a:spcAft>
              <a:buClr>
                <a:schemeClr val="dk1"/>
              </a:buClr>
              <a:buSzPts val="2400"/>
              <a:buNone/>
            </a:pPr>
            <a:endParaRPr sz="2400"/>
          </a:p>
        </p:txBody>
      </p:sp>
    </p:spTree>
  </p:cSld>
  <p:clrMapOvr>
    <a:masterClrMapping/>
  </p:clrMapOvr>
  <p:transition spd="slow">
    <p:fade thruBlk="1"/>
  </p:transition>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1061</Words>
  <Application>Microsoft Office PowerPoint</Application>
  <PresentationFormat>Breitbild</PresentationFormat>
  <Paragraphs>89</Paragraphs>
  <Slides>13</Slides>
  <Notes>13</Notes>
  <HiddenSlides>0</HiddenSlides>
  <MMClips>0</MMClips>
  <ScaleCrop>false</ScaleCrop>
  <HeadingPairs>
    <vt:vector size="6" baseType="variant">
      <vt:variant>
        <vt:lpstr>Verwendete Schriftarten</vt:lpstr>
      </vt:variant>
      <vt:variant>
        <vt:i4>4</vt:i4>
      </vt:variant>
      <vt:variant>
        <vt:lpstr>Design</vt:lpstr>
      </vt:variant>
      <vt:variant>
        <vt:i4>2</vt:i4>
      </vt:variant>
      <vt:variant>
        <vt:lpstr>Folientitel</vt:lpstr>
      </vt:variant>
      <vt:variant>
        <vt:i4>13</vt:i4>
      </vt:variant>
    </vt:vector>
  </HeadingPairs>
  <TitlesOfParts>
    <vt:vector size="19" baseType="lpstr">
      <vt:lpstr>Times New Roman</vt:lpstr>
      <vt:lpstr>Arial</vt:lpstr>
      <vt:lpstr>Calibri</vt:lpstr>
      <vt:lpstr>Geo</vt:lpstr>
      <vt:lpstr>Office 主题</vt:lpstr>
      <vt:lpstr>Office 主题</vt:lpstr>
      <vt:lpstr>Brexit</vt:lpstr>
      <vt:lpstr>Inhaltsverzeichnis</vt:lpstr>
      <vt:lpstr>allgemeine Informationen</vt:lpstr>
      <vt:lpstr>PowerPoint-Präsentation</vt:lpstr>
      <vt:lpstr>Großbritannien vor dem Brexit</vt:lpstr>
      <vt:lpstr>Gründe für den Brexit</vt:lpstr>
      <vt:lpstr>EU-Mitgliedschaft Referendum</vt:lpstr>
      <vt:lpstr>PowerPoint-Präsentation</vt:lpstr>
      <vt:lpstr>Handels- und Kooperationsabkommen </vt:lpstr>
      <vt:lpstr>Folgen für Großbritannien</vt:lpstr>
      <vt:lpstr>Folgen für die EU</vt:lpstr>
      <vt:lpstr>Literaturverzeichnis</vt:lpstr>
      <vt:lpstr>Vielen Dank für Eure Aufmerksamkeit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Luka Novakovic</cp:lastModifiedBy>
  <cp:revision>1</cp:revision>
  <dcterms:modified xsi:type="dcterms:W3CDTF">2025-01-29T20:53:01Z</dcterms:modified>
</cp:coreProperties>
</file>