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erriweather" panose="020F0502020204030204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97ef579237b102a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97ef579237b102a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97ef579237b102a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97ef579237b102a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de1f6320975ca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de1f6320975ca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f2b8643228826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f2b8643228826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f2b8643228826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f2b8643228826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7ec6e64065a20d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7ec6e64065a20d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de1f6320975ca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de1f6320975ca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a322c263ef5042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a322c263ef5042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eddeutsche.de/muenchen/muenchen-streik-gdl-lufthansa-auswirkungen-infos-1.6420723" TargetMode="External"/><Relationship Id="rId7" Type="http://schemas.openxmlformats.org/officeDocument/2006/relationships/hyperlink" Target="https://www.deutschlandfunk.de/rekordstillstand-bei-der-bahn-ist-das-streikrecht-reformbeduerftig-dlf-1dd5aca7-100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chwarzwaelder-bote.de/inhalt.streik-bei-der-bahn-kontroverse-bei-verkehrsstreik.5335545e-eceb-4f81-9abf-7e21f8b22d0e.html" TargetMode="External"/><Relationship Id="rId5" Type="http://schemas.openxmlformats.org/officeDocument/2006/relationships/hyperlink" Target="https://www.tagesschau.de/wissen/forschung/klimaprotest-114.html" TargetMode="External"/><Relationship Id="rId4" Type="http://schemas.openxmlformats.org/officeDocument/2006/relationships/hyperlink" Target="https://www.merkur.de/politik/klimaaktivisten-landericht-kriminelle-vereinigung-anfangsverdacht-92283130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AA84F"/>
                </a:solidFill>
                <a:latin typeface="Merriweather"/>
                <a:ea typeface="Merriweather"/>
                <a:cs typeface="Merriweather"/>
                <a:sym typeface="Merriweather"/>
              </a:rPr>
              <a:t>Sollten Streiks verboten werden?</a:t>
            </a:r>
            <a:endParaRPr>
              <a:solidFill>
                <a:srgbClr val="6AA84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0800" lvl="0" indent="0" algn="ctr" rtl="0">
              <a:spcBef>
                <a:spcPts val="0"/>
              </a:spcBef>
              <a:spcAft>
                <a:spcPts val="0"/>
              </a:spcAft>
              <a:buSzPts val="2800"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AA84F"/>
                </a:solidFill>
                <a:latin typeface="Merriweather"/>
                <a:ea typeface="Merriweather"/>
                <a:cs typeface="Merriweather"/>
                <a:sym typeface="Merriweather"/>
              </a:rPr>
              <a:t>Inhaltsverzeichnis</a:t>
            </a:r>
            <a:r>
              <a:rPr lang="de"/>
              <a:t>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Beispiel Bahnstreiks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Was ist die Kontroverse?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Pro- und Kontra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Beispiel Klima Kleber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Was ist die Kontroverse?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Pro- und Kontra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Fazit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595" y="752475"/>
            <a:ext cx="363855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AA84F"/>
                </a:solidFill>
                <a:latin typeface="Merriweather"/>
                <a:ea typeface="Merriweather"/>
                <a:cs typeface="Merriweather"/>
                <a:sym typeface="Merriweather"/>
              </a:rPr>
              <a:t>Beispiel Bahnstreiks </a:t>
            </a:r>
            <a:endParaRPr>
              <a:solidFill>
                <a:srgbClr val="6AA84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00675"/>
            <a:ext cx="5527800" cy="39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Bessere Arbeitsbedingungen für die Beschäftigten (Druck auf Arbeitgeber)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Lohnerhöhung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GDL: Wochenarbeitsstunden von 38 -&gt; 35 reduzieren; Entgelterhöhung von 555€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ver.di: Respekt und Anerkennung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Umfrage des ZDF-Politbarometer DB (März 2024)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→ Verständnis für Streik: 33%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→ kein Verständnis für Streik: rund 65%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→ Enthaltung: ca. 2%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304" y="1276129"/>
            <a:ext cx="3537650" cy="34110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790533" y="4741904"/>
            <a:ext cx="33012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700"/>
              <a:t>https://de.statista.com/statistik/daten/studie/1257548/umfrage/verstaendnis-fuer-bahnstreik/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5527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AA84F"/>
                </a:solidFill>
                <a:latin typeface="Merriweather"/>
                <a:ea typeface="Merriweather"/>
                <a:cs typeface="Merriweather"/>
                <a:sym typeface="Merriweather"/>
              </a:rPr>
              <a:t>Pro und Kontra Bahnstreiks</a:t>
            </a:r>
            <a:endParaRPr>
              <a:solidFill>
                <a:srgbClr val="6AA84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●"/>
            </a:pPr>
            <a:r>
              <a:rPr lang="de">
                <a:solidFill>
                  <a:srgbClr val="6AA84F"/>
                </a:solidFill>
              </a:rPr>
              <a:t>Mehr Rechte und bessere Arbeitsbedingungen für Arbeitnehmer (Oftmals einzige Möglichkeit als Druckmittel zur Verhandlung)</a:t>
            </a:r>
            <a:endParaRPr>
              <a:solidFill>
                <a:srgbClr val="6AA84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●"/>
            </a:pPr>
            <a:r>
              <a:rPr lang="de">
                <a:solidFill>
                  <a:srgbClr val="6AA84F"/>
                </a:solidFill>
              </a:rPr>
              <a:t>Kann Arbeitsbedingungen langfristig verbessern </a:t>
            </a:r>
            <a:endParaRPr>
              <a:solidFill>
                <a:srgbClr val="6AA84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●"/>
            </a:pPr>
            <a:r>
              <a:rPr lang="de">
                <a:solidFill>
                  <a:srgbClr val="6AA84F"/>
                </a:solidFill>
              </a:rPr>
              <a:t>Zieht die Aufmerksamkeit der Bevölkerung auf sich, können ihr Anliegen einem großen Publikum vortragen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>
                <a:solidFill>
                  <a:schemeClr val="dk1"/>
                </a:solidFill>
              </a:rPr>
              <a:t> </a:t>
            </a:r>
            <a:r>
              <a:rPr lang="de">
                <a:solidFill>
                  <a:srgbClr val="85200C"/>
                </a:solidFill>
              </a:rPr>
              <a:t>Negativer Einfluss auf Mobilität der Bevölkerung                                                 (Pendler verpassen Termine und Reisen werden beeinträchtigt, was Einfluss auf die Wirtschaft hat)</a:t>
            </a:r>
            <a:endParaRPr>
              <a:solidFill>
                <a:srgbClr val="85200C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Char char="●"/>
            </a:pPr>
            <a:r>
              <a:rPr lang="de">
                <a:solidFill>
                  <a:srgbClr val="85200C"/>
                </a:solidFill>
              </a:rPr>
              <a:t>Finanzielle Belastung für Bahnunternehmen durch Einnahmeverluste und Bereitstellung eines  Ersatz Verkehrs</a:t>
            </a:r>
            <a:endParaRPr>
              <a:solidFill>
                <a:srgbClr val="85200C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de">
                <a:solidFill>
                  <a:srgbClr val="85200C"/>
                </a:solidFill>
              </a:rPr>
              <a:t>Ökologischer Faktor: Bahnverkehr fühlt sich zuverlässig an und daher nutzen Unternehmen bei Geschäftsreisen Autos oder Flugverbindungen</a:t>
            </a:r>
            <a:endParaRPr>
              <a:solidFill>
                <a:srgbClr val="85200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AA84F"/>
                </a:solidFill>
                <a:latin typeface="Merriweather"/>
                <a:ea typeface="Merriweather"/>
                <a:cs typeface="Merriweather"/>
                <a:sym typeface="Merriweather"/>
              </a:rPr>
              <a:t>Beispiel Klimaaktivisten 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250625"/>
            <a:ext cx="4260300" cy="3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de" sz="1450"/>
              <a:t>Klimaaktivisten wollen auf die Dringlichkeit des Klimaschutzes aufmerksam machen</a:t>
            </a:r>
            <a:endParaRPr sz="1450"/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de" sz="1450"/>
              <a:t>Forderungen: Wiedereinführung des 9€ Tickets, Tempolimit von 100 km/h auf der Autobahn &amp; Einberufung eines Gesselschaftsrates</a:t>
            </a:r>
            <a:endParaRPr sz="1450"/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de" sz="1450"/>
              <a:t>Umfrage des ZDF-”politbarometer”:</a:t>
            </a:r>
            <a:endParaRPr sz="1450"/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de" sz="1450"/>
              <a:t>55% finden die Vereinbarungen gut  </a:t>
            </a:r>
            <a:endParaRPr sz="1450"/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de" sz="1450"/>
              <a:t>41% halten sie für nicht richtig</a:t>
            </a:r>
            <a:endParaRPr sz="1450"/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de" sz="1450"/>
              <a:t>80% finden, dass die Aktionen zu weit gehen  </a:t>
            </a:r>
            <a:endParaRPr sz="1450"/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de" sz="1450"/>
              <a:t>18% finden die Aktionen gut </a:t>
            </a:r>
            <a:endParaRPr sz="145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5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536832"/>
            <a:ext cx="4267200" cy="2802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AA84F"/>
                </a:solidFill>
                <a:latin typeface="Merriweather"/>
                <a:ea typeface="Merriweather"/>
                <a:cs typeface="Merriweather"/>
                <a:sym typeface="Merriweather"/>
              </a:rPr>
              <a:t>Pro- und Kontra Klima-Aktivisten </a:t>
            </a:r>
            <a:endParaRPr>
              <a:solidFill>
                <a:srgbClr val="6AA84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rgbClr val="434343"/>
                </a:solidFill>
              </a:rPr>
              <a:t>Pro</a:t>
            </a:r>
            <a:endParaRPr sz="2000">
              <a:solidFill>
                <a:srgbClr val="434343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400"/>
              <a:buChar char="●"/>
            </a:pPr>
            <a:r>
              <a:rPr lang="de">
                <a:solidFill>
                  <a:srgbClr val="6AA84F"/>
                </a:solidFill>
              </a:rPr>
              <a:t>Bewusstseinsbildung: Aufmerksamkeit auf Notwendigkeit des Klimawandel </a:t>
            </a:r>
            <a:endParaRPr>
              <a:solidFill>
                <a:srgbClr val="6AA84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●"/>
            </a:pPr>
            <a:r>
              <a:rPr lang="de">
                <a:solidFill>
                  <a:srgbClr val="6AA84F"/>
                </a:solidFill>
              </a:rPr>
              <a:t>Politische Aufmerksamkeit =&gt; politische Maßnahmen</a:t>
            </a:r>
            <a:endParaRPr>
              <a:solidFill>
                <a:srgbClr val="6AA84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●"/>
            </a:pPr>
            <a:r>
              <a:rPr lang="de">
                <a:solidFill>
                  <a:srgbClr val="6AA84F"/>
                </a:solidFill>
              </a:rPr>
              <a:t>Demonstrationsrecht =&gt; Recht seine Meinung zu sagen</a:t>
            </a:r>
            <a:endParaRPr>
              <a:solidFill>
                <a:srgbClr val="6AA84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Char char="●"/>
            </a:pPr>
            <a:r>
              <a:rPr lang="de">
                <a:solidFill>
                  <a:srgbClr val="6AA84F"/>
                </a:solidFill>
              </a:rPr>
              <a:t>gewaltfreies Demonstrieren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/>
              <a:t>Kontra</a:t>
            </a:r>
            <a:endParaRPr sz="20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85200C"/>
              </a:buClr>
              <a:buSzPts val="1400"/>
              <a:buChar char="●"/>
            </a:pPr>
            <a:r>
              <a:rPr lang="de">
                <a:solidFill>
                  <a:srgbClr val="85200C"/>
                </a:solidFill>
              </a:rPr>
              <a:t>Bürger: mögliche Bildung einer Anti-Haltung</a:t>
            </a:r>
            <a:endParaRPr>
              <a:solidFill>
                <a:srgbClr val="85200C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Char char="●"/>
            </a:pPr>
            <a:r>
              <a:rPr lang="de">
                <a:solidFill>
                  <a:srgbClr val="990000"/>
                </a:solidFill>
              </a:rPr>
              <a:t>Behinderung</a:t>
            </a:r>
            <a:r>
              <a:rPr lang="de">
                <a:solidFill>
                  <a:srgbClr val="85200C"/>
                </a:solidFill>
              </a:rPr>
              <a:t> des Straßenverkehrs </a:t>
            </a:r>
            <a:endParaRPr>
              <a:solidFill>
                <a:srgbClr val="85200C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Char char="●"/>
            </a:pPr>
            <a:r>
              <a:rPr lang="de">
                <a:solidFill>
                  <a:srgbClr val="85200C"/>
                </a:solidFill>
              </a:rPr>
              <a:t>Wahrscheinlichkeit für Unfälle höher</a:t>
            </a:r>
            <a:endParaRPr>
              <a:solidFill>
                <a:srgbClr val="85200C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Char char="●"/>
            </a:pPr>
            <a:r>
              <a:rPr lang="de">
                <a:solidFill>
                  <a:srgbClr val="85200C"/>
                </a:solidFill>
              </a:rPr>
              <a:t>Rettungs- und Einsatzkräfte können nicht durch </a:t>
            </a:r>
            <a:endParaRPr>
              <a:solidFill>
                <a:srgbClr val="85200C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400"/>
              <a:buChar char="●"/>
            </a:pPr>
            <a:r>
              <a:rPr lang="de">
                <a:solidFill>
                  <a:srgbClr val="85200C"/>
                </a:solidFill>
              </a:rPr>
              <a:t>Kostenentstehung für Polizei- und Rettungswageneinsätze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de">
                <a:solidFill>
                  <a:srgbClr val="6AA84F"/>
                </a:solidFill>
                <a:latin typeface="Merriweather"/>
                <a:ea typeface="Merriweather"/>
                <a:cs typeface="Merriweather"/>
                <a:sym typeface="Merriweather"/>
              </a:rPr>
              <a:t>Fazit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81"/>
            <a:ext cx="4632900" cy="39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u="sng">
                <a:latin typeface="Merriweather"/>
                <a:ea typeface="Merriweather"/>
                <a:cs typeface="Merriweather"/>
                <a:sym typeface="Merriweather"/>
              </a:rPr>
              <a:t>Streiks erlauben</a:t>
            </a:r>
            <a:endParaRPr sz="1800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ct val="100000"/>
              <a:buChar char="●"/>
            </a:pPr>
            <a:r>
              <a:rPr lang="de" sz="1800">
                <a:solidFill>
                  <a:srgbClr val="6AA84F"/>
                </a:solidFill>
              </a:rPr>
              <a:t>Menschenrechte, Grundrechte, demokratische Prinzipien</a:t>
            </a:r>
            <a:endParaRPr sz="1800"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6AA84F"/>
                </a:solidFill>
              </a:rPr>
              <a:t>→beides Gruppen mit Versammlungs- und Demonstrationsrecht</a:t>
            </a:r>
            <a:endParaRPr sz="1800">
              <a:solidFill>
                <a:srgbClr val="6AA84F"/>
              </a:solidFill>
            </a:endParaRPr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ct val="100000"/>
              <a:buChar char="●"/>
            </a:pPr>
            <a:r>
              <a:rPr lang="de" sz="1800">
                <a:solidFill>
                  <a:srgbClr val="6AA84F"/>
                </a:solidFill>
              </a:rPr>
              <a:t>Zumutbarkeit</a:t>
            </a:r>
            <a:endParaRPr sz="1800">
              <a:solidFill>
                <a:srgbClr val="6AA84F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Char char="●"/>
            </a:pPr>
            <a:r>
              <a:rPr lang="de" sz="1800">
                <a:solidFill>
                  <a:srgbClr val="6AA84F"/>
                </a:solidFill>
              </a:rPr>
              <a:t>Interessen-Berücksichtigung, Individualität </a:t>
            </a:r>
            <a:endParaRPr sz="1800">
              <a:solidFill>
                <a:srgbClr val="6AA84F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Char char="●"/>
            </a:pPr>
            <a:r>
              <a:rPr lang="de" sz="1800">
                <a:solidFill>
                  <a:srgbClr val="6AA84F"/>
                </a:solidFill>
              </a:rPr>
              <a:t>Wohl des Einzelnen-&gt; gleiches Recht für alle</a:t>
            </a:r>
            <a:endParaRPr sz="1800">
              <a:solidFill>
                <a:srgbClr val="6AA84F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Char char="●"/>
            </a:pPr>
            <a:r>
              <a:rPr lang="de" sz="1800">
                <a:solidFill>
                  <a:srgbClr val="6AA84F"/>
                </a:solidFill>
              </a:rPr>
              <a:t>Akzeptanz der Aktivisten/Angestellten</a:t>
            </a:r>
            <a:endParaRPr sz="1800">
              <a:solidFill>
                <a:srgbClr val="6AA84F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Char char="●"/>
            </a:pPr>
            <a:r>
              <a:rPr lang="de" sz="1800">
                <a:solidFill>
                  <a:srgbClr val="6AA84F"/>
                </a:solidFill>
              </a:rPr>
              <a:t>Nachhaltigkeit </a:t>
            </a:r>
            <a:endParaRPr sz="1800">
              <a:solidFill>
                <a:srgbClr val="6AA84F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Char char="●"/>
            </a:pPr>
            <a:r>
              <a:rPr lang="de" sz="1800">
                <a:solidFill>
                  <a:srgbClr val="6AA84F"/>
                </a:solidFill>
              </a:rPr>
              <a:t>Selbstbestimmung, Identität</a:t>
            </a:r>
            <a:endParaRPr sz="1800">
              <a:solidFill>
                <a:srgbClr val="6AA84F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ct val="100000"/>
              <a:buChar char="●"/>
            </a:pPr>
            <a:r>
              <a:rPr lang="de" sz="1800">
                <a:solidFill>
                  <a:srgbClr val="6AA84F"/>
                </a:solidFill>
              </a:rPr>
              <a:t>Demokratie, Rechtsstaat</a:t>
            </a:r>
            <a:endParaRPr sz="1800"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800">
                <a:solidFill>
                  <a:srgbClr val="6AA84F"/>
                </a:solidFill>
              </a:rPr>
              <a:t>=&gt; Kein Verbieten möglich,Demokratie = mehr Gewicht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2"/>
          </p:nvPr>
        </p:nvSpPr>
        <p:spPr>
          <a:xfrm>
            <a:off x="4944600" y="1202663"/>
            <a:ext cx="4137300" cy="29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u="sng">
                <a:latin typeface="Merriweather"/>
                <a:ea typeface="Merriweather"/>
                <a:cs typeface="Merriweather"/>
                <a:sym typeface="Merriweather"/>
              </a:rPr>
              <a:t>Streiks verbieten</a:t>
            </a:r>
            <a:endParaRPr sz="1800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Clr>
                <a:srgbClr val="990000"/>
              </a:buClr>
              <a:buSzPct val="100000"/>
              <a:buChar char="●"/>
            </a:pPr>
            <a:r>
              <a:rPr lang="de" sz="1800">
                <a:solidFill>
                  <a:srgbClr val="990000"/>
                </a:solidFill>
              </a:rPr>
              <a:t>Aufwand, Kosten</a:t>
            </a:r>
            <a:endParaRPr sz="1800">
              <a:solidFill>
                <a:srgbClr val="99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990000"/>
                </a:solidFill>
              </a:rPr>
              <a:t>→Beschädigung, Straßensperrung </a:t>
            </a:r>
            <a:endParaRPr sz="1800">
              <a:solidFill>
                <a:srgbClr val="990000"/>
              </a:solidFill>
            </a:endParaRPr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Clr>
                <a:srgbClr val="990000"/>
              </a:buClr>
              <a:buSzPct val="100000"/>
              <a:buChar char="●"/>
            </a:pPr>
            <a:r>
              <a:rPr lang="de" sz="1800">
                <a:solidFill>
                  <a:srgbClr val="990000"/>
                </a:solidFill>
              </a:rPr>
              <a:t>Zumutbarkeit</a:t>
            </a:r>
            <a:endParaRPr sz="1800">
              <a:solidFill>
                <a:srgbClr val="990000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Char char="●"/>
            </a:pPr>
            <a:r>
              <a:rPr lang="de" sz="1800">
                <a:solidFill>
                  <a:srgbClr val="990000"/>
                </a:solidFill>
              </a:rPr>
              <a:t>Interessen-Berücksichtigung </a:t>
            </a:r>
            <a:endParaRPr sz="1800">
              <a:solidFill>
                <a:srgbClr val="990000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Char char="●"/>
            </a:pPr>
            <a:r>
              <a:rPr lang="de" sz="1800">
                <a:solidFill>
                  <a:srgbClr val="990000"/>
                </a:solidFill>
              </a:rPr>
              <a:t>Gemeindewohl-Orientierung</a:t>
            </a:r>
            <a:endParaRPr sz="1800">
              <a:solidFill>
                <a:srgbClr val="990000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Char char="●"/>
            </a:pPr>
            <a:r>
              <a:rPr lang="de" sz="1800">
                <a:solidFill>
                  <a:srgbClr val="990000"/>
                </a:solidFill>
              </a:rPr>
              <a:t>Akzeptanz der Öffentlichkeit</a:t>
            </a:r>
            <a:endParaRPr sz="1800">
              <a:solidFill>
                <a:srgbClr val="990000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Char char="●"/>
            </a:pPr>
            <a:r>
              <a:rPr lang="de" sz="1800">
                <a:solidFill>
                  <a:srgbClr val="990000"/>
                </a:solidFill>
              </a:rPr>
              <a:t>Transparenz? </a:t>
            </a:r>
            <a:endParaRPr sz="1800">
              <a:solidFill>
                <a:srgbClr val="990000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Char char="●"/>
            </a:pPr>
            <a:r>
              <a:rPr lang="de" sz="1800">
                <a:solidFill>
                  <a:srgbClr val="990000"/>
                </a:solidFill>
              </a:rPr>
              <a:t>Nachhaltigkeit?</a:t>
            </a:r>
            <a:endParaRPr sz="1800">
              <a:solidFill>
                <a:srgbClr val="990000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ct val="100000"/>
              <a:buChar char="●"/>
            </a:pPr>
            <a:r>
              <a:rPr lang="de" sz="1800">
                <a:solidFill>
                  <a:srgbClr val="990000"/>
                </a:solidFill>
              </a:rPr>
              <a:t>Stabilität </a:t>
            </a:r>
            <a:endParaRPr sz="18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6AA84F"/>
                </a:solidFill>
              </a:rPr>
              <a:t>Quellen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93709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https://www.sueddeutsche.de/muenchen/muenchen-streik-gdl-lufthansa-auswirkungen-infos-1.6420723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>
                <a:solidFill>
                  <a:srgbClr val="0000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https://www.merkur.de/politik/klimaaktivisten-landericht-kriminelle-vereinigung-anfangsverdacht-92283130.html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de">
                <a:solidFill>
                  <a:srgbClr val="000000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https://www.tagesschau.de/wissen/forschung/klimaprotest-114.html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https://www.jahr-der-schiene.eu/hintergrund-bahnstreik/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https://www.schwarzwaelder-bote.de/inhalt.streik-bei-der-bahn-kontroverse-bei-verkehrsstreik.5335545e-eceb-4f81-9abf-7e21f8b22d0e.html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https://www.deutschlandfunk.de/rekordstillstand-bei-der-bahn-ist-das-streikrecht-reformbeduerftig-dlf-1dd5aca7-100.html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Sollten Streiks verboten werden?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Bildschirmpräsentation (16:9)</PresentationFormat>
  <Paragraphs>79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Merriweather</vt:lpstr>
      <vt:lpstr>Arial</vt:lpstr>
      <vt:lpstr>Simple Light</vt:lpstr>
      <vt:lpstr>Sollten Streiks verboten werden?</vt:lpstr>
      <vt:lpstr>Inhaltsverzeichnis </vt:lpstr>
      <vt:lpstr>Beispiel Bahnstreiks </vt:lpstr>
      <vt:lpstr>Pro und Kontra Bahnstreiks</vt:lpstr>
      <vt:lpstr>Beispiel Klimaaktivisten </vt:lpstr>
      <vt:lpstr>Pro- und Kontra Klima-Aktivisten </vt:lpstr>
      <vt:lpstr>Fazit</vt:lpstr>
      <vt:lpstr>Quellen</vt:lpstr>
      <vt:lpstr>Sollten Streiks verboten werden?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Luka Novakovic</cp:lastModifiedBy>
  <cp:revision>1</cp:revision>
  <dcterms:modified xsi:type="dcterms:W3CDTF">2025-01-29T21:18:17Z</dcterms:modified>
</cp:coreProperties>
</file>