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0"/>
    <p:restoredTop sz="96405"/>
  </p:normalViewPr>
  <p:slideViewPr>
    <p:cSldViewPr snapToGrid="0">
      <p:cViewPr varScale="1">
        <p:scale>
          <a:sx n="102" d="100"/>
          <a:sy n="102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video&amp;cd=&amp;cad=rja&amp;uact=8&amp;ved=2ahUKEwjm2p2I1sX-AhVHSKQEHWkMCuoQuAJ6BAgCEAo&amp;url=https%3A%2F%2Fwww.youtube.com%2Fwatch%3Fv%3DMsWDgqOiLDc&amp;usg=AOvVaw2ttIIsyo413gdBXMqgtWT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AF685-5493-8027-71EF-A764A6E83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Evolutions-biologie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4FBCA-2F60-F637-0DB2-6F487602B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Sexuelle Selektion, Geschlechtsdimorphismus und Paarungssysteme</a:t>
            </a:r>
          </a:p>
        </p:txBody>
      </p:sp>
    </p:spTree>
    <p:extLst>
      <p:ext uri="{BB962C8B-B14F-4D97-AF65-F5344CB8AC3E}">
        <p14:creationId xmlns:p14="http://schemas.microsoft.com/office/powerpoint/2010/main" val="358649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E635D-37CE-BEC3-098A-6F7E3DA2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EVA: Koevolution und Konkurrenz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5C82B-3C4E-3289-00C7-56BF6547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Kompetenz Nr. 21</a:t>
            </a:r>
          </a:p>
          <a:p>
            <a:pPr marL="0" indent="0">
              <a:buNone/>
            </a:pPr>
            <a:r>
              <a:rPr lang="de-DE" dirty="0"/>
              <a:t>Grundlage: </a:t>
            </a:r>
          </a:p>
          <a:p>
            <a:r>
              <a:rPr lang="de-DE" dirty="0"/>
              <a:t>Biosphäre S. 94/95</a:t>
            </a:r>
          </a:p>
          <a:p>
            <a:r>
              <a:rPr lang="de-DE" dirty="0"/>
              <a:t>AB S. 20/21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Aufgabe:</a:t>
            </a:r>
          </a:p>
          <a:p>
            <a:r>
              <a:rPr lang="de-DE" dirty="0">
                <a:sym typeface="Wingdings" pitchFamily="2" charset="2"/>
              </a:rPr>
              <a:t>Fasse die Informationen zu einer adressatengerechten Präsentation zusammen (z.B. Podcast, Wissensspiel, Steckbrief-Präsentation, </a:t>
            </a:r>
            <a:r>
              <a:rPr lang="de-DE" dirty="0" err="1">
                <a:sym typeface="Wingdings" pitchFamily="2" charset="2"/>
              </a:rPr>
              <a:t>Lap</a:t>
            </a:r>
            <a:r>
              <a:rPr lang="de-DE" dirty="0">
                <a:sym typeface="Wingdings" pitchFamily="2" charset="2"/>
              </a:rPr>
              <a:t>-Book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24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60353-66E4-0BCC-D34A-80BA2525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 Variabilität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76487C-15C2-CAAD-22B9-C91852178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7798" y="2038028"/>
            <a:ext cx="3972341" cy="3997325"/>
          </a:xfrm>
        </p:spPr>
      </p:pic>
      <p:pic>
        <p:nvPicPr>
          <p:cNvPr id="1026" name="Picture 2" descr="Tasmanische Teufel trotzen tödlichen Tumoren - Natur - derStandard.de ›  Wissen und Gesellschaft">
            <a:extLst>
              <a:ext uri="{FF2B5EF4-FFF2-40B4-BE49-F238E27FC236}">
                <a16:creationId xmlns:a16="http://schemas.microsoft.com/office/drawing/2014/main" id="{00F363CC-F0F9-FCA7-EEFA-657BF7ED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61" y="4094144"/>
            <a:ext cx="41910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delkatze, stockfoto. Bild von wild, katze, katzenartig - 39702384">
            <a:extLst>
              <a:ext uri="{FF2B5EF4-FFF2-40B4-BE49-F238E27FC236}">
                <a16:creationId xmlns:a16="http://schemas.microsoft.com/office/drawing/2014/main" id="{BA4F9063-6284-E936-29D7-E931D5F6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11" y="1682884"/>
            <a:ext cx="3441700" cy="22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8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2CD89-C2E3-580D-1D69-92D32CE6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Nachzucht in Gefangenschaft - </a:t>
            </a:r>
            <a:r>
              <a:rPr lang="de-DE" b="1" dirty="0">
                <a:solidFill>
                  <a:schemeClr val="accent1"/>
                </a:solidFill>
              </a:rPr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DBBFF-D4A0-3324-EA19-4793D7C9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Geringe genetische Vielfalt</a:t>
            </a:r>
          </a:p>
          <a:p>
            <a:r>
              <a:rPr lang="de-DE" dirty="0"/>
              <a:t>Ggf. Gendrift</a:t>
            </a:r>
          </a:p>
          <a:p>
            <a:r>
              <a:rPr lang="de-DE" dirty="0"/>
              <a:t>Reduzierter Genpool </a:t>
            </a:r>
            <a:r>
              <a:rPr lang="de-DE" dirty="0">
                <a:sym typeface="Wingdings" pitchFamily="2" charset="2"/>
              </a:rPr>
              <a:t> Schwächung der Population, z.B. hinsichtlich variabler Immunantworten, Prädispositionen</a:t>
            </a:r>
          </a:p>
          <a:p>
            <a:r>
              <a:rPr lang="de-DE" dirty="0">
                <a:sym typeface="Wingdings" pitchFamily="2" charset="2"/>
              </a:rPr>
              <a:t>Verpaarungen eng verwandter Tiere  Missbildungen, lebensschwache Individuen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7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76EE1-56CD-F223-9A78-9FCFB00C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DNA-Microarrays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8460-32A1-2A83-7365-6AEA0BA2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DNA-Chip </a:t>
            </a:r>
            <a:r>
              <a:rPr lang="de-DE" sz="1800" dirty="0"/>
              <a:t>(ca. 1 cm</a:t>
            </a:r>
            <a:r>
              <a:rPr lang="de-DE" sz="1800" baseline="30000" dirty="0"/>
              <a:t>2</a:t>
            </a:r>
            <a:r>
              <a:rPr lang="de-DE" sz="1800" dirty="0"/>
              <a:t> große Glasplatte mit tausenden Feldern) </a:t>
            </a:r>
            <a:r>
              <a:rPr lang="de-DE" dirty="0">
                <a:sym typeface="Wingdings" pitchFamily="2" charset="2"/>
              </a:rPr>
              <a:t></a:t>
            </a:r>
          </a:p>
          <a:p>
            <a:r>
              <a:rPr lang="de-DE" dirty="0"/>
              <a:t>Aufbringen einer DNA-Sequenz </a:t>
            </a:r>
            <a:r>
              <a:rPr lang="de-DE" sz="1800" dirty="0"/>
              <a:t>(millionenfach/ Feld, ca. 20 </a:t>
            </a:r>
            <a:r>
              <a:rPr lang="de-DE" sz="1800" dirty="0" err="1"/>
              <a:t>Bp</a:t>
            </a:r>
            <a:r>
              <a:rPr lang="de-DE" sz="1800" dirty="0"/>
              <a:t>, einzelsträngig, komplementär zur untersuchten Sequenz) </a:t>
            </a:r>
            <a:r>
              <a:rPr lang="de-DE" dirty="0">
                <a:sym typeface="Wingdings" pitchFamily="2" charset="2"/>
              </a:rPr>
              <a:t></a:t>
            </a:r>
          </a:p>
          <a:p>
            <a:r>
              <a:rPr lang="de-DE" dirty="0"/>
              <a:t>Aufbringen der Testsubstanz </a:t>
            </a:r>
            <a:r>
              <a:rPr lang="de-DE" sz="1800" dirty="0"/>
              <a:t>(markierte DNA-Moleküle) </a:t>
            </a:r>
            <a:r>
              <a:rPr lang="de-DE" dirty="0">
                <a:sym typeface="Wingdings" pitchFamily="2" charset="2"/>
              </a:rPr>
              <a:t></a:t>
            </a:r>
          </a:p>
          <a:p>
            <a:r>
              <a:rPr lang="de-DE" dirty="0">
                <a:sym typeface="Wingdings" pitchFamily="2" charset="2"/>
              </a:rPr>
              <a:t>Komplementäre Basenpaarung + Waschen des DNA-Chips </a:t>
            </a:r>
          </a:p>
          <a:p>
            <a:r>
              <a:rPr lang="de-DE" dirty="0">
                <a:sym typeface="Wingdings" pitchFamily="2" charset="2"/>
              </a:rPr>
              <a:t>Sichtbarmachen und Auswerten mittels Fluoreszenz und PC</a:t>
            </a:r>
          </a:p>
        </p:txBody>
      </p:sp>
    </p:spTree>
    <p:extLst>
      <p:ext uri="{BB962C8B-B14F-4D97-AF65-F5344CB8AC3E}">
        <p14:creationId xmlns:p14="http://schemas.microsoft.com/office/powerpoint/2010/main" val="4945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9C54A-F641-B499-190D-FE522F3B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Kryptische 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64CCE-8F2F-7286-0799-577F5686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188722"/>
            <a:ext cx="7796540" cy="3861221"/>
          </a:xfrm>
        </p:spPr>
        <p:txBody>
          <a:bodyPr/>
          <a:lstStyle/>
          <a:p>
            <a:r>
              <a:rPr lang="de-DE" dirty="0"/>
              <a:t>Gruppen von eigentlich verschiedenen Arten, die sich äußerlich sehr ähnlich sehen und deshalb zunächst als eine einzige Art klassifiziert wurden.</a:t>
            </a:r>
          </a:p>
          <a:p>
            <a:r>
              <a:rPr lang="de-DE" dirty="0"/>
              <a:t> Problem: Artbestimmung über morphologischen oder anatomischen Merkmalen; Teilfunde</a:t>
            </a:r>
          </a:p>
          <a:p>
            <a:r>
              <a:rPr lang="de-DE" dirty="0"/>
              <a:t>DNA-Extraktion </a:t>
            </a:r>
            <a:r>
              <a:rPr lang="de-DE" dirty="0">
                <a:sym typeface="Wingdings" pitchFamily="2" charset="2"/>
              </a:rPr>
              <a:t> Barcode-Sequenz (</a:t>
            </a:r>
            <a:r>
              <a:rPr lang="de-DE" dirty="0" err="1">
                <a:sym typeface="Wingdings" pitchFamily="2" charset="2"/>
              </a:rPr>
              <a:t>Markergen</a:t>
            </a:r>
            <a:r>
              <a:rPr lang="de-DE" dirty="0">
                <a:sym typeface="Wingdings" pitchFamily="2" charset="2"/>
              </a:rPr>
              <a:t>, genetischer Fingerabdruck auf Art-Ebene)  PCR  DNA-Sequenzierung</a:t>
            </a:r>
            <a:endParaRPr lang="de-DE" dirty="0"/>
          </a:p>
        </p:txBody>
      </p:sp>
      <p:pic>
        <p:nvPicPr>
          <p:cNvPr id="2052" name="Picture 4" descr="Bildergebnis für kryptische Arten">
            <a:extLst>
              <a:ext uri="{FF2B5EF4-FFF2-40B4-BE49-F238E27FC236}">
                <a16:creationId xmlns:a16="http://schemas.microsoft.com/office/drawing/2014/main" id="{A75CFD58-7EC3-ADA6-F43F-C2A88644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0" y="808056"/>
            <a:ext cx="3247823" cy="18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1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D127F-AD5C-4C66-C96A-CB6A4036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Sexuelle Selektion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50E43-E6BD-3DB7-D343-7A363E61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474988"/>
          </a:xfrm>
        </p:spPr>
        <p:txBody>
          <a:bodyPr/>
          <a:lstStyle/>
          <a:p>
            <a:r>
              <a:rPr lang="de-DE" dirty="0"/>
              <a:t>Sexuelle Selektion tritt auf, wenn sich Individuen des selben Geschlechts innerhalb einer Art in ihrer Fähigkeit unterschieden, einen Partner zur Fortpflanzung zu finden. </a:t>
            </a:r>
          </a:p>
          <a:p>
            <a:r>
              <a:rPr lang="de-DE" dirty="0"/>
              <a:t>Bsp.: Balzkämpfe entscheiden wer sich paaren darf (intraspezifisch), </a:t>
            </a:r>
            <a:r>
              <a:rPr lang="de-DE" b="1" dirty="0">
                <a:solidFill>
                  <a:schemeClr val="accent1"/>
                </a:solidFill>
              </a:rPr>
              <a:t>Sexual-/ </a:t>
            </a:r>
            <a:r>
              <a:rPr lang="de-DE" b="1" dirty="0" err="1">
                <a:solidFill>
                  <a:schemeClr val="accent1"/>
                </a:solidFill>
              </a:rPr>
              <a:t>Geschlechtsdimorphismen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dirty="0"/>
              <a:t>wie Prachtkleider bei Vögeln (interspezifisch), „Handicap-Prinzip“ ...</a:t>
            </a:r>
          </a:p>
        </p:txBody>
      </p:sp>
      <p:pic>
        <p:nvPicPr>
          <p:cNvPr id="3074" name="Picture 2" descr="Sexuelle Selektion – Erklärung &amp; Übungen">
            <a:extLst>
              <a:ext uri="{FF2B5EF4-FFF2-40B4-BE49-F238E27FC236}">
                <a16:creationId xmlns:a16="http://schemas.microsoft.com/office/drawing/2014/main" id="{4B91C643-EBF8-21A0-A9F5-11905275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30896"/>
            <a:ext cx="2921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880F9A0-2CB5-1329-63B4-DE39FD897451}"/>
              </a:ext>
            </a:extLst>
          </p:cNvPr>
          <p:cNvSpPr txBox="1"/>
          <p:nvPr/>
        </p:nvSpPr>
        <p:spPr>
          <a:xfrm>
            <a:off x="1265129" y="5680612"/>
            <a:ext cx="930501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Kompromiss: Höherer Überlebens- oder höherer Fortpflanzungserfolg?!</a:t>
            </a:r>
          </a:p>
        </p:txBody>
      </p:sp>
    </p:spTree>
    <p:extLst>
      <p:ext uri="{BB962C8B-B14F-4D97-AF65-F5344CB8AC3E}">
        <p14:creationId xmlns:p14="http://schemas.microsoft.com/office/powerpoint/2010/main" val="7079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9E04-899B-B0C7-322F-A4720777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Schwanzfederlänge und Fortpflanzungserfolg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DD1FC-E6BA-1CEA-1D1C-A9AB5243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Biosphäre S. 117, A1-A4</a:t>
            </a:r>
          </a:p>
        </p:txBody>
      </p:sp>
      <p:pic>
        <p:nvPicPr>
          <p:cNvPr id="5122" name="Picture 2" descr="Long-tailed Widowbird">
            <a:extLst>
              <a:ext uri="{FF2B5EF4-FFF2-40B4-BE49-F238E27FC236}">
                <a16:creationId xmlns:a16="http://schemas.microsoft.com/office/drawing/2014/main" id="{98A7E13C-2767-85BD-9D86-AAE48DD5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20" y="909116"/>
            <a:ext cx="3378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T Einstieg sexuelle Selektion">
            <a:extLst>
              <a:ext uri="{FF2B5EF4-FFF2-40B4-BE49-F238E27FC236}">
                <a16:creationId xmlns:a16="http://schemas.microsoft.com/office/drawing/2014/main" id="{EA770028-96F9-91F7-1A3F-2A18658B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42" y="2390353"/>
            <a:ext cx="2885597" cy="400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5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9A49-5AC6-623E-23A8-FBE25A96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Paarungssysteme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C91A3-280B-30FD-8C61-EE9607C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Seepferdchen – Rollentausch unter Wasser (s. AB)</a:t>
            </a:r>
          </a:p>
        </p:txBody>
      </p:sp>
      <p:pic>
        <p:nvPicPr>
          <p:cNvPr id="4098" name="Picture 2" descr="Haus des Meeres bemüht sich um Seepferdchen-Nachwuchs - Forschung -  derStandard.de › Wissen und Gesellschaft">
            <a:extLst>
              <a:ext uri="{FF2B5EF4-FFF2-40B4-BE49-F238E27FC236}">
                <a16:creationId xmlns:a16="http://schemas.microsoft.com/office/drawing/2014/main" id="{69F1B5AF-F344-1EA9-D196-4CBA46FC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87" y="909116"/>
            <a:ext cx="2603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8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7FB1-0BD4-018F-9818-5AE7C25F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Polygynie, Polyandrie, Monogamie und Extrapaarvaterschaften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AA987-6D25-DBF1-A1AB-C486102E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https://www.google.com/url?sa=t&amp;rct=j&amp;q=&amp;esrc=s&amp;source=video&amp;cd=&amp;cad=rja&amp;uact=8&amp;ved=2ahUKEwjm2p2I1sX-AhVHSKQEHWkMCuoQuAJ6BAgCEAo&amp;url=https%3A%2F%2Fwww.youtube.com%2Fwatch%3Fv%3DMsWDgqOiLDc&amp;usg=AOvVaw2ttIIsyo413gdBXMqgtWT_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877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350</Words>
  <Application>Microsoft Macintosh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Evolutions-biologie</vt:lpstr>
      <vt:lpstr>Genetische Variabilität</vt:lpstr>
      <vt:lpstr>Nachzucht in Gefangenschaft - Probleme</vt:lpstr>
      <vt:lpstr>DNA-Microarrays</vt:lpstr>
      <vt:lpstr>Kryptische Arten</vt:lpstr>
      <vt:lpstr>Sexuelle Selektion</vt:lpstr>
      <vt:lpstr>Schwanzfederlänge und Fortpflanzungserfolg</vt:lpstr>
      <vt:lpstr>Paarungssysteme</vt:lpstr>
      <vt:lpstr>Polygynie, Polyandrie, Monogamie und Extrapaarvaterschaften </vt:lpstr>
      <vt:lpstr>EVA: Koevolution und Konkurrenz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Evolutions-biologie</dc:title>
  <dc:creator>Microsoft Office-Benutzer</dc:creator>
  <cp:lastModifiedBy>Microsoft Office-Benutzer</cp:lastModifiedBy>
  <cp:revision>1</cp:revision>
  <dcterms:created xsi:type="dcterms:W3CDTF">2023-04-25T17:31:27Z</dcterms:created>
  <dcterms:modified xsi:type="dcterms:W3CDTF">2023-04-25T18:42:25Z</dcterms:modified>
</cp:coreProperties>
</file>