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0" r:id="rId7"/>
    <p:sldId id="265" r:id="rId8"/>
    <p:sldId id="267" r:id="rId9"/>
    <p:sldId id="268" r:id="rId10"/>
    <p:sldId id="269" r:id="rId11"/>
    <p:sldId id="266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D3B4F-7A43-C76F-7318-740D27E86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DC5D16-EDC2-1FF2-073C-335D99BAC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B53463-6C93-91EA-B49D-C8174381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DB87-E0AA-2C49-B62F-17BCD8B1CD28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74004B-4618-2F45-6DDC-3E4F4739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127290-FEBD-E2F9-9DF2-B12CB069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6EC2-ACB2-5049-803E-1D668497B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00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23E16-C8D8-E35F-F070-AC2D5536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23C130-26F9-C866-AB09-B97A15195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133694-986A-C315-F99F-A34325DA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DB87-E0AA-2C49-B62F-17BCD8B1CD28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556CD5-6CE7-FBD2-F3A1-5272DAAD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57C637-B635-B3EF-0BA2-7E9C6144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6EC2-ACB2-5049-803E-1D668497B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19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7C0939-C3C3-90C7-32B1-58C46042F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63E72A-7B49-28E8-45E4-D42BFC7F2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5554D5-2447-A0EC-FA68-B40056F2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DB87-E0AA-2C49-B62F-17BCD8B1CD28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2CDE71-906B-998E-D9ED-4002F33D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C2B9E6-8CC7-600B-2481-4D62D5A3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6EC2-ACB2-5049-803E-1D668497B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28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52714-A334-44A4-E479-BD615CA9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9BDDA-F43E-13EA-D65F-D194233D8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359959-EF8A-29ED-8906-52D73D5B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DB87-E0AA-2C49-B62F-17BCD8B1CD28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337B3B-DAF7-1467-2D25-EBA41921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6210DA-858A-99C9-05F0-3E88BA70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6EC2-ACB2-5049-803E-1D668497B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21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6CFC1-4A1E-F2BE-D8A1-6E90BB1F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038F25-17E2-1CCC-ECFC-D4915A465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800465-5B59-F164-4143-17F0624A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DB87-E0AA-2C49-B62F-17BCD8B1CD28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CA509-50D3-5327-57BE-E0C3097A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533416-EABB-A99D-8AEF-07D1394F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6EC2-ACB2-5049-803E-1D668497B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4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212A-CF0E-4CEF-7483-4BF8A2C9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AB4F15-07CD-0771-35F0-BAB0581B1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2881B3-C3FC-1E59-DB8E-53B653059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A77BDB-06A5-5108-D9A0-6FA436D1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DB87-E0AA-2C49-B62F-17BCD8B1CD28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EEFF99-93FB-109E-3EE2-E17C84E7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C402A1-30B1-98F0-5553-873263A9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6EC2-ACB2-5049-803E-1D668497B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24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5137E-8C16-5C84-C435-C0E14E31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D67412-2D2B-7DEB-2301-8259476BC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CD6FD1-54BD-FF88-6549-9429DA54E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54DF1E3-817C-A5B2-FAF8-E2F2C4290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EB90ED-A1DA-7323-D139-31E3BCF64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AD81FE4-59B8-9AB2-D6E7-901D571C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DB87-E0AA-2C49-B62F-17BCD8B1CD28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C45E644-58EA-F935-41ED-41AE06B8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482F22-E1D0-A5D1-D86A-FE93E601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6EC2-ACB2-5049-803E-1D668497B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07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021D1-61E2-0196-DC59-0F2D8655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551C76-961B-B8F7-B3C6-2A0D19BD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DB87-E0AA-2C49-B62F-17BCD8B1CD28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0E8962-D749-26C6-AAD3-1B851F2F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586566-4689-EEF6-20CC-911EA359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6EC2-ACB2-5049-803E-1D668497B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70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980E98-FE34-5C5B-A07E-068D526F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DB87-E0AA-2C49-B62F-17BCD8B1CD28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E83E8F-A4EE-F320-CF61-C8B2E9F5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44494E-E0D6-38BE-486F-F111AA19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6EC2-ACB2-5049-803E-1D668497B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65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6D7A1-1806-AB19-AB0C-88A03538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F70C0E-0868-B4E0-2D93-3A8E26328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100B9B-5317-1801-7665-022993FF3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A7FB9D-3A16-841D-E37E-82DBE2A3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DB87-E0AA-2C49-B62F-17BCD8B1CD28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935E4A-9AE5-CFB1-62C2-63480417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96468A-BAB5-1056-3D66-E6680DAA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6EC2-ACB2-5049-803E-1D668497B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75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7B61A-4C40-F242-07C4-0C2FA58E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4E3E3D-5ADB-E058-8F6C-EB0CC62B5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344F99-5845-4DC6-7F7E-966CA72A7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422660-BE9A-CCFC-DE5A-C8282262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DB87-E0AA-2C49-B62F-17BCD8B1CD28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31B223-3B84-4D5F-4F50-B14F0A7B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CEC186-5B38-867A-040B-053679D4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6EC2-ACB2-5049-803E-1D668497B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37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68F79E-81C5-A5FF-8D31-CB1EF6CB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2DC7BD-CEB5-B527-C3E4-7F3E70AF1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5E4B55-2AF4-0AC6-5ACF-D701E8826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FDB87-E0AA-2C49-B62F-17BCD8B1CD28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5E6809-7F37-217A-27CA-ACD426F80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177755-A984-CC18-60A4-B1BD99E14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B6EC2-ACB2-5049-803E-1D668497B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50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543F9-B01B-DF63-3C46-11BAE7788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14874"/>
            <a:ext cx="9144000" cy="1000125"/>
          </a:xfrm>
        </p:spPr>
        <p:txBody>
          <a:bodyPr>
            <a:normAutofit/>
          </a:bodyPr>
          <a:lstStyle/>
          <a:p>
            <a:r>
              <a:rPr lang="de-DE" dirty="0"/>
              <a:t>Krebs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A83E21-8DDD-AE30-DEE6-E0DF43FA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86449"/>
            <a:ext cx="9144000" cy="671513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de-DE" dirty="0" err="1"/>
              <a:t>edankt</a:t>
            </a:r>
            <a:r>
              <a:rPr lang="de-DE" dirty="0"/>
              <a:t> euch </a:t>
            </a:r>
            <a:r>
              <a:rPr lang="de-DE" dirty="0" err="1"/>
              <a:t>ya</a:t>
            </a:r>
            <a:r>
              <a:rPr lang="de-DE" dirty="0"/>
              <a:t> </a:t>
            </a:r>
            <a:r>
              <a:rPr lang="de-DE" dirty="0" err="1"/>
              <a:t>hobbi</a:t>
            </a:r>
            <a:r>
              <a:rPr lang="de-DE" dirty="0"/>
              <a:t> King Luka</a:t>
            </a:r>
          </a:p>
        </p:txBody>
      </p:sp>
      <p:pic>
        <p:nvPicPr>
          <p:cNvPr id="5" name="Grafik 4" descr="Ein Bild, das Wirbellose, Gliederfüßer, Hydrozoen enthält.&#10;&#10;Automatisch generierte Beschreibung">
            <a:extLst>
              <a:ext uri="{FF2B5EF4-FFF2-40B4-BE49-F238E27FC236}">
                <a16:creationId xmlns:a16="http://schemas.microsoft.com/office/drawing/2014/main" id="{642C9EDA-B46B-061C-D47C-3A00D4FB7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4" y="228599"/>
            <a:ext cx="7543801" cy="434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8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2A5EEC-2F5B-8155-6240-673A738F6E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576" b="12309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1A15D9F-69C9-A9E1-744C-7C2560A6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Therapiemöglichkeit: Zielgerichtete Therapie</a:t>
            </a:r>
          </a:p>
        </p:txBody>
      </p:sp>
    </p:spTree>
    <p:extLst>
      <p:ext uri="{BB962C8B-B14F-4D97-AF65-F5344CB8AC3E}">
        <p14:creationId xmlns:p14="http://schemas.microsoft.com/office/powerpoint/2010/main" val="183046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D3127-52DB-2FBF-8BD3-7D81B994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Sequenzierung der Tumor-DNA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F77303-1F2D-4BF2-9A3A-D49FC2B1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1763"/>
            <a:ext cx="6505575" cy="2528886"/>
          </a:xfrm>
        </p:spPr>
        <p:txBody>
          <a:bodyPr/>
          <a:lstStyle/>
          <a:p>
            <a:r>
              <a:rPr lang="de-DE" dirty="0"/>
              <a:t>Jede Krebsart auf vielfältige Mutationen zurückzuführen</a:t>
            </a:r>
          </a:p>
          <a:p>
            <a:r>
              <a:rPr lang="de-DE" dirty="0"/>
              <a:t>Zielgerechte Therapie nur mit Vorwissen über Mutation möglich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7D2843-804E-B1CA-C8B2-75EF2CBB8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550" y="650506"/>
            <a:ext cx="2487340" cy="555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6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33C46-5B64-D83E-00CE-7D2633B9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0D71C9-23D8-EE77-5E08-E551FE961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Buch S. 101, 142,198,219,206, 200, 199, 190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863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8A4392-89D6-9472-2CF3-C451671D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A41D86-0469-142D-04A2-4C575343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7387"/>
            <a:ext cx="10515600" cy="4219575"/>
          </a:xfrm>
        </p:spPr>
        <p:txBody>
          <a:bodyPr/>
          <a:lstStyle/>
          <a:p>
            <a:r>
              <a:rPr lang="de-DE" dirty="0"/>
              <a:t>Krebsentstehung </a:t>
            </a:r>
          </a:p>
          <a:p>
            <a:r>
              <a:rPr lang="de-DE" dirty="0"/>
              <a:t>Onkogene </a:t>
            </a:r>
          </a:p>
          <a:p>
            <a:r>
              <a:rPr lang="de-DE" dirty="0"/>
              <a:t>Tumorsuppressorgene </a:t>
            </a:r>
          </a:p>
          <a:p>
            <a:r>
              <a:rPr lang="de-DE" dirty="0"/>
              <a:t>Leukämie als Beispiel</a:t>
            </a:r>
          </a:p>
          <a:p>
            <a:r>
              <a:rPr lang="de-DE" dirty="0"/>
              <a:t>Therapiemöglichkeiten</a:t>
            </a:r>
          </a:p>
          <a:p>
            <a:r>
              <a:rPr lang="de-DE" dirty="0"/>
              <a:t>Tumorsequenzierung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75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62B45-7882-57E0-421E-9C415758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Krebsentstehung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19C9F6-6B1A-9291-541A-29E425CA3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Mutationen Ursache dafür, dass aus gesunden Zellen Krebszellen werden</a:t>
            </a:r>
          </a:p>
          <a:p>
            <a:r>
              <a:rPr lang="de-DE" dirty="0"/>
              <a:t>Zellen teilen sich unkontrolliert und häufig </a:t>
            </a:r>
          </a:p>
          <a:p>
            <a:r>
              <a:rPr lang="de-DE" dirty="0"/>
              <a:t>Dadurch entsteht eine große Zellmasse -&gt; Tumore</a:t>
            </a:r>
          </a:p>
          <a:p>
            <a:r>
              <a:rPr lang="de-DE" dirty="0"/>
              <a:t>Tumore zerstören und verdrängen gesundes Gewebe -&gt; können daher auch tödlich sein</a:t>
            </a:r>
          </a:p>
          <a:p>
            <a:r>
              <a:rPr lang="de-DE" dirty="0"/>
              <a:t>2. häufigste Todesursache in Deutschland (220000 Todesfälle im Jahr)</a:t>
            </a:r>
          </a:p>
          <a:p>
            <a:r>
              <a:rPr lang="de-DE" dirty="0"/>
              <a:t>Entstehung häufig durch Lebensweise </a:t>
            </a:r>
          </a:p>
          <a:p>
            <a:r>
              <a:rPr lang="de-DE" dirty="0"/>
              <a:t>Führt zu Mutagenen (= Karzinogen)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065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404AF-D65A-D9E7-E4F6-E3C46C00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Onkogene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B900E-AD89-3E32-C54D-B6E0E8D58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Mutierte </a:t>
            </a:r>
            <a:r>
              <a:rPr lang="de-DE" dirty="0" err="1"/>
              <a:t>Protoonkogene</a:t>
            </a:r>
            <a:endParaRPr lang="de-DE" dirty="0"/>
          </a:p>
          <a:p>
            <a:r>
              <a:rPr lang="de-DE" dirty="0"/>
              <a:t>Genregulation funktioniert nicht mehr-&gt;Zellen mit mutierte DNA teilen sich trotzdem</a:t>
            </a:r>
          </a:p>
          <a:p>
            <a:r>
              <a:rPr lang="de-DE" dirty="0"/>
              <a:t>Teilen sich vergleichsweise langsam</a:t>
            </a:r>
          </a:p>
          <a:p>
            <a:r>
              <a:rPr lang="de-DE" dirty="0"/>
              <a:t>Zellen bleiben am ursprünglichen Entstehungsort -&gt; gutartige Tumore entstehen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493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59A6B-AC46-C8D4-3F4F-A90550F3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Tumorsuppressorgene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3C9C23-8698-7CE1-C447-4B1072342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de-DE" dirty="0"/>
              <a:t>Mutation führt zum unterbleiben der DNA-Reparatur </a:t>
            </a:r>
          </a:p>
          <a:p>
            <a:r>
              <a:rPr lang="de-DE" dirty="0"/>
              <a:t>Zellteilung wird trotz mutierter DNA fortgeführt -&gt; ein gutartiger Tumor entsteht</a:t>
            </a:r>
          </a:p>
          <a:p>
            <a:r>
              <a:rPr lang="de-DE" dirty="0"/>
              <a:t>Bei weiteren Mutationen geht Kontakt zwischen Zellen und Tumor verloren -&gt; ein bösartiger Tumor entsteht </a:t>
            </a:r>
          </a:p>
          <a:p>
            <a:r>
              <a:rPr lang="de-DE" dirty="0"/>
              <a:t>Verteilen sich mit dem Blut in alle Körperregionen</a:t>
            </a:r>
          </a:p>
          <a:p>
            <a:r>
              <a:rPr lang="de-DE" dirty="0"/>
              <a:t>Dort bilden sich Tochtertumore (=Metastasen)</a:t>
            </a:r>
          </a:p>
          <a:p>
            <a:r>
              <a:rPr lang="de-DE" dirty="0"/>
              <a:t>Erzeugen chemische Signale-&gt; Blutgefäße versorgen Tumore mit Sauerstoff und Nährstoffen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12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3D7CAF-4DD2-9722-A2AB-1E1CCBAD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Leukämie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1E9F78-0C65-E04D-460B-D66D5AC4F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6805612" cy="4910137"/>
          </a:xfrm>
        </p:spPr>
        <p:txBody>
          <a:bodyPr>
            <a:normAutofit/>
          </a:bodyPr>
          <a:lstStyle/>
          <a:p>
            <a:r>
              <a:rPr lang="de-DE" dirty="0"/>
              <a:t>Chronische myeloische Leukämie</a:t>
            </a:r>
          </a:p>
          <a:p>
            <a:r>
              <a:rPr lang="de-DE" dirty="0"/>
              <a:t>Verursacht durch eine Translokation zwischen Chromosomen 9 und 22</a:t>
            </a:r>
          </a:p>
          <a:p>
            <a:r>
              <a:rPr lang="de-DE" dirty="0"/>
              <a:t>Es entsteht ein Onkogen </a:t>
            </a:r>
          </a:p>
          <a:p>
            <a:pPr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Nicht abschaltbare Produktion von Tyrosinkinase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</a:t>
            </a:r>
            <a:r>
              <a:rPr lang="de-DE" dirty="0">
                <a:solidFill>
                  <a:prstClr val="black"/>
                </a:solidFill>
                <a:latin typeface="Calibri" panose="020F0502020204030204"/>
              </a:rPr>
              <a:t>kontrollierte Vermehrung der weißen Blutzellen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Wirkstoff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</a:t>
            </a:r>
            <a:r>
              <a:rPr lang="de-DE" dirty="0" err="1">
                <a:solidFill>
                  <a:prstClr val="black"/>
                </a:solidFill>
                <a:latin typeface="Calibri" panose="020F0502020204030204"/>
              </a:rPr>
              <a:t>kt</a:t>
            </a:r>
            <a:r>
              <a:rPr lang="de-DE" dirty="0">
                <a:solidFill>
                  <a:prstClr val="black"/>
                </a:solidFill>
                <a:latin typeface="Calibri" panose="020F0502020204030204"/>
              </a:rPr>
              <a:t> am aktiven Zentrum der Tyrosinkinase an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de-DE" dirty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D27557-ED8C-61B7-2080-65B8FA136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2038004"/>
            <a:ext cx="5033978" cy="30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93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7C9BE72A-4F97-4FA0-AF09-2C65D071C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73A58E-413F-9851-3458-FBC6C2C7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5803"/>
            <a:ext cx="10515600" cy="18432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Therapiemöglichkeit: Onkologie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CB5890B-9B01-7DA4-E70A-0F3A318DA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59" r="31528"/>
          <a:stretch/>
        </p:blipFill>
        <p:spPr>
          <a:xfrm>
            <a:off x="176734" y="181113"/>
            <a:ext cx="3824346" cy="3903516"/>
          </a:xfrm>
          <a:prstGeom prst="rect">
            <a:avLst/>
          </a:prstGeom>
        </p:spPr>
      </p:pic>
      <p:pic>
        <p:nvPicPr>
          <p:cNvPr id="11" name="Grafik 10" descr="Ein Bild, das Szene, Person, Raum, drinnen enthält.&#10;&#10;Automatisch generierte Beschreibung">
            <a:extLst>
              <a:ext uri="{FF2B5EF4-FFF2-40B4-BE49-F238E27FC236}">
                <a16:creationId xmlns:a16="http://schemas.microsoft.com/office/drawing/2014/main" id="{0703A922-E3DB-1B55-DF06-620C085D91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80" r="26011"/>
          <a:stretch/>
        </p:blipFill>
        <p:spPr>
          <a:xfrm>
            <a:off x="4183827" y="181113"/>
            <a:ext cx="3824346" cy="3903516"/>
          </a:xfrm>
          <a:prstGeom prst="rect">
            <a:avLst/>
          </a:prstGeom>
        </p:spPr>
      </p:pic>
      <p:pic>
        <p:nvPicPr>
          <p:cNvPr id="9" name="Grafik 8" descr="Ein Bild, das drinnen enthält.&#10;&#10;Automatisch generierte Beschreibung">
            <a:extLst>
              <a:ext uri="{FF2B5EF4-FFF2-40B4-BE49-F238E27FC236}">
                <a16:creationId xmlns:a16="http://schemas.microsoft.com/office/drawing/2014/main" id="{E4966D28-E122-DF15-3CF6-C45E434ADA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76" r="23634" b="-1"/>
          <a:stretch/>
        </p:blipFill>
        <p:spPr>
          <a:xfrm>
            <a:off x="8190920" y="181113"/>
            <a:ext cx="3824346" cy="390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6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5F012F7-E54D-F059-50B8-A8DD49354F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4704" r="13073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0C581F-929D-E0F6-CB00-E4BA10CE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Therapiemöglichkeit: Biotherapie</a:t>
            </a:r>
          </a:p>
        </p:txBody>
      </p:sp>
    </p:spTree>
    <p:extLst>
      <p:ext uri="{BB962C8B-B14F-4D97-AF65-F5344CB8AC3E}">
        <p14:creationId xmlns:p14="http://schemas.microsoft.com/office/powerpoint/2010/main" val="1357267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Baum, Konifere, Pflanze, Garten enthält.&#10;&#10;Automatisch generierte Beschreibung">
            <a:extLst>
              <a:ext uri="{FF2B5EF4-FFF2-40B4-BE49-F238E27FC236}">
                <a16:creationId xmlns:a16="http://schemas.microsoft.com/office/drawing/2014/main" id="{BFA62577-1F3C-2F9A-02C9-7EC7DC01AC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111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109FC5-7C03-D1A6-E7C2-7CF631FA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Therapiemöglichkeit: Taxol</a:t>
            </a:r>
          </a:p>
        </p:txBody>
      </p:sp>
    </p:spTree>
    <p:extLst>
      <p:ext uri="{BB962C8B-B14F-4D97-AF65-F5344CB8AC3E}">
        <p14:creationId xmlns:p14="http://schemas.microsoft.com/office/powerpoint/2010/main" val="1174708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Breitbild</PresentationFormat>
  <Paragraphs>46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</vt:lpstr>
      <vt:lpstr>Krebs </vt:lpstr>
      <vt:lpstr>Inhalt</vt:lpstr>
      <vt:lpstr>Krebsentstehung </vt:lpstr>
      <vt:lpstr>Onkogene</vt:lpstr>
      <vt:lpstr>Tumorsuppressorgene</vt:lpstr>
      <vt:lpstr>Leukämie</vt:lpstr>
      <vt:lpstr>Therapiemöglichkeit: Onkologie</vt:lpstr>
      <vt:lpstr>Therapiemöglichkeit: Biotherapie</vt:lpstr>
      <vt:lpstr>Therapiemöglichkeit: Taxol</vt:lpstr>
      <vt:lpstr>Therapiemöglichkeit: Zielgerichtete Therapie</vt:lpstr>
      <vt:lpstr>Sequenzierung der Tumor-DNA</vt:lpstr>
      <vt:lpstr>Quellenverzeichnis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Krebs </dc:title>
  <dc:creator>Roman Marcus Schinke</dc:creator>
  <cp:lastModifiedBy>Luka Novakovic</cp:lastModifiedBy>
  <cp:revision>2</cp:revision>
  <dcterms:created xsi:type="dcterms:W3CDTF">2023-01-31T18:30:35Z</dcterms:created>
  <dcterms:modified xsi:type="dcterms:W3CDTF">2025-01-29T21:07:09Z</dcterms:modified>
</cp:coreProperties>
</file>