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37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8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24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96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4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9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18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FB9B-1E51-479D-81B2-152AA09A182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12FF5-E28A-42F1-AE56-2E8807EE74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59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Objektorientierte Modellierung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King Luka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37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700" dirty="0"/>
              <a:t>Erläutern Sie den Unterschied zwischen einer Klasse und einem Objekt.</a:t>
            </a:r>
            <a:br>
              <a:rPr lang="de-DE" sz="2700" dirty="0"/>
            </a:br>
            <a:r>
              <a:rPr lang="de-DE" sz="2700" dirty="0"/>
              <a:t>Nehmen Sie das Venus – Symbol als Beispiel für die Erläuterung</a:t>
            </a:r>
            <a:r>
              <a:rPr lang="de-DE" dirty="0"/>
              <a:t>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937733"/>
            <a:ext cx="10515600" cy="1823737"/>
          </a:xfrm>
        </p:spPr>
        <p:txBody>
          <a:bodyPr/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Klasse beschreibt die Eigenschaften und die Methoden der Objekte, Objekte sind dagegen im wesentlichen kleine Klumpen von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member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-variablen, die sich so verhalten, wie ihre Klasse es ihnen vorschreibt.</a:t>
            </a:r>
          </a:p>
        </p:txBody>
      </p:sp>
    </p:spTree>
    <p:extLst>
      <p:ext uri="{BB962C8B-B14F-4D97-AF65-F5344CB8AC3E}">
        <p14:creationId xmlns:p14="http://schemas.microsoft.com/office/powerpoint/2010/main" val="402052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3568" cy="517191"/>
          </a:xfrm>
        </p:spPr>
        <p:txBody>
          <a:bodyPr>
            <a:normAutofit fontScale="90000"/>
          </a:bodyPr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Rechteck 3"/>
          <p:cNvSpPr/>
          <p:nvPr/>
        </p:nvSpPr>
        <p:spPr>
          <a:xfrm>
            <a:off x="4969638" y="1305678"/>
            <a:ext cx="2240692" cy="1309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Venus Symbol: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Kreis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Rechteck</a:t>
            </a:r>
          </a:p>
        </p:txBody>
      </p:sp>
      <p:sp>
        <p:nvSpPr>
          <p:cNvPr id="7" name="Rechteck 6"/>
          <p:cNvSpPr/>
          <p:nvPr/>
        </p:nvSpPr>
        <p:spPr>
          <a:xfrm>
            <a:off x="256674" y="2715060"/>
            <a:ext cx="42190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56674" y="1305678"/>
            <a:ext cx="4219073" cy="527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704221" y="1305678"/>
            <a:ext cx="4219073" cy="527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b="1" dirty="0">
                <a:solidFill>
                  <a:schemeClr val="tx1"/>
                </a:solidFill>
              </a:rPr>
              <a:t>Rechteck:</a:t>
            </a:r>
          </a:p>
          <a:p>
            <a:pPr marL="285750" indent="-285750">
              <a:buFontTx/>
              <a:buChar char="-"/>
            </a:pPr>
            <a:r>
              <a:rPr lang="de-DE" sz="2800" b="1" dirty="0" err="1">
                <a:solidFill>
                  <a:schemeClr val="tx1"/>
                </a:solidFill>
              </a:rPr>
              <a:t>xKoordinate</a:t>
            </a:r>
            <a:r>
              <a:rPr lang="de-DE" sz="2800" b="1" dirty="0">
                <a:solidFill>
                  <a:schemeClr val="tx1"/>
                </a:solidFill>
              </a:rPr>
              <a:t>: double</a:t>
            </a:r>
          </a:p>
          <a:p>
            <a:pPr marL="285750" indent="-285750">
              <a:buFontTx/>
              <a:buChar char="-"/>
            </a:pPr>
            <a:r>
              <a:rPr lang="de-DE" sz="2800" b="1" dirty="0" err="1">
                <a:solidFill>
                  <a:schemeClr val="tx1"/>
                </a:solidFill>
              </a:rPr>
              <a:t>yKoordinate</a:t>
            </a:r>
            <a:r>
              <a:rPr lang="de-DE" sz="2800" b="1" dirty="0">
                <a:solidFill>
                  <a:schemeClr val="tx1"/>
                </a:solidFill>
              </a:rPr>
              <a:t>: double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Breite: double 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Höhe: double 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Hintergrundfarbe: String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Linienstärke: double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Linienfarbe: String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46648" y="1305678"/>
            <a:ext cx="4219073" cy="527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</a:t>
            </a:r>
            <a:r>
              <a:rPr lang="de-DE" sz="2800" b="1" dirty="0">
                <a:solidFill>
                  <a:schemeClr val="tx1"/>
                </a:solidFill>
              </a:rPr>
              <a:t>	Kreis:</a:t>
            </a:r>
          </a:p>
          <a:p>
            <a:endParaRPr lang="de-DE" sz="28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2800" b="1" dirty="0" err="1">
                <a:solidFill>
                  <a:schemeClr val="tx1"/>
                </a:solidFill>
              </a:rPr>
              <a:t>xKoordinate</a:t>
            </a:r>
            <a:r>
              <a:rPr lang="de-DE" sz="2800" b="1" dirty="0">
                <a:solidFill>
                  <a:schemeClr val="tx1"/>
                </a:solidFill>
              </a:rPr>
              <a:t>: double</a:t>
            </a:r>
          </a:p>
          <a:p>
            <a:pPr marL="285750" indent="-285750">
              <a:buFontTx/>
              <a:buChar char="-"/>
            </a:pPr>
            <a:r>
              <a:rPr lang="de-DE" sz="2800" b="1" dirty="0" err="1">
                <a:solidFill>
                  <a:schemeClr val="tx1"/>
                </a:solidFill>
              </a:rPr>
              <a:t>yKoordinate</a:t>
            </a:r>
            <a:r>
              <a:rPr lang="de-DE" sz="2800" b="1" dirty="0">
                <a:solidFill>
                  <a:schemeClr val="tx1"/>
                </a:solidFill>
              </a:rPr>
              <a:t>: double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Radius: double 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Hintergrundfarbe: String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Linienstärke: double</a:t>
            </a:r>
          </a:p>
          <a:p>
            <a:pPr marL="285750" indent="-285750">
              <a:buFontTx/>
              <a:buChar char="-"/>
            </a:pPr>
            <a:r>
              <a:rPr lang="de-DE" sz="2800" b="1" dirty="0">
                <a:solidFill>
                  <a:schemeClr val="tx1"/>
                </a:solidFill>
              </a:rPr>
              <a:t>Linienfarbe: String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8" name="Rechteckiger Pfeil 17"/>
          <p:cNvSpPr/>
          <p:nvPr/>
        </p:nvSpPr>
        <p:spPr>
          <a:xfrm flipV="1">
            <a:off x="6679532" y="2614864"/>
            <a:ext cx="1014663" cy="1026694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flipH="1" flipV="1">
            <a:off x="4485773" y="2634849"/>
            <a:ext cx="1091866" cy="1256171"/>
          </a:xfrm>
          <a:prstGeom prst="bentArrow">
            <a:avLst>
              <a:gd name="adj1" fmla="val 25000"/>
              <a:gd name="adj2" fmla="val 25738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927935" y="3128211"/>
            <a:ext cx="433136" cy="37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039477" y="2853560"/>
            <a:ext cx="2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122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3568" cy="517191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Objektdiagramm</a:t>
            </a:r>
          </a:p>
        </p:txBody>
      </p:sp>
      <p:sp>
        <p:nvSpPr>
          <p:cNvPr id="4" name="Rechteck 3"/>
          <p:cNvSpPr/>
          <p:nvPr/>
        </p:nvSpPr>
        <p:spPr>
          <a:xfrm>
            <a:off x="4969638" y="1305678"/>
            <a:ext cx="2240692" cy="13091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Venus Symbol: 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Kreis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Rechteck</a:t>
            </a:r>
          </a:p>
        </p:txBody>
      </p:sp>
      <p:sp>
        <p:nvSpPr>
          <p:cNvPr id="7" name="Rechteck 6"/>
          <p:cNvSpPr/>
          <p:nvPr/>
        </p:nvSpPr>
        <p:spPr>
          <a:xfrm>
            <a:off x="256674" y="2715060"/>
            <a:ext cx="42190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56674" y="1305678"/>
            <a:ext cx="4219073" cy="527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704221" y="882316"/>
            <a:ext cx="4219073" cy="5694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  <a:p>
            <a:r>
              <a:rPr lang="de-DE" dirty="0"/>
              <a:t>Rechteck: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xKoordinate</a:t>
            </a:r>
            <a:r>
              <a:rPr lang="de-DE" dirty="0"/>
              <a:t>: 55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yKoordinate</a:t>
            </a:r>
            <a:r>
              <a:rPr lang="de-DE" dirty="0"/>
              <a:t>: 85</a:t>
            </a:r>
          </a:p>
          <a:p>
            <a:pPr marL="285750" indent="-285750">
              <a:buFontTx/>
              <a:buChar char="-"/>
            </a:pPr>
            <a:r>
              <a:rPr lang="de-DE" dirty="0"/>
              <a:t>Breite: 10</a:t>
            </a:r>
          </a:p>
          <a:p>
            <a:pPr marL="285750" indent="-285750">
              <a:buFontTx/>
              <a:buChar char="-"/>
            </a:pPr>
            <a:r>
              <a:rPr lang="de-DE" dirty="0"/>
              <a:t>Höhe: 50 </a:t>
            </a:r>
          </a:p>
          <a:p>
            <a:pPr marL="285750" indent="-285750">
              <a:buFontTx/>
              <a:buChar char="-"/>
            </a:pPr>
            <a:r>
              <a:rPr lang="de-DE" dirty="0"/>
              <a:t>Hintergrundfarbe: #000000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Linienstärke: 0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Linienfarbe: #000000</a:t>
            </a:r>
          </a:p>
          <a:p>
            <a:endParaRPr lang="de-DE" dirty="0"/>
          </a:p>
          <a:p>
            <a:r>
              <a:rPr lang="de-DE" dirty="0"/>
              <a:t>Rechteck_2: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xKoordinate</a:t>
            </a:r>
            <a:r>
              <a:rPr lang="de-DE" dirty="0"/>
              <a:t>: 75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yKoordinate</a:t>
            </a:r>
            <a:r>
              <a:rPr lang="de-DE" dirty="0"/>
              <a:t>: 65</a:t>
            </a:r>
          </a:p>
          <a:p>
            <a:pPr marL="285750" indent="-285750">
              <a:buFontTx/>
              <a:buChar char="-"/>
            </a:pPr>
            <a:r>
              <a:rPr lang="de-DE" dirty="0"/>
              <a:t>Breite: 50</a:t>
            </a:r>
          </a:p>
          <a:p>
            <a:pPr marL="285750" indent="-285750">
              <a:buFontTx/>
              <a:buChar char="-"/>
            </a:pPr>
            <a:r>
              <a:rPr lang="de-DE" dirty="0"/>
              <a:t>Höhe: 10 </a:t>
            </a:r>
          </a:p>
          <a:p>
            <a:pPr marL="285750" indent="-285750">
              <a:buFontTx/>
              <a:buChar char="-"/>
            </a:pPr>
            <a:r>
              <a:rPr lang="de-DE" dirty="0"/>
              <a:t>Hintergrundfarbe: #000000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Linienstärke: 0</a:t>
            </a:r>
          </a:p>
          <a:p>
            <a:pPr marL="285750" indent="-285750">
              <a:buFontTx/>
              <a:buChar char="-"/>
            </a:pPr>
            <a:r>
              <a:rPr lang="de-DE" dirty="0"/>
              <a:t>Linienfarbe: #000000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66700" y="1305678"/>
            <a:ext cx="4219073" cy="52715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tx1"/>
                </a:solidFill>
              </a:rPr>
              <a:t>		Kreis:</a:t>
            </a:r>
          </a:p>
          <a:p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2400" dirty="0" err="1">
                <a:solidFill>
                  <a:schemeClr val="tx1"/>
                </a:solidFill>
              </a:rPr>
              <a:t>xKoordinate</a:t>
            </a:r>
            <a:r>
              <a:rPr lang="de-DE" sz="2400" dirty="0">
                <a:solidFill>
                  <a:schemeClr val="tx1"/>
                </a:solidFill>
              </a:rPr>
              <a:t>: 80</a:t>
            </a:r>
          </a:p>
          <a:p>
            <a:pPr marL="285750" indent="-285750">
              <a:buFontTx/>
              <a:buChar char="-"/>
            </a:pPr>
            <a:r>
              <a:rPr lang="de-DE" sz="2400" dirty="0" err="1">
                <a:solidFill>
                  <a:schemeClr val="tx1"/>
                </a:solidFill>
              </a:rPr>
              <a:t>yKoordinate</a:t>
            </a:r>
            <a:r>
              <a:rPr lang="de-DE" sz="2400" dirty="0">
                <a:solidFill>
                  <a:schemeClr val="tx1"/>
                </a:solidFill>
              </a:rPr>
              <a:t>: 40</a:t>
            </a:r>
          </a:p>
          <a:p>
            <a:pPr marL="285750" indent="-28575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Radius: 30</a:t>
            </a:r>
          </a:p>
          <a:p>
            <a:pPr marL="285750" indent="-28575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Hintergrundfarbe:#FFFFFF</a:t>
            </a:r>
          </a:p>
          <a:p>
            <a:pPr marL="285750" indent="-28575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Linienstärke: 10</a:t>
            </a:r>
          </a:p>
          <a:p>
            <a:pPr marL="285750" indent="-285750">
              <a:buFontTx/>
              <a:buChar char="-"/>
            </a:pPr>
            <a:r>
              <a:rPr lang="de-DE" sz="2400" dirty="0">
                <a:solidFill>
                  <a:schemeClr val="tx1"/>
                </a:solidFill>
              </a:rPr>
              <a:t>Linienfarbe : #000000 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Rechteckiger Pfeil 2"/>
          <p:cNvSpPr/>
          <p:nvPr/>
        </p:nvSpPr>
        <p:spPr>
          <a:xfrm flipH="1" flipV="1">
            <a:off x="4485773" y="2628584"/>
            <a:ext cx="846817" cy="946484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hteckiger Pfeil 4"/>
          <p:cNvSpPr/>
          <p:nvPr/>
        </p:nvSpPr>
        <p:spPr>
          <a:xfrm flipV="1">
            <a:off x="6352674" y="2628584"/>
            <a:ext cx="1351547" cy="1010653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6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86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Objektorientierte Modellierung</vt:lpstr>
      <vt:lpstr>Erläutern Sie den Unterschied zwischen einer Klasse und einem Objekt. Nehmen Sie das Venus – Symbol als Beispiel für die Erläuterung.</vt:lpstr>
      <vt:lpstr>Klassendiagramm</vt:lpstr>
      <vt:lpstr>Objektdiagramm</vt:lpstr>
    </vt:vector>
  </TitlesOfParts>
  <Company>Landeshauptstadt Düsseldorf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Modellierung</dc:title>
  <dc:creator>Luka Novakovic</dc:creator>
  <cp:lastModifiedBy>Luka Novakovic</cp:lastModifiedBy>
  <cp:revision>5</cp:revision>
  <dcterms:created xsi:type="dcterms:W3CDTF">2022-02-04T09:12:13Z</dcterms:created>
  <dcterms:modified xsi:type="dcterms:W3CDTF">2025-01-29T21:05:21Z</dcterms:modified>
</cp:coreProperties>
</file>