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68"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2CA01D-6CE0-4106-941F-9EC6F75B74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405CAED-85A7-4BDF-AA99-BFA3BC0E370B}" type="slidenum">
              <a:rPr lang="en-US" smtClean="0"/>
              <a:t>‹#›</a:t>
            </a:fld>
            <a:endParaRPr lang="en-US"/>
          </a:p>
        </p:txBody>
      </p:sp>
    </p:spTree>
    <p:extLst>
      <p:ext uri="{BB962C8B-B14F-4D97-AF65-F5344CB8AC3E}">
        <p14:creationId xmlns:p14="http://schemas.microsoft.com/office/powerpoint/2010/main" val="232123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2CA01D-6CE0-4106-941F-9EC6F75B74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276304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2CA01D-6CE0-4106-941F-9EC6F75B74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317216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2CA01D-6CE0-4106-941F-9EC6F75B74C0}"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116980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792CA01D-6CE0-4106-941F-9EC6F75B74C0}" type="datetimeFigureOut">
              <a:rPr lang="en-US" smtClean="0"/>
              <a:t>5/30/2024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05CAED-85A7-4BDF-AA99-BFA3BC0E370B}" type="slidenum">
              <a:rPr lang="en-US" smtClean="0"/>
              <a:t>‹#›</a:t>
            </a:fld>
            <a:endParaRPr lang="en-US"/>
          </a:p>
        </p:txBody>
      </p:sp>
    </p:spTree>
    <p:extLst>
      <p:ext uri="{BB962C8B-B14F-4D97-AF65-F5344CB8AC3E}">
        <p14:creationId xmlns:p14="http://schemas.microsoft.com/office/powerpoint/2010/main" val="3949274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2CA01D-6CE0-4106-941F-9EC6F75B74C0}"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216086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2CA01D-6CE0-4106-941F-9EC6F75B74C0}"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67004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2CA01D-6CE0-4106-941F-9EC6F75B74C0}"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421347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CA01D-6CE0-4106-941F-9EC6F75B74C0}"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212535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2CA01D-6CE0-4106-941F-9EC6F75B74C0}"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6002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2CA01D-6CE0-4106-941F-9EC6F75B74C0}" type="datetimeFigureOut">
              <a:rPr lang="en-US" smtClean="0"/>
              <a:t>5/30/2024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05CAED-85A7-4BDF-AA99-BFA3BC0E370B}" type="slidenum">
              <a:rPr lang="en-US" smtClean="0"/>
              <a:t>‹#›</a:t>
            </a:fld>
            <a:endParaRPr lang="en-US"/>
          </a:p>
        </p:txBody>
      </p:sp>
    </p:spTree>
    <p:extLst>
      <p:ext uri="{BB962C8B-B14F-4D97-AF65-F5344CB8AC3E}">
        <p14:creationId xmlns:p14="http://schemas.microsoft.com/office/powerpoint/2010/main" val="195146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92CA01D-6CE0-4106-941F-9EC6F75B74C0}" type="datetimeFigureOut">
              <a:rPr lang="en-US" smtClean="0"/>
              <a:t>5/30/2024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405CAED-85A7-4BDF-AA99-BFA3BC0E370B}" type="slidenum">
              <a:rPr lang="en-US" smtClean="0"/>
              <a:t>‹#›</a:t>
            </a:fld>
            <a:endParaRPr lang="en-US"/>
          </a:p>
        </p:txBody>
      </p:sp>
    </p:spTree>
    <p:extLst>
      <p:ext uri="{BB962C8B-B14F-4D97-AF65-F5344CB8AC3E}">
        <p14:creationId xmlns:p14="http://schemas.microsoft.com/office/powerpoint/2010/main" val="2032269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5181" y="2097241"/>
            <a:ext cx="10253749" cy="3035808"/>
          </a:xfrm>
        </p:spPr>
        <p:txBody>
          <a:bodyPr/>
          <a:lstStyle/>
          <a:p>
            <a:pPr lvl="0"/>
            <a:r>
              <a:rPr lang="en-US" dirty="0">
                <a:solidFill>
                  <a:schemeClr val="tx1"/>
                </a:solidFill>
              </a:rPr>
              <a:t>Database </a:t>
            </a:r>
            <a:r>
              <a:rPr lang="en-US" dirty="0" smtClean="0">
                <a:solidFill>
                  <a:schemeClr val="tx1"/>
                </a:solidFill>
              </a:rPr>
              <a:t>model </a:t>
            </a:r>
            <a:r>
              <a:rPr lang="en-US" dirty="0">
                <a:solidFill>
                  <a:schemeClr val="tx1"/>
                </a:solidFill>
              </a:rPr>
              <a:t>for Music Streaming Service</a:t>
            </a:r>
            <a:r>
              <a:rPr lang="en-US" sz="800" dirty="0">
                <a:solidFill>
                  <a:schemeClr val="tx1"/>
                </a:solidFill>
              </a:rPr>
              <a:t/>
            </a:r>
            <a:br>
              <a:rPr lang="en-US" sz="800"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935181" y="5037513"/>
            <a:ext cx="7891272" cy="1069848"/>
          </a:xfrm>
        </p:spPr>
        <p:txBody>
          <a:bodyPr/>
          <a:lstStyle/>
          <a:p>
            <a:pPr lvl="0"/>
            <a:r>
              <a:rPr lang="en-US" dirty="0" smtClean="0"/>
              <a:t>Luka </a:t>
            </a:r>
            <a:r>
              <a:rPr lang="en-US" dirty="0" err="1" smtClean="0"/>
              <a:t>Truni</a:t>
            </a:r>
            <a:r>
              <a:rPr lang="sr-Latn-RS" dirty="0" smtClean="0"/>
              <a:t>ć</a:t>
            </a:r>
            <a:r>
              <a:rPr lang="en-US" dirty="0" smtClean="0"/>
              <a:t>    -    2021230020</a:t>
            </a:r>
            <a:endParaRPr lang="sr-Latn-RS" sz="800" dirty="0"/>
          </a:p>
          <a:p>
            <a:endParaRPr lang="en-US" dirty="0"/>
          </a:p>
        </p:txBody>
      </p:sp>
    </p:spTree>
    <p:extLst>
      <p:ext uri="{BB962C8B-B14F-4D97-AF65-F5344CB8AC3E}">
        <p14:creationId xmlns:p14="http://schemas.microsoft.com/office/powerpoint/2010/main" val="4218784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 relationship</a:t>
            </a:r>
            <a:endParaRPr lang="en-US" dirty="0"/>
          </a:p>
        </p:txBody>
      </p:sp>
      <p:sp>
        <p:nvSpPr>
          <p:cNvPr id="3" name="Content Placeholder 2"/>
          <p:cNvSpPr>
            <a:spLocks noGrp="1"/>
          </p:cNvSpPr>
          <p:nvPr>
            <p:ph idx="1"/>
          </p:nvPr>
        </p:nvSpPr>
        <p:spPr>
          <a:xfrm>
            <a:off x="7040880" y="2121408"/>
            <a:ext cx="4087368" cy="4050792"/>
          </a:xfrm>
        </p:spPr>
        <p:txBody>
          <a:bodyPr/>
          <a:lstStyle/>
          <a:p>
            <a:r>
              <a:rPr lang="en-US" dirty="0" smtClean="0"/>
              <a:t>USERSONG and PLAYLISTSONG entities are called intersection entities, and they resolve a M:N relationship. </a:t>
            </a:r>
          </a:p>
          <a:p>
            <a:r>
              <a:rPr lang="en-US" dirty="0"/>
              <a:t>By separating the many-to-many relationships into two one-to-many relationships, the design allows more flexibility in managing, querying, and maintaining the database. It becomes easier to add or modify relationships without affecting the primary entities.</a:t>
            </a:r>
          </a:p>
        </p:txBody>
      </p:sp>
      <p:pic>
        <p:nvPicPr>
          <p:cNvPr id="9" name="Picture 8"/>
          <p:cNvPicPr>
            <a:picLocks noChangeAspect="1"/>
          </p:cNvPicPr>
          <p:nvPr/>
        </p:nvPicPr>
        <p:blipFill>
          <a:blip r:embed="rId2"/>
          <a:stretch>
            <a:fillRect/>
          </a:stretch>
        </p:blipFill>
        <p:spPr>
          <a:xfrm>
            <a:off x="0" y="2335877"/>
            <a:ext cx="7043304" cy="3214531"/>
          </a:xfrm>
          <a:prstGeom prst="rect">
            <a:avLst/>
          </a:prstGeom>
        </p:spPr>
      </p:pic>
    </p:spTree>
    <p:extLst>
      <p:ext uri="{BB962C8B-B14F-4D97-AF65-F5344CB8AC3E}">
        <p14:creationId xmlns:p14="http://schemas.microsoft.com/office/powerpoint/2010/main" val="305942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CRUD ANALYSIS</a:t>
            </a:r>
            <a:endParaRPr lang="en-US" dirty="0"/>
          </a:p>
        </p:txBody>
      </p:sp>
      <p:pic>
        <p:nvPicPr>
          <p:cNvPr id="6" name="Content Placeholder 5"/>
          <p:cNvPicPr>
            <a:picLocks noGrp="1" noChangeAspect="1"/>
          </p:cNvPicPr>
          <p:nvPr>
            <p:ph idx="1"/>
          </p:nvPr>
        </p:nvPicPr>
        <p:blipFill>
          <a:blip r:embed="rId2"/>
          <a:stretch>
            <a:fillRect/>
          </a:stretch>
        </p:blipFill>
        <p:spPr>
          <a:xfrm>
            <a:off x="1878159" y="1969285"/>
            <a:ext cx="8441778" cy="4280153"/>
          </a:xfrm>
          <a:prstGeom prst="rect">
            <a:avLst/>
          </a:prstGeom>
        </p:spPr>
      </p:pic>
    </p:spTree>
    <p:extLst>
      <p:ext uri="{BB962C8B-B14F-4D97-AF65-F5344CB8AC3E}">
        <p14:creationId xmlns:p14="http://schemas.microsoft.com/office/powerpoint/2010/main" val="202462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 apex implementation</a:t>
            </a:r>
            <a:endParaRPr lang="en-US" dirty="0"/>
          </a:p>
        </p:txBody>
      </p:sp>
      <p:sp>
        <p:nvSpPr>
          <p:cNvPr id="3" name="Content Placeholder 2"/>
          <p:cNvSpPr>
            <a:spLocks noGrp="1"/>
          </p:cNvSpPr>
          <p:nvPr>
            <p:ph idx="1"/>
          </p:nvPr>
        </p:nvSpPr>
        <p:spPr/>
        <p:txBody>
          <a:bodyPr/>
          <a:lstStyle/>
          <a:p>
            <a:r>
              <a:rPr lang="en-US" dirty="0" smtClean="0"/>
              <a:t>Table Mapping:</a:t>
            </a:r>
          </a:p>
          <a:p>
            <a:endParaRPr lang="en-US" dirty="0"/>
          </a:p>
          <a:p>
            <a:pPr marL="0" lvl="0" indent="0">
              <a:lnSpc>
                <a:spcPct val="100000"/>
              </a:lnSpc>
              <a:spcBef>
                <a:spcPts val="0"/>
              </a:spcBef>
              <a:buClr>
                <a:srgbClr val="000000"/>
              </a:buClr>
              <a:buSzPts val="1200"/>
              <a:buNone/>
            </a:pPr>
            <a:r>
              <a:rPr lang="en-US" dirty="0" smtClean="0">
                <a:solidFill>
                  <a:schemeClr val="dk1"/>
                </a:solidFill>
                <a:latin typeface="Arial"/>
                <a:ea typeface="Arial"/>
                <a:cs typeface="Arial"/>
                <a:sym typeface="Arial"/>
              </a:rPr>
              <a:t>1. Key </a:t>
            </a:r>
            <a:r>
              <a:rPr lang="en-US" dirty="0">
                <a:solidFill>
                  <a:schemeClr val="dk1"/>
                </a:solidFill>
                <a:latin typeface="Arial"/>
                <a:ea typeface="Arial"/>
                <a:cs typeface="Arial"/>
                <a:sym typeface="Arial"/>
              </a:rPr>
              <a:t>type:</a:t>
            </a:r>
            <a:endParaRPr lang="en-US" sz="2400" dirty="0">
              <a:solidFill>
                <a:srgbClr val="000000"/>
              </a:solidFill>
              <a:latin typeface="Arial"/>
              <a:ea typeface="Arial"/>
              <a:cs typeface="Arial"/>
              <a:sym typeface="Arial"/>
            </a:endParaRPr>
          </a:p>
          <a:p>
            <a:pPr marL="0" lvl="0" indent="0">
              <a:lnSpc>
                <a:spcPct val="100000"/>
              </a:lnSpc>
              <a:spcBef>
                <a:spcPts val="0"/>
              </a:spcBef>
              <a:buClr>
                <a:srgbClr val="000000"/>
              </a:buClr>
              <a:buSzPts val="1200"/>
              <a:buNone/>
            </a:pPr>
            <a:r>
              <a:rPr lang="en-US" dirty="0" smtClean="0">
                <a:solidFill>
                  <a:schemeClr val="dk1"/>
                </a:solidFill>
                <a:latin typeface="Arial"/>
                <a:ea typeface="Arial"/>
                <a:cs typeface="Arial"/>
                <a:sym typeface="Arial"/>
              </a:rPr>
              <a:t>PK – primary key</a:t>
            </a:r>
            <a:endParaRPr lang="en-US" sz="2400" dirty="0">
              <a:solidFill>
                <a:srgbClr val="000000"/>
              </a:solidFill>
              <a:latin typeface="Arial"/>
              <a:ea typeface="Arial"/>
              <a:cs typeface="Arial"/>
              <a:sym typeface="Arial"/>
            </a:endParaRPr>
          </a:p>
          <a:p>
            <a:pPr marL="0" lvl="0" indent="0">
              <a:lnSpc>
                <a:spcPct val="100000"/>
              </a:lnSpc>
              <a:spcBef>
                <a:spcPts val="0"/>
              </a:spcBef>
              <a:buClr>
                <a:srgbClr val="000000"/>
              </a:buClr>
              <a:buSzPts val="1200"/>
              <a:buNone/>
            </a:pPr>
            <a:r>
              <a:rPr lang="en-US" dirty="0" smtClean="0">
                <a:solidFill>
                  <a:schemeClr val="dk1"/>
                </a:solidFill>
                <a:latin typeface="Arial"/>
                <a:ea typeface="Arial"/>
                <a:cs typeface="Arial"/>
                <a:sym typeface="Arial"/>
              </a:rPr>
              <a:t>FK – foreign key</a:t>
            </a:r>
          </a:p>
          <a:p>
            <a:pPr marL="0" lvl="0" indent="0">
              <a:lnSpc>
                <a:spcPct val="100000"/>
              </a:lnSpc>
              <a:spcBef>
                <a:spcPts val="0"/>
              </a:spcBef>
              <a:buClr>
                <a:srgbClr val="000000"/>
              </a:buClr>
              <a:buSzPts val="1200"/>
              <a:buNone/>
            </a:pPr>
            <a:endParaRPr lang="en-US" dirty="0">
              <a:solidFill>
                <a:schemeClr val="dk1"/>
              </a:solidFill>
              <a:latin typeface="Arial"/>
              <a:cs typeface="Arial"/>
              <a:sym typeface="Arial"/>
            </a:endParaRPr>
          </a:p>
          <a:p>
            <a:pPr marL="0" lvl="0" indent="0">
              <a:lnSpc>
                <a:spcPct val="100000"/>
              </a:lnSpc>
              <a:spcBef>
                <a:spcPts val="0"/>
              </a:spcBef>
              <a:buClr>
                <a:srgbClr val="000000"/>
              </a:buClr>
              <a:buSzPts val="1200"/>
              <a:buNone/>
            </a:pPr>
            <a:r>
              <a:rPr lang="en-US" dirty="0" smtClean="0">
                <a:solidFill>
                  <a:schemeClr val="dk1"/>
                </a:solidFill>
                <a:latin typeface="Arial"/>
                <a:ea typeface="Arial"/>
                <a:cs typeface="Arial"/>
                <a:sym typeface="Arial"/>
              </a:rPr>
              <a:t>2. Optionality</a:t>
            </a:r>
            <a:r>
              <a:rPr lang="en-US" dirty="0">
                <a:solidFill>
                  <a:schemeClr val="dk1"/>
                </a:solidFill>
                <a:latin typeface="Arial"/>
                <a:ea typeface="Arial"/>
                <a:cs typeface="Arial"/>
                <a:sym typeface="Arial"/>
              </a:rPr>
              <a:t>:</a:t>
            </a:r>
            <a:endParaRPr lang="en-US" sz="2400" dirty="0">
              <a:solidFill>
                <a:srgbClr val="000000"/>
              </a:solidFill>
              <a:latin typeface="Arial"/>
              <a:ea typeface="Arial"/>
              <a:cs typeface="Arial"/>
              <a:sym typeface="Arial"/>
            </a:endParaRPr>
          </a:p>
          <a:p>
            <a:pPr marL="0" lvl="0" indent="0">
              <a:lnSpc>
                <a:spcPct val="100000"/>
              </a:lnSpc>
              <a:spcBef>
                <a:spcPts val="0"/>
              </a:spcBef>
              <a:buClr>
                <a:srgbClr val="000000"/>
              </a:buClr>
              <a:buSzPts val="1200"/>
              <a:buNone/>
            </a:pPr>
            <a:r>
              <a:rPr lang="en-US" dirty="0">
                <a:solidFill>
                  <a:schemeClr val="dk1"/>
                </a:solidFill>
                <a:latin typeface="Arial"/>
                <a:ea typeface="Arial"/>
                <a:cs typeface="Arial"/>
                <a:sym typeface="Arial"/>
              </a:rPr>
              <a:t>*- mandatory</a:t>
            </a:r>
            <a:endParaRPr lang="en-US" sz="2400" dirty="0">
              <a:solidFill>
                <a:srgbClr val="000000"/>
              </a:solidFill>
              <a:latin typeface="Arial"/>
              <a:ea typeface="Arial"/>
              <a:cs typeface="Arial"/>
              <a:sym typeface="Arial"/>
            </a:endParaRPr>
          </a:p>
          <a:p>
            <a:pPr marL="0" lvl="0" indent="0">
              <a:lnSpc>
                <a:spcPct val="100000"/>
              </a:lnSpc>
              <a:spcBef>
                <a:spcPts val="0"/>
              </a:spcBef>
              <a:buClr>
                <a:srgbClr val="000000"/>
              </a:buClr>
              <a:buSzPts val="1200"/>
              <a:buNone/>
            </a:pPr>
            <a:r>
              <a:rPr lang="en-US" dirty="0">
                <a:solidFill>
                  <a:schemeClr val="dk1"/>
                </a:solidFill>
                <a:latin typeface="Arial"/>
                <a:ea typeface="Arial"/>
                <a:cs typeface="Arial"/>
                <a:sym typeface="Arial"/>
              </a:rPr>
              <a:t>o - optional</a:t>
            </a:r>
            <a:endParaRPr lang="en-US" sz="2400" dirty="0">
              <a:solidFill>
                <a:srgbClr val="000000"/>
              </a:solidFill>
              <a:latin typeface="Arial"/>
              <a:ea typeface="Arial"/>
              <a:cs typeface="Arial"/>
              <a:sym typeface="Arial"/>
            </a:endParaRPr>
          </a:p>
          <a:p>
            <a:pPr marL="0" lvl="0" indent="0">
              <a:lnSpc>
                <a:spcPct val="100000"/>
              </a:lnSpc>
              <a:spcBef>
                <a:spcPts val="0"/>
              </a:spcBef>
              <a:buClr>
                <a:srgbClr val="000000"/>
              </a:buClr>
              <a:buSzPts val="1200"/>
              <a:buNone/>
            </a:pPr>
            <a:endParaRPr lang="en-US" dirty="0"/>
          </a:p>
        </p:txBody>
      </p:sp>
    </p:spTree>
    <p:extLst>
      <p:ext uri="{BB962C8B-B14F-4D97-AF65-F5344CB8AC3E}">
        <p14:creationId xmlns:p14="http://schemas.microsoft.com/office/powerpoint/2010/main" val="66089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34091" y="590204"/>
            <a:ext cx="11199693" cy="5337983"/>
          </a:xfrm>
          <a:prstGeom prst="rect">
            <a:avLst/>
          </a:prstGeom>
        </p:spPr>
      </p:pic>
    </p:spTree>
    <p:extLst>
      <p:ext uri="{BB962C8B-B14F-4D97-AF65-F5344CB8AC3E}">
        <p14:creationId xmlns:p14="http://schemas.microsoft.com/office/powerpoint/2010/main" val="173700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 </a:t>
            </a:r>
            <a:br>
              <a:rPr lang="en-US" dirty="0" smtClean="0"/>
            </a:br>
            <a:r>
              <a:rPr lang="en-US" dirty="0" smtClean="0"/>
              <a:t>(DDL – Data Definition Language)</a:t>
            </a:r>
            <a:endParaRPr lang="en-US" dirty="0"/>
          </a:p>
        </p:txBody>
      </p:sp>
      <p:sp>
        <p:nvSpPr>
          <p:cNvPr id="3" name="Content Placeholder 2"/>
          <p:cNvSpPr>
            <a:spLocks noGrp="1"/>
          </p:cNvSpPr>
          <p:nvPr>
            <p:ph idx="1"/>
          </p:nvPr>
        </p:nvSpPr>
        <p:spPr/>
        <p:txBody>
          <a:bodyPr/>
          <a:lstStyle/>
          <a:p>
            <a:r>
              <a:rPr lang="en-US" dirty="0"/>
              <a:t>DDL is a subset of SQL (Structured Query Language) used to define, modify, and manage the schema and structure of a database. It includes commands that allow database administrators and developers to create, alter, and delete database objects such as tables, indexes, constraints, and schemas</a:t>
            </a:r>
            <a:r>
              <a:rPr lang="en-US" dirty="0" smtClean="0"/>
              <a:t>.</a:t>
            </a:r>
          </a:p>
          <a:p>
            <a:r>
              <a:rPr lang="en-US" dirty="0"/>
              <a:t>By defining tables and relationships with constraints, DDL helps maintain data integrity. Constraints include primary keys, foreign keys, unique keys, and checks that ensure data adheres to specified rules.</a:t>
            </a:r>
          </a:p>
        </p:txBody>
      </p:sp>
    </p:spTree>
    <p:extLst>
      <p:ext uri="{BB962C8B-B14F-4D97-AF65-F5344CB8AC3E}">
        <p14:creationId xmlns:p14="http://schemas.microsoft.com/office/powerpoint/2010/main" val="348142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2457" y="0"/>
            <a:ext cx="4562475" cy="1504950"/>
          </a:xfrm>
          <a:prstGeom prst="rect">
            <a:avLst/>
          </a:prstGeom>
        </p:spPr>
      </p:pic>
      <p:pic>
        <p:nvPicPr>
          <p:cNvPr id="5" name="Picture 4"/>
          <p:cNvPicPr>
            <a:picLocks noChangeAspect="1"/>
          </p:cNvPicPr>
          <p:nvPr/>
        </p:nvPicPr>
        <p:blipFill>
          <a:blip r:embed="rId3"/>
          <a:stretch>
            <a:fillRect/>
          </a:stretch>
        </p:blipFill>
        <p:spPr>
          <a:xfrm>
            <a:off x="262457" y="1553874"/>
            <a:ext cx="4714875" cy="1333500"/>
          </a:xfrm>
          <a:prstGeom prst="rect">
            <a:avLst/>
          </a:prstGeom>
        </p:spPr>
      </p:pic>
      <p:pic>
        <p:nvPicPr>
          <p:cNvPr id="7" name="Picture 6"/>
          <p:cNvPicPr>
            <a:picLocks noChangeAspect="1"/>
          </p:cNvPicPr>
          <p:nvPr/>
        </p:nvPicPr>
        <p:blipFill>
          <a:blip r:embed="rId4"/>
          <a:stretch>
            <a:fillRect/>
          </a:stretch>
        </p:blipFill>
        <p:spPr>
          <a:xfrm>
            <a:off x="5170949" y="145386"/>
            <a:ext cx="4543425" cy="3724275"/>
          </a:xfrm>
          <a:prstGeom prst="rect">
            <a:avLst/>
          </a:prstGeom>
        </p:spPr>
      </p:pic>
      <p:pic>
        <p:nvPicPr>
          <p:cNvPr id="8" name="Picture 7"/>
          <p:cNvPicPr>
            <a:picLocks noChangeAspect="1"/>
          </p:cNvPicPr>
          <p:nvPr/>
        </p:nvPicPr>
        <p:blipFill>
          <a:blip r:embed="rId5"/>
          <a:stretch>
            <a:fillRect/>
          </a:stretch>
        </p:blipFill>
        <p:spPr>
          <a:xfrm>
            <a:off x="262457" y="3064105"/>
            <a:ext cx="4905375" cy="1038225"/>
          </a:xfrm>
          <a:prstGeom prst="rect">
            <a:avLst/>
          </a:prstGeom>
        </p:spPr>
      </p:pic>
      <p:pic>
        <p:nvPicPr>
          <p:cNvPr id="9" name="Picture 8"/>
          <p:cNvPicPr>
            <a:picLocks noChangeAspect="1"/>
          </p:cNvPicPr>
          <p:nvPr/>
        </p:nvPicPr>
        <p:blipFill>
          <a:blip r:embed="rId6"/>
          <a:stretch>
            <a:fillRect/>
          </a:stretch>
        </p:blipFill>
        <p:spPr>
          <a:xfrm>
            <a:off x="5417474" y="4102330"/>
            <a:ext cx="4914900" cy="1952625"/>
          </a:xfrm>
          <a:prstGeom prst="rect">
            <a:avLst/>
          </a:prstGeom>
        </p:spPr>
      </p:pic>
      <p:pic>
        <p:nvPicPr>
          <p:cNvPr id="11" name="Picture 10"/>
          <p:cNvPicPr>
            <a:picLocks noChangeAspect="1"/>
          </p:cNvPicPr>
          <p:nvPr/>
        </p:nvPicPr>
        <p:blipFill>
          <a:blip r:embed="rId7"/>
          <a:stretch>
            <a:fillRect/>
          </a:stretch>
        </p:blipFill>
        <p:spPr>
          <a:xfrm>
            <a:off x="262457" y="4334999"/>
            <a:ext cx="5286375" cy="1133475"/>
          </a:xfrm>
          <a:prstGeom prst="rect">
            <a:avLst/>
          </a:prstGeom>
        </p:spPr>
      </p:pic>
    </p:spTree>
    <p:extLst>
      <p:ext uri="{BB962C8B-B14F-4D97-AF65-F5344CB8AC3E}">
        <p14:creationId xmlns:p14="http://schemas.microsoft.com/office/powerpoint/2010/main" val="131528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520" y="172199"/>
            <a:ext cx="5143500" cy="1514475"/>
          </a:xfrm>
          <a:prstGeom prst="rect">
            <a:avLst/>
          </a:prstGeom>
        </p:spPr>
      </p:pic>
      <p:pic>
        <p:nvPicPr>
          <p:cNvPr id="5" name="Picture 4"/>
          <p:cNvPicPr>
            <a:picLocks noChangeAspect="1"/>
          </p:cNvPicPr>
          <p:nvPr/>
        </p:nvPicPr>
        <p:blipFill>
          <a:blip r:embed="rId3"/>
          <a:stretch>
            <a:fillRect/>
          </a:stretch>
        </p:blipFill>
        <p:spPr>
          <a:xfrm>
            <a:off x="0" y="1851051"/>
            <a:ext cx="6086475" cy="1609725"/>
          </a:xfrm>
          <a:prstGeom prst="rect">
            <a:avLst/>
          </a:prstGeom>
        </p:spPr>
      </p:pic>
      <p:pic>
        <p:nvPicPr>
          <p:cNvPr id="6" name="Picture 5"/>
          <p:cNvPicPr>
            <a:picLocks noChangeAspect="1"/>
          </p:cNvPicPr>
          <p:nvPr/>
        </p:nvPicPr>
        <p:blipFill>
          <a:blip r:embed="rId4"/>
          <a:stretch>
            <a:fillRect/>
          </a:stretch>
        </p:blipFill>
        <p:spPr>
          <a:xfrm>
            <a:off x="82520" y="3549909"/>
            <a:ext cx="4943475" cy="1952625"/>
          </a:xfrm>
          <a:prstGeom prst="rect">
            <a:avLst/>
          </a:prstGeom>
        </p:spPr>
      </p:pic>
      <p:pic>
        <p:nvPicPr>
          <p:cNvPr id="9" name="Picture 8"/>
          <p:cNvPicPr>
            <a:picLocks noChangeAspect="1"/>
          </p:cNvPicPr>
          <p:nvPr/>
        </p:nvPicPr>
        <p:blipFill>
          <a:blip r:embed="rId5"/>
          <a:stretch>
            <a:fillRect/>
          </a:stretch>
        </p:blipFill>
        <p:spPr>
          <a:xfrm>
            <a:off x="6269008" y="3688339"/>
            <a:ext cx="5181600" cy="1476375"/>
          </a:xfrm>
          <a:prstGeom prst="rect">
            <a:avLst/>
          </a:prstGeom>
        </p:spPr>
      </p:pic>
      <p:pic>
        <p:nvPicPr>
          <p:cNvPr id="10" name="Picture 9"/>
          <p:cNvPicPr>
            <a:picLocks noChangeAspect="1"/>
          </p:cNvPicPr>
          <p:nvPr/>
        </p:nvPicPr>
        <p:blipFill>
          <a:blip r:embed="rId6"/>
          <a:stretch>
            <a:fillRect/>
          </a:stretch>
        </p:blipFill>
        <p:spPr>
          <a:xfrm>
            <a:off x="6205624" y="172199"/>
            <a:ext cx="4286250" cy="1638300"/>
          </a:xfrm>
          <a:prstGeom prst="rect">
            <a:avLst/>
          </a:prstGeom>
        </p:spPr>
      </p:pic>
      <p:pic>
        <p:nvPicPr>
          <p:cNvPr id="11" name="Picture 10"/>
          <p:cNvPicPr>
            <a:picLocks noChangeAspect="1"/>
          </p:cNvPicPr>
          <p:nvPr/>
        </p:nvPicPr>
        <p:blipFill>
          <a:blip r:embed="rId7"/>
          <a:stretch>
            <a:fillRect/>
          </a:stretch>
        </p:blipFill>
        <p:spPr>
          <a:xfrm>
            <a:off x="6205624" y="1998688"/>
            <a:ext cx="5895975" cy="1314450"/>
          </a:xfrm>
          <a:prstGeom prst="rect">
            <a:avLst/>
          </a:prstGeom>
        </p:spPr>
      </p:pic>
    </p:spTree>
    <p:extLst>
      <p:ext uri="{BB962C8B-B14F-4D97-AF65-F5344CB8AC3E}">
        <p14:creationId xmlns:p14="http://schemas.microsoft.com/office/powerpoint/2010/main" val="3319126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6167" y="103389"/>
            <a:ext cx="5857875" cy="3143250"/>
          </a:xfrm>
          <a:prstGeom prst="rect">
            <a:avLst/>
          </a:prstGeom>
        </p:spPr>
      </p:pic>
      <p:pic>
        <p:nvPicPr>
          <p:cNvPr id="6" name="Picture 5"/>
          <p:cNvPicPr>
            <a:picLocks noChangeAspect="1"/>
          </p:cNvPicPr>
          <p:nvPr/>
        </p:nvPicPr>
        <p:blipFill>
          <a:blip r:embed="rId3"/>
          <a:stretch>
            <a:fillRect/>
          </a:stretch>
        </p:blipFill>
        <p:spPr>
          <a:xfrm>
            <a:off x="166167" y="3404754"/>
            <a:ext cx="5410200" cy="3124200"/>
          </a:xfrm>
          <a:prstGeom prst="rect">
            <a:avLst/>
          </a:prstGeom>
        </p:spPr>
      </p:pic>
      <p:pic>
        <p:nvPicPr>
          <p:cNvPr id="7" name="Picture 6"/>
          <p:cNvPicPr>
            <a:picLocks noChangeAspect="1"/>
          </p:cNvPicPr>
          <p:nvPr/>
        </p:nvPicPr>
        <p:blipFill>
          <a:blip r:embed="rId4"/>
          <a:stretch>
            <a:fillRect/>
          </a:stretch>
        </p:blipFill>
        <p:spPr>
          <a:xfrm>
            <a:off x="7561637" y="103389"/>
            <a:ext cx="4400550" cy="3143250"/>
          </a:xfrm>
          <a:prstGeom prst="rect">
            <a:avLst/>
          </a:prstGeom>
        </p:spPr>
      </p:pic>
    </p:spTree>
    <p:extLst>
      <p:ext uri="{BB962C8B-B14F-4D97-AF65-F5344CB8AC3E}">
        <p14:creationId xmlns:p14="http://schemas.microsoft.com/office/powerpoint/2010/main" val="277010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sample: song</a:t>
            </a:r>
            <a:endParaRPr lang="en-US" dirty="0"/>
          </a:p>
        </p:txBody>
      </p:sp>
      <p:pic>
        <p:nvPicPr>
          <p:cNvPr id="4" name="Content Placeholder 3"/>
          <p:cNvPicPr>
            <a:picLocks noGrp="1" noChangeAspect="1"/>
          </p:cNvPicPr>
          <p:nvPr>
            <p:ph idx="1"/>
          </p:nvPr>
        </p:nvPicPr>
        <p:blipFill>
          <a:blip r:embed="rId2"/>
          <a:stretch>
            <a:fillRect/>
          </a:stretch>
        </p:blipFill>
        <p:spPr>
          <a:xfrm>
            <a:off x="319556" y="2093976"/>
            <a:ext cx="11558983" cy="3131668"/>
          </a:xfrm>
          <a:prstGeom prst="rect">
            <a:avLst/>
          </a:prstGeom>
        </p:spPr>
      </p:pic>
    </p:spTree>
    <p:extLst>
      <p:ext uri="{BB962C8B-B14F-4D97-AF65-F5344CB8AC3E}">
        <p14:creationId xmlns:p14="http://schemas.microsoft.com/office/powerpoint/2010/main" val="123327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1: Retrieve All Songs in a Specific Album</a:t>
            </a:r>
          </a:p>
        </p:txBody>
      </p:sp>
      <p:pic>
        <p:nvPicPr>
          <p:cNvPr id="4" name="Picture 3"/>
          <p:cNvPicPr>
            <a:picLocks noChangeAspect="1"/>
          </p:cNvPicPr>
          <p:nvPr/>
        </p:nvPicPr>
        <p:blipFill>
          <a:blip r:embed="rId2"/>
          <a:stretch>
            <a:fillRect/>
          </a:stretch>
        </p:blipFill>
        <p:spPr>
          <a:xfrm>
            <a:off x="4031504" y="3091853"/>
            <a:ext cx="3695700" cy="590550"/>
          </a:xfrm>
          <a:prstGeom prst="rect">
            <a:avLst/>
          </a:prstGeom>
        </p:spPr>
      </p:pic>
      <p:pic>
        <p:nvPicPr>
          <p:cNvPr id="6" name="Picture 5"/>
          <p:cNvPicPr>
            <a:picLocks noChangeAspect="1"/>
          </p:cNvPicPr>
          <p:nvPr/>
        </p:nvPicPr>
        <p:blipFill>
          <a:blip r:embed="rId3"/>
          <a:stretch>
            <a:fillRect/>
          </a:stretch>
        </p:blipFill>
        <p:spPr>
          <a:xfrm>
            <a:off x="617675" y="4562096"/>
            <a:ext cx="10962745" cy="1003582"/>
          </a:xfrm>
          <a:prstGeom prst="rect">
            <a:avLst/>
          </a:prstGeom>
        </p:spPr>
      </p:pic>
    </p:spTree>
    <p:extLst>
      <p:ext uri="{BB962C8B-B14F-4D97-AF65-F5344CB8AC3E}">
        <p14:creationId xmlns:p14="http://schemas.microsoft.com/office/powerpoint/2010/main" val="43380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 BUSINESS DESCRIPTION</a:t>
            </a:r>
          </a:p>
          <a:p>
            <a:r>
              <a:rPr lang="en-US" dirty="0" smtClean="0"/>
              <a:t>II BUSINESS RULES</a:t>
            </a:r>
          </a:p>
          <a:p>
            <a:r>
              <a:rPr lang="en-US" dirty="0" smtClean="0"/>
              <a:t>III ENTITY RELATIONSHIP DIAGRAM</a:t>
            </a:r>
          </a:p>
          <a:p>
            <a:r>
              <a:rPr lang="en-US" dirty="0" smtClean="0"/>
              <a:t>IV CRUD ANALYSIS</a:t>
            </a:r>
          </a:p>
          <a:p>
            <a:r>
              <a:rPr lang="en-US" dirty="0" smtClean="0"/>
              <a:t>V APEX IMPLEMENTATION</a:t>
            </a:r>
          </a:p>
          <a:p>
            <a:r>
              <a:rPr lang="en-US" dirty="0" smtClean="0"/>
              <a:t>VI CONCLUSION</a:t>
            </a:r>
            <a:endParaRPr lang="en-US" dirty="0"/>
          </a:p>
        </p:txBody>
      </p:sp>
    </p:spTree>
    <p:extLst>
      <p:ext uri="{BB962C8B-B14F-4D97-AF65-F5344CB8AC3E}">
        <p14:creationId xmlns:p14="http://schemas.microsoft.com/office/powerpoint/2010/main" val="1573596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2: Find the Longest Song in Each Genre</a:t>
            </a:r>
          </a:p>
        </p:txBody>
      </p:sp>
      <p:pic>
        <p:nvPicPr>
          <p:cNvPr id="4" name="Picture 3"/>
          <p:cNvPicPr>
            <a:picLocks noChangeAspect="1"/>
          </p:cNvPicPr>
          <p:nvPr/>
        </p:nvPicPr>
        <p:blipFill>
          <a:blip r:embed="rId2"/>
          <a:stretch>
            <a:fillRect/>
          </a:stretch>
        </p:blipFill>
        <p:spPr>
          <a:xfrm>
            <a:off x="4060698" y="2627861"/>
            <a:ext cx="4076700" cy="571500"/>
          </a:xfrm>
          <a:prstGeom prst="rect">
            <a:avLst/>
          </a:prstGeom>
        </p:spPr>
      </p:pic>
      <p:pic>
        <p:nvPicPr>
          <p:cNvPr id="5" name="Picture 4"/>
          <p:cNvPicPr>
            <a:picLocks noChangeAspect="1"/>
          </p:cNvPicPr>
          <p:nvPr/>
        </p:nvPicPr>
        <p:blipFill>
          <a:blip r:embed="rId3"/>
          <a:stretch>
            <a:fillRect/>
          </a:stretch>
        </p:blipFill>
        <p:spPr>
          <a:xfrm>
            <a:off x="1467252" y="3733246"/>
            <a:ext cx="9660996" cy="2258502"/>
          </a:xfrm>
          <a:prstGeom prst="rect">
            <a:avLst/>
          </a:prstGeom>
        </p:spPr>
      </p:pic>
    </p:spTree>
    <p:extLst>
      <p:ext uri="{BB962C8B-B14F-4D97-AF65-F5344CB8AC3E}">
        <p14:creationId xmlns:p14="http://schemas.microsoft.com/office/powerpoint/2010/main" val="107503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3: Count the Number of Songs by Genre</a:t>
            </a:r>
          </a:p>
        </p:txBody>
      </p:sp>
      <p:pic>
        <p:nvPicPr>
          <p:cNvPr id="4" name="Picture 3"/>
          <p:cNvPicPr>
            <a:picLocks noChangeAspect="1"/>
          </p:cNvPicPr>
          <p:nvPr/>
        </p:nvPicPr>
        <p:blipFill>
          <a:blip r:embed="rId2"/>
          <a:stretch>
            <a:fillRect/>
          </a:stretch>
        </p:blipFill>
        <p:spPr>
          <a:xfrm>
            <a:off x="4541710" y="2716963"/>
            <a:ext cx="3114675" cy="542925"/>
          </a:xfrm>
          <a:prstGeom prst="rect">
            <a:avLst/>
          </a:prstGeom>
        </p:spPr>
      </p:pic>
      <p:pic>
        <p:nvPicPr>
          <p:cNvPr id="5" name="Picture 4"/>
          <p:cNvPicPr>
            <a:picLocks noChangeAspect="1"/>
          </p:cNvPicPr>
          <p:nvPr/>
        </p:nvPicPr>
        <p:blipFill>
          <a:blip r:embed="rId3"/>
          <a:stretch>
            <a:fillRect/>
          </a:stretch>
        </p:blipFill>
        <p:spPr>
          <a:xfrm>
            <a:off x="936096" y="3565578"/>
            <a:ext cx="10375372" cy="2465863"/>
          </a:xfrm>
          <a:prstGeom prst="rect">
            <a:avLst/>
          </a:prstGeom>
        </p:spPr>
      </p:pic>
    </p:spTree>
    <p:extLst>
      <p:ext uri="{BB962C8B-B14F-4D97-AF65-F5344CB8AC3E}">
        <p14:creationId xmlns:p14="http://schemas.microsoft.com/office/powerpoint/2010/main" val="3871385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4: List All Albums with Their Songs and Total Play Time</a:t>
            </a:r>
          </a:p>
        </p:txBody>
      </p:sp>
      <p:pic>
        <p:nvPicPr>
          <p:cNvPr id="4" name="Picture 3"/>
          <p:cNvPicPr>
            <a:picLocks noChangeAspect="1"/>
          </p:cNvPicPr>
          <p:nvPr/>
        </p:nvPicPr>
        <p:blipFill>
          <a:blip r:embed="rId2"/>
          <a:stretch>
            <a:fillRect/>
          </a:stretch>
        </p:blipFill>
        <p:spPr>
          <a:xfrm>
            <a:off x="1722310" y="2481349"/>
            <a:ext cx="8753475" cy="914400"/>
          </a:xfrm>
          <a:prstGeom prst="rect">
            <a:avLst/>
          </a:prstGeom>
        </p:spPr>
      </p:pic>
      <p:pic>
        <p:nvPicPr>
          <p:cNvPr id="5" name="Picture 4"/>
          <p:cNvPicPr>
            <a:picLocks noChangeAspect="1"/>
          </p:cNvPicPr>
          <p:nvPr/>
        </p:nvPicPr>
        <p:blipFill>
          <a:blip r:embed="rId3"/>
          <a:stretch>
            <a:fillRect/>
          </a:stretch>
        </p:blipFill>
        <p:spPr>
          <a:xfrm>
            <a:off x="374073" y="3875557"/>
            <a:ext cx="11579629" cy="2085938"/>
          </a:xfrm>
          <a:prstGeom prst="rect">
            <a:avLst/>
          </a:prstGeom>
        </p:spPr>
      </p:pic>
    </p:spTree>
    <p:extLst>
      <p:ext uri="{BB962C8B-B14F-4D97-AF65-F5344CB8AC3E}">
        <p14:creationId xmlns:p14="http://schemas.microsoft.com/office/powerpoint/2010/main" val="3088093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5: Average Duration and Most Recent Release by Genre</a:t>
            </a:r>
          </a:p>
        </p:txBody>
      </p:sp>
      <p:pic>
        <p:nvPicPr>
          <p:cNvPr id="4" name="Picture 3"/>
          <p:cNvPicPr>
            <a:picLocks noChangeAspect="1"/>
          </p:cNvPicPr>
          <p:nvPr/>
        </p:nvPicPr>
        <p:blipFill>
          <a:blip r:embed="rId2"/>
          <a:stretch>
            <a:fillRect/>
          </a:stretch>
        </p:blipFill>
        <p:spPr>
          <a:xfrm>
            <a:off x="4489323" y="2299335"/>
            <a:ext cx="3219450" cy="1162050"/>
          </a:xfrm>
          <a:prstGeom prst="rect">
            <a:avLst/>
          </a:prstGeom>
        </p:spPr>
      </p:pic>
      <p:pic>
        <p:nvPicPr>
          <p:cNvPr id="5" name="Picture 4"/>
          <p:cNvPicPr>
            <a:picLocks noChangeAspect="1"/>
          </p:cNvPicPr>
          <p:nvPr/>
        </p:nvPicPr>
        <p:blipFill>
          <a:blip r:embed="rId3"/>
          <a:stretch>
            <a:fillRect/>
          </a:stretch>
        </p:blipFill>
        <p:spPr>
          <a:xfrm>
            <a:off x="1246188" y="3776505"/>
            <a:ext cx="10243079" cy="2263553"/>
          </a:xfrm>
          <a:prstGeom prst="rect">
            <a:avLst/>
          </a:prstGeom>
        </p:spPr>
      </p:pic>
    </p:spTree>
    <p:extLst>
      <p:ext uri="{BB962C8B-B14F-4D97-AF65-F5344CB8AC3E}">
        <p14:creationId xmlns:p14="http://schemas.microsoft.com/office/powerpoint/2010/main" val="162075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a:t>
            </a:r>
            <a:r>
              <a:rPr lang="en-US" dirty="0"/>
              <a:t>6: Song Length Variability and Maximum Average Duration by Genre</a:t>
            </a:r>
          </a:p>
        </p:txBody>
      </p:sp>
      <p:pic>
        <p:nvPicPr>
          <p:cNvPr id="4" name="Picture 3"/>
          <p:cNvPicPr>
            <a:picLocks noChangeAspect="1"/>
          </p:cNvPicPr>
          <p:nvPr/>
        </p:nvPicPr>
        <p:blipFill>
          <a:blip r:embed="rId2"/>
          <a:stretch>
            <a:fillRect/>
          </a:stretch>
        </p:blipFill>
        <p:spPr>
          <a:xfrm>
            <a:off x="645268" y="4030133"/>
            <a:ext cx="10901463" cy="2039936"/>
          </a:xfrm>
          <a:prstGeom prst="rect">
            <a:avLst/>
          </a:prstGeom>
        </p:spPr>
      </p:pic>
      <p:pic>
        <p:nvPicPr>
          <p:cNvPr id="5" name="Picture 4"/>
          <p:cNvPicPr>
            <a:picLocks noChangeAspect="1"/>
          </p:cNvPicPr>
          <p:nvPr/>
        </p:nvPicPr>
        <p:blipFill>
          <a:blip r:embed="rId3"/>
          <a:stretch>
            <a:fillRect/>
          </a:stretch>
        </p:blipFill>
        <p:spPr>
          <a:xfrm>
            <a:off x="3743324" y="2252429"/>
            <a:ext cx="4705350" cy="1619250"/>
          </a:xfrm>
          <a:prstGeom prst="rect">
            <a:avLst/>
          </a:prstGeom>
        </p:spPr>
      </p:pic>
    </p:spTree>
    <p:extLst>
      <p:ext uri="{BB962C8B-B14F-4D97-AF65-F5344CB8AC3E}">
        <p14:creationId xmlns:p14="http://schemas.microsoft.com/office/powerpoint/2010/main" val="145508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app - form</a:t>
            </a:r>
            <a:endParaRPr lang="en-US" dirty="0"/>
          </a:p>
        </p:txBody>
      </p:sp>
      <p:pic>
        <p:nvPicPr>
          <p:cNvPr id="6" name="Content Placeholder 5"/>
          <p:cNvPicPr>
            <a:picLocks noGrp="1" noChangeAspect="1"/>
          </p:cNvPicPr>
          <p:nvPr>
            <p:ph idx="1"/>
          </p:nvPr>
        </p:nvPicPr>
        <p:blipFill>
          <a:blip r:embed="rId2"/>
          <a:stretch>
            <a:fillRect/>
          </a:stretch>
        </p:blipFill>
        <p:spPr>
          <a:xfrm>
            <a:off x="1069848" y="1680143"/>
            <a:ext cx="10178519" cy="4874444"/>
          </a:xfrm>
          <a:prstGeom prst="rect">
            <a:avLst/>
          </a:prstGeom>
        </p:spPr>
      </p:pic>
    </p:spTree>
    <p:extLst>
      <p:ext uri="{BB962C8B-B14F-4D97-AF65-F5344CB8AC3E}">
        <p14:creationId xmlns:p14="http://schemas.microsoft.com/office/powerpoint/2010/main" val="65281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app - report</a:t>
            </a:r>
            <a:endParaRPr lang="en-US" dirty="0"/>
          </a:p>
        </p:txBody>
      </p:sp>
      <p:pic>
        <p:nvPicPr>
          <p:cNvPr id="6" name="Content Placeholder 5"/>
          <p:cNvPicPr>
            <a:picLocks noGrp="1" noChangeAspect="1"/>
          </p:cNvPicPr>
          <p:nvPr>
            <p:ph idx="1"/>
          </p:nvPr>
        </p:nvPicPr>
        <p:blipFill>
          <a:blip r:embed="rId2"/>
          <a:stretch>
            <a:fillRect/>
          </a:stretch>
        </p:blipFill>
        <p:spPr>
          <a:xfrm>
            <a:off x="1069848" y="1682921"/>
            <a:ext cx="10160647" cy="4863351"/>
          </a:xfrm>
          <a:prstGeom prst="rect">
            <a:avLst/>
          </a:prstGeom>
        </p:spPr>
      </p:pic>
    </p:spTree>
    <p:extLst>
      <p:ext uri="{BB962C8B-B14F-4D97-AF65-F5344CB8AC3E}">
        <p14:creationId xmlns:p14="http://schemas.microsoft.com/office/powerpoint/2010/main" val="368951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LOV example</a:t>
            </a:r>
            <a:endParaRPr lang="en-US" dirty="0"/>
          </a:p>
        </p:txBody>
      </p:sp>
      <p:pic>
        <p:nvPicPr>
          <p:cNvPr id="4" name="Content Placeholder 3"/>
          <p:cNvPicPr>
            <a:picLocks noGrp="1" noChangeAspect="1"/>
          </p:cNvPicPr>
          <p:nvPr>
            <p:ph idx="1"/>
          </p:nvPr>
        </p:nvPicPr>
        <p:blipFill>
          <a:blip r:embed="rId2"/>
          <a:stretch>
            <a:fillRect/>
          </a:stretch>
        </p:blipFill>
        <p:spPr>
          <a:xfrm>
            <a:off x="1069848" y="1678462"/>
            <a:ext cx="10235884" cy="4909374"/>
          </a:xfrm>
          <a:prstGeom prst="rect">
            <a:avLst/>
          </a:prstGeom>
        </p:spPr>
      </p:pic>
    </p:spTree>
    <p:extLst>
      <p:ext uri="{BB962C8B-B14F-4D97-AF65-F5344CB8AC3E}">
        <p14:creationId xmlns:p14="http://schemas.microsoft.com/office/powerpoint/2010/main" val="211554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 conclusion</a:t>
            </a:r>
            <a:endParaRPr lang="en-US" dirty="0"/>
          </a:p>
        </p:txBody>
      </p:sp>
      <p:sp>
        <p:nvSpPr>
          <p:cNvPr id="3" name="Content Placeholder 2"/>
          <p:cNvSpPr>
            <a:spLocks noGrp="1"/>
          </p:cNvSpPr>
          <p:nvPr>
            <p:ph idx="1"/>
          </p:nvPr>
        </p:nvSpPr>
        <p:spPr/>
        <p:txBody>
          <a:bodyPr/>
          <a:lstStyle/>
          <a:p>
            <a:r>
              <a:rPr lang="en-US" dirty="0"/>
              <a:t>The project to design a database for a music streaming service </a:t>
            </a:r>
            <a:r>
              <a:rPr lang="en-US" dirty="0" smtClean="0"/>
              <a:t>is successful in establishing </a:t>
            </a:r>
            <a:r>
              <a:rPr lang="en-US" dirty="0"/>
              <a:t>a </a:t>
            </a:r>
            <a:r>
              <a:rPr lang="en-US" dirty="0" smtClean="0"/>
              <a:t>framework </a:t>
            </a:r>
            <a:r>
              <a:rPr lang="en-US" dirty="0"/>
              <a:t>capable of managing user interactions, song data, and artist information through a well-structured </a:t>
            </a:r>
            <a:r>
              <a:rPr lang="en-US" dirty="0" smtClean="0"/>
              <a:t>ERD and </a:t>
            </a:r>
            <a:r>
              <a:rPr lang="en-US" dirty="0"/>
              <a:t>efficient data handling via Oracle APEX. The implementation of business rules and CRUD analysis </a:t>
            </a:r>
            <a:r>
              <a:rPr lang="en-US" dirty="0" smtClean="0"/>
              <a:t>provides </a:t>
            </a:r>
            <a:r>
              <a:rPr lang="en-US" dirty="0"/>
              <a:t>flexibility and </a:t>
            </a:r>
            <a:r>
              <a:rPr lang="en-US" dirty="0" smtClean="0"/>
              <a:t>functionality </a:t>
            </a:r>
            <a:r>
              <a:rPr lang="en-US" dirty="0"/>
              <a:t>to user needs</a:t>
            </a:r>
            <a:r>
              <a:rPr lang="en-US" dirty="0" smtClean="0"/>
              <a:t>.</a:t>
            </a:r>
          </a:p>
          <a:p>
            <a:r>
              <a:rPr lang="en-US" dirty="0" smtClean="0"/>
              <a:t>Main limitation of this project is that the volume of data is high and it continues to grow every day, and this current database schema will require optimization to handle the data. Also, this current setup is not optimized for real-time data for features like live song recommendations, which is crucial for this app.</a:t>
            </a:r>
            <a:endParaRPr lang="en-US" dirty="0"/>
          </a:p>
        </p:txBody>
      </p:sp>
    </p:spTree>
    <p:extLst>
      <p:ext uri="{BB962C8B-B14F-4D97-AF65-F5344CB8AC3E}">
        <p14:creationId xmlns:p14="http://schemas.microsoft.com/office/powerpoint/2010/main" val="1342004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37802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Business description</a:t>
            </a:r>
            <a:endParaRPr lang="en-US" dirty="0"/>
          </a:p>
        </p:txBody>
      </p:sp>
      <p:sp>
        <p:nvSpPr>
          <p:cNvPr id="3" name="Content Placeholder 2"/>
          <p:cNvSpPr>
            <a:spLocks noGrp="1"/>
          </p:cNvSpPr>
          <p:nvPr>
            <p:ph idx="1"/>
          </p:nvPr>
        </p:nvSpPr>
        <p:spPr/>
        <p:txBody>
          <a:bodyPr/>
          <a:lstStyle/>
          <a:p>
            <a:r>
              <a:rPr lang="en-US" dirty="0" smtClean="0"/>
              <a:t>Primary goal of this platform is for users to discover, listen to, and manage music collection that is available on the app. </a:t>
            </a:r>
          </a:p>
          <a:p>
            <a:r>
              <a:rPr lang="en-US" dirty="0" smtClean="0"/>
              <a:t>Two features:</a:t>
            </a:r>
          </a:p>
          <a:p>
            <a:pPr marL="457200" indent="-457200">
              <a:buAutoNum type="arabicPeriod"/>
            </a:pPr>
            <a:r>
              <a:rPr lang="en-US" dirty="0" smtClean="0"/>
              <a:t>Free plan: Ad-supported access with standard audio quality</a:t>
            </a:r>
          </a:p>
          <a:p>
            <a:pPr marL="457200" indent="-457200">
              <a:buAutoNum type="arabicPeriod"/>
            </a:pPr>
            <a:r>
              <a:rPr lang="en-US" dirty="0" smtClean="0"/>
              <a:t>Premium plan: Subscription fee for no advertisements and high-quality audio</a:t>
            </a:r>
          </a:p>
          <a:p>
            <a:r>
              <a:rPr lang="en-US" dirty="0" smtClean="0"/>
              <a:t> This database contains good selection of music from artists from all over the world and people can also share their music by being </a:t>
            </a:r>
            <a:r>
              <a:rPr lang="en-US" dirty="0" smtClean="0"/>
              <a:t>an </a:t>
            </a:r>
            <a:r>
              <a:rPr lang="en-US" dirty="0" smtClean="0"/>
              <a:t>artist on the app.</a:t>
            </a:r>
          </a:p>
          <a:p>
            <a:r>
              <a:rPr lang="en-US" dirty="0" smtClean="0"/>
              <a:t>Users can manage and share their playlists that they create on the </a:t>
            </a:r>
            <a:r>
              <a:rPr lang="en-US" dirty="0" smtClean="0"/>
              <a:t>app, </a:t>
            </a:r>
            <a:r>
              <a:rPr lang="en-US" dirty="0" smtClean="0"/>
              <a:t>and add and delete the songs that they want on their playlist.</a:t>
            </a:r>
          </a:p>
          <a:p>
            <a:pPr marL="0" indent="0">
              <a:buNone/>
            </a:pPr>
            <a:endParaRPr lang="en-US" dirty="0" smtClean="0"/>
          </a:p>
          <a:p>
            <a:pPr marL="457200" indent="-457200">
              <a:buAutoNum type="arabicPeriod"/>
            </a:pPr>
            <a:endParaRPr lang="en-US" dirty="0" smtClean="0"/>
          </a:p>
        </p:txBody>
      </p:sp>
    </p:spTree>
    <p:extLst>
      <p:ext uri="{BB962C8B-B14F-4D97-AF65-F5344CB8AC3E}">
        <p14:creationId xmlns:p14="http://schemas.microsoft.com/office/powerpoint/2010/main" val="59226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BUSINESS RULES</a:t>
            </a:r>
            <a:endParaRPr lang="en-US" dirty="0"/>
          </a:p>
        </p:txBody>
      </p:sp>
      <p:sp>
        <p:nvSpPr>
          <p:cNvPr id="3" name="Content Placeholder 2"/>
          <p:cNvSpPr>
            <a:spLocks noGrp="1"/>
          </p:cNvSpPr>
          <p:nvPr>
            <p:ph idx="1"/>
          </p:nvPr>
        </p:nvSpPr>
        <p:spPr/>
        <p:txBody>
          <a:bodyPr>
            <a:normAutofit lnSpcReduction="10000"/>
          </a:bodyPr>
          <a:lstStyle/>
          <a:p>
            <a:r>
              <a:rPr lang="en-US" dirty="0"/>
              <a:t>Each </a:t>
            </a:r>
            <a:r>
              <a:rPr lang="en-US" dirty="0" smtClean="0"/>
              <a:t>USER </a:t>
            </a:r>
            <a:r>
              <a:rPr lang="en-US" dirty="0"/>
              <a:t>may have one </a:t>
            </a:r>
            <a:r>
              <a:rPr lang="en-US" dirty="0" smtClean="0"/>
              <a:t>SUBSCRIPTION </a:t>
            </a:r>
            <a:r>
              <a:rPr lang="en-US" dirty="0"/>
              <a:t>at a time, and </a:t>
            </a:r>
            <a:r>
              <a:rPr lang="en-US" dirty="0" smtClean="0"/>
              <a:t>a </a:t>
            </a:r>
            <a:r>
              <a:rPr lang="en-US" dirty="0"/>
              <a:t>SUBSCRIPTION</a:t>
            </a:r>
            <a:r>
              <a:rPr lang="en-US" dirty="0" smtClean="0"/>
              <a:t> </a:t>
            </a:r>
            <a:r>
              <a:rPr lang="en-US" dirty="0"/>
              <a:t>may have multiple </a:t>
            </a:r>
            <a:r>
              <a:rPr lang="en-US" dirty="0" smtClean="0"/>
              <a:t>USERS, </a:t>
            </a:r>
            <a:r>
              <a:rPr lang="en-US" dirty="0"/>
              <a:t>depending on the SUBSCRIPTION</a:t>
            </a:r>
            <a:r>
              <a:rPr lang="en-US" dirty="0" smtClean="0"/>
              <a:t> </a:t>
            </a:r>
            <a:r>
              <a:rPr lang="en-US" dirty="0"/>
              <a:t>plan that supports multiple devices or user profiles</a:t>
            </a:r>
            <a:r>
              <a:rPr lang="en-US" dirty="0" smtClean="0"/>
              <a:t>.</a:t>
            </a:r>
          </a:p>
          <a:p>
            <a:r>
              <a:rPr lang="en-US" dirty="0"/>
              <a:t>Every </a:t>
            </a:r>
            <a:r>
              <a:rPr lang="en-US" dirty="0" smtClean="0"/>
              <a:t>USER </a:t>
            </a:r>
            <a:r>
              <a:rPr lang="en-US" dirty="0"/>
              <a:t>is categorized as either a </a:t>
            </a:r>
            <a:r>
              <a:rPr lang="en-US" dirty="0" smtClean="0"/>
              <a:t>FREEUSER </a:t>
            </a:r>
            <a:r>
              <a:rPr lang="en-US" dirty="0"/>
              <a:t>or a </a:t>
            </a:r>
            <a:r>
              <a:rPr lang="en-US" dirty="0" smtClean="0"/>
              <a:t>PREMIUMUSER. </a:t>
            </a:r>
          </a:p>
          <a:p>
            <a:pPr marL="457200" indent="-457200">
              <a:buAutoNum type="arabicPeriod"/>
            </a:pPr>
            <a:r>
              <a:rPr lang="en-US" dirty="0"/>
              <a:t>FREEUSER</a:t>
            </a:r>
            <a:r>
              <a:rPr lang="en-US" dirty="0" smtClean="0"/>
              <a:t> </a:t>
            </a:r>
            <a:r>
              <a:rPr lang="en-US" dirty="0"/>
              <a:t>may access content with advertisements, as indicated by their ad </a:t>
            </a:r>
            <a:r>
              <a:rPr lang="en-US" dirty="0" smtClean="0"/>
              <a:t>preference. </a:t>
            </a:r>
          </a:p>
          <a:p>
            <a:pPr marL="457200" indent="-457200">
              <a:buAutoNum type="arabicPeriod"/>
            </a:pPr>
            <a:r>
              <a:rPr lang="en-US" dirty="0"/>
              <a:t>PREMIUMUSER</a:t>
            </a:r>
            <a:r>
              <a:rPr lang="en-US" dirty="0" smtClean="0"/>
              <a:t> </a:t>
            </a:r>
            <a:r>
              <a:rPr lang="en-US" dirty="0"/>
              <a:t>have access to additional features such as ad-free listening and exclusive content, as detailed by their payment method and renewal </a:t>
            </a:r>
            <a:r>
              <a:rPr lang="en-US" dirty="0" smtClean="0"/>
              <a:t>date or </a:t>
            </a:r>
            <a:r>
              <a:rPr lang="en-US" dirty="0"/>
              <a:t>user profiles.</a:t>
            </a:r>
          </a:p>
          <a:p>
            <a:r>
              <a:rPr lang="en-US" dirty="0"/>
              <a:t>Each USER</a:t>
            </a:r>
            <a:r>
              <a:rPr lang="en-US" dirty="0" smtClean="0"/>
              <a:t> must </a:t>
            </a:r>
            <a:r>
              <a:rPr lang="en-US" dirty="0"/>
              <a:t>own one </a:t>
            </a:r>
            <a:r>
              <a:rPr lang="en-US" dirty="0" smtClean="0"/>
              <a:t>LIBRARY, </a:t>
            </a:r>
            <a:r>
              <a:rPr lang="en-US" dirty="0"/>
              <a:t>which is a collection of </a:t>
            </a:r>
            <a:r>
              <a:rPr lang="en-US" dirty="0" smtClean="0"/>
              <a:t>PLAYLISTS </a:t>
            </a:r>
            <a:r>
              <a:rPr lang="en-US" dirty="0"/>
              <a:t>and </a:t>
            </a:r>
            <a:r>
              <a:rPr lang="en-US" dirty="0" smtClean="0"/>
              <a:t>SONGS </a:t>
            </a:r>
            <a:r>
              <a:rPr lang="en-US" dirty="0"/>
              <a:t>and </a:t>
            </a:r>
            <a:r>
              <a:rPr lang="en-US" dirty="0" smtClean="0"/>
              <a:t>the </a:t>
            </a:r>
            <a:r>
              <a:rPr lang="en-US" dirty="0"/>
              <a:t>LIBRARY</a:t>
            </a:r>
            <a:r>
              <a:rPr lang="en-US" dirty="0" smtClean="0"/>
              <a:t> </a:t>
            </a:r>
            <a:r>
              <a:rPr lang="en-US" dirty="0"/>
              <a:t>is updated every time a new </a:t>
            </a:r>
            <a:r>
              <a:rPr lang="en-US" dirty="0" smtClean="0"/>
              <a:t>PLAYLIST </a:t>
            </a:r>
            <a:r>
              <a:rPr lang="en-US" dirty="0"/>
              <a:t>is added or </a:t>
            </a:r>
            <a:r>
              <a:rPr lang="en-US" dirty="0" smtClean="0"/>
              <a:t>modified</a:t>
            </a:r>
          </a:p>
          <a:p>
            <a:r>
              <a:rPr lang="en-US" dirty="0"/>
              <a:t>A LIBRARY</a:t>
            </a:r>
            <a:r>
              <a:rPr lang="en-US" dirty="0" smtClean="0"/>
              <a:t> </a:t>
            </a:r>
            <a:r>
              <a:rPr lang="en-US" dirty="0"/>
              <a:t>may contain multiple PLAYLISTS</a:t>
            </a:r>
            <a:r>
              <a:rPr lang="en-US" dirty="0" smtClean="0"/>
              <a:t>, </a:t>
            </a:r>
            <a:r>
              <a:rPr lang="en-US" dirty="0"/>
              <a:t>but each PLAYLIST</a:t>
            </a:r>
            <a:r>
              <a:rPr lang="en-US" dirty="0" smtClean="0"/>
              <a:t> </a:t>
            </a:r>
            <a:r>
              <a:rPr lang="en-US" dirty="0"/>
              <a:t>is uniquely associated with one LIBRARY</a:t>
            </a:r>
            <a:r>
              <a:rPr lang="en-US" dirty="0" smtClean="0"/>
              <a:t>.</a:t>
            </a:r>
            <a:endParaRPr lang="en-US" dirty="0"/>
          </a:p>
        </p:txBody>
      </p:sp>
    </p:spTree>
    <p:extLst>
      <p:ext uri="{BB962C8B-B14F-4D97-AF65-F5344CB8AC3E}">
        <p14:creationId xmlns:p14="http://schemas.microsoft.com/office/powerpoint/2010/main" val="292622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21476"/>
            <a:ext cx="10058400" cy="4750724"/>
          </a:xfrm>
        </p:spPr>
        <p:txBody>
          <a:bodyPr/>
          <a:lstStyle/>
          <a:p>
            <a:r>
              <a:rPr lang="en-US" dirty="0" smtClean="0"/>
              <a:t>PLAYLISTS </a:t>
            </a:r>
            <a:r>
              <a:rPr lang="en-US" dirty="0"/>
              <a:t>are comprised of multiple </a:t>
            </a:r>
            <a:r>
              <a:rPr lang="en-US" dirty="0" smtClean="0"/>
              <a:t>SONGS, </a:t>
            </a:r>
            <a:r>
              <a:rPr lang="en-US" dirty="0"/>
              <a:t>but a single </a:t>
            </a:r>
            <a:r>
              <a:rPr lang="en-US" dirty="0" smtClean="0"/>
              <a:t>SONG </a:t>
            </a:r>
            <a:r>
              <a:rPr lang="en-US" dirty="0"/>
              <a:t>may appear in multiple PLAYLISTS</a:t>
            </a:r>
            <a:r>
              <a:rPr lang="en-US" dirty="0" smtClean="0"/>
              <a:t> </a:t>
            </a:r>
            <a:r>
              <a:rPr lang="en-US" dirty="0"/>
              <a:t>and this is managed through the </a:t>
            </a:r>
            <a:r>
              <a:rPr lang="en-US" dirty="0" smtClean="0"/>
              <a:t>PLAYLISTSONG </a:t>
            </a:r>
            <a:r>
              <a:rPr lang="en-US" dirty="0"/>
              <a:t>intersection </a:t>
            </a:r>
            <a:r>
              <a:rPr lang="en-US" dirty="0" smtClean="0"/>
              <a:t>entity.</a:t>
            </a:r>
          </a:p>
          <a:p>
            <a:r>
              <a:rPr lang="en-US" dirty="0" smtClean="0"/>
              <a:t>USERS </a:t>
            </a:r>
            <a:r>
              <a:rPr lang="en-US" dirty="0"/>
              <a:t>may have direct access to </a:t>
            </a:r>
            <a:r>
              <a:rPr lang="en-US" dirty="0" smtClean="0"/>
              <a:t>SONGS </a:t>
            </a:r>
            <a:r>
              <a:rPr lang="en-US" dirty="0"/>
              <a:t>independently of PLAYLISTS</a:t>
            </a:r>
            <a:r>
              <a:rPr lang="en-US" dirty="0" smtClean="0"/>
              <a:t> </a:t>
            </a:r>
            <a:r>
              <a:rPr lang="en-US" dirty="0"/>
              <a:t>through the </a:t>
            </a:r>
            <a:r>
              <a:rPr lang="en-US" dirty="0" smtClean="0"/>
              <a:t>USERSONG </a:t>
            </a:r>
            <a:r>
              <a:rPr lang="en-US" dirty="0"/>
              <a:t>intersection entity. This setup allows for tracking user-specific interactions with individual songs, such </a:t>
            </a:r>
            <a:r>
              <a:rPr lang="en-US" dirty="0" smtClean="0"/>
              <a:t>as </a:t>
            </a:r>
            <a:r>
              <a:rPr lang="en-US" dirty="0"/>
              <a:t>play counts, likes, or custom tagging</a:t>
            </a:r>
            <a:r>
              <a:rPr lang="en-US" dirty="0" smtClean="0"/>
              <a:t>.</a:t>
            </a:r>
          </a:p>
          <a:p>
            <a:r>
              <a:rPr lang="en-US" dirty="0"/>
              <a:t>Each </a:t>
            </a:r>
            <a:r>
              <a:rPr lang="en-US" dirty="0" smtClean="0"/>
              <a:t>SONG </a:t>
            </a:r>
            <a:r>
              <a:rPr lang="en-US" dirty="0"/>
              <a:t>is linked to exactly one </a:t>
            </a:r>
            <a:r>
              <a:rPr lang="en-US" dirty="0" smtClean="0"/>
              <a:t>ALBUM, </a:t>
            </a:r>
            <a:r>
              <a:rPr lang="en-US" dirty="0"/>
              <a:t>but an ALBUM</a:t>
            </a:r>
            <a:r>
              <a:rPr lang="en-US" dirty="0" smtClean="0"/>
              <a:t> </a:t>
            </a:r>
            <a:r>
              <a:rPr lang="en-US" dirty="0"/>
              <a:t>may contain multiple </a:t>
            </a:r>
            <a:r>
              <a:rPr lang="en-US" dirty="0" smtClean="0"/>
              <a:t>SONGS. </a:t>
            </a:r>
            <a:r>
              <a:rPr lang="en-US" dirty="0"/>
              <a:t>A </a:t>
            </a:r>
            <a:r>
              <a:rPr lang="en-US" dirty="0" smtClean="0"/>
              <a:t>SONG’s </a:t>
            </a:r>
            <a:r>
              <a:rPr lang="en-US" dirty="0"/>
              <a:t>attributes include its genre, duration, and release date, which are inherited from the </a:t>
            </a:r>
            <a:r>
              <a:rPr lang="en-US" dirty="0"/>
              <a:t>ALBUM</a:t>
            </a:r>
            <a:r>
              <a:rPr lang="en-US" dirty="0" smtClean="0"/>
              <a:t> </a:t>
            </a:r>
            <a:r>
              <a:rPr lang="en-US" dirty="0"/>
              <a:t>level if not specified individually.</a:t>
            </a:r>
            <a:endParaRPr lang="en-US" dirty="0" smtClean="0"/>
          </a:p>
          <a:p>
            <a:r>
              <a:rPr lang="en-US" dirty="0" smtClean="0"/>
              <a:t>ALBUMS </a:t>
            </a:r>
            <a:r>
              <a:rPr lang="en-US" dirty="0"/>
              <a:t>are associated with one </a:t>
            </a:r>
            <a:r>
              <a:rPr lang="en-US" dirty="0" smtClean="0"/>
              <a:t>ARTIST, </a:t>
            </a:r>
            <a:r>
              <a:rPr lang="en-US" dirty="0"/>
              <a:t>though an ARTIST</a:t>
            </a:r>
            <a:r>
              <a:rPr lang="en-US" dirty="0" smtClean="0"/>
              <a:t> </a:t>
            </a:r>
            <a:r>
              <a:rPr lang="en-US" dirty="0"/>
              <a:t>may have multiple </a:t>
            </a:r>
            <a:r>
              <a:rPr lang="en-US" dirty="0" smtClean="0"/>
              <a:t>ALBUMS.</a:t>
            </a:r>
          </a:p>
          <a:p>
            <a:r>
              <a:rPr lang="en-US" dirty="0" smtClean="0"/>
              <a:t>USER </a:t>
            </a:r>
            <a:r>
              <a:rPr lang="en-US" dirty="0"/>
              <a:t>interactions with the platform, such as </a:t>
            </a:r>
            <a:r>
              <a:rPr lang="en-US" dirty="0" smtClean="0"/>
              <a:t>SONG </a:t>
            </a:r>
            <a:r>
              <a:rPr lang="en-US" dirty="0"/>
              <a:t>plays and </a:t>
            </a:r>
            <a:r>
              <a:rPr lang="en-US" dirty="0" smtClean="0"/>
              <a:t>PLAYLIST </a:t>
            </a:r>
            <a:r>
              <a:rPr lang="en-US" dirty="0"/>
              <a:t>modifications, are recorded in the </a:t>
            </a:r>
            <a:r>
              <a:rPr lang="en-US" dirty="0" smtClean="0"/>
              <a:t>HISTORY </a:t>
            </a:r>
            <a:r>
              <a:rPr lang="en-US" dirty="0"/>
              <a:t>entity. Each record in the </a:t>
            </a:r>
            <a:r>
              <a:rPr lang="en-US" dirty="0" smtClean="0"/>
              <a:t>HISTORY </a:t>
            </a:r>
            <a:r>
              <a:rPr lang="en-US" dirty="0"/>
              <a:t>is linked to one </a:t>
            </a:r>
            <a:r>
              <a:rPr lang="en-US" dirty="0" smtClean="0"/>
              <a:t>USER </a:t>
            </a:r>
            <a:r>
              <a:rPr lang="en-US" dirty="0"/>
              <a:t>and includes a timestamp for when the activity occurred.</a:t>
            </a:r>
          </a:p>
        </p:txBody>
      </p:sp>
    </p:spTree>
    <p:extLst>
      <p:ext uri="{BB962C8B-B14F-4D97-AF65-F5344CB8AC3E}">
        <p14:creationId xmlns:p14="http://schemas.microsoft.com/office/powerpoint/2010/main" val="408787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IiI</a:t>
            </a:r>
            <a:r>
              <a:rPr lang="en-US" dirty="0" smtClean="0"/>
              <a:t> </a:t>
            </a:r>
            <a:r>
              <a:rPr lang="en-US" dirty="0" smtClean="0"/>
              <a:t>entity relationship diagram</a:t>
            </a:r>
            <a:endParaRPr lang="en-US" dirty="0"/>
          </a:p>
        </p:txBody>
      </p:sp>
      <p:pic>
        <p:nvPicPr>
          <p:cNvPr id="23" name="Content Placeholder 22"/>
          <p:cNvPicPr>
            <a:picLocks noGrp="1" noChangeAspect="1"/>
          </p:cNvPicPr>
          <p:nvPr>
            <p:ph idx="1"/>
          </p:nvPr>
        </p:nvPicPr>
        <p:blipFill>
          <a:blip r:embed="rId2"/>
          <a:stretch>
            <a:fillRect/>
          </a:stretch>
        </p:blipFill>
        <p:spPr>
          <a:xfrm>
            <a:off x="255417" y="1609578"/>
            <a:ext cx="11058205" cy="4812004"/>
          </a:xfrm>
          <a:prstGeom prst="rect">
            <a:avLst/>
          </a:prstGeom>
        </p:spPr>
      </p:pic>
    </p:spTree>
    <p:extLst>
      <p:ext uri="{BB962C8B-B14F-4D97-AF65-F5344CB8AC3E}">
        <p14:creationId xmlns:p14="http://schemas.microsoft.com/office/powerpoint/2010/main" val="347426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1:m recursive relationship</a:t>
            </a:r>
            <a:endParaRPr lang="en-US" dirty="0"/>
          </a:p>
        </p:txBody>
      </p:sp>
      <p:sp>
        <p:nvSpPr>
          <p:cNvPr id="3" name="Content Placeholder 2"/>
          <p:cNvSpPr>
            <a:spLocks noGrp="1"/>
          </p:cNvSpPr>
          <p:nvPr>
            <p:ph idx="1"/>
          </p:nvPr>
        </p:nvSpPr>
        <p:spPr>
          <a:xfrm>
            <a:off x="4389120" y="2121408"/>
            <a:ext cx="6739127" cy="4050792"/>
          </a:xfrm>
        </p:spPr>
        <p:txBody>
          <a:bodyPr/>
          <a:lstStyle/>
          <a:p>
            <a:r>
              <a:rPr lang="en-US" dirty="0" smtClean="0"/>
              <a:t>The USER entity has a recursive 1:M relationship with itself and it creates a FK named “</a:t>
            </a:r>
            <a:r>
              <a:rPr lang="en-US" dirty="0" err="1" smtClean="0"/>
              <a:t>referrer_id</a:t>
            </a:r>
            <a:r>
              <a:rPr lang="en-US" dirty="0" smtClean="0"/>
              <a:t>”</a:t>
            </a:r>
          </a:p>
          <a:p>
            <a:r>
              <a:rPr lang="en-US" dirty="0" smtClean="0"/>
              <a:t>The FK </a:t>
            </a:r>
            <a:r>
              <a:rPr lang="en-US" dirty="0"/>
              <a:t>indicates who referred this user to the service, making it possible to create a referral system where users can invite others.</a:t>
            </a:r>
            <a:r>
              <a:rPr lang="en-US" dirty="0" smtClean="0"/>
              <a:t> </a:t>
            </a:r>
          </a:p>
          <a:p>
            <a:r>
              <a:rPr lang="en-US" dirty="0"/>
              <a:t>This setup allows </a:t>
            </a:r>
            <a:r>
              <a:rPr lang="en-US" dirty="0" smtClean="0"/>
              <a:t>to </a:t>
            </a:r>
            <a:r>
              <a:rPr lang="en-US" dirty="0"/>
              <a:t>track user-to-user relationships within the same entity without needing to create an additional entity, keeping the database schema simpler and more direct.</a:t>
            </a:r>
            <a:endParaRPr lang="en-US" dirty="0"/>
          </a:p>
        </p:txBody>
      </p:sp>
      <p:pic>
        <p:nvPicPr>
          <p:cNvPr id="8" name="Picture 7"/>
          <p:cNvPicPr>
            <a:picLocks noChangeAspect="1"/>
          </p:cNvPicPr>
          <p:nvPr/>
        </p:nvPicPr>
        <p:blipFill>
          <a:blip r:embed="rId2"/>
          <a:stretch>
            <a:fillRect/>
          </a:stretch>
        </p:blipFill>
        <p:spPr>
          <a:xfrm>
            <a:off x="811877" y="1812174"/>
            <a:ext cx="3057471" cy="4729526"/>
          </a:xfrm>
          <a:prstGeom prst="rect">
            <a:avLst/>
          </a:prstGeom>
        </p:spPr>
      </p:pic>
    </p:spTree>
    <p:extLst>
      <p:ext uri="{BB962C8B-B14F-4D97-AF65-F5344CB8AC3E}">
        <p14:creationId xmlns:p14="http://schemas.microsoft.com/office/powerpoint/2010/main" val="414464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1:m </a:t>
            </a:r>
            <a:r>
              <a:rPr lang="en-US" dirty="0" err="1" smtClean="0"/>
              <a:t>xor</a:t>
            </a:r>
            <a:r>
              <a:rPr lang="en-US" dirty="0" smtClean="0"/>
              <a:t> relationship (arc)</a:t>
            </a:r>
            <a:endParaRPr lang="en-US" dirty="0"/>
          </a:p>
        </p:txBody>
      </p:sp>
      <p:sp>
        <p:nvSpPr>
          <p:cNvPr id="3" name="Content Placeholder 2"/>
          <p:cNvSpPr>
            <a:spLocks noGrp="1"/>
          </p:cNvSpPr>
          <p:nvPr>
            <p:ph idx="1"/>
          </p:nvPr>
        </p:nvSpPr>
        <p:spPr>
          <a:xfrm>
            <a:off x="4738255" y="2121408"/>
            <a:ext cx="6389992" cy="4050792"/>
          </a:xfrm>
        </p:spPr>
        <p:txBody>
          <a:bodyPr/>
          <a:lstStyle/>
          <a:p>
            <a:r>
              <a:rPr lang="en-US" dirty="0" smtClean="0"/>
              <a:t>Both FREEUSER </a:t>
            </a:r>
            <a:r>
              <a:rPr lang="en-US" dirty="0"/>
              <a:t>and </a:t>
            </a:r>
            <a:r>
              <a:rPr lang="en-US" dirty="0" smtClean="0"/>
              <a:t>PREMIUMUSER </a:t>
            </a:r>
            <a:r>
              <a:rPr lang="en-US" dirty="0"/>
              <a:t>entities </a:t>
            </a:r>
            <a:r>
              <a:rPr lang="en-US" dirty="0" smtClean="0"/>
              <a:t>are examples </a:t>
            </a:r>
            <a:r>
              <a:rPr lang="en-US" dirty="0"/>
              <a:t>of subtype entities in a relationship </a:t>
            </a:r>
            <a:r>
              <a:rPr lang="en-US" dirty="0" smtClean="0"/>
              <a:t>where they </a:t>
            </a:r>
            <a:r>
              <a:rPr lang="en-US" dirty="0"/>
              <a:t>inherit the primary key </a:t>
            </a:r>
            <a:r>
              <a:rPr lang="en-US" dirty="0" smtClean="0"/>
              <a:t>“</a:t>
            </a:r>
            <a:r>
              <a:rPr lang="en-US" dirty="0" err="1" smtClean="0"/>
              <a:t>user_id</a:t>
            </a:r>
            <a:r>
              <a:rPr lang="en-US" dirty="0" smtClean="0"/>
              <a:t>” and other attributes from the USER entity.</a:t>
            </a:r>
          </a:p>
          <a:p>
            <a:r>
              <a:rPr lang="en-US" dirty="0" smtClean="0"/>
              <a:t>Thi</a:t>
            </a:r>
            <a:r>
              <a:rPr lang="en-US" dirty="0" smtClean="0"/>
              <a:t>s relationship is called 1:M XOR relationship represented by an arc.</a:t>
            </a:r>
          </a:p>
          <a:p>
            <a:pPr marL="0" indent="0">
              <a:buNone/>
            </a:pPr>
            <a:endParaRPr lang="en-US" dirty="0"/>
          </a:p>
        </p:txBody>
      </p:sp>
      <p:pic>
        <p:nvPicPr>
          <p:cNvPr id="10" name="Picture 9"/>
          <p:cNvPicPr>
            <a:picLocks noChangeAspect="1"/>
          </p:cNvPicPr>
          <p:nvPr/>
        </p:nvPicPr>
        <p:blipFill>
          <a:blip r:embed="rId2"/>
          <a:stretch>
            <a:fillRect/>
          </a:stretch>
        </p:blipFill>
        <p:spPr>
          <a:xfrm>
            <a:off x="71438" y="1936951"/>
            <a:ext cx="4666818" cy="3130609"/>
          </a:xfrm>
          <a:prstGeom prst="rect">
            <a:avLst/>
          </a:prstGeom>
        </p:spPr>
      </p:pic>
    </p:spTree>
    <p:extLst>
      <p:ext uri="{BB962C8B-B14F-4D97-AF65-F5344CB8AC3E}">
        <p14:creationId xmlns:p14="http://schemas.microsoft.com/office/powerpoint/2010/main" val="115428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relationshi</a:t>
            </a:r>
            <a:r>
              <a:rPr lang="en-US" dirty="0"/>
              <a:t>p</a:t>
            </a:r>
          </a:p>
        </p:txBody>
      </p:sp>
      <p:sp>
        <p:nvSpPr>
          <p:cNvPr id="3" name="Content Placeholder 2"/>
          <p:cNvSpPr>
            <a:spLocks noGrp="1"/>
          </p:cNvSpPr>
          <p:nvPr>
            <p:ph idx="1"/>
          </p:nvPr>
        </p:nvSpPr>
        <p:spPr>
          <a:xfrm>
            <a:off x="4513810" y="2121408"/>
            <a:ext cx="6614437" cy="4050792"/>
          </a:xfrm>
        </p:spPr>
        <p:txBody>
          <a:bodyPr/>
          <a:lstStyle/>
          <a:p>
            <a:r>
              <a:rPr lang="en-US" dirty="0" smtClean="0"/>
              <a:t>User must have a HISTORY of the music that have been played on his account and also a LIBRARY where he saves all his playlists or songs that the user likes or listens to.</a:t>
            </a:r>
          </a:p>
          <a:p>
            <a:r>
              <a:rPr lang="en-US" dirty="0" smtClean="0"/>
              <a:t>This is a 1:1 relationship and both are mandatory because they are both made right after the user makes the account.</a:t>
            </a:r>
            <a:endParaRPr lang="en-US" dirty="0"/>
          </a:p>
        </p:txBody>
      </p:sp>
      <p:pic>
        <p:nvPicPr>
          <p:cNvPr id="8" name="Picture 7"/>
          <p:cNvPicPr>
            <a:picLocks noChangeAspect="1"/>
          </p:cNvPicPr>
          <p:nvPr/>
        </p:nvPicPr>
        <p:blipFill>
          <a:blip r:embed="rId2"/>
          <a:stretch>
            <a:fillRect/>
          </a:stretch>
        </p:blipFill>
        <p:spPr>
          <a:xfrm>
            <a:off x="372254" y="1629295"/>
            <a:ext cx="3895181" cy="4929447"/>
          </a:xfrm>
          <a:prstGeom prst="rect">
            <a:avLst/>
          </a:prstGeom>
        </p:spPr>
      </p:pic>
    </p:spTree>
    <p:extLst>
      <p:ext uri="{BB962C8B-B14F-4D97-AF65-F5344CB8AC3E}">
        <p14:creationId xmlns:p14="http://schemas.microsoft.com/office/powerpoint/2010/main" val="192820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627</TotalTime>
  <Words>1002</Words>
  <Application>Microsoft Office PowerPoint</Application>
  <PresentationFormat>Widescreen</PresentationFormat>
  <Paragraphs>70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Rockwell</vt:lpstr>
      <vt:lpstr>Rockwell Condensed</vt:lpstr>
      <vt:lpstr>Wingdings</vt:lpstr>
      <vt:lpstr>Wood Type</vt:lpstr>
      <vt:lpstr>Database model for Music Streaming Service </vt:lpstr>
      <vt:lpstr>CONTENTS</vt:lpstr>
      <vt:lpstr>I Business description</vt:lpstr>
      <vt:lpstr>II BUSINESS RULES</vt:lpstr>
      <vt:lpstr>PowerPoint Presentation</vt:lpstr>
      <vt:lpstr>IiI entity relationship diagram</vt:lpstr>
      <vt:lpstr>1:m recursive relationship</vt:lpstr>
      <vt:lpstr>1:m xor relationship (arc)</vt:lpstr>
      <vt:lpstr>1:1 relationship</vt:lpstr>
      <vt:lpstr>M:n relationship</vt:lpstr>
      <vt:lpstr>IV CRUD ANALYSIS</vt:lpstr>
      <vt:lpstr>V apex implementation</vt:lpstr>
      <vt:lpstr>PowerPoint Presentation</vt:lpstr>
      <vt:lpstr>Creating tables  (DDL – Data Definition Language)</vt:lpstr>
      <vt:lpstr>PowerPoint Presentation</vt:lpstr>
      <vt:lpstr>PowerPoint Presentation</vt:lpstr>
      <vt:lpstr>PowerPoint Presentation</vt:lpstr>
      <vt:lpstr>Table sample: song</vt:lpstr>
      <vt:lpstr>Query 1: Retrieve All Songs in a Specific Album</vt:lpstr>
      <vt:lpstr>Query 2: Find the Longest Song in Each Genre</vt:lpstr>
      <vt:lpstr>Query 3: Count the Number of Songs by Genre</vt:lpstr>
      <vt:lpstr>Query 4: List All Albums with Their Songs and Total Play Time</vt:lpstr>
      <vt:lpstr>Query 5: Average Duration and Most Recent Release by Genre</vt:lpstr>
      <vt:lpstr>Query 6: Song Length Variability and Maximum Average Duration by Genre</vt:lpstr>
      <vt:lpstr>Movie app - form</vt:lpstr>
      <vt:lpstr>Movie app - report</vt:lpstr>
      <vt:lpstr>LOV example</vt:lpstr>
      <vt:lpstr>VI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Music Streaming Service</dc:title>
  <dc:creator>PC</dc:creator>
  <cp:lastModifiedBy>PC</cp:lastModifiedBy>
  <cp:revision>73</cp:revision>
  <dcterms:created xsi:type="dcterms:W3CDTF">2024-05-29T19:01:11Z</dcterms:created>
  <dcterms:modified xsi:type="dcterms:W3CDTF">2024-05-30T21:42:59Z</dcterms:modified>
</cp:coreProperties>
</file>