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1"/>
  </p:notesMasterIdLst>
  <p:sldIdLst>
    <p:sldId id="256" r:id="rId2"/>
    <p:sldId id="264" r:id="rId3"/>
    <p:sldId id="257" r:id="rId4"/>
    <p:sldId id="263" r:id="rId5"/>
    <p:sldId id="261" r:id="rId6"/>
    <p:sldId id="262"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65677"/>
  </p:normalViewPr>
  <p:slideViewPr>
    <p:cSldViewPr snapToGrid="0">
      <p:cViewPr varScale="1">
        <p:scale>
          <a:sx n="103" d="100"/>
          <a:sy n="103" d="100"/>
        </p:scale>
        <p:origin x="19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0CE5-E671-484D-828A-A02D8575A20E}" type="datetimeFigureOut">
              <a:rPr lang="en-US" smtClean="0"/>
              <a:t>5/6/24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C571-0237-B947-ACEF-19124F71DA04}" type="slidenum">
              <a:rPr lang="en-US" smtClean="0"/>
              <a:t>‹#›</a:t>
            </a:fld>
            <a:endParaRPr lang="en-US"/>
          </a:p>
        </p:txBody>
      </p:sp>
    </p:spTree>
    <p:extLst>
      <p:ext uri="{BB962C8B-B14F-4D97-AF65-F5344CB8AC3E}">
        <p14:creationId xmlns:p14="http://schemas.microsoft.com/office/powerpoint/2010/main" val="283464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APPLICATION LOGGED OUT</a:t>
            </a:r>
          </a:p>
          <a:p>
            <a:pPr marL="171450" indent="-171450">
              <a:buFont typeface="Arial" panose="020B0604020202020204" pitchFamily="34" charset="0"/>
              <a:buChar char="•"/>
            </a:pPr>
            <a:r>
              <a:rPr lang="en-US" dirty="0"/>
              <a:t>When the user is logged out, the calendar has a grey overlay to convey that the user is not able to use it until they are logged in. At this point, the user has the option to toggle the theme (TOGGLE THEME) and log in. (PAUSE, TOGGLE THEME BACK)</a:t>
            </a:r>
          </a:p>
          <a:p>
            <a:pPr marL="0" indent="0">
              <a:buFont typeface="Arial" panose="020B0604020202020204" pitchFamily="34" charset="0"/>
              <a:buNone/>
            </a:pPr>
            <a:r>
              <a:rPr lang="en-US" dirty="0"/>
              <a:t>CLICK LOG IN</a:t>
            </a:r>
          </a:p>
          <a:p>
            <a:pPr marL="171450" indent="-171450">
              <a:buFont typeface="Arial" panose="020B0604020202020204" pitchFamily="34" charset="0"/>
              <a:buChar char="•"/>
            </a:pPr>
            <a:r>
              <a:rPr lang="en-US" dirty="0"/>
              <a:t>If the user does not have an account, then they can register an account (CLICK REGISTER). When they fill in the form, if all the information is provided and the username is not already in use then the account will be created and the user will be logged in</a:t>
            </a:r>
          </a:p>
          <a:p>
            <a:pPr marL="0" indent="0">
              <a:buFont typeface="Arial" panose="020B0604020202020204" pitchFamily="34" charset="0"/>
              <a:buNone/>
            </a:pPr>
            <a:r>
              <a:rPr lang="en-US" dirty="0"/>
              <a:t>LOG IN</a:t>
            </a:r>
          </a:p>
          <a:p>
            <a:pPr marL="171450" indent="-171450">
              <a:buFont typeface="Arial" panose="020B0604020202020204" pitchFamily="34" charset="0"/>
              <a:buChar char="•"/>
            </a:pPr>
            <a:r>
              <a:rPr lang="en-US" dirty="0"/>
              <a:t>After the user has logged in, they will be able to see any reminders that they have already created. If a reminder has a description that is too long to fit, the user can hover over the description and the whole description will appear</a:t>
            </a:r>
          </a:p>
          <a:p>
            <a:pPr marL="171450" indent="-171450">
              <a:buFont typeface="Arial" panose="020B0604020202020204" pitchFamily="34" charset="0"/>
              <a:buChar char="•"/>
            </a:pPr>
            <a:r>
              <a:rPr lang="en-US" dirty="0"/>
              <a:t>The user can also create new reminders (CLICK NEW). If they fill in all the required information the reminder will be saved to the server and displayed in their calendar</a:t>
            </a:r>
          </a:p>
          <a:p>
            <a:pPr marL="171450" indent="-171450">
              <a:buFont typeface="Arial" panose="020B0604020202020204" pitchFamily="34" charset="0"/>
              <a:buChar char="•"/>
            </a:pPr>
            <a:r>
              <a:rPr lang="en-US" dirty="0"/>
              <a:t>If the user wants to edit a reminder this can easily be done by clicking on the reminder (DEMONSTRATE) and editing the information. This will then be updated both on the server and in the calendar.</a:t>
            </a:r>
          </a:p>
          <a:p>
            <a:pPr marL="171450" indent="-171450">
              <a:buFont typeface="Arial" panose="020B0604020202020204" pitchFamily="34" charset="0"/>
              <a:buChar char="•"/>
            </a:pPr>
            <a:r>
              <a:rPr lang="en-US" dirty="0"/>
              <a:t>When the user has completed the task they can complete the reminder by ticking the checkbox, making the reminder disappear from the calendar and it will be removed from the server (DEMONSTRATE).</a:t>
            </a:r>
          </a:p>
          <a:p>
            <a:pPr marL="171450" indent="-171450">
              <a:buFont typeface="Arial" panose="020B0604020202020204" pitchFamily="34" charset="0"/>
              <a:buChar char="•"/>
            </a:pPr>
            <a:r>
              <a:rPr lang="en-US" dirty="0"/>
              <a:t>The calendar can also be navigated to different weeks by using the buttons in the nav bar (DEMONSTRATE) and the user can easily return to the this week afterwards.</a:t>
            </a:r>
          </a:p>
        </p:txBody>
      </p:sp>
      <p:sp>
        <p:nvSpPr>
          <p:cNvPr id="4" name="Slide Number Placeholder 3"/>
          <p:cNvSpPr>
            <a:spLocks noGrp="1"/>
          </p:cNvSpPr>
          <p:nvPr>
            <p:ph type="sldNum" sz="quarter" idx="5"/>
          </p:nvPr>
        </p:nvSpPr>
        <p:spPr/>
        <p:txBody>
          <a:bodyPr/>
          <a:lstStyle/>
          <a:p>
            <a:fld id="{1ACBC571-0237-B947-ACEF-19124F71DA04}" type="slidenum">
              <a:rPr lang="en-US" smtClean="0"/>
              <a:t>1</a:t>
            </a:fld>
            <a:endParaRPr lang="en-US"/>
          </a:p>
        </p:txBody>
      </p:sp>
    </p:spTree>
    <p:extLst>
      <p:ext uri="{BB962C8B-B14F-4D97-AF65-F5344CB8AC3E}">
        <p14:creationId xmlns:p14="http://schemas.microsoft.com/office/powerpoint/2010/main" val="32451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first sprint, I started by writing an introduction to the project and creating the project vision. I then conducted research on the background of how reminders and calendars have been used in the past, and this dates back thousands of years, emphasizing how important a reminder calendar system can be to people. To finish off this sprint I created some wireframes which laid out how the application should look.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second sprint I created UML diagrams to understand how data structures should be organized so that all the required data was stored logically, and the data is only accessed through getter and setter functions so that it is easy to control how the data is changed. I also began to program the application. I started with the nav bar, the table that contains the calendar and reminders, the log in dialogue and the register dialogue.</a:t>
            </a:r>
          </a:p>
        </p:txBody>
      </p:sp>
      <p:sp>
        <p:nvSpPr>
          <p:cNvPr id="4" name="Slide Number Placeholder 3"/>
          <p:cNvSpPr>
            <a:spLocks noGrp="1"/>
          </p:cNvSpPr>
          <p:nvPr>
            <p:ph type="sldNum" sz="quarter" idx="5"/>
          </p:nvPr>
        </p:nvSpPr>
        <p:spPr/>
        <p:txBody>
          <a:bodyPr/>
          <a:lstStyle/>
          <a:p>
            <a:fld id="{1ACBC571-0237-B947-ACEF-19124F71DA04}" type="slidenum">
              <a:rPr lang="en-US" smtClean="0"/>
              <a:t>3</a:t>
            </a:fld>
            <a:endParaRPr lang="en-US"/>
          </a:p>
        </p:txBody>
      </p:sp>
    </p:spTree>
    <p:extLst>
      <p:ext uri="{BB962C8B-B14F-4D97-AF65-F5344CB8AC3E}">
        <p14:creationId xmlns:p14="http://schemas.microsoft.com/office/powerpoint/2010/main" val="135548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my third sprint I started to create JavaScript functions to allow the application to function. The first function I created sorted out putting dates into the calendar table and making sure that the dates lined up with the corrected day of the week. The current date is also highlighted to make it easier for the user to know which day it is. I also implemented functions to allow the user to navigate through the calendar.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fourth sprint consisted of creating a NodeJS server to allow data to be stored centrally. A log in and register function were also created to allow the client to communicate with the server to either verify log in credentials or create an account. A client side JavaScript function was also created to allow the user to log in.</a:t>
            </a:r>
          </a:p>
        </p:txBody>
      </p:sp>
      <p:sp>
        <p:nvSpPr>
          <p:cNvPr id="4" name="Slide Number Placeholder 3"/>
          <p:cNvSpPr>
            <a:spLocks noGrp="1"/>
          </p:cNvSpPr>
          <p:nvPr>
            <p:ph type="sldNum" sz="quarter" idx="5"/>
          </p:nvPr>
        </p:nvSpPr>
        <p:spPr/>
        <p:txBody>
          <a:bodyPr/>
          <a:lstStyle/>
          <a:p>
            <a:fld id="{1ACBC571-0237-B947-ACEF-19124F71DA04}" type="slidenum">
              <a:rPr lang="en-US" smtClean="0"/>
              <a:t>4</a:t>
            </a:fld>
            <a:endParaRPr lang="en-US"/>
          </a:p>
        </p:txBody>
      </p:sp>
    </p:spTree>
    <p:extLst>
      <p:ext uri="{BB962C8B-B14F-4D97-AF65-F5344CB8AC3E}">
        <p14:creationId xmlns:p14="http://schemas.microsoft.com/office/powerpoint/2010/main" val="26251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my fifth sprint, the client side function was created to allow users to register for an account, along with a server side function for creating new reminders. I also used this sprint to make sure that all previous sprints were complete, catching up on any delays.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sixth sprint implemented the JavaScript function to allow the user to create the reminders, as well as a dialogue for the user to fill in data for that reminder. This sprint was also used to fix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5</a:t>
            </a:fld>
            <a:endParaRPr lang="en-US"/>
          </a:p>
        </p:txBody>
      </p:sp>
    </p:spTree>
    <p:extLst>
      <p:ext uri="{BB962C8B-B14F-4D97-AF65-F5344CB8AC3E}">
        <p14:creationId xmlns:p14="http://schemas.microsoft.com/office/powerpoint/2010/main" val="98859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seventh sprint involved creating server-side functions for both sending reminders from the server to the client and completing reminders. A template for how the reminder would be displayed was also created.</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Sprint 8, client-side functions were created for receiving reminders from the server, and sorting them into an array. A function was also created to sort displaying the relevant reminders on the screen as well as a dialogue box to allow users to edit reminders that already exist.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the final sprint, the server-side function for editing reminders was created, as well as completing any delayed tasks and fixing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6</a:t>
            </a:fld>
            <a:endParaRPr lang="en-US"/>
          </a:p>
        </p:txBody>
      </p:sp>
    </p:spTree>
    <p:extLst>
      <p:ext uri="{BB962C8B-B14F-4D97-AF65-F5344CB8AC3E}">
        <p14:creationId xmlns:p14="http://schemas.microsoft.com/office/powerpoint/2010/main" val="266875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These are a couple of UML diagrams that were created to demonstrate how data should be stored, and the functions associated with that data. The Reminder diagram contains data to hold the contents of the reminders, and the relevant getter and setter functions to access the data. These functions are used to prevent the data from being edited anywhere in the program which makes it easier to monitor and error check the data before it gets overwritten.</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system data UML diagram shows how the data will be stored that is required for the application to run successfully. After having created the application, this data structure also stores the users data, such as name and username.</a:t>
            </a:r>
          </a:p>
        </p:txBody>
      </p:sp>
      <p:sp>
        <p:nvSpPr>
          <p:cNvPr id="4" name="Slide Number Placeholder 3"/>
          <p:cNvSpPr>
            <a:spLocks noGrp="1"/>
          </p:cNvSpPr>
          <p:nvPr>
            <p:ph type="sldNum" sz="quarter" idx="5"/>
          </p:nvPr>
        </p:nvSpPr>
        <p:spPr/>
        <p:txBody>
          <a:bodyPr/>
          <a:lstStyle/>
          <a:p>
            <a:fld id="{1ACBC571-0237-B947-ACEF-19124F71DA04}" type="slidenum">
              <a:rPr lang="en-US" smtClean="0"/>
              <a:t>7</a:t>
            </a:fld>
            <a:endParaRPr lang="en-US"/>
          </a:p>
        </p:txBody>
      </p:sp>
    </p:spTree>
    <p:extLst>
      <p:ext uri="{BB962C8B-B14F-4D97-AF65-F5344CB8AC3E}">
        <p14:creationId xmlns:p14="http://schemas.microsoft.com/office/powerpoint/2010/main" val="13293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first challenge I came across was how to centrally store user data. After researching how to solve this issue, I found that creating a NodeJS server would solve this issue. I then had to research and learn how to use and create this type of server, and how best to communicate between the client and server without refreshing the page.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Another issue I came across was creating the functions for navigating through the calendar. I wasn’t expecting this to be as challenging as it turned out to be as when navigating backwards and forwards, the dates would not stay lined up with the correct day of the week. This challenge led to this sprint being extended to make sure that these functions operated correctly.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 third challenge I faced was managing my time when other modules deadlines were approaching, to make sure that my other coursework was completed whilst still trying to complete the sprints on time. This did lead to some delays in sprints being completed, but I made sure these were caught up on.</a:t>
            </a:r>
          </a:p>
        </p:txBody>
      </p:sp>
      <p:sp>
        <p:nvSpPr>
          <p:cNvPr id="4" name="Slide Number Placeholder 3"/>
          <p:cNvSpPr>
            <a:spLocks noGrp="1"/>
          </p:cNvSpPr>
          <p:nvPr>
            <p:ph type="sldNum" sz="quarter" idx="5"/>
          </p:nvPr>
        </p:nvSpPr>
        <p:spPr/>
        <p:txBody>
          <a:bodyPr/>
          <a:lstStyle/>
          <a:p>
            <a:fld id="{1ACBC571-0237-B947-ACEF-19124F71DA04}" type="slidenum">
              <a:rPr lang="en-US" smtClean="0"/>
              <a:t>8</a:t>
            </a:fld>
            <a:endParaRPr lang="en-US"/>
          </a:p>
        </p:txBody>
      </p:sp>
    </p:spTree>
    <p:extLst>
      <p:ext uri="{BB962C8B-B14F-4D97-AF65-F5344CB8AC3E}">
        <p14:creationId xmlns:p14="http://schemas.microsoft.com/office/powerpoint/2010/main" val="3167301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poster was created to outline what the project is, allowing people to see what the project vision is as well as the key features of the application. It also gives people the opportunity to see what is likely to happen to the application in </a:t>
            </a:r>
            <a:r>
              <a:rPr lang="en-GB"/>
              <a:t>the future.</a:t>
            </a:r>
            <a:endParaRPr lang="en-GB" dirty="0"/>
          </a:p>
        </p:txBody>
      </p:sp>
      <p:sp>
        <p:nvSpPr>
          <p:cNvPr id="4" name="Slide Number Placeholder 3"/>
          <p:cNvSpPr>
            <a:spLocks noGrp="1"/>
          </p:cNvSpPr>
          <p:nvPr>
            <p:ph type="sldNum" sz="quarter" idx="5"/>
          </p:nvPr>
        </p:nvSpPr>
        <p:spPr/>
        <p:txBody>
          <a:bodyPr/>
          <a:lstStyle/>
          <a:p>
            <a:fld id="{1ACBC571-0237-B947-ACEF-19124F71DA04}" type="slidenum">
              <a:rPr lang="en-US" smtClean="0"/>
              <a:t>9</a:t>
            </a:fld>
            <a:endParaRPr lang="en-US"/>
          </a:p>
        </p:txBody>
      </p:sp>
    </p:spTree>
    <p:extLst>
      <p:ext uri="{BB962C8B-B14F-4D97-AF65-F5344CB8AC3E}">
        <p14:creationId xmlns:p14="http://schemas.microsoft.com/office/powerpoint/2010/main" val="11007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28914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98713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306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12863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519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872211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58469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0981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30197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13433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18D1B8-B5DD-417F-B912-B4E9A7A5F0F4}"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66647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18D1B8-B5DD-417F-B912-B4E9A7A5F0F4}" type="datetimeFigureOut">
              <a:rPr lang="en-GB" smtClean="0"/>
              <a:t>06/05/2024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68954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18D1B8-B5DD-417F-B912-B4E9A7A5F0F4}" type="datetimeFigureOut">
              <a:rPr lang="en-GB" smtClean="0"/>
              <a:t>06/05/2024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20603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8D1B8-B5DD-417F-B912-B4E9A7A5F0F4}" type="datetimeFigureOut">
              <a:rPr lang="en-GB" smtClean="0"/>
              <a:t>06/05/2024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75426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518D1B8-B5DD-417F-B912-B4E9A7A5F0F4}"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39267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
        <p:nvSpPr>
          <p:cNvPr id="5" name="Date Placeholder 4"/>
          <p:cNvSpPr>
            <a:spLocks noGrp="1"/>
          </p:cNvSpPr>
          <p:nvPr>
            <p:ph type="dt" sz="half" idx="10"/>
          </p:nvPr>
        </p:nvSpPr>
        <p:spPr/>
        <p:txBody>
          <a:bodyPr/>
          <a:lstStyle/>
          <a:p>
            <a:fld id="{F518D1B8-B5DD-417F-B912-B4E9A7A5F0F4}" type="datetimeFigureOut">
              <a:rPr lang="en-GB" smtClean="0"/>
              <a:t>06/05/2024</a:t>
            </a:fld>
            <a:endParaRPr lang="en-GB"/>
          </a:p>
        </p:txBody>
      </p:sp>
    </p:spTree>
    <p:extLst>
      <p:ext uri="{BB962C8B-B14F-4D97-AF65-F5344CB8AC3E}">
        <p14:creationId xmlns:p14="http://schemas.microsoft.com/office/powerpoint/2010/main" val="329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18D1B8-B5DD-417F-B912-B4E9A7A5F0F4}" type="datetimeFigureOut">
              <a:rPr lang="en-GB" smtClean="0"/>
              <a:t>06/05/2024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7CB581-5F24-470C-957D-B7E5A9ABB799}" type="slidenum">
              <a:rPr lang="en-GB" smtClean="0"/>
              <a:t>‹#›</a:t>
            </a:fld>
            <a:endParaRPr lang="en-GB"/>
          </a:p>
        </p:txBody>
      </p:sp>
    </p:spTree>
    <p:extLst>
      <p:ext uri="{BB962C8B-B14F-4D97-AF65-F5344CB8AC3E}">
        <p14:creationId xmlns:p14="http://schemas.microsoft.com/office/powerpoint/2010/main" val="13350856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3BA-4D97-E1D1-E047-0A572EDE0188}"/>
              </a:ext>
            </a:extLst>
          </p:cNvPr>
          <p:cNvSpPr>
            <a:spLocks noGrp="1"/>
          </p:cNvSpPr>
          <p:nvPr>
            <p:ph type="ctrTitle"/>
          </p:nvPr>
        </p:nvSpPr>
        <p:spPr/>
        <p:txBody>
          <a:bodyPr/>
          <a:lstStyle/>
          <a:p>
            <a:r>
              <a:rPr lang="en-GB" dirty="0"/>
              <a:t>Application Executing</a:t>
            </a:r>
          </a:p>
        </p:txBody>
      </p:sp>
    </p:spTree>
    <p:extLst>
      <p:ext uri="{BB962C8B-B14F-4D97-AF65-F5344CB8AC3E}">
        <p14:creationId xmlns:p14="http://schemas.microsoft.com/office/powerpoint/2010/main" val="2290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E34124-FDE2-43D1-674D-5012EBFA9B89}"/>
              </a:ext>
            </a:extLst>
          </p:cNvPr>
          <p:cNvSpPr/>
          <p:nvPr/>
        </p:nvSpPr>
        <p:spPr>
          <a:xfrm>
            <a:off x="-778475" y="-1210963"/>
            <a:ext cx="13098162" cy="86003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541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4" name="Content Placeholder 3">
            <a:extLst>
              <a:ext uri="{FF2B5EF4-FFF2-40B4-BE49-F238E27FC236}">
                <a16:creationId xmlns:a16="http://schemas.microsoft.com/office/drawing/2014/main" id="{7C502AF5-645B-394B-1693-21B9092D6AC1}"/>
              </a:ext>
            </a:extLst>
          </p:cNvPr>
          <p:cNvSpPr>
            <a:spLocks noGrp="1"/>
          </p:cNvSpPr>
          <p:nvPr>
            <p:ph idx="1"/>
          </p:nvPr>
        </p:nvSpPr>
        <p:spPr>
          <a:xfrm>
            <a:off x="838200" y="1825625"/>
            <a:ext cx="10515600" cy="4667250"/>
          </a:xfrm>
        </p:spPr>
        <p:txBody>
          <a:bodyPr>
            <a:normAutofit lnSpcReduction="10000"/>
          </a:bodyPr>
          <a:lstStyle/>
          <a:p>
            <a:r>
              <a:rPr lang="en-GB" dirty="0"/>
              <a:t>Sprint 1:</a:t>
            </a:r>
          </a:p>
          <a:p>
            <a:pPr lvl="1"/>
            <a:r>
              <a:rPr lang="en-GB" dirty="0"/>
              <a:t>Introduction</a:t>
            </a:r>
          </a:p>
          <a:p>
            <a:pPr lvl="1"/>
            <a:r>
              <a:rPr lang="en-GB" dirty="0"/>
              <a:t>Project Vision</a:t>
            </a:r>
          </a:p>
          <a:p>
            <a:pPr lvl="1"/>
            <a:r>
              <a:rPr lang="en-GB" dirty="0"/>
              <a:t>Research Background</a:t>
            </a:r>
          </a:p>
          <a:p>
            <a:pPr lvl="1"/>
            <a:r>
              <a:rPr lang="en-GB" dirty="0"/>
              <a:t>Create Wireframes</a:t>
            </a:r>
          </a:p>
          <a:p>
            <a:pPr lvl="1"/>
            <a:endParaRPr lang="en-GB" dirty="0"/>
          </a:p>
          <a:p>
            <a:r>
              <a:rPr lang="en-GB" dirty="0"/>
              <a:t>Sprint 2:</a:t>
            </a:r>
          </a:p>
          <a:p>
            <a:pPr lvl="1"/>
            <a:r>
              <a:rPr lang="en-GB" dirty="0"/>
              <a:t>UML Diagrams</a:t>
            </a:r>
          </a:p>
          <a:p>
            <a:pPr lvl="1"/>
            <a:r>
              <a:rPr lang="en-GB" dirty="0"/>
              <a:t>Program template:</a:t>
            </a:r>
          </a:p>
          <a:p>
            <a:pPr lvl="2"/>
            <a:r>
              <a:rPr lang="en-GB" dirty="0"/>
              <a:t>Nav bar</a:t>
            </a:r>
          </a:p>
          <a:p>
            <a:pPr lvl="2"/>
            <a:r>
              <a:rPr lang="en-GB" dirty="0"/>
              <a:t>Calendar table</a:t>
            </a:r>
          </a:p>
          <a:p>
            <a:pPr lvl="2"/>
            <a:r>
              <a:rPr lang="en-GB" dirty="0"/>
              <a:t>Log in dialogue</a:t>
            </a:r>
          </a:p>
          <a:p>
            <a:pPr lvl="2"/>
            <a:r>
              <a:rPr lang="en-GB" dirty="0"/>
              <a:t>Register dialogue</a:t>
            </a:r>
          </a:p>
          <a:p>
            <a:pPr lvl="1"/>
            <a:endParaRPr lang="en-GB" dirty="0"/>
          </a:p>
        </p:txBody>
      </p:sp>
      <p:pic>
        <p:nvPicPr>
          <p:cNvPr id="1026" name="Picture 2" descr="The Agile Software Development Life Cycle | Wrike Agile Guide">
            <a:extLst>
              <a:ext uri="{FF2B5EF4-FFF2-40B4-BE49-F238E27FC236}">
                <a16:creationId xmlns:a16="http://schemas.microsoft.com/office/drawing/2014/main" id="{CD4F0C02-74C9-1C63-CEE2-EE735D07F2E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alendar&#10;&#10;Description automatically generated">
            <a:extLst>
              <a:ext uri="{FF2B5EF4-FFF2-40B4-BE49-F238E27FC236}">
                <a16:creationId xmlns:a16="http://schemas.microsoft.com/office/drawing/2014/main" id="{D9735F9D-D00C-0E4A-A8FC-3556F0639B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3041" y="3829912"/>
            <a:ext cx="3759931" cy="2662963"/>
          </a:xfrm>
          <a:prstGeom prst="rect">
            <a:avLst/>
          </a:prstGeom>
        </p:spPr>
      </p:pic>
    </p:spTree>
    <p:extLst>
      <p:ext uri="{BB962C8B-B14F-4D97-AF65-F5344CB8AC3E}">
        <p14:creationId xmlns:p14="http://schemas.microsoft.com/office/powerpoint/2010/main" val="127793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667250"/>
          </a:xfrm>
        </p:spPr>
        <p:txBody>
          <a:bodyPr/>
          <a:lstStyle/>
          <a:p>
            <a:r>
              <a:rPr lang="en-GB" dirty="0"/>
              <a:t>Sprint 3:</a:t>
            </a:r>
          </a:p>
          <a:p>
            <a:pPr lvl="1"/>
            <a:r>
              <a:rPr lang="en-GB" dirty="0"/>
              <a:t>JavaScript function for putting dates in calendar</a:t>
            </a:r>
          </a:p>
          <a:p>
            <a:pPr lvl="1"/>
            <a:r>
              <a:rPr lang="en-GB" dirty="0"/>
              <a:t>Highlight current date</a:t>
            </a:r>
          </a:p>
          <a:p>
            <a:pPr lvl="1"/>
            <a:r>
              <a:rPr lang="en-GB" dirty="0"/>
              <a:t>Function for navigating calendar</a:t>
            </a:r>
          </a:p>
          <a:p>
            <a:pPr lvl="1"/>
            <a:endParaRPr lang="en-GB" dirty="0"/>
          </a:p>
          <a:p>
            <a:r>
              <a:rPr lang="en-GB" dirty="0"/>
              <a:t>Sprint 4:</a:t>
            </a:r>
          </a:p>
          <a:p>
            <a:pPr lvl="1"/>
            <a:r>
              <a:rPr lang="en-GB" dirty="0"/>
              <a:t>Create NodeJS server</a:t>
            </a:r>
          </a:p>
          <a:p>
            <a:pPr lvl="1"/>
            <a:r>
              <a:rPr lang="en-GB" dirty="0"/>
              <a:t>Server-side log in function</a:t>
            </a:r>
          </a:p>
          <a:p>
            <a:pPr lvl="1"/>
            <a:r>
              <a:rPr lang="en-GB" dirty="0"/>
              <a:t>Client-side log in function</a:t>
            </a:r>
          </a:p>
          <a:p>
            <a:pPr lvl="1"/>
            <a:r>
              <a:rPr lang="en-GB" dirty="0"/>
              <a:t>Server-side register function</a:t>
            </a:r>
          </a:p>
        </p:txBody>
      </p:sp>
      <p:pic>
        <p:nvPicPr>
          <p:cNvPr id="4" name="Picture 2" descr="The Agile Software Development Life Cycle | Wrike Agile Guide">
            <a:extLst>
              <a:ext uri="{FF2B5EF4-FFF2-40B4-BE49-F238E27FC236}">
                <a16:creationId xmlns:a16="http://schemas.microsoft.com/office/drawing/2014/main" id="{60993D12-F8DF-5AC6-59CF-7154CECD3ED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21947AA-AA66-2748-90B2-10F558995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2966" y="4159250"/>
            <a:ext cx="3012577" cy="184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54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p:txBody>
          <a:bodyPr/>
          <a:lstStyle/>
          <a:p>
            <a:r>
              <a:rPr lang="en-GB" dirty="0"/>
              <a:t>Sprint 5:</a:t>
            </a:r>
          </a:p>
          <a:p>
            <a:pPr lvl="1"/>
            <a:r>
              <a:rPr lang="en-GB" dirty="0"/>
              <a:t>Client-side register function</a:t>
            </a:r>
          </a:p>
          <a:p>
            <a:pPr lvl="1"/>
            <a:r>
              <a:rPr lang="en-GB" dirty="0"/>
              <a:t>Server-side new reminder function</a:t>
            </a:r>
          </a:p>
          <a:p>
            <a:pPr lvl="1"/>
            <a:r>
              <a:rPr lang="en-GB" dirty="0"/>
              <a:t>Make sure all previous sprints are complete</a:t>
            </a:r>
          </a:p>
          <a:p>
            <a:pPr lvl="1"/>
            <a:endParaRPr lang="en-GB" dirty="0"/>
          </a:p>
          <a:p>
            <a:r>
              <a:rPr lang="en-GB" dirty="0"/>
              <a:t>Sprint 6:</a:t>
            </a:r>
          </a:p>
          <a:p>
            <a:pPr lvl="1"/>
            <a:r>
              <a:rPr lang="en-GB" dirty="0"/>
              <a:t>Client-side create reminder function</a:t>
            </a:r>
          </a:p>
          <a:p>
            <a:pPr lvl="1"/>
            <a:r>
              <a:rPr lang="en-GB" dirty="0"/>
              <a:t>HTML create reminder dialogue</a:t>
            </a:r>
          </a:p>
          <a:p>
            <a:pPr lvl="1"/>
            <a:r>
              <a:rPr lang="en-GB" dirty="0"/>
              <a:t>Bug fixing</a:t>
            </a:r>
          </a:p>
        </p:txBody>
      </p:sp>
      <p:pic>
        <p:nvPicPr>
          <p:cNvPr id="4" name="Picture 2" descr="The Agile Software Development Life Cycle | Wrike Agile Guide">
            <a:extLst>
              <a:ext uri="{FF2B5EF4-FFF2-40B4-BE49-F238E27FC236}">
                <a16:creationId xmlns:a16="http://schemas.microsoft.com/office/drawing/2014/main" id="{5DA8401E-5FAA-7AA3-C18C-23920CEA89E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9AD372-8F78-FC6F-57C2-9B3D7A627EA6}"/>
              </a:ext>
            </a:extLst>
          </p:cNvPr>
          <p:cNvPicPr>
            <a:picLocks noChangeAspect="1"/>
          </p:cNvPicPr>
          <p:nvPr/>
        </p:nvPicPr>
        <p:blipFill>
          <a:blip r:embed="rId5"/>
          <a:stretch>
            <a:fillRect/>
          </a:stretch>
        </p:blipFill>
        <p:spPr>
          <a:xfrm>
            <a:off x="5536293" y="3951958"/>
            <a:ext cx="2703964" cy="2296442"/>
          </a:xfrm>
          <a:prstGeom prst="rect">
            <a:avLst/>
          </a:prstGeom>
        </p:spPr>
      </p:pic>
    </p:spTree>
    <p:extLst>
      <p:ext uri="{BB962C8B-B14F-4D97-AF65-F5344CB8AC3E}">
        <p14:creationId xmlns:p14="http://schemas.microsoft.com/office/powerpoint/2010/main" val="357717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863410"/>
          </a:xfrm>
        </p:spPr>
        <p:txBody>
          <a:bodyPr>
            <a:normAutofit lnSpcReduction="10000"/>
          </a:bodyPr>
          <a:lstStyle/>
          <a:p>
            <a:r>
              <a:rPr lang="en-GB" dirty="0"/>
              <a:t>Sprint 7:</a:t>
            </a:r>
          </a:p>
          <a:p>
            <a:pPr lvl="1"/>
            <a:r>
              <a:rPr lang="en-GB" dirty="0"/>
              <a:t>Server-side function to send reminders</a:t>
            </a:r>
          </a:p>
          <a:p>
            <a:pPr lvl="1"/>
            <a:r>
              <a:rPr lang="en-GB" dirty="0"/>
              <a:t>Server-side function for completing reminders</a:t>
            </a:r>
          </a:p>
          <a:p>
            <a:pPr lvl="1"/>
            <a:r>
              <a:rPr lang="en-GB" dirty="0"/>
              <a:t>Reminder template in calendar</a:t>
            </a:r>
          </a:p>
          <a:p>
            <a:pPr lvl="1"/>
            <a:endParaRPr lang="en-GB" dirty="0"/>
          </a:p>
          <a:p>
            <a:r>
              <a:rPr lang="en-GB" dirty="0"/>
              <a:t>Sprint 8:</a:t>
            </a:r>
          </a:p>
          <a:p>
            <a:pPr lvl="1"/>
            <a:r>
              <a:rPr lang="en-GB" dirty="0"/>
              <a:t>Client-side function to receive reminders</a:t>
            </a:r>
          </a:p>
          <a:p>
            <a:pPr lvl="1"/>
            <a:r>
              <a:rPr lang="en-GB" dirty="0"/>
              <a:t>Client-side function for displaying reminders</a:t>
            </a:r>
          </a:p>
          <a:p>
            <a:pPr lvl="1"/>
            <a:r>
              <a:rPr lang="en-GB" dirty="0"/>
              <a:t>Dialogue for editing reminders</a:t>
            </a:r>
          </a:p>
          <a:p>
            <a:pPr lvl="1"/>
            <a:endParaRPr lang="en-GB" dirty="0"/>
          </a:p>
          <a:p>
            <a:r>
              <a:rPr lang="en-GB" dirty="0"/>
              <a:t>Sprint 9:</a:t>
            </a:r>
          </a:p>
          <a:p>
            <a:pPr lvl="1"/>
            <a:r>
              <a:rPr lang="en-GB" dirty="0"/>
              <a:t>Server-side function for editing reminders</a:t>
            </a:r>
          </a:p>
          <a:p>
            <a:pPr lvl="1"/>
            <a:r>
              <a:rPr lang="en-GB" dirty="0"/>
              <a:t>Bug fixing and delayed tasks</a:t>
            </a:r>
          </a:p>
        </p:txBody>
      </p:sp>
      <p:pic>
        <p:nvPicPr>
          <p:cNvPr id="4" name="Picture 2" descr="The Agile Software Development Life Cycle | Wrike Agile Guide">
            <a:extLst>
              <a:ext uri="{FF2B5EF4-FFF2-40B4-BE49-F238E27FC236}">
                <a16:creationId xmlns:a16="http://schemas.microsoft.com/office/drawing/2014/main" id="{2C40EDE9-2538-B727-E1DA-E8A830A142F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58A7BE-E791-68EE-3ADD-C1522B0E3101}"/>
              </a:ext>
            </a:extLst>
          </p:cNvPr>
          <p:cNvPicPr>
            <a:picLocks noChangeAspect="1"/>
          </p:cNvPicPr>
          <p:nvPr/>
        </p:nvPicPr>
        <p:blipFill>
          <a:blip r:embed="rId5"/>
          <a:stretch>
            <a:fillRect/>
          </a:stretch>
        </p:blipFill>
        <p:spPr>
          <a:xfrm>
            <a:off x="6324600" y="4290827"/>
            <a:ext cx="2103402" cy="1668215"/>
          </a:xfrm>
          <a:prstGeom prst="rect">
            <a:avLst/>
          </a:prstGeom>
        </p:spPr>
      </p:pic>
    </p:spTree>
    <p:extLst>
      <p:ext uri="{BB962C8B-B14F-4D97-AF65-F5344CB8AC3E}">
        <p14:creationId xmlns:p14="http://schemas.microsoft.com/office/powerpoint/2010/main" val="187556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FF0E-492F-16F1-6C1D-73B901D82D0C}"/>
              </a:ext>
            </a:extLst>
          </p:cNvPr>
          <p:cNvSpPr>
            <a:spLocks noGrp="1"/>
          </p:cNvSpPr>
          <p:nvPr>
            <p:ph type="title"/>
          </p:nvPr>
        </p:nvSpPr>
        <p:spPr/>
        <p:txBody>
          <a:bodyPr/>
          <a:lstStyle/>
          <a:p>
            <a:r>
              <a:rPr lang="en-GB" dirty="0"/>
              <a:t>UML Diagrams</a:t>
            </a:r>
          </a:p>
        </p:txBody>
      </p:sp>
      <p:pic>
        <p:nvPicPr>
          <p:cNvPr id="4" name="Picture 3" descr="A screenshot of a computer program&#10;&#10;Description automatically generated">
            <a:extLst>
              <a:ext uri="{FF2B5EF4-FFF2-40B4-BE49-F238E27FC236}">
                <a16:creationId xmlns:a16="http://schemas.microsoft.com/office/drawing/2014/main" id="{7F59D01A-7A42-BBDB-7833-C1105E73E5E9}"/>
              </a:ext>
            </a:extLst>
          </p:cNvPr>
          <p:cNvPicPr>
            <a:picLocks noChangeAspect="1"/>
          </p:cNvPicPr>
          <p:nvPr/>
        </p:nvPicPr>
        <p:blipFill>
          <a:blip r:embed="rId3"/>
          <a:stretch>
            <a:fillRect/>
          </a:stretch>
        </p:blipFill>
        <p:spPr>
          <a:xfrm>
            <a:off x="819148" y="1378411"/>
            <a:ext cx="3528378" cy="39593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5861D1-2501-C2CE-B479-543C054D6479}"/>
              </a:ext>
            </a:extLst>
          </p:cNvPr>
          <p:cNvPicPr>
            <a:picLocks noChangeAspect="1"/>
          </p:cNvPicPr>
          <p:nvPr/>
        </p:nvPicPr>
        <p:blipFill>
          <a:blip r:embed="rId4"/>
          <a:stretch>
            <a:fillRect/>
          </a:stretch>
        </p:blipFill>
        <p:spPr>
          <a:xfrm>
            <a:off x="5808848" y="1378411"/>
            <a:ext cx="3023550" cy="2658084"/>
          </a:xfrm>
          <a:prstGeom prst="rect">
            <a:avLst/>
          </a:prstGeom>
        </p:spPr>
      </p:pic>
      <p:sp>
        <p:nvSpPr>
          <p:cNvPr id="3" name="TextBox 2">
            <a:extLst>
              <a:ext uri="{FF2B5EF4-FFF2-40B4-BE49-F238E27FC236}">
                <a16:creationId xmlns:a16="http://schemas.microsoft.com/office/drawing/2014/main" id="{D56B8004-CD17-5600-0552-0D8ACA7DFB69}"/>
              </a:ext>
            </a:extLst>
          </p:cNvPr>
          <p:cNvSpPr txBox="1"/>
          <p:nvPr/>
        </p:nvSpPr>
        <p:spPr>
          <a:xfrm>
            <a:off x="944217" y="5555974"/>
            <a:ext cx="3403308" cy="923330"/>
          </a:xfrm>
          <a:prstGeom prst="rect">
            <a:avLst/>
          </a:prstGeom>
          <a:noFill/>
        </p:spPr>
        <p:txBody>
          <a:bodyPr wrap="square" rtlCol="0">
            <a:spAutoFit/>
          </a:bodyPr>
          <a:lstStyle/>
          <a:p>
            <a:r>
              <a:rPr lang="en-US" dirty="0"/>
              <a:t>This UML diagram demonstrates how reminders will be stored and handled client-side.</a:t>
            </a:r>
          </a:p>
        </p:txBody>
      </p:sp>
      <p:sp>
        <p:nvSpPr>
          <p:cNvPr id="6" name="TextBox 5">
            <a:extLst>
              <a:ext uri="{FF2B5EF4-FFF2-40B4-BE49-F238E27FC236}">
                <a16:creationId xmlns:a16="http://schemas.microsoft.com/office/drawing/2014/main" id="{D60A4A36-272E-E6DB-597C-2F10828E87B5}"/>
              </a:ext>
            </a:extLst>
          </p:cNvPr>
          <p:cNvSpPr txBox="1"/>
          <p:nvPr/>
        </p:nvSpPr>
        <p:spPr>
          <a:xfrm>
            <a:off x="5808848" y="4279260"/>
            <a:ext cx="2971800" cy="1200329"/>
          </a:xfrm>
          <a:prstGeom prst="rect">
            <a:avLst/>
          </a:prstGeom>
          <a:noFill/>
        </p:spPr>
        <p:txBody>
          <a:bodyPr wrap="square" rtlCol="0">
            <a:spAutoFit/>
          </a:bodyPr>
          <a:lstStyle/>
          <a:p>
            <a:r>
              <a:rPr lang="en-US" dirty="0"/>
              <a:t>This diagram demonstrates how the system will store relevant data for the application to run.</a:t>
            </a:r>
          </a:p>
        </p:txBody>
      </p:sp>
    </p:spTree>
    <p:extLst>
      <p:ext uri="{BB962C8B-B14F-4D97-AF65-F5344CB8AC3E}">
        <p14:creationId xmlns:p14="http://schemas.microsoft.com/office/powerpoint/2010/main" val="90512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B49-572C-54AC-4162-1EF2C18DBB68}"/>
              </a:ext>
            </a:extLst>
          </p:cNvPr>
          <p:cNvSpPr>
            <a:spLocks noGrp="1"/>
          </p:cNvSpPr>
          <p:nvPr>
            <p:ph type="title"/>
          </p:nvPr>
        </p:nvSpPr>
        <p:spPr/>
        <p:txBody>
          <a:bodyPr/>
          <a:lstStyle/>
          <a:p>
            <a:r>
              <a:rPr lang="en-GB" dirty="0"/>
              <a:t>Issues and Challenges Faced</a:t>
            </a:r>
          </a:p>
        </p:txBody>
      </p:sp>
      <p:sp>
        <p:nvSpPr>
          <p:cNvPr id="3" name="Content Placeholder 2">
            <a:extLst>
              <a:ext uri="{FF2B5EF4-FFF2-40B4-BE49-F238E27FC236}">
                <a16:creationId xmlns:a16="http://schemas.microsoft.com/office/drawing/2014/main" id="{29534C84-B222-5758-5519-A3980CFAB0C9}"/>
              </a:ext>
            </a:extLst>
          </p:cNvPr>
          <p:cNvSpPr>
            <a:spLocks noGrp="1"/>
          </p:cNvSpPr>
          <p:nvPr>
            <p:ph idx="1"/>
          </p:nvPr>
        </p:nvSpPr>
        <p:spPr/>
        <p:txBody>
          <a:bodyPr>
            <a:normAutofit/>
          </a:bodyPr>
          <a:lstStyle/>
          <a:p>
            <a:pPr marL="457200" indent="-457200"/>
            <a:r>
              <a:rPr lang="en-GB" sz="2800" dirty="0">
                <a:solidFill>
                  <a:schemeClr val="tx1"/>
                </a:solidFill>
                <a:latin typeface="Arial" panose="020B0604020202020204" pitchFamily="34" charset="0"/>
                <a:cs typeface="Arial" panose="020B0604020202020204" pitchFamily="34" charset="0"/>
              </a:rPr>
              <a:t>Learning</a:t>
            </a:r>
            <a:r>
              <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how to setup and use a NodeJS server</a:t>
            </a:r>
          </a:p>
          <a:p>
            <a:pPr marL="457200" indent="-457200"/>
            <a:endParaRPr lang="en-GB" sz="2800" dirty="0">
              <a:latin typeface="Arial" panose="020B0604020202020204" pitchFamily="34" charset="0"/>
              <a:ea typeface="Calibri" panose="020F0502020204030204" pitchFamily="34" charset="0"/>
              <a:cs typeface="Arial" panose="020B0604020202020204" pitchFamily="34" charset="0"/>
            </a:endParaRPr>
          </a:p>
          <a:p>
            <a:pPr marL="457200" indent="-457200"/>
            <a:r>
              <a:rPr lang="en-GB" sz="2800" dirty="0">
                <a:solidFill>
                  <a:schemeClr val="tx1"/>
                </a:solidFill>
                <a:latin typeface="Arial" panose="020B0604020202020204" pitchFamily="34" charset="0"/>
                <a:cs typeface="Arial" panose="020B0604020202020204" pitchFamily="34" charset="0"/>
              </a:rPr>
              <a:t>Lining up the dates in the calendar when navigating through</a:t>
            </a:r>
          </a:p>
          <a:p>
            <a:pPr marL="457200" indent="-457200"/>
            <a:endParaRPr lang="en-GB" sz="2800" dirty="0">
              <a:solidFill>
                <a:schemeClr val="tx1"/>
              </a:solidFill>
              <a:latin typeface="Arial" panose="020B0604020202020204" pitchFamily="34" charset="0"/>
              <a:cs typeface="Arial" panose="020B0604020202020204" pitchFamily="34" charset="0"/>
            </a:endParaRPr>
          </a:p>
          <a:p>
            <a:pPr marL="457200" indent="-457200"/>
            <a:r>
              <a:rPr lang="en-GB" sz="2800" dirty="0">
                <a:solidFill>
                  <a:schemeClr val="tx1"/>
                </a:solidFill>
                <a:latin typeface="Arial" panose="020B0604020202020204" pitchFamily="34" charset="0"/>
                <a:cs typeface="Arial" panose="020B0604020202020204" pitchFamily="34" charset="0"/>
              </a:rPr>
              <a:t>Time management making sure other module deadlines were met while still completing sprints</a:t>
            </a:r>
          </a:p>
        </p:txBody>
      </p:sp>
    </p:spTree>
    <p:extLst>
      <p:ext uri="{BB962C8B-B14F-4D97-AF65-F5344CB8AC3E}">
        <p14:creationId xmlns:p14="http://schemas.microsoft.com/office/powerpoint/2010/main" val="347712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EBE459-C54D-3B3E-571C-EA33081BB31E}"/>
              </a:ext>
            </a:extLst>
          </p:cNvPr>
          <p:cNvSpPr/>
          <p:nvPr/>
        </p:nvSpPr>
        <p:spPr>
          <a:xfrm>
            <a:off x="-778475" y="-1210963"/>
            <a:ext cx="13098162" cy="86003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screenshot of a computer&#10;&#10;Description automatically generated">
            <a:extLst>
              <a:ext uri="{FF2B5EF4-FFF2-40B4-BE49-F238E27FC236}">
                <a16:creationId xmlns:a16="http://schemas.microsoft.com/office/drawing/2014/main" id="{77F3F604-7560-561E-B4CB-D2F104156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392" y="0"/>
            <a:ext cx="9697216" cy="6858000"/>
          </a:xfrm>
          <a:prstGeom prst="rect">
            <a:avLst/>
          </a:prstGeom>
        </p:spPr>
      </p:pic>
    </p:spTree>
    <p:extLst>
      <p:ext uri="{BB962C8B-B14F-4D97-AF65-F5344CB8AC3E}">
        <p14:creationId xmlns:p14="http://schemas.microsoft.com/office/powerpoint/2010/main" val="1428371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562</TotalTime>
  <Words>1406</Words>
  <Application>Microsoft Macintosh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Trebuchet MS</vt:lpstr>
      <vt:lpstr>Wingdings 3</vt:lpstr>
      <vt:lpstr>Facet</vt:lpstr>
      <vt:lpstr>Application Executing</vt:lpstr>
      <vt:lpstr>PowerPoint Presentation</vt:lpstr>
      <vt:lpstr>Sprints</vt:lpstr>
      <vt:lpstr>Sprints</vt:lpstr>
      <vt:lpstr>Sprints</vt:lpstr>
      <vt:lpstr>Sprints</vt:lpstr>
      <vt:lpstr>UML Diagrams</vt:lpstr>
      <vt:lpstr>Issues and 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Luka Wilson-Green</dc:creator>
  <cp:lastModifiedBy>(s) Luka Wilson-Green</cp:lastModifiedBy>
  <cp:revision>24</cp:revision>
  <dcterms:created xsi:type="dcterms:W3CDTF">2024-04-30T23:16:39Z</dcterms:created>
  <dcterms:modified xsi:type="dcterms:W3CDTF">2024-05-06T19:50:33Z</dcterms:modified>
</cp:coreProperties>
</file>