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0" r:id="rId7"/>
    <p:sldId id="265" r:id="rId8"/>
    <p:sldId id="277" r:id="rId9"/>
    <p:sldId id="283" r:id="rId10"/>
    <p:sldId id="278" r:id="rId11"/>
    <p:sldId id="274" r:id="rId12"/>
    <p:sldId id="281" r:id="rId13"/>
    <p:sldId id="282" r:id="rId14"/>
    <p:sldId id="284" r:id="rId15"/>
    <p:sldId id="272" r:id="rId16"/>
  </p:sldIdLst>
  <p:sldSz cx="12192000" cy="6858000"/>
  <p:notesSz cx="6858000" cy="12192000"/>
  <p:defaultTextStyle>
    <a:defPPr>
      <a:defRPr lang="pt-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D09D14-C103-CADA-D77A-5C07B4AF936F}" name="Andraž Andolšek" initials="AA" userId="S::andraz.andolsek@cyber-grid.com::b15b871a-7d02-429a-a0c3-761b014f8aee" providerId="AD"/>
  <p188:author id="{333E13DE-49DE-E572-A7A4-369923395746}" name="Cami Dodge-Lamm" initials="CD" userId="S::cami.dodgelamm@cyber-grid.com::f4f24626-28bb-45af-a1f4-f0819e2b9d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6EEFB-27DD-844B-AA12-08CBE92247DC}" v="18" dt="2022-07-28T11:22:44.402"/>
  </p1510:revLst>
</p1510:revInfo>
</file>

<file path=ppt/tableStyles.xml><?xml version="1.0" encoding="utf-8"?>
<a:tblStyleLst xmlns:a="http://schemas.openxmlformats.org/drawingml/2006/main" def="{DBE13B69-AE6A-C464-AA20-861183D019F4}">
  <a:tblStyle styleId="{DBE13B69-AE6A-C464-AA20-861183D019F4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  <a:fill>
          <a:solidFill>
            <a:schemeClr val="accent2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2"/>
    <p:restoredTop sz="96534" autoAdjust="0"/>
  </p:normalViewPr>
  <p:slideViewPr>
    <p:cSldViewPr snapToGrid="0" snapToObjects="1">
      <p:cViewPr>
        <p:scale>
          <a:sx n="140" d="100"/>
          <a:sy n="140" d="100"/>
        </p:scale>
        <p:origin x="208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E2489-27C4-364B-B222-2B44FE0E03B3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8BF1B-729C-894C-A6B2-1AF9D59C3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3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a) Pilot platform acts as a proxy. CyberNOC receives timeseries data for each asset via single platform</a:t>
            </a:r>
          </a:p>
          <a:p>
            <a:r>
              <a:rPr lang="en-GB"/>
              <a:t>b) Pilot platform acts as a aggregator. CyberNOC receives only aggregated timeseries data for entire pool</a:t>
            </a:r>
          </a:p>
          <a:p>
            <a:r>
              <a:rPr lang="en-GB"/>
              <a:t>c) Single asset. CyberNOC receives timeseries data for single asset (usually big assets C&amp;I)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BF1B-729C-894C-A6B2-1AF9D59C37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3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BF1B-729C-894C-A6B2-1AF9D59C375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44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Cov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62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lumn bullets + 2 Pictur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986457" y="362663"/>
            <a:ext cx="9123324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>
                <a:solidFill>
                  <a:srgbClr val="EDAE00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 bwMode="auto">
          <a:xfrm>
            <a:off x="5762041" y="1875939"/>
            <a:ext cx="4347740" cy="20591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pt-PT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 bwMode="auto">
          <a:xfrm>
            <a:off x="5762041" y="4083775"/>
            <a:ext cx="4347740" cy="2048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pt-PT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985763" y="1884743"/>
            <a:ext cx="4464676" cy="42478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2200"/>
              </a:spcBef>
              <a:buClr>
                <a:srgbClr val="EDAE0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 – Column bullets  +  2 Picture</a:t>
            </a:r>
            <a:endParaRPr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0" cy="64799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B944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10" name="Picture 1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6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 Pictu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 bwMode="auto">
          <a:xfrm>
            <a:off x="985763" y="1927444"/>
            <a:ext cx="9251436" cy="425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986456" y="362663"/>
            <a:ext cx="9250743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>
                <a:solidFill>
                  <a:srgbClr val="EDAE00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0" cy="64799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B944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6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 Pictur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6"/>
          </p:nvPr>
        </p:nvSpPr>
        <p:spPr bwMode="auto">
          <a:xfrm>
            <a:off x="5761348" y="1928034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pt-PT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 bwMode="auto">
          <a:xfrm>
            <a:off x="5761348" y="4125515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pt-PT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 bwMode="auto">
          <a:xfrm>
            <a:off x="985763" y="1928034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pt-PT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 bwMode="auto">
          <a:xfrm>
            <a:off x="985763" y="4168805"/>
            <a:ext cx="4347740" cy="2007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pt-PT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985763" y="362663"/>
            <a:ext cx="9123324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>
                <a:solidFill>
                  <a:srgbClr val="EDAE00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0" cy="64799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B944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6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4 Pictur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985763" y="362663"/>
            <a:ext cx="9123324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>
                <a:solidFill>
                  <a:srgbClr val="EDAE00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0" cy="6479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B944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6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ver">
    <p:bg>
      <p:bgPr>
        <a:solidFill>
          <a:srgbClr val="FFC94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85763" y="1884743"/>
            <a:ext cx="5561168" cy="1821600"/>
          </a:xfrm>
          <a:prstGeom prst="rect">
            <a:avLst/>
          </a:prstGeom>
        </p:spPr>
        <p:txBody>
          <a:bodyPr/>
          <a:lstStyle>
            <a:lvl1pPr marL="0" marR="0" indent="0" algn="l" defTabSz="4572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defRPr sz="2800" b="1">
                <a:solidFill>
                  <a:schemeClr val="tx1"/>
                </a:solidFill>
                <a:latin typeface="+mj-lt"/>
                <a:ea typeface="Arial"/>
                <a:cs typeface="Arial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pt-PT"/>
              <a:t>Click to add text – Nome </a:t>
            </a:r>
            <a:br>
              <a:rPr lang="pt-PT"/>
            </a:br>
            <a:r>
              <a:rPr lang="pt-PT"/>
              <a:t>da apresentação</a:t>
            </a:r>
            <a:endParaRPr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85763" y="4718689"/>
            <a:ext cx="5561168" cy="347690"/>
          </a:xfrm>
          <a:prstGeom prst="rect">
            <a:avLst/>
          </a:prstGeom>
        </p:spPr>
        <p:txBody>
          <a:bodyPr/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600" b="0"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pt-PT"/>
              <a:t>Click to add text – local </a:t>
            </a:r>
            <a:endParaRPr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85763" y="4336963"/>
            <a:ext cx="5561168" cy="347690"/>
          </a:xfrm>
          <a:prstGeom prst="rect">
            <a:avLst/>
          </a:prstGeom>
        </p:spPr>
        <p:txBody>
          <a:bodyPr/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pt-PT"/>
              <a:t>Click to add text – Nome</a:t>
            </a:r>
            <a:endParaRPr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85763" y="5100415"/>
            <a:ext cx="5561168" cy="347690"/>
          </a:xfrm>
          <a:prstGeom prst="rect">
            <a:avLst/>
          </a:prstGeom>
        </p:spPr>
        <p:txBody>
          <a:bodyPr/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600" b="0"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pt-PT"/>
              <a:t>Click to add text – Data </a:t>
            </a:r>
            <a:endParaRPr/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1" cy="64799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5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dex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85763" y="1884742"/>
            <a:ext cx="10350125" cy="4247805"/>
          </a:xfrm>
          <a:prstGeom prst="rect">
            <a:avLst/>
          </a:prstGeom>
        </p:spPr>
        <p:txBody>
          <a:bodyPr/>
          <a:lstStyle>
            <a:lvl1pPr marL="0" marR="0" indent="0" algn="l" defTabSz="4572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defRPr sz="2800" b="1">
                <a:solidFill>
                  <a:srgbClr val="FFFFFF"/>
                </a:solidFill>
                <a:latin typeface="+mn-lt"/>
                <a:ea typeface="Arial"/>
                <a:cs typeface="Arial"/>
              </a:defRPr>
            </a:lvl1pPr>
            <a:lvl2pPr>
              <a:lnSpc>
                <a:spcPts val="3160"/>
              </a:lnSpc>
              <a:spcBef>
                <a:spcPts val="1800"/>
              </a:spcBef>
              <a:spcAft>
                <a:spcPts val="1200"/>
              </a:spcAft>
              <a:defRPr sz="2800" b="1">
                <a:solidFill>
                  <a:srgbClr val="FFFFFF"/>
                </a:solidFill>
              </a:defRPr>
            </a:lvl2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pt-PT"/>
              <a:t>Click to add text – Index</a:t>
            </a: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0" cy="6479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B944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5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parator">
    <p:bg>
      <p:bgPr>
        <a:solidFill>
          <a:srgbClr val="FFC94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85763" y="1884743"/>
            <a:ext cx="10350125" cy="42478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6000" b="1">
                <a:solidFill>
                  <a:schemeClr val="tx1"/>
                </a:solidFill>
                <a:latin typeface="+mj-lt"/>
                <a:ea typeface="Arial"/>
                <a:cs typeface="Arial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800">
                <a:solidFill>
                  <a:srgbClr val="FFFFFF"/>
                </a:solidFill>
              </a:defRPr>
            </a:lvl2pPr>
          </a:lstStyle>
          <a:p>
            <a:pPr lvl="0">
              <a:defRPr/>
            </a:pPr>
            <a:r>
              <a:rPr lang="pt-PT"/>
              <a:t>Click to add text – separator</a:t>
            </a: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1" cy="6479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5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1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B944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985763" y="362663"/>
            <a:ext cx="9289894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>
                <a:solidFill>
                  <a:srgbClr val="EDAE00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985071" y="1884743"/>
            <a:ext cx="9290586" cy="4247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 – 1 column</a:t>
            </a:r>
            <a:endParaRPr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0" cy="647997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6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1 column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986457" y="362663"/>
            <a:ext cx="9289200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>
                <a:solidFill>
                  <a:srgbClr val="EDAE00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Text Placeholder 2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985071" y="1884743"/>
            <a:ext cx="9290586" cy="4247804"/>
          </a:xfrm>
          <a:prstGeom prst="rect">
            <a:avLst/>
          </a:prstGeom>
        </p:spPr>
        <p:txBody>
          <a:bodyPr/>
          <a:lstStyle>
            <a:lvl1pPr marL="342900" marR="0" indent="-342900" algn="l" defTabSz="91440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EDAE00"/>
              </a:buClr>
              <a:buSzTx/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</a:lstStyle>
          <a:p>
            <a:pPr marL="342900" marR="0" lvl="0" indent="-342900" algn="l" defTabSz="91440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EDAE00"/>
              </a:buClr>
              <a:buSzTx/>
              <a:buFont typeface="Arial"/>
              <a:buChar char="•"/>
              <a:defRPr/>
            </a:pPr>
            <a:r>
              <a:rPr lang="en-US"/>
              <a:t>Click to add text – 1 column bullets </a:t>
            </a:r>
            <a:endParaRPr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0" cy="64799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B944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6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2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986456" y="362663"/>
            <a:ext cx="9289201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>
                <a:solidFill>
                  <a:srgbClr val="EDAE00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Text Placeholder 2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985763" y="1884743"/>
            <a:ext cx="4464676" cy="4247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 – 2 columns</a:t>
            </a:r>
            <a:endParaRPr/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810982" y="1884743"/>
            <a:ext cx="4464676" cy="4247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 – 2 columns</a:t>
            </a:r>
            <a:endParaRPr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0" cy="647997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B944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6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2 column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986456" y="362663"/>
            <a:ext cx="9289201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>
                <a:solidFill>
                  <a:srgbClr val="EDAE00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Text Placeholder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985763" y="1884743"/>
            <a:ext cx="4464676" cy="42478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2200"/>
              </a:spcBef>
              <a:buClr>
                <a:srgbClr val="EDAE0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 – 2 columns bullets </a:t>
            </a:r>
            <a:endParaRPr/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810982" y="1884743"/>
            <a:ext cx="4464676" cy="4247804"/>
          </a:xfrm>
          <a:prstGeom prst="rect">
            <a:avLst/>
          </a:prstGeom>
        </p:spPr>
        <p:txBody>
          <a:bodyPr/>
          <a:lstStyle>
            <a:lvl1pPr marL="342900" marR="0" indent="-342900" algn="l" defTabSz="91440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EDAE00"/>
              </a:buClr>
              <a:buSzTx/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</a:lstStyle>
          <a:p>
            <a:pPr marL="342900" marR="0" lvl="0" indent="-342900" algn="l" defTabSz="91440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EDAE00"/>
              </a:buClr>
              <a:buSzTx/>
              <a:buFont typeface="Arial"/>
              <a:buChar char="•"/>
              <a:defRPr/>
            </a:pPr>
            <a:r>
              <a:rPr lang="en-US"/>
              <a:t>Click to add text – 2 columns bullets </a:t>
            </a:r>
            <a:endParaRPr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0" cy="647997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B944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6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lumn bullets + 1 Pictu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986457" y="362663"/>
            <a:ext cx="9123324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>
                <a:solidFill>
                  <a:srgbClr val="EDAE00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 bwMode="auto">
          <a:xfrm>
            <a:off x="5762041" y="1875939"/>
            <a:ext cx="4347740" cy="42569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pt-PT"/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85763" y="1884743"/>
            <a:ext cx="4464676" cy="42478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2200"/>
              </a:spcBef>
              <a:buClr>
                <a:srgbClr val="EDAE0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 – Column bullets  +  1 Picture</a:t>
            </a:r>
            <a:endParaRPr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255059" y="376732"/>
            <a:ext cx="639240" cy="647997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" y="6132547"/>
            <a:ext cx="985767" cy="72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B944"/>
                </a:solidFill>
                <a:latin typeface="Arial"/>
              </a:defRPr>
            </a:lvl1pPr>
          </a:lstStyle>
          <a:p>
            <a:pPr>
              <a:defRPr/>
            </a:pPr>
            <a:fld id="{EBC262BB-4310-134F-8D24-58475080D942}" type="slidenum">
              <a:rPr lang="en-US"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85072" y="6390290"/>
            <a:ext cx="1326826" cy="17782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50472A-0FA7-A071-5623-37EF72E0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Knowledge interactions - 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3069D-0A72-4C40-201B-5EE010304C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Monitoring</a:t>
            </a:r>
          </a:p>
          <a:p>
            <a:r>
              <a:rPr lang="en-GB" sz="1800" b="1" dirty="0"/>
              <a:t>6 x </a:t>
            </a:r>
            <a:r>
              <a:rPr lang="en-GB" sz="1800" b="1" dirty="0" err="1"/>
              <a:t>PostKnowladgeInteractions</a:t>
            </a:r>
            <a:endParaRPr lang="en-GB" sz="1800" b="1" dirty="0"/>
          </a:p>
          <a:p>
            <a:pPr marL="742950" lvl="1" indent="-285750"/>
            <a:r>
              <a:rPr lang="en-GB" sz="1800" b="1" dirty="0"/>
              <a:t>Active power</a:t>
            </a:r>
          </a:p>
          <a:p>
            <a:pPr marL="742950" lvl="1" indent="-285750"/>
            <a:r>
              <a:rPr lang="en-GB" sz="1800" dirty="0"/>
              <a:t>(optional) </a:t>
            </a:r>
            <a:r>
              <a:rPr lang="en-GB" sz="1800" b="1" dirty="0"/>
              <a:t>Baseline forecast</a:t>
            </a:r>
          </a:p>
          <a:p>
            <a:pPr marL="742950" lvl="1" indent="-285750"/>
            <a:r>
              <a:rPr lang="en-GB" sz="1800" dirty="0"/>
              <a:t>(optional) </a:t>
            </a:r>
            <a:r>
              <a:rPr lang="en-GB" sz="1800" b="1" dirty="0"/>
              <a:t>Positive flexibility forecast</a:t>
            </a:r>
          </a:p>
          <a:p>
            <a:pPr marL="742950" lvl="1" indent="-285750"/>
            <a:r>
              <a:rPr lang="en-GB" sz="1800" dirty="0"/>
              <a:t>(optional) </a:t>
            </a:r>
            <a:r>
              <a:rPr lang="en-GB" sz="1800" b="1" dirty="0"/>
              <a:t>Negative flexibility forecast</a:t>
            </a:r>
          </a:p>
          <a:p>
            <a:pPr marL="742950" lvl="1" indent="-285750"/>
            <a:r>
              <a:rPr lang="en-GB" sz="1800" dirty="0"/>
              <a:t>(optional) </a:t>
            </a:r>
            <a:r>
              <a:rPr lang="en-GB" sz="1800" b="1" dirty="0"/>
              <a:t>Positive flexibility marginal price forecast</a:t>
            </a:r>
          </a:p>
          <a:p>
            <a:pPr marL="742950" lvl="1" indent="-285750"/>
            <a:r>
              <a:rPr lang="en-GB" sz="1800" dirty="0"/>
              <a:t>(optional) </a:t>
            </a:r>
            <a:r>
              <a:rPr lang="en-GB" sz="1800" b="1" dirty="0"/>
              <a:t>Positive flexibility marginal price forecast</a:t>
            </a:r>
          </a:p>
          <a:p>
            <a:pPr marL="114300" indent="0">
              <a:buNone/>
            </a:pPr>
            <a:r>
              <a:rPr lang="en-GB" b="1" dirty="0"/>
              <a:t>Control</a:t>
            </a:r>
          </a:p>
          <a:p>
            <a:pPr marL="457200"/>
            <a:r>
              <a:rPr lang="en-GB" sz="1800" b="1" dirty="0"/>
              <a:t>1 x </a:t>
            </a:r>
            <a:r>
              <a:rPr lang="en-GB" sz="1800" b="1" dirty="0" err="1"/>
              <a:t>PostReactKnowladgeInteractions</a:t>
            </a:r>
            <a:endParaRPr lang="en-GB" sz="1800" b="1" dirty="0"/>
          </a:p>
          <a:p>
            <a:pPr marL="800100" lvl="1"/>
            <a:r>
              <a:rPr lang="en-GB" sz="1800" b="1" dirty="0"/>
              <a:t>Setpoints</a:t>
            </a:r>
          </a:p>
          <a:p>
            <a:pPr marL="457200"/>
            <a:endParaRPr lang="en-GB" b="1" dirty="0"/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3F1EC-4065-CA93-E9D3-AB53CD5F5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C262BB-4310-134F-8D24-58475080D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ABBF6-D49D-3E39-DD33-469406DFA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Customer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89D4-20F9-908B-5CA7-7E5E3DFE28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Should implement the Flexibility SSA</a:t>
            </a:r>
          </a:p>
          <a:p>
            <a:r>
              <a:rPr lang="en-GB" dirty="0"/>
              <a:t>Should implement at least active power data stream</a:t>
            </a:r>
          </a:p>
          <a:p>
            <a:r>
              <a:rPr lang="en-GB" dirty="0"/>
              <a:t>Process</a:t>
            </a:r>
          </a:p>
          <a:p>
            <a:pPr lvl="1"/>
            <a:r>
              <a:rPr lang="en-GB" sz="1600" b="1" dirty="0"/>
              <a:t>Active power: </a:t>
            </a:r>
            <a:r>
              <a:rPr lang="en-GB" sz="1600" dirty="0"/>
              <a:t>Customer send (broadcast) periodically (2s, 1min) the active power (production/consumption) measurement of the specified asset (device)</a:t>
            </a:r>
          </a:p>
          <a:p>
            <a:pPr lvl="1"/>
            <a:r>
              <a:rPr lang="en-GB" sz="1600" b="1" dirty="0"/>
              <a:t>Baseline, Flexibility, Marginal price</a:t>
            </a:r>
            <a:r>
              <a:rPr lang="en-GB" sz="1600" dirty="0"/>
              <a:t>: customer should at least once per day send the timeseries, including at least 1 day of intervals</a:t>
            </a:r>
          </a:p>
          <a:p>
            <a:pPr lvl="2"/>
            <a:r>
              <a:rPr lang="en-GB" sz="1200" dirty="0"/>
              <a:t>Intervals can be as small as 15min or as long as 4H (if possible send 15min)</a:t>
            </a:r>
          </a:p>
          <a:p>
            <a:pPr lvl="2"/>
            <a:r>
              <a:rPr lang="en-GB" sz="1200" dirty="0"/>
              <a:t>If the asset doesn’t have any flexibility available for certain intervals please send 0 kW</a:t>
            </a:r>
          </a:p>
          <a:p>
            <a:pPr lvl="1"/>
            <a:r>
              <a:rPr lang="en-GB" sz="1600" b="1" dirty="0"/>
              <a:t>Activations: </a:t>
            </a:r>
            <a:r>
              <a:rPr lang="en-GB" sz="1600" dirty="0"/>
              <a:t>cyberGRID will broadcast the setpoints for particular asset spontaneously when it will be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BCA1B-2886-D49C-E513-16906596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C262BB-4310-134F-8D24-58475080D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9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985762" y="1884743"/>
            <a:ext cx="8782646" cy="1821600"/>
          </a:xfrm>
        </p:spPr>
        <p:txBody>
          <a:bodyPr/>
          <a:lstStyle/>
          <a:p>
            <a:pPr>
              <a:defRPr/>
            </a:pPr>
            <a:r>
              <a:rPr lang="en-US" dirty="0"/>
              <a:t>Cross-Border, Overarching Demonstration Update</a:t>
            </a:r>
          </a:p>
          <a:p>
            <a:pPr>
              <a:defRPr/>
            </a:pPr>
            <a:r>
              <a:rPr lang="en-US" dirty="0"/>
              <a:t>Flexibility SSA requirements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cyberGRID GmbH &amp; Co KG, T7.8 Lead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Andraz</a:t>
            </a:r>
            <a:r>
              <a:rPr lang="en-US" dirty="0"/>
              <a:t> Andolšek and Cami Dodge-</a:t>
            </a:r>
            <a:r>
              <a:rPr lang="en-US" dirty="0" err="1"/>
              <a:t>Lamm</a:t>
            </a:r>
            <a:r>
              <a:rPr lang="en-US" dirty="0"/>
              <a:t>	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EBC262BB-4310-134F-8D24-58475080D94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EBC262BB-4310-134F-8D24-58475080D942}" type="slidenum">
              <a:rPr lang="en-US"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Objectives, Goals, and Use Case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auto">
          <a:xfrm>
            <a:off x="985763" y="1305098"/>
            <a:ext cx="9290586" cy="4500166"/>
          </a:xfrm>
        </p:spPr>
        <p:txBody>
          <a:bodyPr/>
          <a:lstStyle/>
          <a:p>
            <a:pPr>
              <a:defRPr/>
            </a:pPr>
            <a:r>
              <a:rPr lang="en-US" dirty="0"/>
              <a:t>Objectives and Goals: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Demonstrate the advantages of </a:t>
            </a:r>
            <a:r>
              <a:rPr lang="en-US" b="1" dirty="0"/>
              <a:t>cross-border/pilot, flexibility data exchanges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Demonstrate a </a:t>
            </a:r>
            <a:r>
              <a:rPr lang="en-US" b="1" dirty="0"/>
              <a:t>unified Interconnect Project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Highlight the </a:t>
            </a:r>
            <a:r>
              <a:rPr lang="en-GB" b="1" dirty="0"/>
              <a:t>interoperability</a:t>
            </a:r>
            <a:r>
              <a:rPr lang="en-GB" dirty="0"/>
              <a:t> established </a:t>
            </a:r>
            <a:r>
              <a:rPr lang="en-GB" b="1" dirty="0"/>
              <a:t>between </a:t>
            </a:r>
            <a:r>
              <a:rPr lang="en-GB" dirty="0"/>
              <a:t>the</a:t>
            </a:r>
            <a:r>
              <a:rPr lang="en-GB" b="1" dirty="0"/>
              <a:t> devices at the pilot </a:t>
            </a:r>
            <a:r>
              <a:rPr lang="en-GB" dirty="0"/>
              <a:t>level, grid side</a:t>
            </a:r>
          </a:p>
          <a:p>
            <a:pPr>
              <a:defRPr/>
            </a:pPr>
            <a:r>
              <a:rPr lang="en-GB" dirty="0"/>
              <a:t>Use Case:</a:t>
            </a:r>
          </a:p>
          <a:p>
            <a:pPr>
              <a:defRPr/>
            </a:pPr>
            <a:r>
              <a:rPr lang="en-GB" sz="1800" dirty="0">
                <a:effectLst/>
                <a:ea typeface="Times New Roman" panose="02020603050405020304" pitchFamily="18" charset="0"/>
              </a:rPr>
              <a:t>To demonstrate cross-border interoperability with </a:t>
            </a:r>
            <a:r>
              <a:rPr lang="en-GB" sz="1800" b="1" dirty="0">
                <a:effectLst/>
                <a:ea typeface="Times New Roman" panose="02020603050405020304" pitchFamily="18" charset="0"/>
              </a:rPr>
              <a:t>flex services </a:t>
            </a:r>
            <a:r>
              <a:rPr lang="en-GB" sz="1800" dirty="0">
                <a:effectLst/>
                <a:ea typeface="Times New Roman" panose="02020603050405020304" pitchFamily="18" charset="0"/>
              </a:rPr>
              <a:t>being </a:t>
            </a:r>
            <a:r>
              <a:rPr lang="en-GB" sz="1800" b="1" dirty="0">
                <a:effectLst/>
                <a:ea typeface="Times New Roman" panose="02020603050405020304" pitchFamily="18" charset="0"/>
              </a:rPr>
              <a:t>offered to a market player</a:t>
            </a:r>
            <a:r>
              <a:rPr lang="en-GB" sz="1800" dirty="0">
                <a:effectLst/>
                <a:ea typeface="Times New Roman" panose="02020603050405020304" pitchFamily="18" charset="0"/>
              </a:rPr>
              <a:t>, in this case a (simulated) TSO. ​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EBC262BB-4310-134F-8D24-58475080D942}" type="slidenum">
              <a:rPr lang="en-US"/>
              <a:t>4</a:t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Use Case, in Detail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AE2E3-A17C-BAF0-3356-2A8200C91B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5071" y="1052736"/>
            <a:ext cx="5110929" cy="5184576"/>
          </a:xfrm>
        </p:spPr>
        <p:txBody>
          <a:bodyPr/>
          <a:lstStyle/>
          <a:p>
            <a:r>
              <a:rPr lang="en-GB" sz="1600"/>
              <a:t>cyberNOC collects data from the platforms/assets from pilots</a:t>
            </a:r>
          </a:p>
          <a:p>
            <a:pPr lvl="1"/>
            <a:r>
              <a:rPr lang="en-GB" sz="1400"/>
              <a:t>Active power</a:t>
            </a:r>
          </a:p>
          <a:p>
            <a:pPr lvl="1"/>
            <a:r>
              <a:rPr lang="en-GB" sz="1400"/>
              <a:t>Flexibility forecasts</a:t>
            </a:r>
          </a:p>
          <a:p>
            <a:r>
              <a:rPr lang="en-GB" sz="1600"/>
              <a:t>cyberNOC aggregates the flexibility</a:t>
            </a:r>
          </a:p>
          <a:p>
            <a:r>
              <a:rPr lang="en-GB" sz="1600"/>
              <a:t>cyberNOC offers this aggregated flexibility – BIDs to the simulated market</a:t>
            </a:r>
          </a:p>
          <a:p>
            <a:r>
              <a:rPr lang="en-GB" sz="1600"/>
              <a:t>If BIDs are accepted – simulation the TSO sends continues activation (aFRR) or scheduled activation (mFRR)</a:t>
            </a:r>
          </a:p>
          <a:p>
            <a:r>
              <a:rPr lang="en-GB" sz="1600"/>
              <a:t>cyberNOC de-aggregate the activation signals and send it to the platforms/assets</a:t>
            </a:r>
          </a:p>
          <a:p>
            <a:endParaRPr lang="en-GB" sz="2400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6024CCC3-BFCA-7864-740D-30DE9BABD159}"/>
              </a:ext>
            </a:extLst>
          </p:cNvPr>
          <p:cNvSpPr/>
          <p:nvPr/>
        </p:nvSpPr>
        <p:spPr>
          <a:xfrm>
            <a:off x="6761138" y="1990983"/>
            <a:ext cx="4930140" cy="100044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cyberNOC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E38FD4DB-2289-2AA1-37D8-B64061CC6BEA}"/>
              </a:ext>
            </a:extLst>
          </p:cNvPr>
          <p:cNvSpPr/>
          <p:nvPr/>
        </p:nvSpPr>
        <p:spPr>
          <a:xfrm>
            <a:off x="6761138" y="1201086"/>
            <a:ext cx="2131010" cy="64325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TSO*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E14F81EF-907E-936A-BBBE-6DC4F36E72B4}"/>
              </a:ext>
            </a:extLst>
          </p:cNvPr>
          <p:cNvSpPr/>
          <p:nvPr/>
        </p:nvSpPr>
        <p:spPr>
          <a:xfrm>
            <a:off x="6888088" y="417602"/>
            <a:ext cx="4311311" cy="64325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Ancillary service market*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4B3EC-195A-0A12-D838-D2D806E3EE39}"/>
              </a:ext>
            </a:extLst>
          </p:cNvPr>
          <p:cNvSpPr txBox="1"/>
          <p:nvPr/>
        </p:nvSpPr>
        <p:spPr>
          <a:xfrm>
            <a:off x="10717196" y="5960313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*Simulated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07D10C6A-3F79-C192-8EAF-0B11E5D1D506}"/>
              </a:ext>
            </a:extLst>
          </p:cNvPr>
          <p:cNvSpPr/>
          <p:nvPr/>
        </p:nvSpPr>
        <p:spPr>
          <a:xfrm>
            <a:off x="6874726" y="4054778"/>
            <a:ext cx="1087782" cy="9677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Platform 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3D149B1-0619-D418-D333-F412F64F087B}"/>
              </a:ext>
            </a:extLst>
          </p:cNvPr>
          <p:cNvSpPr/>
          <p:nvPr/>
        </p:nvSpPr>
        <p:spPr>
          <a:xfrm>
            <a:off x="8714287" y="4029274"/>
            <a:ext cx="1040130" cy="9677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5">
                    <a:lumMod val="75000"/>
                  </a:schemeClr>
                </a:solidFill>
              </a:rPr>
              <a:t>Platform </a:t>
            </a:r>
            <a:r>
              <a:rPr lang="en-GB" sz="700">
                <a:solidFill>
                  <a:schemeClr val="accent5">
                    <a:lumMod val="75000"/>
                  </a:schemeClr>
                </a:solidFill>
              </a:rPr>
              <a:t>(aggregation)</a:t>
            </a:r>
            <a:endParaRPr lang="en-GB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8A06AE5E-E5A5-FBA9-957E-9A63E9DE155C}"/>
              </a:ext>
            </a:extLst>
          </p:cNvPr>
          <p:cNvSpPr/>
          <p:nvPr/>
        </p:nvSpPr>
        <p:spPr>
          <a:xfrm>
            <a:off x="10759048" y="4054778"/>
            <a:ext cx="929640" cy="9677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5">
                    <a:lumMod val="75000"/>
                  </a:schemeClr>
                </a:solidFill>
              </a:rPr>
              <a:t>Asset 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791BAD-AC0F-5B2A-73FF-6E2FF6ADE552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7418617" y="2991428"/>
            <a:ext cx="1807591" cy="1063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6F0246-0E6F-2381-0A77-5CA46948583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9226208" y="2991428"/>
            <a:ext cx="8144" cy="1037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32BD41-2657-FFC1-D34D-93573756A1E5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9226208" y="2991428"/>
            <a:ext cx="1997660" cy="1063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E4B8C43D-2213-6E27-236F-64CA10E6CA13}"/>
              </a:ext>
            </a:extLst>
          </p:cNvPr>
          <p:cNvSpPr/>
          <p:nvPr/>
        </p:nvSpPr>
        <p:spPr>
          <a:xfrm>
            <a:off x="6020543" y="5257468"/>
            <a:ext cx="929640" cy="9677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5">
                    <a:lumMod val="75000"/>
                  </a:schemeClr>
                </a:solidFill>
              </a:rPr>
              <a:t>Asset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BC8A72-138C-1F3A-66B1-3662B8CA44D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409906" y="5022518"/>
            <a:ext cx="1008711" cy="23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F8C572D3-4B05-4DD8-518A-4C8DF1B48503}"/>
              </a:ext>
            </a:extLst>
          </p:cNvPr>
          <p:cNvSpPr/>
          <p:nvPr/>
        </p:nvSpPr>
        <p:spPr>
          <a:xfrm>
            <a:off x="7690758" y="5257468"/>
            <a:ext cx="929640" cy="9677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5">
                    <a:lumMod val="75000"/>
                  </a:schemeClr>
                </a:solidFill>
              </a:rPr>
              <a:t>Asset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CECF35-CFDC-DC93-1407-5FC6A1E7C3A4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H="1" flipV="1">
            <a:off x="7418617" y="5022518"/>
            <a:ext cx="736961" cy="23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42692E-4ED0-4159-6613-E0A60DC0AD15}"/>
              </a:ext>
            </a:extLst>
          </p:cNvPr>
          <p:cNvSpPr txBox="1"/>
          <p:nvPr/>
        </p:nvSpPr>
        <p:spPr bwMode="auto">
          <a:xfrm>
            <a:off x="6455920" y="4051636"/>
            <a:ext cx="46038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E9EC0F-8EEA-0165-DAC2-6D795D70825E}"/>
              </a:ext>
            </a:extLst>
          </p:cNvPr>
          <p:cNvSpPr txBox="1"/>
          <p:nvPr/>
        </p:nvSpPr>
        <p:spPr bwMode="auto">
          <a:xfrm>
            <a:off x="8224704" y="4051636"/>
            <a:ext cx="46038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3FDAA-7F82-92A2-C4AA-72AA48AEDED9}"/>
              </a:ext>
            </a:extLst>
          </p:cNvPr>
          <p:cNvSpPr txBox="1"/>
          <p:nvPr/>
        </p:nvSpPr>
        <p:spPr bwMode="auto">
          <a:xfrm>
            <a:off x="10403437" y="4029274"/>
            <a:ext cx="46038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c)</a:t>
            </a:r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B53331E4-1E9E-2F37-ABCE-33893A9DC8A8}"/>
              </a:ext>
            </a:extLst>
          </p:cNvPr>
          <p:cNvSpPr/>
          <p:nvPr/>
        </p:nvSpPr>
        <p:spPr bwMode="auto">
          <a:xfrm>
            <a:off x="9226207" y="1188976"/>
            <a:ext cx="2376295" cy="64325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8B98C-2FD0-0797-8C92-E012219F3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C262BB-4310-134F-8D24-58475080D942}" type="slidenum">
              <a:rPr lang="en-US" smtClean="0"/>
              <a:t>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3D2BB-D7C0-4367-AAA4-608A54F9B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 exchange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E988B-5420-09FD-8445-8923224371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Monitoring </a:t>
            </a:r>
            <a:r>
              <a:rPr lang="en-GB" dirty="0"/>
              <a:t>(from pilots/assets to cyberNOC)</a:t>
            </a:r>
          </a:p>
          <a:p>
            <a:r>
              <a:rPr lang="en-GB" dirty="0"/>
              <a:t>- Active power: consumption/production from assets/pilot</a:t>
            </a:r>
          </a:p>
          <a:p>
            <a:pPr marL="342900" indent="-342900">
              <a:buFontTx/>
              <a:buChar char="-"/>
            </a:pPr>
            <a:r>
              <a:rPr lang="en-GB" dirty="0"/>
              <a:t>Baseline: baseline from assets/pilot (optional)</a:t>
            </a:r>
          </a:p>
          <a:p>
            <a:pPr marL="342900" indent="-342900">
              <a:buFontTx/>
              <a:buChar char="-"/>
            </a:pPr>
            <a:r>
              <a:rPr lang="en-GB" dirty="0"/>
              <a:t>Flexibility: positive and negative flexibility (optional)</a:t>
            </a:r>
          </a:p>
          <a:p>
            <a:pPr marL="342900" indent="-342900">
              <a:buFontTx/>
              <a:buChar char="-"/>
            </a:pPr>
            <a:r>
              <a:rPr lang="en-GB" dirty="0"/>
              <a:t>Marginal prices: positive and negative marginal flexibility price (optional)</a:t>
            </a:r>
          </a:p>
          <a:p>
            <a:r>
              <a:rPr lang="en-GB" b="1" dirty="0"/>
              <a:t>Control</a:t>
            </a:r>
            <a:r>
              <a:rPr lang="en-GB" dirty="0"/>
              <a:t> (from cyberNOC to pilots/assets)</a:t>
            </a:r>
          </a:p>
          <a:p>
            <a:r>
              <a:rPr lang="en-GB" dirty="0"/>
              <a:t>- Setpoint: for asset/pilot</a:t>
            </a:r>
          </a:p>
        </p:txBody>
      </p:sp>
    </p:spTree>
    <p:extLst>
      <p:ext uri="{BB962C8B-B14F-4D97-AF65-F5344CB8AC3E}">
        <p14:creationId xmlns:p14="http://schemas.microsoft.com/office/powerpoint/2010/main" val="76092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FDA17-C5FF-829E-911F-6D46FE7BE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C262BB-4310-134F-8D24-58475080D942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95A9-96E5-1260-DB91-D58C99098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1C9EF-AB95-EB68-75DA-90666034D7C3}"/>
              </a:ext>
            </a:extLst>
          </p:cNvPr>
          <p:cNvSpPr/>
          <p:nvPr/>
        </p:nvSpPr>
        <p:spPr>
          <a:xfrm>
            <a:off x="741923" y="1125074"/>
            <a:ext cx="2744989" cy="4745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cyberGRID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7EEE38-0075-0806-2D47-B5188DF4BA2E}"/>
              </a:ext>
            </a:extLst>
          </p:cNvPr>
          <p:cNvSpPr/>
          <p:nvPr/>
        </p:nvSpPr>
        <p:spPr>
          <a:xfrm>
            <a:off x="8786141" y="1174874"/>
            <a:ext cx="2328672" cy="4745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Asset/Platform</a:t>
            </a:r>
          </a:p>
          <a:p>
            <a:pPr algn="ctr"/>
            <a:r>
              <a:rPr lang="en-GB" dirty="0"/>
              <a:t> 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54AE8-0CFF-F0DA-0466-16B5C01DC96D}"/>
              </a:ext>
            </a:extLst>
          </p:cNvPr>
          <p:cNvCxnSpPr/>
          <p:nvPr/>
        </p:nvCxnSpPr>
        <p:spPr>
          <a:xfrm flipH="1">
            <a:off x="3816096" y="2109216"/>
            <a:ext cx="455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077793-F22A-7112-7E17-ED5D28CFBE50}"/>
              </a:ext>
            </a:extLst>
          </p:cNvPr>
          <p:cNvSpPr txBox="1"/>
          <p:nvPr/>
        </p:nvSpPr>
        <p:spPr bwMode="auto">
          <a:xfrm>
            <a:off x="4532752" y="1810651"/>
            <a:ext cx="183896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Active Power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1DD6D-4676-00D7-0470-7744CC9E9C43}"/>
              </a:ext>
            </a:extLst>
          </p:cNvPr>
          <p:cNvCxnSpPr/>
          <p:nvPr/>
        </p:nvCxnSpPr>
        <p:spPr>
          <a:xfrm flipH="1">
            <a:off x="3816096" y="2566416"/>
            <a:ext cx="455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72DAE4-1FB5-6872-1D4A-2369635FA0C0}"/>
              </a:ext>
            </a:extLst>
          </p:cNvPr>
          <p:cNvSpPr txBox="1"/>
          <p:nvPr/>
        </p:nvSpPr>
        <p:spPr bwMode="auto">
          <a:xfrm>
            <a:off x="4532752" y="2267851"/>
            <a:ext cx="252825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Baseline Forecast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63FE86-35E8-7163-CF2F-263E1F42D307}"/>
              </a:ext>
            </a:extLst>
          </p:cNvPr>
          <p:cNvCxnSpPr/>
          <p:nvPr/>
        </p:nvCxnSpPr>
        <p:spPr>
          <a:xfrm flipH="1">
            <a:off x="3816096" y="3023615"/>
            <a:ext cx="455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1C9B7A-3CEA-FE9F-63A7-3B8A6E586ACE}"/>
              </a:ext>
            </a:extLst>
          </p:cNvPr>
          <p:cNvSpPr txBox="1"/>
          <p:nvPr/>
        </p:nvSpPr>
        <p:spPr bwMode="auto">
          <a:xfrm>
            <a:off x="4532752" y="2725050"/>
            <a:ext cx="29418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Flexibility forecast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A5BF75-80DC-330E-6B71-6E0272E9EC27}"/>
              </a:ext>
            </a:extLst>
          </p:cNvPr>
          <p:cNvCxnSpPr/>
          <p:nvPr/>
        </p:nvCxnSpPr>
        <p:spPr>
          <a:xfrm flipH="1">
            <a:off x="3816096" y="3480813"/>
            <a:ext cx="455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27C177-7967-431E-FC51-711CC2566949}"/>
              </a:ext>
            </a:extLst>
          </p:cNvPr>
          <p:cNvSpPr txBox="1"/>
          <p:nvPr/>
        </p:nvSpPr>
        <p:spPr bwMode="auto">
          <a:xfrm>
            <a:off x="4532752" y="3182248"/>
            <a:ext cx="335540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Marginal price forecast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823E3F-CEE8-205C-320F-8BA31A14C93F}"/>
              </a:ext>
            </a:extLst>
          </p:cNvPr>
          <p:cNvCxnSpPr/>
          <p:nvPr/>
        </p:nvCxnSpPr>
        <p:spPr>
          <a:xfrm flipH="1">
            <a:off x="3773939" y="5136931"/>
            <a:ext cx="455980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20B404-A34D-3671-3304-3D9130B47011}"/>
              </a:ext>
            </a:extLst>
          </p:cNvPr>
          <p:cNvSpPr txBox="1"/>
          <p:nvPr/>
        </p:nvSpPr>
        <p:spPr bwMode="auto">
          <a:xfrm>
            <a:off x="4490595" y="4838366"/>
            <a:ext cx="156324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Activation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56CE42-7581-DCD8-C976-4E1DEB29FEAB}"/>
              </a:ext>
            </a:extLst>
          </p:cNvPr>
          <p:cNvSpPr/>
          <p:nvPr/>
        </p:nvSpPr>
        <p:spPr>
          <a:xfrm>
            <a:off x="3710609" y="1188976"/>
            <a:ext cx="4903304" cy="285293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255FD-359A-2822-EC10-4C41D683C858}"/>
              </a:ext>
            </a:extLst>
          </p:cNvPr>
          <p:cNvSpPr txBox="1"/>
          <p:nvPr/>
        </p:nvSpPr>
        <p:spPr bwMode="auto">
          <a:xfrm>
            <a:off x="3710609" y="1177336"/>
            <a:ext cx="156324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MONITORING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A7AB6-62F6-31EA-BE0C-CDA9B6B7A313}"/>
              </a:ext>
            </a:extLst>
          </p:cNvPr>
          <p:cNvSpPr/>
          <p:nvPr/>
        </p:nvSpPr>
        <p:spPr>
          <a:xfrm>
            <a:off x="3733099" y="4145924"/>
            <a:ext cx="4903304" cy="1724789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F3D6F-42C0-E69E-1C81-50C863787EE8}"/>
              </a:ext>
            </a:extLst>
          </p:cNvPr>
          <p:cNvSpPr txBox="1"/>
          <p:nvPr/>
        </p:nvSpPr>
        <p:spPr bwMode="auto">
          <a:xfrm>
            <a:off x="3710609" y="4174966"/>
            <a:ext cx="11496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26431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A1C1D-C118-82F2-FF24-BF7BED5FB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C262BB-4310-134F-8D24-58475080D942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8FF9C-1077-2644-93F6-46E66EEC4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37" y="15781"/>
            <a:ext cx="9289894" cy="826313"/>
          </a:xfrm>
        </p:spPr>
        <p:txBody>
          <a:bodyPr/>
          <a:lstStyle/>
          <a:p>
            <a:r>
              <a:rPr lang="en-GB"/>
              <a:t>Example – PV asset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92C0B-4F5E-A8DD-9128-38BD017F64D2}"/>
              </a:ext>
            </a:extLst>
          </p:cNvPr>
          <p:cNvSpPr/>
          <p:nvPr/>
        </p:nvSpPr>
        <p:spPr>
          <a:xfrm>
            <a:off x="6472505" y="4872099"/>
            <a:ext cx="283307" cy="2525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4ED77-4EB7-1703-0A75-A1A1A0358F95}"/>
              </a:ext>
            </a:extLst>
          </p:cNvPr>
          <p:cNvSpPr/>
          <p:nvPr/>
        </p:nvSpPr>
        <p:spPr>
          <a:xfrm>
            <a:off x="6444339" y="3579340"/>
            <a:ext cx="283307" cy="2525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A606CF-35E7-D4FF-8C67-EEBBB5C4FDAE}"/>
              </a:ext>
            </a:extLst>
          </p:cNvPr>
          <p:cNvSpPr/>
          <p:nvPr/>
        </p:nvSpPr>
        <p:spPr>
          <a:xfrm>
            <a:off x="6472505" y="2959396"/>
            <a:ext cx="283307" cy="2525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8D5093-8C21-7FFD-E8D7-32958A74BC80}"/>
              </a:ext>
            </a:extLst>
          </p:cNvPr>
          <p:cNvCxnSpPr/>
          <p:nvPr/>
        </p:nvCxnSpPr>
        <p:spPr>
          <a:xfrm>
            <a:off x="1489166" y="1149531"/>
            <a:ext cx="0" cy="452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7DED52-0619-D60E-D9ED-16ECED260C79}"/>
              </a:ext>
            </a:extLst>
          </p:cNvPr>
          <p:cNvCxnSpPr/>
          <p:nvPr/>
        </p:nvCxnSpPr>
        <p:spPr>
          <a:xfrm>
            <a:off x="1088571" y="5347063"/>
            <a:ext cx="871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328842-719C-53EA-AC06-A03D1CFE3046}"/>
              </a:ext>
            </a:extLst>
          </p:cNvPr>
          <p:cNvSpPr txBox="1"/>
          <p:nvPr/>
        </p:nvSpPr>
        <p:spPr>
          <a:xfrm>
            <a:off x="508525" y="516239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0 kW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19DCB-4FF4-3461-2AD1-999E68A098BE}"/>
              </a:ext>
            </a:extLst>
          </p:cNvPr>
          <p:cNvSpPr txBox="1"/>
          <p:nvPr/>
        </p:nvSpPr>
        <p:spPr>
          <a:xfrm>
            <a:off x="508525" y="128708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100 kW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BC685F-1D59-1355-DD53-7DB5CB3CB69F}"/>
              </a:ext>
            </a:extLst>
          </p:cNvPr>
          <p:cNvSpPr txBox="1"/>
          <p:nvPr/>
        </p:nvSpPr>
        <p:spPr>
          <a:xfrm>
            <a:off x="1172489" y="585394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00:00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DBF6F-7826-FB92-87DD-2A83CD22CE04}"/>
              </a:ext>
            </a:extLst>
          </p:cNvPr>
          <p:cNvSpPr txBox="1"/>
          <p:nvPr/>
        </p:nvSpPr>
        <p:spPr>
          <a:xfrm>
            <a:off x="5380740" y="58610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12:00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1E2B4-D386-B508-BC0F-7EBFD77E4516}"/>
              </a:ext>
            </a:extLst>
          </p:cNvPr>
          <p:cNvSpPr txBox="1"/>
          <p:nvPr/>
        </p:nvSpPr>
        <p:spPr>
          <a:xfrm>
            <a:off x="9303952" y="57696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23:00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862C57C-0B21-1FD2-B883-5EC8D0FEEA0B}"/>
              </a:ext>
            </a:extLst>
          </p:cNvPr>
          <p:cNvSpPr/>
          <p:nvPr/>
        </p:nvSpPr>
        <p:spPr>
          <a:xfrm>
            <a:off x="1489165" y="1334198"/>
            <a:ext cx="8299268" cy="4002731"/>
          </a:xfrm>
          <a:custGeom>
            <a:avLst/>
            <a:gdLst>
              <a:gd name="connsiteX0" fmla="*/ 0 w 8299268"/>
              <a:gd name="connsiteY0" fmla="*/ 3846338 h 3846338"/>
              <a:gd name="connsiteX1" fmla="*/ 1532708 w 8299268"/>
              <a:gd name="connsiteY1" fmla="*/ 3463161 h 3846338"/>
              <a:gd name="connsiteX2" fmla="*/ 2481943 w 8299268"/>
              <a:gd name="connsiteY2" fmla="*/ 2209127 h 3846338"/>
              <a:gd name="connsiteX3" fmla="*/ 3213463 w 8299268"/>
              <a:gd name="connsiteY3" fmla="*/ 1137973 h 3846338"/>
              <a:gd name="connsiteX4" fmla="*/ 4206240 w 8299268"/>
              <a:gd name="connsiteY4" fmla="*/ 14567 h 3846338"/>
              <a:gd name="connsiteX5" fmla="*/ 5320937 w 8299268"/>
              <a:gd name="connsiteY5" fmla="*/ 1973995 h 3846338"/>
              <a:gd name="connsiteX6" fmla="*/ 6557554 w 8299268"/>
              <a:gd name="connsiteY6" fmla="*/ 3036441 h 3846338"/>
              <a:gd name="connsiteX7" fmla="*/ 8299268 w 8299268"/>
              <a:gd name="connsiteY7" fmla="*/ 3828921 h 384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99268" h="3846338">
                <a:moveTo>
                  <a:pt x="0" y="3846338"/>
                </a:moveTo>
                <a:cubicBezTo>
                  <a:pt x="559525" y="3791183"/>
                  <a:pt x="1119051" y="3736029"/>
                  <a:pt x="1532708" y="3463161"/>
                </a:cubicBezTo>
                <a:cubicBezTo>
                  <a:pt x="1946365" y="3190293"/>
                  <a:pt x="2201817" y="2596658"/>
                  <a:pt x="2481943" y="2209127"/>
                </a:cubicBezTo>
                <a:cubicBezTo>
                  <a:pt x="2762069" y="1821596"/>
                  <a:pt x="2926080" y="1503733"/>
                  <a:pt x="3213463" y="1137973"/>
                </a:cubicBezTo>
                <a:cubicBezTo>
                  <a:pt x="3500846" y="772213"/>
                  <a:pt x="3854994" y="-124770"/>
                  <a:pt x="4206240" y="14567"/>
                </a:cubicBezTo>
                <a:cubicBezTo>
                  <a:pt x="4557486" y="153904"/>
                  <a:pt x="4929051" y="1470349"/>
                  <a:pt x="5320937" y="1973995"/>
                </a:cubicBezTo>
                <a:cubicBezTo>
                  <a:pt x="5712823" y="2477641"/>
                  <a:pt x="6061166" y="2727287"/>
                  <a:pt x="6557554" y="3036441"/>
                </a:cubicBezTo>
                <a:cubicBezTo>
                  <a:pt x="7053943" y="3345595"/>
                  <a:pt x="7847874" y="3821664"/>
                  <a:pt x="8299268" y="3828921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F566E-13D5-7168-C27B-D949EF0FF701}"/>
              </a:ext>
            </a:extLst>
          </p:cNvPr>
          <p:cNvSpPr txBox="1"/>
          <p:nvPr/>
        </p:nvSpPr>
        <p:spPr>
          <a:xfrm>
            <a:off x="6081850" y="152537"/>
            <a:ext cx="4596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Green</a:t>
            </a:r>
            <a:r>
              <a:rPr lang="en-GB" dirty="0"/>
              <a:t>: Active power – production</a:t>
            </a:r>
          </a:p>
          <a:p>
            <a:endParaRPr lang="en-GB" dirty="0"/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Grey</a:t>
            </a:r>
            <a:r>
              <a:rPr lang="en-GB" dirty="0"/>
              <a:t>: Baseline</a:t>
            </a:r>
          </a:p>
          <a:p>
            <a:r>
              <a:rPr lang="en-GB" dirty="0">
                <a:solidFill>
                  <a:srgbClr val="FFC000"/>
                </a:solidFill>
              </a:rPr>
              <a:t>Orange</a:t>
            </a:r>
            <a:r>
              <a:rPr lang="en-GB" dirty="0"/>
              <a:t>: Upper limit</a:t>
            </a:r>
          </a:p>
          <a:p>
            <a:r>
              <a:rPr lang="en-GB" dirty="0">
                <a:solidFill>
                  <a:srgbClr val="FFE100"/>
                </a:solidFill>
              </a:rPr>
              <a:t>Yellow</a:t>
            </a:r>
            <a:r>
              <a:rPr lang="en-GB" dirty="0"/>
              <a:t>: Lower limit</a:t>
            </a:r>
          </a:p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F6E59-B253-3E4F-9A9F-F4B7B70A0626}"/>
              </a:ext>
            </a:extLst>
          </p:cNvPr>
          <p:cNvSpPr txBox="1"/>
          <p:nvPr/>
        </p:nvSpPr>
        <p:spPr>
          <a:xfrm>
            <a:off x="508524" y="290100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50 kW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06C6C-CBD4-D9DE-52AA-6BCBBFEBBF3E}"/>
              </a:ext>
            </a:extLst>
          </p:cNvPr>
          <p:cNvSpPr txBox="1"/>
          <p:nvPr/>
        </p:nvSpPr>
        <p:spPr>
          <a:xfrm>
            <a:off x="6243466" y="54254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15:00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3476FE4-F194-3A71-0EC6-9D8D98F90D1D}"/>
              </a:ext>
            </a:extLst>
          </p:cNvPr>
          <p:cNvSpPr/>
          <p:nvPr/>
        </p:nvSpPr>
        <p:spPr>
          <a:xfrm>
            <a:off x="1515291" y="4746173"/>
            <a:ext cx="8299268" cy="600890"/>
          </a:xfrm>
          <a:custGeom>
            <a:avLst/>
            <a:gdLst>
              <a:gd name="connsiteX0" fmla="*/ 0 w 8299268"/>
              <a:gd name="connsiteY0" fmla="*/ 3846338 h 3846338"/>
              <a:gd name="connsiteX1" fmla="*/ 1532708 w 8299268"/>
              <a:gd name="connsiteY1" fmla="*/ 3463161 h 3846338"/>
              <a:gd name="connsiteX2" fmla="*/ 2481943 w 8299268"/>
              <a:gd name="connsiteY2" fmla="*/ 2209127 h 3846338"/>
              <a:gd name="connsiteX3" fmla="*/ 3213463 w 8299268"/>
              <a:gd name="connsiteY3" fmla="*/ 1137973 h 3846338"/>
              <a:gd name="connsiteX4" fmla="*/ 4206240 w 8299268"/>
              <a:gd name="connsiteY4" fmla="*/ 14567 h 3846338"/>
              <a:gd name="connsiteX5" fmla="*/ 5320937 w 8299268"/>
              <a:gd name="connsiteY5" fmla="*/ 1973995 h 3846338"/>
              <a:gd name="connsiteX6" fmla="*/ 6557554 w 8299268"/>
              <a:gd name="connsiteY6" fmla="*/ 3036441 h 3846338"/>
              <a:gd name="connsiteX7" fmla="*/ 8299268 w 8299268"/>
              <a:gd name="connsiteY7" fmla="*/ 3828921 h 384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99268" h="3846338">
                <a:moveTo>
                  <a:pt x="0" y="3846338"/>
                </a:moveTo>
                <a:cubicBezTo>
                  <a:pt x="559525" y="3791183"/>
                  <a:pt x="1119051" y="3736029"/>
                  <a:pt x="1532708" y="3463161"/>
                </a:cubicBezTo>
                <a:cubicBezTo>
                  <a:pt x="1946365" y="3190293"/>
                  <a:pt x="2201817" y="2596658"/>
                  <a:pt x="2481943" y="2209127"/>
                </a:cubicBezTo>
                <a:cubicBezTo>
                  <a:pt x="2762069" y="1821596"/>
                  <a:pt x="2926080" y="1503733"/>
                  <a:pt x="3213463" y="1137973"/>
                </a:cubicBezTo>
                <a:cubicBezTo>
                  <a:pt x="3500846" y="772213"/>
                  <a:pt x="3854994" y="-124770"/>
                  <a:pt x="4206240" y="14567"/>
                </a:cubicBezTo>
                <a:cubicBezTo>
                  <a:pt x="4557486" y="153904"/>
                  <a:pt x="4929051" y="1470349"/>
                  <a:pt x="5320937" y="1973995"/>
                </a:cubicBezTo>
                <a:cubicBezTo>
                  <a:pt x="5712823" y="2477641"/>
                  <a:pt x="6061166" y="2727287"/>
                  <a:pt x="6557554" y="3036441"/>
                </a:cubicBezTo>
                <a:cubicBezTo>
                  <a:pt x="7053943" y="3345595"/>
                  <a:pt x="7847874" y="3821664"/>
                  <a:pt x="8299268" y="3828921"/>
                </a:cubicBezTo>
              </a:path>
            </a:pathLst>
          </a:custGeom>
          <a:noFill/>
          <a:ln w="38100">
            <a:solidFill>
              <a:srgbClr val="FFE1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028595-4700-41A5-CDCE-D07130E32D7D}"/>
              </a:ext>
            </a:extLst>
          </p:cNvPr>
          <p:cNvSpPr/>
          <p:nvPr/>
        </p:nvSpPr>
        <p:spPr>
          <a:xfrm>
            <a:off x="1489157" y="2585792"/>
            <a:ext cx="8299268" cy="2746353"/>
          </a:xfrm>
          <a:custGeom>
            <a:avLst/>
            <a:gdLst>
              <a:gd name="connsiteX0" fmla="*/ 0 w 8299268"/>
              <a:gd name="connsiteY0" fmla="*/ 3846338 h 3846338"/>
              <a:gd name="connsiteX1" fmla="*/ 1532708 w 8299268"/>
              <a:gd name="connsiteY1" fmla="*/ 3463161 h 3846338"/>
              <a:gd name="connsiteX2" fmla="*/ 2481943 w 8299268"/>
              <a:gd name="connsiteY2" fmla="*/ 2209127 h 3846338"/>
              <a:gd name="connsiteX3" fmla="*/ 3213463 w 8299268"/>
              <a:gd name="connsiteY3" fmla="*/ 1137973 h 3846338"/>
              <a:gd name="connsiteX4" fmla="*/ 4206240 w 8299268"/>
              <a:gd name="connsiteY4" fmla="*/ 14567 h 3846338"/>
              <a:gd name="connsiteX5" fmla="*/ 5320937 w 8299268"/>
              <a:gd name="connsiteY5" fmla="*/ 1973995 h 3846338"/>
              <a:gd name="connsiteX6" fmla="*/ 6557554 w 8299268"/>
              <a:gd name="connsiteY6" fmla="*/ 3036441 h 3846338"/>
              <a:gd name="connsiteX7" fmla="*/ 8299268 w 8299268"/>
              <a:gd name="connsiteY7" fmla="*/ 3828921 h 384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99268" h="3846338">
                <a:moveTo>
                  <a:pt x="0" y="3846338"/>
                </a:moveTo>
                <a:cubicBezTo>
                  <a:pt x="559525" y="3791183"/>
                  <a:pt x="1119051" y="3736029"/>
                  <a:pt x="1532708" y="3463161"/>
                </a:cubicBezTo>
                <a:cubicBezTo>
                  <a:pt x="1946365" y="3190293"/>
                  <a:pt x="2201817" y="2596658"/>
                  <a:pt x="2481943" y="2209127"/>
                </a:cubicBezTo>
                <a:cubicBezTo>
                  <a:pt x="2762069" y="1821596"/>
                  <a:pt x="2926080" y="1503733"/>
                  <a:pt x="3213463" y="1137973"/>
                </a:cubicBezTo>
                <a:cubicBezTo>
                  <a:pt x="3500846" y="772213"/>
                  <a:pt x="3854994" y="-124770"/>
                  <a:pt x="4206240" y="14567"/>
                </a:cubicBezTo>
                <a:cubicBezTo>
                  <a:pt x="4557486" y="153904"/>
                  <a:pt x="4929051" y="1470349"/>
                  <a:pt x="5320937" y="1973995"/>
                </a:cubicBezTo>
                <a:cubicBezTo>
                  <a:pt x="5712823" y="2477641"/>
                  <a:pt x="6061166" y="2727287"/>
                  <a:pt x="6557554" y="3036441"/>
                </a:cubicBezTo>
                <a:cubicBezTo>
                  <a:pt x="7053943" y="3345595"/>
                  <a:pt x="7847874" y="3821664"/>
                  <a:pt x="8299268" y="3828921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8E03F5-BD44-4118-C239-45DC80D96D31}"/>
              </a:ext>
            </a:extLst>
          </p:cNvPr>
          <p:cNvSpPr txBox="1"/>
          <p:nvPr/>
        </p:nvSpPr>
        <p:spPr>
          <a:xfrm>
            <a:off x="7741742" y="2670392"/>
            <a:ext cx="23633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/>
              <a:t>Envelope</a:t>
            </a:r>
          </a:p>
          <a:p>
            <a:r>
              <a:rPr lang="en-GB" sz="1100"/>
              <a:t>Active power: 37 kW</a:t>
            </a:r>
          </a:p>
          <a:p>
            <a:r>
              <a:rPr lang="en-GB" sz="1100"/>
              <a:t>Upper limit : 50 kW</a:t>
            </a:r>
          </a:p>
          <a:p>
            <a:r>
              <a:rPr lang="en-GB" sz="1100"/>
              <a:t>Lower limit: 5 kW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C8148-9B1C-6BE7-7AA8-6E22987FE6D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614158" y="3055113"/>
            <a:ext cx="1127584" cy="104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7D4824-1B85-32DD-4818-85B205D965AE}"/>
              </a:ext>
            </a:extLst>
          </p:cNvPr>
          <p:cNvCxnSpPr>
            <a:cxnSpLocks/>
          </p:cNvCxnSpPr>
          <p:nvPr/>
        </p:nvCxnSpPr>
        <p:spPr>
          <a:xfrm flipH="1">
            <a:off x="1489165" y="3085670"/>
            <a:ext cx="511193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A1E1F9-6064-9C4F-CD21-5FE050314149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6614158" y="3085670"/>
            <a:ext cx="1" cy="203897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311F05A-1256-8473-4AF0-CBED32DAB8DD}"/>
              </a:ext>
            </a:extLst>
          </p:cNvPr>
          <p:cNvSpPr/>
          <p:nvPr/>
        </p:nvSpPr>
        <p:spPr>
          <a:xfrm>
            <a:off x="9608713" y="820172"/>
            <a:ext cx="319498" cy="699474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44C4F7-894D-584D-DC03-01D84BF47D84}"/>
              </a:ext>
            </a:extLst>
          </p:cNvPr>
          <p:cNvSpPr txBox="1"/>
          <p:nvPr/>
        </p:nvSpPr>
        <p:spPr>
          <a:xfrm>
            <a:off x="9980474" y="892858"/>
            <a:ext cx="1069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Flexibility</a:t>
            </a:r>
          </a:p>
          <a:p>
            <a:r>
              <a:rPr lang="en-GB">
                <a:solidFill>
                  <a:srgbClr val="FF0000"/>
                </a:solidFill>
              </a:rPr>
              <a:t> forecast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0A59E5-A464-EEDD-8615-BA72B16B77F6}"/>
              </a:ext>
            </a:extLst>
          </p:cNvPr>
          <p:cNvCxnSpPr>
            <a:cxnSpLocks/>
          </p:cNvCxnSpPr>
          <p:nvPr/>
        </p:nvCxnSpPr>
        <p:spPr>
          <a:xfrm flipH="1">
            <a:off x="1474061" y="3689397"/>
            <a:ext cx="511193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15DDAA-8530-0773-6E15-0B3B06E3A958}"/>
              </a:ext>
            </a:extLst>
          </p:cNvPr>
          <p:cNvSpPr txBox="1"/>
          <p:nvPr/>
        </p:nvSpPr>
        <p:spPr>
          <a:xfrm>
            <a:off x="508523" y="350189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40 kW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22171A-042E-A23D-0BBA-4EA8E9A4E378}"/>
              </a:ext>
            </a:extLst>
          </p:cNvPr>
          <p:cNvCxnSpPr>
            <a:cxnSpLocks/>
          </p:cNvCxnSpPr>
          <p:nvPr/>
        </p:nvCxnSpPr>
        <p:spPr>
          <a:xfrm flipH="1">
            <a:off x="1474061" y="4979439"/>
            <a:ext cx="511193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C636F8-FC38-7B64-4FBA-3A239F64EC93}"/>
              </a:ext>
            </a:extLst>
          </p:cNvPr>
          <p:cNvSpPr txBox="1"/>
          <p:nvPr/>
        </p:nvSpPr>
        <p:spPr>
          <a:xfrm>
            <a:off x="513039" y="474852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 kW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EADB27F-37A9-6CCB-7904-7603165A2551}"/>
              </a:ext>
            </a:extLst>
          </p:cNvPr>
          <p:cNvSpPr/>
          <p:nvPr/>
        </p:nvSpPr>
        <p:spPr>
          <a:xfrm>
            <a:off x="1491916" y="2829827"/>
            <a:ext cx="5107137" cy="2550695"/>
          </a:xfrm>
          <a:custGeom>
            <a:avLst/>
            <a:gdLst>
              <a:gd name="connsiteX0" fmla="*/ 0 w 5111040"/>
              <a:gd name="connsiteY0" fmla="*/ 2512194 h 2550695"/>
              <a:gd name="connsiteX1" fmla="*/ 48126 w 5111040"/>
              <a:gd name="connsiteY1" fmla="*/ 2531445 h 2550695"/>
              <a:gd name="connsiteX2" fmla="*/ 154004 w 5111040"/>
              <a:gd name="connsiteY2" fmla="*/ 2541070 h 2550695"/>
              <a:gd name="connsiteX3" fmla="*/ 596766 w 5111040"/>
              <a:gd name="connsiteY3" fmla="*/ 2550695 h 2550695"/>
              <a:gd name="connsiteX4" fmla="*/ 1078029 w 5111040"/>
              <a:gd name="connsiteY4" fmla="*/ 2521819 h 2550695"/>
              <a:gd name="connsiteX5" fmla="*/ 1193532 w 5111040"/>
              <a:gd name="connsiteY5" fmla="*/ 2512194 h 2550695"/>
              <a:gd name="connsiteX6" fmla="*/ 1270535 w 5111040"/>
              <a:gd name="connsiteY6" fmla="*/ 2502569 h 2550695"/>
              <a:gd name="connsiteX7" fmla="*/ 1347537 w 5111040"/>
              <a:gd name="connsiteY7" fmla="*/ 2415941 h 2550695"/>
              <a:gd name="connsiteX8" fmla="*/ 1424539 w 5111040"/>
              <a:gd name="connsiteY8" fmla="*/ 2348565 h 2550695"/>
              <a:gd name="connsiteX9" fmla="*/ 1482290 w 5111040"/>
              <a:gd name="connsiteY9" fmla="*/ 2290813 h 2550695"/>
              <a:gd name="connsiteX10" fmla="*/ 1578543 w 5111040"/>
              <a:gd name="connsiteY10" fmla="*/ 2223436 h 2550695"/>
              <a:gd name="connsiteX11" fmla="*/ 1607419 w 5111040"/>
              <a:gd name="connsiteY11" fmla="*/ 2213811 h 2550695"/>
              <a:gd name="connsiteX12" fmla="*/ 1665170 w 5111040"/>
              <a:gd name="connsiteY12" fmla="*/ 2175310 h 2550695"/>
              <a:gd name="connsiteX13" fmla="*/ 1742172 w 5111040"/>
              <a:gd name="connsiteY13" fmla="*/ 2136809 h 2550695"/>
              <a:gd name="connsiteX14" fmla="*/ 1828800 w 5111040"/>
              <a:gd name="connsiteY14" fmla="*/ 2098308 h 2550695"/>
              <a:gd name="connsiteX15" fmla="*/ 1876926 w 5111040"/>
              <a:gd name="connsiteY15" fmla="*/ 2069432 h 2550695"/>
              <a:gd name="connsiteX16" fmla="*/ 2050181 w 5111040"/>
              <a:gd name="connsiteY16" fmla="*/ 1973179 h 2550695"/>
              <a:gd name="connsiteX17" fmla="*/ 2088682 w 5111040"/>
              <a:gd name="connsiteY17" fmla="*/ 1934678 h 2550695"/>
              <a:gd name="connsiteX18" fmla="*/ 2107932 w 5111040"/>
              <a:gd name="connsiteY18" fmla="*/ 1905802 h 2550695"/>
              <a:gd name="connsiteX19" fmla="*/ 2194560 w 5111040"/>
              <a:gd name="connsiteY19" fmla="*/ 1828800 h 2550695"/>
              <a:gd name="connsiteX20" fmla="*/ 2213810 w 5111040"/>
              <a:gd name="connsiteY20" fmla="*/ 1799925 h 2550695"/>
              <a:gd name="connsiteX21" fmla="*/ 2300438 w 5111040"/>
              <a:gd name="connsiteY21" fmla="*/ 1713297 h 2550695"/>
              <a:gd name="connsiteX22" fmla="*/ 2338939 w 5111040"/>
              <a:gd name="connsiteY22" fmla="*/ 1665171 h 2550695"/>
              <a:gd name="connsiteX23" fmla="*/ 2377440 w 5111040"/>
              <a:gd name="connsiteY23" fmla="*/ 1626670 h 2550695"/>
              <a:gd name="connsiteX24" fmla="*/ 2483318 w 5111040"/>
              <a:gd name="connsiteY24" fmla="*/ 1530417 h 2550695"/>
              <a:gd name="connsiteX25" fmla="*/ 2541069 w 5111040"/>
              <a:gd name="connsiteY25" fmla="*/ 1463040 h 2550695"/>
              <a:gd name="connsiteX26" fmla="*/ 2608446 w 5111040"/>
              <a:gd name="connsiteY26" fmla="*/ 1395664 h 2550695"/>
              <a:gd name="connsiteX27" fmla="*/ 2666198 w 5111040"/>
              <a:gd name="connsiteY27" fmla="*/ 1328287 h 2550695"/>
              <a:gd name="connsiteX28" fmla="*/ 2704699 w 5111040"/>
              <a:gd name="connsiteY28" fmla="*/ 1270535 h 2550695"/>
              <a:gd name="connsiteX29" fmla="*/ 2723949 w 5111040"/>
              <a:gd name="connsiteY29" fmla="*/ 1241659 h 2550695"/>
              <a:gd name="connsiteX30" fmla="*/ 2752825 w 5111040"/>
              <a:gd name="connsiteY30" fmla="*/ 1212784 h 2550695"/>
              <a:gd name="connsiteX31" fmla="*/ 2781701 w 5111040"/>
              <a:gd name="connsiteY31" fmla="*/ 1164657 h 2550695"/>
              <a:gd name="connsiteX32" fmla="*/ 2810577 w 5111040"/>
              <a:gd name="connsiteY32" fmla="*/ 1135781 h 2550695"/>
              <a:gd name="connsiteX33" fmla="*/ 2868328 w 5111040"/>
              <a:gd name="connsiteY33" fmla="*/ 1058779 h 2550695"/>
              <a:gd name="connsiteX34" fmla="*/ 2935705 w 5111040"/>
              <a:gd name="connsiteY34" fmla="*/ 991402 h 2550695"/>
              <a:gd name="connsiteX35" fmla="*/ 2974206 w 5111040"/>
              <a:gd name="connsiteY35" fmla="*/ 952901 h 2550695"/>
              <a:gd name="connsiteX36" fmla="*/ 2993457 w 5111040"/>
              <a:gd name="connsiteY36" fmla="*/ 924026 h 2550695"/>
              <a:gd name="connsiteX37" fmla="*/ 3070459 w 5111040"/>
              <a:gd name="connsiteY37" fmla="*/ 847024 h 2550695"/>
              <a:gd name="connsiteX38" fmla="*/ 3089709 w 5111040"/>
              <a:gd name="connsiteY38" fmla="*/ 818148 h 2550695"/>
              <a:gd name="connsiteX39" fmla="*/ 3157086 w 5111040"/>
              <a:gd name="connsiteY39" fmla="*/ 750771 h 2550695"/>
              <a:gd name="connsiteX40" fmla="*/ 3185962 w 5111040"/>
              <a:gd name="connsiteY40" fmla="*/ 721895 h 2550695"/>
              <a:gd name="connsiteX41" fmla="*/ 3253339 w 5111040"/>
              <a:gd name="connsiteY41" fmla="*/ 635268 h 2550695"/>
              <a:gd name="connsiteX42" fmla="*/ 3301465 w 5111040"/>
              <a:gd name="connsiteY42" fmla="*/ 567891 h 2550695"/>
              <a:gd name="connsiteX43" fmla="*/ 3349591 w 5111040"/>
              <a:gd name="connsiteY43" fmla="*/ 500514 h 2550695"/>
              <a:gd name="connsiteX44" fmla="*/ 3378467 w 5111040"/>
              <a:gd name="connsiteY44" fmla="*/ 442762 h 2550695"/>
              <a:gd name="connsiteX45" fmla="*/ 3388092 w 5111040"/>
              <a:gd name="connsiteY45" fmla="*/ 413887 h 2550695"/>
              <a:gd name="connsiteX46" fmla="*/ 3407343 w 5111040"/>
              <a:gd name="connsiteY46" fmla="*/ 385011 h 2550695"/>
              <a:gd name="connsiteX47" fmla="*/ 3445844 w 5111040"/>
              <a:gd name="connsiteY47" fmla="*/ 308009 h 2550695"/>
              <a:gd name="connsiteX48" fmla="*/ 3474720 w 5111040"/>
              <a:gd name="connsiteY48" fmla="*/ 279133 h 2550695"/>
              <a:gd name="connsiteX49" fmla="*/ 3493970 w 5111040"/>
              <a:gd name="connsiteY49" fmla="*/ 250257 h 2550695"/>
              <a:gd name="connsiteX50" fmla="*/ 3570972 w 5111040"/>
              <a:gd name="connsiteY50" fmla="*/ 182880 h 2550695"/>
              <a:gd name="connsiteX51" fmla="*/ 3609473 w 5111040"/>
              <a:gd name="connsiteY51" fmla="*/ 173255 h 2550695"/>
              <a:gd name="connsiteX52" fmla="*/ 3667225 w 5111040"/>
              <a:gd name="connsiteY52" fmla="*/ 144379 h 2550695"/>
              <a:gd name="connsiteX53" fmla="*/ 3696101 w 5111040"/>
              <a:gd name="connsiteY53" fmla="*/ 125129 h 2550695"/>
              <a:gd name="connsiteX54" fmla="*/ 3753852 w 5111040"/>
              <a:gd name="connsiteY54" fmla="*/ 105878 h 2550695"/>
              <a:gd name="connsiteX55" fmla="*/ 3840480 w 5111040"/>
              <a:gd name="connsiteY55" fmla="*/ 57752 h 2550695"/>
              <a:gd name="connsiteX56" fmla="*/ 3898231 w 5111040"/>
              <a:gd name="connsiteY56" fmla="*/ 19251 h 2550695"/>
              <a:gd name="connsiteX57" fmla="*/ 3955983 w 5111040"/>
              <a:gd name="connsiteY57" fmla="*/ 0 h 2550695"/>
              <a:gd name="connsiteX58" fmla="*/ 4061861 w 5111040"/>
              <a:gd name="connsiteY58" fmla="*/ 9626 h 2550695"/>
              <a:gd name="connsiteX59" fmla="*/ 4090737 w 5111040"/>
              <a:gd name="connsiteY59" fmla="*/ 19251 h 2550695"/>
              <a:gd name="connsiteX60" fmla="*/ 4129238 w 5111040"/>
              <a:gd name="connsiteY60" fmla="*/ 28876 h 2550695"/>
              <a:gd name="connsiteX61" fmla="*/ 4206240 w 5111040"/>
              <a:gd name="connsiteY61" fmla="*/ 57752 h 2550695"/>
              <a:gd name="connsiteX62" fmla="*/ 4263991 w 5111040"/>
              <a:gd name="connsiteY62" fmla="*/ 77002 h 2550695"/>
              <a:gd name="connsiteX63" fmla="*/ 4292867 w 5111040"/>
              <a:gd name="connsiteY63" fmla="*/ 86628 h 2550695"/>
              <a:gd name="connsiteX64" fmla="*/ 4331368 w 5111040"/>
              <a:gd name="connsiteY64" fmla="*/ 96253 h 2550695"/>
              <a:gd name="connsiteX65" fmla="*/ 4417996 w 5111040"/>
              <a:gd name="connsiteY65" fmla="*/ 163630 h 2550695"/>
              <a:gd name="connsiteX66" fmla="*/ 4446871 w 5111040"/>
              <a:gd name="connsiteY66" fmla="*/ 182880 h 2550695"/>
              <a:gd name="connsiteX67" fmla="*/ 4504623 w 5111040"/>
              <a:gd name="connsiteY67" fmla="*/ 240632 h 2550695"/>
              <a:gd name="connsiteX68" fmla="*/ 4523873 w 5111040"/>
              <a:gd name="connsiteY68" fmla="*/ 269508 h 2550695"/>
              <a:gd name="connsiteX69" fmla="*/ 4552749 w 5111040"/>
              <a:gd name="connsiteY69" fmla="*/ 288758 h 2550695"/>
              <a:gd name="connsiteX70" fmla="*/ 4572000 w 5111040"/>
              <a:gd name="connsiteY70" fmla="*/ 317634 h 2550695"/>
              <a:gd name="connsiteX71" fmla="*/ 4620126 w 5111040"/>
              <a:gd name="connsiteY71" fmla="*/ 375386 h 2550695"/>
              <a:gd name="connsiteX72" fmla="*/ 4658627 w 5111040"/>
              <a:gd name="connsiteY72" fmla="*/ 471638 h 2550695"/>
              <a:gd name="connsiteX73" fmla="*/ 4668252 w 5111040"/>
              <a:gd name="connsiteY73" fmla="*/ 500514 h 2550695"/>
              <a:gd name="connsiteX74" fmla="*/ 4706753 w 5111040"/>
              <a:gd name="connsiteY74" fmla="*/ 577516 h 2550695"/>
              <a:gd name="connsiteX75" fmla="*/ 4726004 w 5111040"/>
              <a:gd name="connsiteY75" fmla="*/ 616017 h 2550695"/>
              <a:gd name="connsiteX76" fmla="*/ 4735629 w 5111040"/>
              <a:gd name="connsiteY76" fmla="*/ 644893 h 2550695"/>
              <a:gd name="connsiteX77" fmla="*/ 4764505 w 5111040"/>
              <a:gd name="connsiteY77" fmla="*/ 693019 h 2550695"/>
              <a:gd name="connsiteX78" fmla="*/ 4822257 w 5111040"/>
              <a:gd name="connsiteY78" fmla="*/ 779647 h 2550695"/>
              <a:gd name="connsiteX79" fmla="*/ 4860758 w 5111040"/>
              <a:gd name="connsiteY79" fmla="*/ 837398 h 2550695"/>
              <a:gd name="connsiteX80" fmla="*/ 4889633 w 5111040"/>
              <a:gd name="connsiteY80" fmla="*/ 866274 h 2550695"/>
              <a:gd name="connsiteX81" fmla="*/ 4957010 w 5111040"/>
              <a:gd name="connsiteY81" fmla="*/ 962527 h 2550695"/>
              <a:gd name="connsiteX82" fmla="*/ 4985886 w 5111040"/>
              <a:gd name="connsiteY82" fmla="*/ 991402 h 2550695"/>
              <a:gd name="connsiteX83" fmla="*/ 5034012 w 5111040"/>
              <a:gd name="connsiteY83" fmla="*/ 1039529 h 2550695"/>
              <a:gd name="connsiteX84" fmla="*/ 5053263 w 5111040"/>
              <a:gd name="connsiteY84" fmla="*/ 1068405 h 2550695"/>
              <a:gd name="connsiteX85" fmla="*/ 5111015 w 5111040"/>
              <a:gd name="connsiteY85" fmla="*/ 1097280 h 255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111040" h="2550695">
                <a:moveTo>
                  <a:pt x="0" y="2512194"/>
                </a:moveTo>
                <a:cubicBezTo>
                  <a:pt x="16042" y="2518611"/>
                  <a:pt x="31144" y="2528261"/>
                  <a:pt x="48126" y="2531445"/>
                </a:cubicBezTo>
                <a:cubicBezTo>
                  <a:pt x="82957" y="2537976"/>
                  <a:pt x="118588" y="2539827"/>
                  <a:pt x="154004" y="2541070"/>
                </a:cubicBezTo>
                <a:cubicBezTo>
                  <a:pt x="301535" y="2546246"/>
                  <a:pt x="449179" y="2547487"/>
                  <a:pt x="596766" y="2550695"/>
                </a:cubicBezTo>
                <a:lnTo>
                  <a:pt x="1078029" y="2521819"/>
                </a:lnTo>
                <a:lnTo>
                  <a:pt x="1193532" y="2512194"/>
                </a:lnTo>
                <a:cubicBezTo>
                  <a:pt x="1219271" y="2509620"/>
                  <a:pt x="1244867" y="2505777"/>
                  <a:pt x="1270535" y="2502569"/>
                </a:cubicBezTo>
                <a:cubicBezTo>
                  <a:pt x="1393280" y="2410510"/>
                  <a:pt x="1205334" y="2558144"/>
                  <a:pt x="1347537" y="2415941"/>
                </a:cubicBezTo>
                <a:cubicBezTo>
                  <a:pt x="1437662" y="2325816"/>
                  <a:pt x="1295264" y="2466088"/>
                  <a:pt x="1424539" y="2348565"/>
                </a:cubicBezTo>
                <a:cubicBezTo>
                  <a:pt x="1444683" y="2330252"/>
                  <a:pt x="1460511" y="2307148"/>
                  <a:pt x="1482290" y="2290813"/>
                </a:cubicBezTo>
                <a:cubicBezTo>
                  <a:pt x="1499862" y="2277634"/>
                  <a:pt x="1564322" y="2228176"/>
                  <a:pt x="1578543" y="2223436"/>
                </a:cubicBezTo>
                <a:lnTo>
                  <a:pt x="1607419" y="2213811"/>
                </a:lnTo>
                <a:cubicBezTo>
                  <a:pt x="1626669" y="2200977"/>
                  <a:pt x="1644476" y="2185657"/>
                  <a:pt x="1665170" y="2175310"/>
                </a:cubicBezTo>
                <a:cubicBezTo>
                  <a:pt x="1690837" y="2162476"/>
                  <a:pt x="1717565" y="2151573"/>
                  <a:pt x="1742172" y="2136809"/>
                </a:cubicBezTo>
                <a:cubicBezTo>
                  <a:pt x="1801642" y="2101127"/>
                  <a:pt x="1772149" y="2112470"/>
                  <a:pt x="1828800" y="2098308"/>
                </a:cubicBezTo>
                <a:cubicBezTo>
                  <a:pt x="1844842" y="2088683"/>
                  <a:pt x="1859973" y="2077343"/>
                  <a:pt x="1876926" y="2069432"/>
                </a:cubicBezTo>
                <a:cubicBezTo>
                  <a:pt x="1965894" y="2027914"/>
                  <a:pt x="1979957" y="2043403"/>
                  <a:pt x="2050181" y="1973179"/>
                </a:cubicBezTo>
                <a:cubicBezTo>
                  <a:pt x="2063015" y="1960345"/>
                  <a:pt x="2076871" y="1948458"/>
                  <a:pt x="2088682" y="1934678"/>
                </a:cubicBezTo>
                <a:cubicBezTo>
                  <a:pt x="2096210" y="1925895"/>
                  <a:pt x="2099752" y="1913982"/>
                  <a:pt x="2107932" y="1905802"/>
                </a:cubicBezTo>
                <a:cubicBezTo>
                  <a:pt x="2147211" y="1866523"/>
                  <a:pt x="2163680" y="1865856"/>
                  <a:pt x="2194560" y="1828800"/>
                </a:cubicBezTo>
                <a:cubicBezTo>
                  <a:pt x="2201966" y="1819913"/>
                  <a:pt x="2205993" y="1808452"/>
                  <a:pt x="2213810" y="1799925"/>
                </a:cubicBezTo>
                <a:cubicBezTo>
                  <a:pt x="2241404" y="1769822"/>
                  <a:pt x="2274927" y="1745185"/>
                  <a:pt x="2300438" y="1713297"/>
                </a:cubicBezTo>
                <a:cubicBezTo>
                  <a:pt x="2313272" y="1697255"/>
                  <a:pt x="2325290" y="1680526"/>
                  <a:pt x="2338939" y="1665171"/>
                </a:cubicBezTo>
                <a:cubicBezTo>
                  <a:pt x="2350997" y="1651606"/>
                  <a:pt x="2363781" y="1638622"/>
                  <a:pt x="2377440" y="1626670"/>
                </a:cubicBezTo>
                <a:cubicBezTo>
                  <a:pt x="2422322" y="1587398"/>
                  <a:pt x="2442271" y="1591990"/>
                  <a:pt x="2483318" y="1530417"/>
                </a:cubicBezTo>
                <a:cubicBezTo>
                  <a:pt x="2522551" y="1471565"/>
                  <a:pt x="2478831" y="1533058"/>
                  <a:pt x="2541069" y="1463040"/>
                </a:cubicBezTo>
                <a:cubicBezTo>
                  <a:pt x="2599267" y="1397568"/>
                  <a:pt x="2555454" y="1430991"/>
                  <a:pt x="2608446" y="1395664"/>
                </a:cubicBezTo>
                <a:cubicBezTo>
                  <a:pt x="2667523" y="1307050"/>
                  <a:pt x="2572829" y="1444999"/>
                  <a:pt x="2666198" y="1328287"/>
                </a:cubicBezTo>
                <a:cubicBezTo>
                  <a:pt x="2680651" y="1310221"/>
                  <a:pt x="2691865" y="1289786"/>
                  <a:pt x="2704699" y="1270535"/>
                </a:cubicBezTo>
                <a:cubicBezTo>
                  <a:pt x="2711116" y="1260910"/>
                  <a:pt x="2715769" y="1249839"/>
                  <a:pt x="2723949" y="1241659"/>
                </a:cubicBezTo>
                <a:cubicBezTo>
                  <a:pt x="2733574" y="1232034"/>
                  <a:pt x="2744658" y="1223674"/>
                  <a:pt x="2752825" y="1212784"/>
                </a:cubicBezTo>
                <a:cubicBezTo>
                  <a:pt x="2764050" y="1197817"/>
                  <a:pt x="2770476" y="1179624"/>
                  <a:pt x="2781701" y="1164657"/>
                </a:cubicBezTo>
                <a:cubicBezTo>
                  <a:pt x="2789868" y="1153767"/>
                  <a:pt x="2801957" y="1146316"/>
                  <a:pt x="2810577" y="1135781"/>
                </a:cubicBezTo>
                <a:cubicBezTo>
                  <a:pt x="2830894" y="1110949"/>
                  <a:pt x="2845641" y="1081466"/>
                  <a:pt x="2868328" y="1058779"/>
                </a:cubicBezTo>
                <a:lnTo>
                  <a:pt x="2935705" y="991402"/>
                </a:lnTo>
                <a:cubicBezTo>
                  <a:pt x="2948539" y="978568"/>
                  <a:pt x="2964138" y="968002"/>
                  <a:pt x="2974206" y="952901"/>
                </a:cubicBezTo>
                <a:cubicBezTo>
                  <a:pt x="2980623" y="943276"/>
                  <a:pt x="2985675" y="932586"/>
                  <a:pt x="2993457" y="924026"/>
                </a:cubicBezTo>
                <a:cubicBezTo>
                  <a:pt x="3017875" y="897167"/>
                  <a:pt x="3050324" y="877227"/>
                  <a:pt x="3070459" y="847024"/>
                </a:cubicBezTo>
                <a:cubicBezTo>
                  <a:pt x="3076876" y="837399"/>
                  <a:pt x="3081970" y="826747"/>
                  <a:pt x="3089709" y="818148"/>
                </a:cubicBezTo>
                <a:cubicBezTo>
                  <a:pt x="3110956" y="794540"/>
                  <a:pt x="3134627" y="773230"/>
                  <a:pt x="3157086" y="750771"/>
                </a:cubicBezTo>
                <a:cubicBezTo>
                  <a:pt x="3166711" y="741146"/>
                  <a:pt x="3177605" y="732640"/>
                  <a:pt x="3185962" y="721895"/>
                </a:cubicBezTo>
                <a:cubicBezTo>
                  <a:pt x="3208421" y="693019"/>
                  <a:pt x="3233048" y="665706"/>
                  <a:pt x="3253339" y="635268"/>
                </a:cubicBezTo>
                <a:cubicBezTo>
                  <a:pt x="3298693" y="567235"/>
                  <a:pt x="3241788" y="651437"/>
                  <a:pt x="3301465" y="567891"/>
                </a:cubicBezTo>
                <a:cubicBezTo>
                  <a:pt x="3371867" y="469329"/>
                  <a:pt x="3255182" y="626396"/>
                  <a:pt x="3349591" y="500514"/>
                </a:cubicBezTo>
                <a:cubicBezTo>
                  <a:pt x="3373788" y="427929"/>
                  <a:pt x="3341148" y="517402"/>
                  <a:pt x="3378467" y="442762"/>
                </a:cubicBezTo>
                <a:cubicBezTo>
                  <a:pt x="3383004" y="433687"/>
                  <a:pt x="3383555" y="422962"/>
                  <a:pt x="3388092" y="413887"/>
                </a:cubicBezTo>
                <a:cubicBezTo>
                  <a:pt x="3393266" y="403540"/>
                  <a:pt x="3401803" y="395167"/>
                  <a:pt x="3407343" y="385011"/>
                </a:cubicBezTo>
                <a:cubicBezTo>
                  <a:pt x="3421085" y="359818"/>
                  <a:pt x="3425552" y="328301"/>
                  <a:pt x="3445844" y="308009"/>
                </a:cubicBezTo>
                <a:cubicBezTo>
                  <a:pt x="3455469" y="298384"/>
                  <a:pt x="3466006" y="289590"/>
                  <a:pt x="3474720" y="279133"/>
                </a:cubicBezTo>
                <a:cubicBezTo>
                  <a:pt x="3482126" y="270246"/>
                  <a:pt x="3486442" y="259040"/>
                  <a:pt x="3493970" y="250257"/>
                </a:cubicBezTo>
                <a:cubicBezTo>
                  <a:pt x="3508858" y="232888"/>
                  <a:pt x="3548849" y="193941"/>
                  <a:pt x="3570972" y="182880"/>
                </a:cubicBezTo>
                <a:cubicBezTo>
                  <a:pt x="3582804" y="176964"/>
                  <a:pt x="3596639" y="176463"/>
                  <a:pt x="3609473" y="173255"/>
                </a:cubicBezTo>
                <a:cubicBezTo>
                  <a:pt x="3692227" y="118088"/>
                  <a:pt x="3587524" y="184229"/>
                  <a:pt x="3667225" y="144379"/>
                </a:cubicBezTo>
                <a:cubicBezTo>
                  <a:pt x="3677572" y="139206"/>
                  <a:pt x="3685530" y="129827"/>
                  <a:pt x="3696101" y="125129"/>
                </a:cubicBezTo>
                <a:cubicBezTo>
                  <a:pt x="3714644" y="116888"/>
                  <a:pt x="3736968" y="117134"/>
                  <a:pt x="3753852" y="105878"/>
                </a:cubicBezTo>
                <a:cubicBezTo>
                  <a:pt x="3820046" y="61749"/>
                  <a:pt x="3789655" y="74693"/>
                  <a:pt x="3840480" y="57752"/>
                </a:cubicBezTo>
                <a:cubicBezTo>
                  <a:pt x="3859730" y="44918"/>
                  <a:pt x="3876282" y="26567"/>
                  <a:pt x="3898231" y="19251"/>
                </a:cubicBezTo>
                <a:lnTo>
                  <a:pt x="3955983" y="0"/>
                </a:lnTo>
                <a:cubicBezTo>
                  <a:pt x="3991276" y="3209"/>
                  <a:pt x="4026779" y="4614"/>
                  <a:pt x="4061861" y="9626"/>
                </a:cubicBezTo>
                <a:cubicBezTo>
                  <a:pt x="4071905" y="11061"/>
                  <a:pt x="4080981" y="16464"/>
                  <a:pt x="4090737" y="19251"/>
                </a:cubicBezTo>
                <a:cubicBezTo>
                  <a:pt x="4103457" y="22885"/>
                  <a:pt x="4116518" y="25242"/>
                  <a:pt x="4129238" y="28876"/>
                </a:cubicBezTo>
                <a:cubicBezTo>
                  <a:pt x="4162611" y="38411"/>
                  <a:pt x="4168948" y="44191"/>
                  <a:pt x="4206240" y="57752"/>
                </a:cubicBezTo>
                <a:cubicBezTo>
                  <a:pt x="4225310" y="64686"/>
                  <a:pt x="4244741" y="70585"/>
                  <a:pt x="4263991" y="77002"/>
                </a:cubicBezTo>
                <a:cubicBezTo>
                  <a:pt x="4273616" y="80211"/>
                  <a:pt x="4283024" y="84167"/>
                  <a:pt x="4292867" y="86628"/>
                </a:cubicBezTo>
                <a:lnTo>
                  <a:pt x="4331368" y="96253"/>
                </a:lnTo>
                <a:cubicBezTo>
                  <a:pt x="4477327" y="193558"/>
                  <a:pt x="4327527" y="88239"/>
                  <a:pt x="4417996" y="163630"/>
                </a:cubicBezTo>
                <a:cubicBezTo>
                  <a:pt x="4426883" y="171036"/>
                  <a:pt x="4438225" y="175195"/>
                  <a:pt x="4446871" y="182880"/>
                </a:cubicBezTo>
                <a:cubicBezTo>
                  <a:pt x="4467219" y="200967"/>
                  <a:pt x="4489522" y="217980"/>
                  <a:pt x="4504623" y="240632"/>
                </a:cubicBezTo>
                <a:cubicBezTo>
                  <a:pt x="4511040" y="250257"/>
                  <a:pt x="4515693" y="261328"/>
                  <a:pt x="4523873" y="269508"/>
                </a:cubicBezTo>
                <a:cubicBezTo>
                  <a:pt x="4532053" y="277688"/>
                  <a:pt x="4543124" y="282341"/>
                  <a:pt x="4552749" y="288758"/>
                </a:cubicBezTo>
                <a:cubicBezTo>
                  <a:pt x="4559166" y="298383"/>
                  <a:pt x="4564594" y="308747"/>
                  <a:pt x="4572000" y="317634"/>
                </a:cubicBezTo>
                <a:cubicBezTo>
                  <a:pt x="4608198" y="361071"/>
                  <a:pt x="4594054" y="329761"/>
                  <a:pt x="4620126" y="375386"/>
                </a:cubicBezTo>
                <a:cubicBezTo>
                  <a:pt x="4642788" y="415045"/>
                  <a:pt x="4642849" y="424304"/>
                  <a:pt x="4658627" y="471638"/>
                </a:cubicBezTo>
                <a:cubicBezTo>
                  <a:pt x="4661835" y="481263"/>
                  <a:pt x="4662624" y="492072"/>
                  <a:pt x="4668252" y="500514"/>
                </a:cubicBezTo>
                <a:cubicBezTo>
                  <a:pt x="4702343" y="551650"/>
                  <a:pt x="4675356" y="506874"/>
                  <a:pt x="4706753" y="577516"/>
                </a:cubicBezTo>
                <a:cubicBezTo>
                  <a:pt x="4712581" y="590628"/>
                  <a:pt x="4720352" y="602829"/>
                  <a:pt x="4726004" y="616017"/>
                </a:cubicBezTo>
                <a:cubicBezTo>
                  <a:pt x="4730001" y="625343"/>
                  <a:pt x="4731092" y="635818"/>
                  <a:pt x="4735629" y="644893"/>
                </a:cubicBezTo>
                <a:cubicBezTo>
                  <a:pt x="4743996" y="661626"/>
                  <a:pt x="4754461" y="677236"/>
                  <a:pt x="4764505" y="693019"/>
                </a:cubicBezTo>
                <a:cubicBezTo>
                  <a:pt x="4764533" y="693063"/>
                  <a:pt x="4812617" y="765187"/>
                  <a:pt x="4822257" y="779647"/>
                </a:cubicBezTo>
                <a:cubicBezTo>
                  <a:pt x="4822259" y="779649"/>
                  <a:pt x="4860757" y="837397"/>
                  <a:pt x="4860758" y="837398"/>
                </a:cubicBezTo>
                <a:cubicBezTo>
                  <a:pt x="4870383" y="847023"/>
                  <a:pt x="4881276" y="855529"/>
                  <a:pt x="4889633" y="866274"/>
                </a:cubicBezTo>
                <a:cubicBezTo>
                  <a:pt x="4935990" y="925876"/>
                  <a:pt x="4914977" y="913489"/>
                  <a:pt x="4957010" y="962527"/>
                </a:cubicBezTo>
                <a:cubicBezTo>
                  <a:pt x="4965869" y="972862"/>
                  <a:pt x="4977172" y="980945"/>
                  <a:pt x="4985886" y="991402"/>
                </a:cubicBezTo>
                <a:cubicBezTo>
                  <a:pt x="5025994" y="1039530"/>
                  <a:pt x="4981072" y="1004234"/>
                  <a:pt x="5034012" y="1039529"/>
                </a:cubicBezTo>
                <a:cubicBezTo>
                  <a:pt x="5040429" y="1049154"/>
                  <a:pt x="5043453" y="1062274"/>
                  <a:pt x="5053263" y="1068405"/>
                </a:cubicBezTo>
                <a:cubicBezTo>
                  <a:pt x="5114059" y="1106402"/>
                  <a:pt x="5111015" y="1064559"/>
                  <a:pt x="5111015" y="1097280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98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E19FC0-938E-6F93-73E7-12A370A8C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Service Specific Adapter with Overarching Use Case: Early Adopter Efforts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0990F5-5769-AAC4-8D73-E96694C0F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C262BB-4310-134F-8D24-58475080D94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2FAE6-D649-42C6-85AF-5C6BDA99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62" y="1412776"/>
            <a:ext cx="9574733" cy="53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4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50472A-0FA7-A071-5623-37EF72E0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Knowledge interactions - cyberGRID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3069D-0A72-4C40-201B-5EE010304C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Monitoring</a:t>
            </a:r>
          </a:p>
          <a:p>
            <a:r>
              <a:rPr lang="en-GB" sz="1800" b="1" dirty="0"/>
              <a:t>6 x </a:t>
            </a:r>
            <a:r>
              <a:rPr lang="en-GB" sz="1800" b="1" dirty="0" err="1"/>
              <a:t>PostReactKnowladgeInteractions</a:t>
            </a:r>
            <a:endParaRPr lang="en-GB" sz="1800" b="1" dirty="0"/>
          </a:p>
          <a:p>
            <a:pPr marL="742950" lvl="1" indent="-285750"/>
            <a:r>
              <a:rPr lang="en-GB" sz="1800" b="1" dirty="0"/>
              <a:t>Active power</a:t>
            </a:r>
          </a:p>
          <a:p>
            <a:pPr marL="742950" lvl="1" indent="-285750"/>
            <a:r>
              <a:rPr lang="en-GB" sz="1800" dirty="0"/>
              <a:t>(optional) </a:t>
            </a:r>
            <a:r>
              <a:rPr lang="en-GB" sz="1800" b="1" dirty="0"/>
              <a:t>Baseline forecast</a:t>
            </a:r>
          </a:p>
          <a:p>
            <a:pPr marL="742950" lvl="1" indent="-285750"/>
            <a:r>
              <a:rPr lang="en-GB" sz="1800" dirty="0"/>
              <a:t>(optional) </a:t>
            </a:r>
            <a:r>
              <a:rPr lang="en-GB" sz="1800" b="1" dirty="0"/>
              <a:t>Positive flexibility forecast</a:t>
            </a:r>
          </a:p>
          <a:p>
            <a:pPr marL="742950" lvl="1" indent="-285750"/>
            <a:r>
              <a:rPr lang="en-GB" sz="1800" dirty="0"/>
              <a:t>(optional) </a:t>
            </a:r>
            <a:r>
              <a:rPr lang="en-GB" sz="1800" b="1" dirty="0"/>
              <a:t>Negative flexibility forecast</a:t>
            </a:r>
          </a:p>
          <a:p>
            <a:pPr marL="742950" lvl="1" indent="-285750"/>
            <a:r>
              <a:rPr lang="en-GB" sz="1800" dirty="0"/>
              <a:t>(optional) </a:t>
            </a:r>
            <a:r>
              <a:rPr lang="en-GB" sz="1800" b="1" dirty="0"/>
              <a:t>Positive flexibility marginal price forecast</a:t>
            </a:r>
          </a:p>
          <a:p>
            <a:pPr marL="742950" lvl="1" indent="-285750"/>
            <a:r>
              <a:rPr lang="en-GB" sz="1800" dirty="0"/>
              <a:t>(optional) </a:t>
            </a:r>
            <a:r>
              <a:rPr lang="en-GB" sz="1800" b="1" dirty="0"/>
              <a:t>Negative flexibility marginal price forecast</a:t>
            </a:r>
          </a:p>
          <a:p>
            <a:pPr marL="114300" indent="0">
              <a:buNone/>
            </a:pPr>
            <a:r>
              <a:rPr lang="en-GB" b="1" dirty="0"/>
              <a:t>Control</a:t>
            </a:r>
          </a:p>
          <a:p>
            <a:pPr marL="457200"/>
            <a:r>
              <a:rPr lang="en-GB" sz="1800" b="1" dirty="0"/>
              <a:t>1 x </a:t>
            </a:r>
            <a:r>
              <a:rPr lang="en-GB" sz="1800" b="1" dirty="0" err="1"/>
              <a:t>PostKnowladgeInteractions</a:t>
            </a:r>
            <a:endParaRPr lang="en-GB" sz="1800" b="1" dirty="0"/>
          </a:p>
          <a:p>
            <a:pPr marL="800100" lvl="1"/>
            <a:r>
              <a:rPr lang="en-GB" sz="1800" b="1" dirty="0"/>
              <a:t>Setpoints</a:t>
            </a:r>
          </a:p>
          <a:p>
            <a:pPr marL="457200"/>
            <a:endParaRPr lang="en-GB" b="1" dirty="0"/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3F1EC-4065-CA93-E9D3-AB53CD5F5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C262BB-4310-134F-8D24-58475080D9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erConnect">
      <a:dk1>
        <a:srgbClr val="000000"/>
      </a:dk1>
      <a:lt1>
        <a:srgbClr val="FFFFFF"/>
      </a:lt1>
      <a:dk2>
        <a:srgbClr val="FEC10D"/>
      </a:dk2>
      <a:lt2>
        <a:srgbClr val="FFFFFF"/>
      </a:lt2>
      <a:accent1>
        <a:srgbClr val="000000"/>
      </a:accent1>
      <a:accent2>
        <a:srgbClr val="FEC10D"/>
      </a:accent2>
      <a:accent3>
        <a:srgbClr val="CEE312"/>
      </a:accent3>
      <a:accent4>
        <a:srgbClr val="3EAB3A"/>
      </a:accent4>
      <a:accent5>
        <a:srgbClr val="4F4B4C"/>
      </a:accent5>
      <a:accent6>
        <a:srgbClr val="E21C26"/>
      </a:accent6>
      <a:hlink>
        <a:srgbClr val="5D9E58"/>
      </a:hlink>
      <a:folHlink>
        <a:srgbClr val="E64421"/>
      </a:folHlink>
    </a:clrScheme>
    <a:fontScheme name="Personalizado 1">
      <a:majorFont>
        <a:latin typeface="Montserrat"/>
        <a:ea typeface="Arial"/>
        <a:cs typeface="Arial"/>
      </a:majorFont>
      <a:minorFont>
        <a:latin typeface="IBM Plex Mono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97632AB836C45BD20B33C610187E7" ma:contentTypeVersion="14" ma:contentTypeDescription="Create a new document." ma:contentTypeScope="" ma:versionID="9edbdf405d31e6cad3563a9c8eb18943">
  <xsd:schema xmlns:xsd="http://www.w3.org/2001/XMLSchema" xmlns:xs="http://www.w3.org/2001/XMLSchema" xmlns:p="http://schemas.microsoft.com/office/2006/metadata/properties" xmlns:ns2="f5d98e97-fe5b-463b-8b1a-809fb74c201a" xmlns:ns3="acc7dc02-98e1-44ca-b798-da82321faecf" targetNamespace="http://schemas.microsoft.com/office/2006/metadata/properties" ma:root="true" ma:fieldsID="cf001c9cb87963b34eaaa6b28aa7801f" ns2:_="" ns3:_="">
    <xsd:import namespace="f5d98e97-fe5b-463b-8b1a-809fb74c201a"/>
    <xsd:import namespace="acc7dc02-98e1-44ca-b798-da82321fae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98e97-fe5b-463b-8b1a-809fb74c2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29c76f8e-78fd-4773-827c-0a2f0d674d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c7dc02-98e1-44ca-b798-da82321fae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f534b73-0c2d-49ef-a3dd-4273bcb3ffae}" ma:internalName="TaxCatchAll" ma:showField="CatchAllData" ma:web="acc7dc02-98e1-44ca-b798-da82321fae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5d98e97-fe5b-463b-8b1a-809fb74c201a">
      <Terms xmlns="http://schemas.microsoft.com/office/infopath/2007/PartnerControls"/>
    </lcf76f155ced4ddcb4097134ff3c332f>
    <TaxCatchAll xmlns="acc7dc02-98e1-44ca-b798-da82321faecf" xsi:nil="true"/>
    <SharedWithUsers xmlns="acc7dc02-98e1-44ca-b798-da82321faecf">
      <UserInfo>
        <DisplayName>Andraž Andolšek</DisplayName>
        <AccountId>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83FAD85-B0E6-41EF-918C-148D2F3707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DB4488-8D2A-4C6A-80BE-E6CCBD4481B0}">
  <ds:schemaRefs>
    <ds:schemaRef ds:uri="acc7dc02-98e1-44ca-b798-da82321faecf"/>
    <ds:schemaRef ds:uri="f5d98e97-fe5b-463b-8b1a-809fb74c20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4D5FDA4-15D2-458F-B9B8-8A0F931D9569}">
  <ds:schemaRefs>
    <ds:schemaRef ds:uri="http://purl.org/dc/dcmitype/"/>
    <ds:schemaRef ds:uri="http://purl.org/dc/terms/"/>
    <ds:schemaRef ds:uri="http://purl.org/dc/elements/1.1/"/>
    <ds:schemaRef ds:uri="f5d98e97-fe5b-463b-8b1a-809fb74c201a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acc7dc02-98e1-44ca-b798-da82321faec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INESCTEC_Apres Templates_PT2</Template>
  <TotalTime>132</TotalTime>
  <Words>619</Words>
  <Application>Microsoft Macintosh PowerPoint</Application>
  <PresentationFormat>Widescreen</PresentationFormat>
  <Paragraphs>125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IBM Plex Mono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Andraž Andolšek</cp:lastModifiedBy>
  <cp:revision>3</cp:revision>
  <dcterms:created xsi:type="dcterms:W3CDTF">2016-10-25T13:04:22Z</dcterms:created>
  <dcterms:modified xsi:type="dcterms:W3CDTF">2022-07-28T13:21:47Z</dcterms:modified>
  <cp:category/>
  <dc:identifier/>
  <cp:contentStatus/>
  <dc:languag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0x0101001F697632AB836C45BD20B33C610187E7</vt:lpwstr>
  </property>
  <property fmtid="{D5CDD505-2E9C-101B-9397-08002B2CF9AE}" pid="3" name="MediaServiceImageTags">
    <vt:lpwstr/>
  </property>
</Properties>
</file>