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2" r:id="rId9"/>
    <p:sldId id="264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395" autoAdjust="0"/>
  </p:normalViewPr>
  <p:slideViewPr>
    <p:cSldViewPr snapToGrid="0">
      <p:cViewPr>
        <p:scale>
          <a:sx n="66" d="100"/>
          <a:sy n="66" d="100"/>
        </p:scale>
        <p:origin x="-156" y="101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oti\&#193;llamvizsga\Allamvizsga\Doc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oti\&#193;llamvizsga\Allamvizsga\Doc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Resistor measurement error</a:t>
            </a:r>
            <a:endParaRPr lang="hu-HU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4"/>
          <c:order val="4"/>
          <c:tx>
            <c:strRef>
              <c:f>Munka2!$E$1</c:f>
              <c:strCache>
                <c:ptCount val="1"/>
                <c:pt idx="0">
                  <c:v>Relative error compared to multimeter (%)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Munka2!$B$2:$B$13</c:f>
              <c:numCache>
                <c:formatCode>General</c:formatCode>
                <c:ptCount val="12"/>
                <c:pt idx="0">
                  <c:v>47</c:v>
                </c:pt>
                <c:pt idx="1">
                  <c:v>56</c:v>
                </c:pt>
                <c:pt idx="2">
                  <c:v>100</c:v>
                </c:pt>
                <c:pt idx="3">
                  <c:v>220</c:v>
                </c:pt>
                <c:pt idx="4">
                  <c:v>360</c:v>
                </c:pt>
                <c:pt idx="5">
                  <c:v>540</c:v>
                </c:pt>
                <c:pt idx="6">
                  <c:v>1000</c:v>
                </c:pt>
                <c:pt idx="7">
                  <c:v>2200</c:v>
                </c:pt>
                <c:pt idx="8">
                  <c:v>4700</c:v>
                </c:pt>
                <c:pt idx="9">
                  <c:v>10000</c:v>
                </c:pt>
                <c:pt idx="10">
                  <c:v>33000</c:v>
                </c:pt>
                <c:pt idx="11">
                  <c:v>62000</c:v>
                </c:pt>
              </c:numCache>
            </c:numRef>
          </c:cat>
          <c:val>
            <c:numRef>
              <c:f>Munka2!$E$2:$E$13</c:f>
              <c:numCache>
                <c:formatCode>#,##0.00</c:formatCode>
                <c:ptCount val="12"/>
                <c:pt idx="0">
                  <c:v>11.702127659574469</c:v>
                </c:pt>
                <c:pt idx="1">
                  <c:v>5.9245960502692947</c:v>
                </c:pt>
                <c:pt idx="2">
                  <c:v>7.2927072927073038</c:v>
                </c:pt>
                <c:pt idx="3">
                  <c:v>11.009174311926607</c:v>
                </c:pt>
                <c:pt idx="4">
                  <c:v>11.797752808988763</c:v>
                </c:pt>
                <c:pt idx="5">
                  <c:v>11.397058823529411</c:v>
                </c:pt>
                <c:pt idx="6">
                  <c:v>-9.183673469387756</c:v>
                </c:pt>
                <c:pt idx="7">
                  <c:v>4.7179253867151871</c:v>
                </c:pt>
                <c:pt idx="8">
                  <c:v>-7.501070663811567</c:v>
                </c:pt>
                <c:pt idx="9">
                  <c:v>-4.5764462809917354</c:v>
                </c:pt>
                <c:pt idx="10">
                  <c:v>-13.332210655235761</c:v>
                </c:pt>
                <c:pt idx="11">
                  <c:v>-20.016129032258064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83-45CB-B814-FCE439E7353D}"/>
            </c:ext>
          </c:extLst>
        </c:ser>
        <c:ser>
          <c:idx val="5"/>
          <c:order val="5"/>
          <c:tx>
            <c:strRef>
              <c:f>Munka2!$F$1</c:f>
              <c:strCache>
                <c:ptCount val="1"/>
                <c:pt idx="0">
                  <c:v>Relative error compared to printed value (%)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Munka2!$B$2:$B$13</c:f>
              <c:numCache>
                <c:formatCode>General</c:formatCode>
                <c:ptCount val="12"/>
                <c:pt idx="0">
                  <c:v>47</c:v>
                </c:pt>
                <c:pt idx="1">
                  <c:v>56</c:v>
                </c:pt>
                <c:pt idx="2">
                  <c:v>100</c:v>
                </c:pt>
                <c:pt idx="3">
                  <c:v>220</c:v>
                </c:pt>
                <c:pt idx="4">
                  <c:v>360</c:v>
                </c:pt>
                <c:pt idx="5">
                  <c:v>540</c:v>
                </c:pt>
                <c:pt idx="6">
                  <c:v>1000</c:v>
                </c:pt>
                <c:pt idx="7">
                  <c:v>2200</c:v>
                </c:pt>
                <c:pt idx="8">
                  <c:v>4700</c:v>
                </c:pt>
                <c:pt idx="9">
                  <c:v>10000</c:v>
                </c:pt>
                <c:pt idx="10">
                  <c:v>33000</c:v>
                </c:pt>
                <c:pt idx="11">
                  <c:v>62000</c:v>
                </c:pt>
              </c:numCache>
            </c:numRef>
          </c:cat>
          <c:val>
            <c:numRef>
              <c:f>Munka2!$F$2:$F$13</c:f>
              <c:numCache>
                <c:formatCode>#,##0.00</c:formatCode>
                <c:ptCount val="12"/>
                <c:pt idx="0">
                  <c:v>11.702127659574469</c:v>
                </c:pt>
                <c:pt idx="1">
                  <c:v>5.3571428571428568</c:v>
                </c:pt>
                <c:pt idx="2">
                  <c:v>7.4000000000000048</c:v>
                </c:pt>
                <c:pt idx="3">
                  <c:v>10</c:v>
                </c:pt>
                <c:pt idx="4">
                  <c:v>10.555555555555555</c:v>
                </c:pt>
                <c:pt idx="5">
                  <c:v>12.222222222222221</c:v>
                </c:pt>
                <c:pt idx="6">
                  <c:v>-11</c:v>
                </c:pt>
                <c:pt idx="7">
                  <c:v>4.6227272727272641</c:v>
                </c:pt>
                <c:pt idx="8">
                  <c:v>-8.0914893617021306</c:v>
                </c:pt>
                <c:pt idx="9">
                  <c:v>-7.6300000000000008</c:v>
                </c:pt>
                <c:pt idx="10">
                  <c:v>-14.225151515151513</c:v>
                </c:pt>
                <c:pt idx="11">
                  <c:v>-20.016129032258064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83-45CB-B814-FCE439E73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8637007"/>
        <c:axId val="66863908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Munka2!$A$1</c15:sqref>
                        </c15:formulaRef>
                      </c:ext>
                    </c:extLst>
                    <c:strCache>
                      <c:ptCount val="1"/>
                      <c:pt idx="0">
                        <c:v>Sorszám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Munka2!$B$2:$B$13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47</c:v>
                      </c:pt>
                      <c:pt idx="1">
                        <c:v>56</c:v>
                      </c:pt>
                      <c:pt idx="2">
                        <c:v>100</c:v>
                      </c:pt>
                      <c:pt idx="3">
                        <c:v>220</c:v>
                      </c:pt>
                      <c:pt idx="4">
                        <c:v>360</c:v>
                      </c:pt>
                      <c:pt idx="5">
                        <c:v>540</c:v>
                      </c:pt>
                      <c:pt idx="6">
                        <c:v>1000</c:v>
                      </c:pt>
                      <c:pt idx="7">
                        <c:v>2200</c:v>
                      </c:pt>
                      <c:pt idx="8">
                        <c:v>4700</c:v>
                      </c:pt>
                      <c:pt idx="9">
                        <c:v>10000</c:v>
                      </c:pt>
                      <c:pt idx="10">
                        <c:v>33000</c:v>
                      </c:pt>
                      <c:pt idx="11">
                        <c:v>62000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Munka2!$A$2:$A$13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583-45CB-B814-FCE439E7353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Munka2!$B$1</c15:sqref>
                        </c15:formulaRef>
                      </c:ext>
                    </c:extLst>
                    <c:strCache>
                      <c:ptCount val="1"/>
                      <c:pt idx="0">
                        <c:v>Printed value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Munka2!$B$2:$B$13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47</c:v>
                      </c:pt>
                      <c:pt idx="1">
                        <c:v>56</c:v>
                      </c:pt>
                      <c:pt idx="2">
                        <c:v>100</c:v>
                      </c:pt>
                      <c:pt idx="3">
                        <c:v>220</c:v>
                      </c:pt>
                      <c:pt idx="4">
                        <c:v>360</c:v>
                      </c:pt>
                      <c:pt idx="5">
                        <c:v>540</c:v>
                      </c:pt>
                      <c:pt idx="6">
                        <c:v>1000</c:v>
                      </c:pt>
                      <c:pt idx="7">
                        <c:v>2200</c:v>
                      </c:pt>
                      <c:pt idx="8">
                        <c:v>4700</c:v>
                      </c:pt>
                      <c:pt idx="9">
                        <c:v>10000</c:v>
                      </c:pt>
                      <c:pt idx="10">
                        <c:v>33000</c:v>
                      </c:pt>
                      <c:pt idx="11">
                        <c:v>62000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Munka2!$B$2:$B$13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47</c:v>
                      </c:pt>
                      <c:pt idx="1">
                        <c:v>56</c:v>
                      </c:pt>
                      <c:pt idx="2">
                        <c:v>100</c:v>
                      </c:pt>
                      <c:pt idx="3">
                        <c:v>220</c:v>
                      </c:pt>
                      <c:pt idx="4">
                        <c:v>360</c:v>
                      </c:pt>
                      <c:pt idx="5">
                        <c:v>540</c:v>
                      </c:pt>
                      <c:pt idx="6">
                        <c:v>1000</c:v>
                      </c:pt>
                      <c:pt idx="7">
                        <c:v>2200</c:v>
                      </c:pt>
                      <c:pt idx="8">
                        <c:v>4700</c:v>
                      </c:pt>
                      <c:pt idx="9">
                        <c:v>10000</c:v>
                      </c:pt>
                      <c:pt idx="10">
                        <c:v>33000</c:v>
                      </c:pt>
                      <c:pt idx="11">
                        <c:v>62000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583-45CB-B814-FCE439E7353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Munka2!$C$1</c15:sqref>
                        </c15:formulaRef>
                      </c:ext>
                    </c:extLst>
                    <c:strCache>
                      <c:ptCount val="1"/>
                      <c:pt idx="0">
                        <c:v>Value measured by multimeter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Munka2!$B$2:$B$13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47</c:v>
                      </c:pt>
                      <c:pt idx="1">
                        <c:v>56</c:v>
                      </c:pt>
                      <c:pt idx="2">
                        <c:v>100</c:v>
                      </c:pt>
                      <c:pt idx="3">
                        <c:v>220</c:v>
                      </c:pt>
                      <c:pt idx="4">
                        <c:v>360</c:v>
                      </c:pt>
                      <c:pt idx="5">
                        <c:v>540</c:v>
                      </c:pt>
                      <c:pt idx="6">
                        <c:v>1000</c:v>
                      </c:pt>
                      <c:pt idx="7">
                        <c:v>2200</c:v>
                      </c:pt>
                      <c:pt idx="8">
                        <c:v>4700</c:v>
                      </c:pt>
                      <c:pt idx="9">
                        <c:v>10000</c:v>
                      </c:pt>
                      <c:pt idx="10">
                        <c:v>33000</c:v>
                      </c:pt>
                      <c:pt idx="11">
                        <c:v>62000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Munka2!$C$2:$C$13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47</c:v>
                      </c:pt>
                      <c:pt idx="1">
                        <c:v>55.7</c:v>
                      </c:pt>
                      <c:pt idx="2">
                        <c:v>100.1</c:v>
                      </c:pt>
                      <c:pt idx="3">
                        <c:v>218</c:v>
                      </c:pt>
                      <c:pt idx="4">
                        <c:v>356</c:v>
                      </c:pt>
                      <c:pt idx="5">
                        <c:v>544</c:v>
                      </c:pt>
                      <c:pt idx="6">
                        <c:v>980</c:v>
                      </c:pt>
                      <c:pt idx="7">
                        <c:v>2198</c:v>
                      </c:pt>
                      <c:pt idx="8">
                        <c:v>4670</c:v>
                      </c:pt>
                      <c:pt idx="9">
                        <c:v>9680</c:v>
                      </c:pt>
                      <c:pt idx="10">
                        <c:v>32660</c:v>
                      </c:pt>
                      <c:pt idx="11">
                        <c:v>62000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583-45CB-B814-FCE439E7353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Munka2!$D$1</c15:sqref>
                        </c15:formulaRef>
                      </c:ext>
                    </c:extLst>
                    <c:strCache>
                      <c:ptCount val="1"/>
                      <c:pt idx="0">
                        <c:v>Measured value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Munka2!$B$2:$B$13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47</c:v>
                      </c:pt>
                      <c:pt idx="1">
                        <c:v>56</c:v>
                      </c:pt>
                      <c:pt idx="2">
                        <c:v>100</c:v>
                      </c:pt>
                      <c:pt idx="3">
                        <c:v>220</c:v>
                      </c:pt>
                      <c:pt idx="4">
                        <c:v>360</c:v>
                      </c:pt>
                      <c:pt idx="5">
                        <c:v>540</c:v>
                      </c:pt>
                      <c:pt idx="6">
                        <c:v>1000</c:v>
                      </c:pt>
                      <c:pt idx="7">
                        <c:v>2200</c:v>
                      </c:pt>
                      <c:pt idx="8">
                        <c:v>4700</c:v>
                      </c:pt>
                      <c:pt idx="9">
                        <c:v>10000</c:v>
                      </c:pt>
                      <c:pt idx="10">
                        <c:v>33000</c:v>
                      </c:pt>
                      <c:pt idx="11">
                        <c:v>62000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Munka2!$D$2:$D$13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52.5</c:v>
                      </c:pt>
                      <c:pt idx="1">
                        <c:v>59</c:v>
                      </c:pt>
                      <c:pt idx="2">
                        <c:v>107.4</c:v>
                      </c:pt>
                      <c:pt idx="3">
                        <c:v>242</c:v>
                      </c:pt>
                      <c:pt idx="4">
                        <c:v>398</c:v>
                      </c:pt>
                      <c:pt idx="5">
                        <c:v>606</c:v>
                      </c:pt>
                      <c:pt idx="6">
                        <c:v>890</c:v>
                      </c:pt>
                      <c:pt idx="7">
                        <c:v>2301.6999999999998</c:v>
                      </c:pt>
                      <c:pt idx="8">
                        <c:v>4319.7</c:v>
                      </c:pt>
                      <c:pt idx="9">
                        <c:v>9237</c:v>
                      </c:pt>
                      <c:pt idx="10">
                        <c:v>28305.7</c:v>
                      </c:pt>
                      <c:pt idx="11">
                        <c:v>49590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583-45CB-B814-FCE439E7353D}"/>
                  </c:ext>
                </c:extLst>
              </c15:ser>
            </c15:filteredLineSeries>
          </c:ext>
        </c:extLst>
      </c:lineChart>
      <c:catAx>
        <c:axId val="668637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Mérési</a:t>
                </a:r>
                <a:r>
                  <a:rPr lang="hu-HU" sz="2000" baseline="0"/>
                  <a:t> pontok (Ohm)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639087"/>
        <c:crosses val="autoZero"/>
        <c:auto val="1"/>
        <c:lblAlgn val="ctr"/>
        <c:lblOffset val="100"/>
        <c:noMultiLvlLbl val="0"/>
      </c:catAx>
      <c:valAx>
        <c:axId val="66863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Relative error(%)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637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Capacitor</a:t>
            </a:r>
            <a:r>
              <a:rPr lang="hu-HU" baseline="0"/>
              <a:t> measurement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616874428695874E-2"/>
          <c:y val="0.10396203647900393"/>
          <c:w val="0.87608614823452569"/>
          <c:h val="0.76274670460224614"/>
        </c:manualLayout>
      </c:layout>
      <c:lineChart>
        <c:grouping val="standard"/>
        <c:varyColors val="0"/>
        <c:ser>
          <c:idx val="4"/>
          <c:order val="4"/>
          <c:tx>
            <c:strRef>
              <c:f>Munka1!$E$1</c:f>
              <c:strCache>
                <c:ptCount val="1"/>
                <c:pt idx="0">
                  <c:v>Relative error compared to multimeter (%)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Munka1!$B$2:$B$20</c:f>
              <c:strCache>
                <c:ptCount val="19"/>
                <c:pt idx="0">
                  <c:v>60.00</c:v>
                </c:pt>
                <c:pt idx="1">
                  <c:v>75.00</c:v>
                </c:pt>
                <c:pt idx="2">
                  <c:v>100.00</c:v>
                </c:pt>
                <c:pt idx="3">
                  <c:v>200.00</c:v>
                </c:pt>
                <c:pt idx="4">
                  <c:v>300.00</c:v>
                </c:pt>
                <c:pt idx="5">
                  <c:v>400.00</c:v>
                </c:pt>
                <c:pt idx="6">
                  <c:v>500.00</c:v>
                </c:pt>
                <c:pt idx="7">
                  <c:v>600.00</c:v>
                </c:pt>
                <c:pt idx="8">
                  <c:v>700.00</c:v>
                </c:pt>
                <c:pt idx="9">
                  <c:v>800.00</c:v>
                </c:pt>
                <c:pt idx="10">
                  <c:v>900.00</c:v>
                </c:pt>
                <c:pt idx="11">
                  <c:v>1000.00</c:v>
                </c:pt>
                <c:pt idx="12">
                  <c:v>2000.00</c:v>
                </c:pt>
                <c:pt idx="13">
                  <c:v> 3000.00</c:v>
                </c:pt>
                <c:pt idx="14">
                  <c:v>4000.00</c:v>
                </c:pt>
                <c:pt idx="15">
                  <c:v>5000.00</c:v>
                </c:pt>
                <c:pt idx="16">
                  <c:v>6000.00</c:v>
                </c:pt>
                <c:pt idx="17">
                  <c:v>7000.00</c:v>
                </c:pt>
                <c:pt idx="18">
                  <c:v>8000.00</c:v>
                </c:pt>
              </c:strCache>
            </c:strRef>
          </c:cat>
          <c:val>
            <c:numRef>
              <c:f>Munka1!$E$2:$E$20</c:f>
              <c:numCache>
                <c:formatCode>0.00</c:formatCode>
                <c:ptCount val="19"/>
                <c:pt idx="0">
                  <c:v>0.63737001006374128</c:v>
                </c:pt>
                <c:pt idx="1">
                  <c:v>0.99649878804200753</c:v>
                </c:pt>
                <c:pt idx="2">
                  <c:v>2.7885202523916091</c:v>
                </c:pt>
                <c:pt idx="3">
                  <c:v>0.49504950495049505</c:v>
                </c:pt>
                <c:pt idx="4">
                  <c:v>1.5651015651015614</c:v>
                </c:pt>
                <c:pt idx="5">
                  <c:v>1.5</c:v>
                </c:pt>
                <c:pt idx="6">
                  <c:v>1.2048192771084338</c:v>
                </c:pt>
                <c:pt idx="7">
                  <c:v>1.3289036544850499</c:v>
                </c:pt>
                <c:pt idx="8">
                  <c:v>0.28530670470756064</c:v>
                </c:pt>
                <c:pt idx="9">
                  <c:v>1.086681829668944</c:v>
                </c:pt>
                <c:pt idx="10">
                  <c:v>-7.8678206136905182E-2</c:v>
                </c:pt>
                <c:pt idx="11">
                  <c:v>8.171603677221654</c:v>
                </c:pt>
                <c:pt idx="12">
                  <c:v>3.1979695431472082</c:v>
                </c:pt>
                <c:pt idx="13">
                  <c:v>3.3898305084745761</c:v>
                </c:pt>
                <c:pt idx="14">
                  <c:v>1.6414141414141417</c:v>
                </c:pt>
                <c:pt idx="15">
                  <c:v>1.214574898785425</c:v>
                </c:pt>
                <c:pt idx="16">
                  <c:v>1.3647851727042966</c:v>
                </c:pt>
                <c:pt idx="17">
                  <c:v>0.52068267283772052</c:v>
                </c:pt>
                <c:pt idx="18">
                  <c:v>1.3088346337780015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8B-4952-B320-7CB4F09613D0}"/>
            </c:ext>
          </c:extLst>
        </c:ser>
        <c:ser>
          <c:idx val="5"/>
          <c:order val="5"/>
          <c:tx>
            <c:strRef>
              <c:f>Munka1!$F$1</c:f>
              <c:strCache>
                <c:ptCount val="1"/>
                <c:pt idx="0">
                  <c:v>Relative error compared to printed value (%)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Munka1!$B$2:$B$20</c:f>
              <c:strCache>
                <c:ptCount val="19"/>
                <c:pt idx="0">
                  <c:v>60.00</c:v>
                </c:pt>
                <c:pt idx="1">
                  <c:v>75.00</c:v>
                </c:pt>
                <c:pt idx="2">
                  <c:v>100.00</c:v>
                </c:pt>
                <c:pt idx="3">
                  <c:v>200.00</c:v>
                </c:pt>
                <c:pt idx="4">
                  <c:v>300.00</c:v>
                </c:pt>
                <c:pt idx="5">
                  <c:v>400.00</c:v>
                </c:pt>
                <c:pt idx="6">
                  <c:v>500.00</c:v>
                </c:pt>
                <c:pt idx="7">
                  <c:v>600.00</c:v>
                </c:pt>
                <c:pt idx="8">
                  <c:v>700.00</c:v>
                </c:pt>
                <c:pt idx="9">
                  <c:v>800.00</c:v>
                </c:pt>
                <c:pt idx="10">
                  <c:v>900.00</c:v>
                </c:pt>
                <c:pt idx="11">
                  <c:v>1000.00</c:v>
                </c:pt>
                <c:pt idx="12">
                  <c:v>2000.00</c:v>
                </c:pt>
                <c:pt idx="13">
                  <c:v> 3000.00</c:v>
                </c:pt>
                <c:pt idx="14">
                  <c:v>4000.00</c:v>
                </c:pt>
                <c:pt idx="15">
                  <c:v>5000.00</c:v>
                </c:pt>
                <c:pt idx="16">
                  <c:v>6000.00</c:v>
                </c:pt>
                <c:pt idx="17">
                  <c:v>7000.00</c:v>
                </c:pt>
                <c:pt idx="18">
                  <c:v>8000.00</c:v>
                </c:pt>
              </c:strCache>
            </c:strRef>
          </c:cat>
          <c:val>
            <c:numRef>
              <c:f>Munka1!$F$2:$F$20</c:f>
              <c:numCache>
                <c:formatCode>0.00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1.5</c:v>
                </c:pt>
                <c:pt idx="4">
                  <c:v>1.6666666666666667</c:v>
                </c:pt>
                <c:pt idx="5">
                  <c:v>1.5</c:v>
                </c:pt>
                <c:pt idx="6">
                  <c:v>0.8</c:v>
                </c:pt>
                <c:pt idx="7">
                  <c:v>1.6666666666666667</c:v>
                </c:pt>
                <c:pt idx="8">
                  <c:v>0.4285714285714286</c:v>
                </c:pt>
                <c:pt idx="9">
                  <c:v>0</c:v>
                </c:pt>
                <c:pt idx="10">
                  <c:v>-1.2222222222222223</c:v>
                </c:pt>
                <c:pt idx="11">
                  <c:v>5.8999999999999995</c:v>
                </c:pt>
                <c:pt idx="12">
                  <c:v>1.6500000000000001</c:v>
                </c:pt>
                <c:pt idx="13">
                  <c:v>1.6659999999999999</c:v>
                </c:pt>
                <c:pt idx="14">
                  <c:v>0.625</c:v>
                </c:pt>
                <c:pt idx="15">
                  <c:v>0</c:v>
                </c:pt>
                <c:pt idx="16">
                  <c:v>0.26666666666666666</c:v>
                </c:pt>
                <c:pt idx="17">
                  <c:v>-0.7142857142857143</c:v>
                </c:pt>
                <c:pt idx="18">
                  <c:v>0.625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8B-4952-B320-7CB4F0961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274719"/>
        <c:axId val="66027596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Munka1!$A$1</c15:sqref>
                        </c15:formulaRef>
                      </c:ext>
                    </c:extLst>
                    <c:strCache>
                      <c:ptCount val="1"/>
                      <c:pt idx="0">
                        <c:v>sorszám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Munka1!$B$2:$B$20</c15:sqref>
                        </c15:formulaRef>
                      </c:ext>
                    </c:extLst>
                    <c:strCache>
                      <c:ptCount val="19"/>
                      <c:pt idx="0">
                        <c:v>60.00</c:v>
                      </c:pt>
                      <c:pt idx="1">
                        <c:v>75.00</c:v>
                      </c:pt>
                      <c:pt idx="2">
                        <c:v>100.00</c:v>
                      </c:pt>
                      <c:pt idx="3">
                        <c:v>200.00</c:v>
                      </c:pt>
                      <c:pt idx="4">
                        <c:v>300.00</c:v>
                      </c:pt>
                      <c:pt idx="5">
                        <c:v>400.00</c:v>
                      </c:pt>
                      <c:pt idx="6">
                        <c:v>500.00</c:v>
                      </c:pt>
                      <c:pt idx="7">
                        <c:v>600.00</c:v>
                      </c:pt>
                      <c:pt idx="8">
                        <c:v>700.00</c:v>
                      </c:pt>
                      <c:pt idx="9">
                        <c:v>800.00</c:v>
                      </c:pt>
                      <c:pt idx="10">
                        <c:v>900.00</c:v>
                      </c:pt>
                      <c:pt idx="11">
                        <c:v>1000.00</c:v>
                      </c:pt>
                      <c:pt idx="12">
                        <c:v>2000.00</c:v>
                      </c:pt>
                      <c:pt idx="13">
                        <c:v> 3000.00</c:v>
                      </c:pt>
                      <c:pt idx="14">
                        <c:v>4000.00</c:v>
                      </c:pt>
                      <c:pt idx="15">
                        <c:v>5000.00</c:v>
                      </c:pt>
                      <c:pt idx="16">
                        <c:v>6000.00</c:v>
                      </c:pt>
                      <c:pt idx="17">
                        <c:v>7000.00</c:v>
                      </c:pt>
                      <c:pt idx="18">
                        <c:v>8000.00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Munka1!$A$2:$A$20</c15:sqref>
                        </c15:formulaRef>
                      </c:ext>
                    </c:extLst>
                    <c:numCache>
                      <c:formatCode>General</c:formatCode>
                      <c:ptCount val="1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A58B-4952-B320-7CB4F09613D0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Munka1!$B$1</c15:sqref>
                        </c15:formulaRef>
                      </c:ext>
                    </c:extLst>
                    <c:strCache>
                      <c:ptCount val="1"/>
                      <c:pt idx="0">
                        <c:v>Printed value (nF)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Munka1!$B$2:$B$20</c15:sqref>
                        </c15:formulaRef>
                      </c:ext>
                    </c:extLst>
                    <c:strCache>
                      <c:ptCount val="19"/>
                      <c:pt idx="0">
                        <c:v>60.00</c:v>
                      </c:pt>
                      <c:pt idx="1">
                        <c:v>75.00</c:v>
                      </c:pt>
                      <c:pt idx="2">
                        <c:v>100.00</c:v>
                      </c:pt>
                      <c:pt idx="3">
                        <c:v>200.00</c:v>
                      </c:pt>
                      <c:pt idx="4">
                        <c:v>300.00</c:v>
                      </c:pt>
                      <c:pt idx="5">
                        <c:v>400.00</c:v>
                      </c:pt>
                      <c:pt idx="6">
                        <c:v>500.00</c:v>
                      </c:pt>
                      <c:pt idx="7">
                        <c:v>600.00</c:v>
                      </c:pt>
                      <c:pt idx="8">
                        <c:v>700.00</c:v>
                      </c:pt>
                      <c:pt idx="9">
                        <c:v>800.00</c:v>
                      </c:pt>
                      <c:pt idx="10">
                        <c:v>900.00</c:v>
                      </c:pt>
                      <c:pt idx="11">
                        <c:v>1000.00</c:v>
                      </c:pt>
                      <c:pt idx="12">
                        <c:v>2000.00</c:v>
                      </c:pt>
                      <c:pt idx="13">
                        <c:v> 3000.00</c:v>
                      </c:pt>
                      <c:pt idx="14">
                        <c:v>4000.00</c:v>
                      </c:pt>
                      <c:pt idx="15">
                        <c:v>5000.00</c:v>
                      </c:pt>
                      <c:pt idx="16">
                        <c:v>6000.00</c:v>
                      </c:pt>
                      <c:pt idx="17">
                        <c:v>7000.00</c:v>
                      </c:pt>
                      <c:pt idx="18">
                        <c:v>8000.00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Munka1!$B$2:$B$20</c15:sqref>
                        </c15:formulaRef>
                      </c:ext>
                    </c:extLst>
                    <c:numCache>
                      <c:formatCode>0.00</c:formatCode>
                      <c:ptCount val="19"/>
                      <c:pt idx="0">
                        <c:v>60</c:v>
                      </c:pt>
                      <c:pt idx="1">
                        <c:v>75</c:v>
                      </c:pt>
                      <c:pt idx="2">
                        <c:v>100</c:v>
                      </c:pt>
                      <c:pt idx="3">
                        <c:v>200</c:v>
                      </c:pt>
                      <c:pt idx="4">
                        <c:v>300</c:v>
                      </c:pt>
                      <c:pt idx="5">
                        <c:v>400</c:v>
                      </c:pt>
                      <c:pt idx="6">
                        <c:v>500</c:v>
                      </c:pt>
                      <c:pt idx="7">
                        <c:v>600</c:v>
                      </c:pt>
                      <c:pt idx="8">
                        <c:v>700</c:v>
                      </c:pt>
                      <c:pt idx="9">
                        <c:v>800</c:v>
                      </c:pt>
                      <c:pt idx="10">
                        <c:v>900</c:v>
                      </c:pt>
                      <c:pt idx="11">
                        <c:v>1000</c:v>
                      </c:pt>
                      <c:pt idx="12">
                        <c:v>2000</c:v>
                      </c:pt>
                      <c:pt idx="13">
                        <c:v>0</c:v>
                      </c:pt>
                      <c:pt idx="14">
                        <c:v>4000</c:v>
                      </c:pt>
                      <c:pt idx="15">
                        <c:v>5000</c:v>
                      </c:pt>
                      <c:pt idx="16">
                        <c:v>6000</c:v>
                      </c:pt>
                      <c:pt idx="17">
                        <c:v>7000</c:v>
                      </c:pt>
                      <c:pt idx="18">
                        <c:v>8000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58B-4952-B320-7CB4F09613D0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Munka1!$C$1</c15:sqref>
                        </c15:formulaRef>
                      </c:ext>
                    </c:extLst>
                    <c:strCache>
                      <c:ptCount val="1"/>
                      <c:pt idx="0">
                        <c:v>Value measured by multimeter (nF)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Munka1!$B$2:$B$20</c15:sqref>
                        </c15:formulaRef>
                      </c:ext>
                    </c:extLst>
                    <c:strCache>
                      <c:ptCount val="19"/>
                      <c:pt idx="0">
                        <c:v>60.00</c:v>
                      </c:pt>
                      <c:pt idx="1">
                        <c:v>75.00</c:v>
                      </c:pt>
                      <c:pt idx="2">
                        <c:v>100.00</c:v>
                      </c:pt>
                      <c:pt idx="3">
                        <c:v>200.00</c:v>
                      </c:pt>
                      <c:pt idx="4">
                        <c:v>300.00</c:v>
                      </c:pt>
                      <c:pt idx="5">
                        <c:v>400.00</c:v>
                      </c:pt>
                      <c:pt idx="6">
                        <c:v>500.00</c:v>
                      </c:pt>
                      <c:pt idx="7">
                        <c:v>600.00</c:v>
                      </c:pt>
                      <c:pt idx="8">
                        <c:v>700.00</c:v>
                      </c:pt>
                      <c:pt idx="9">
                        <c:v>800.00</c:v>
                      </c:pt>
                      <c:pt idx="10">
                        <c:v>900.00</c:v>
                      </c:pt>
                      <c:pt idx="11">
                        <c:v>1000.00</c:v>
                      </c:pt>
                      <c:pt idx="12">
                        <c:v>2000.00</c:v>
                      </c:pt>
                      <c:pt idx="13">
                        <c:v> 3000.00</c:v>
                      </c:pt>
                      <c:pt idx="14">
                        <c:v>4000.00</c:v>
                      </c:pt>
                      <c:pt idx="15">
                        <c:v>5000.00</c:v>
                      </c:pt>
                      <c:pt idx="16">
                        <c:v>6000.00</c:v>
                      </c:pt>
                      <c:pt idx="17">
                        <c:v>7000.00</c:v>
                      </c:pt>
                      <c:pt idx="18">
                        <c:v>8000.00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Munka1!$C$2:$C$20</c15:sqref>
                        </c15:formulaRef>
                      </c:ext>
                    </c:extLst>
                    <c:numCache>
                      <c:formatCode>0.00</c:formatCode>
                      <c:ptCount val="19"/>
                      <c:pt idx="0">
                        <c:v>59.62</c:v>
                      </c:pt>
                      <c:pt idx="1">
                        <c:v>74.260000000000005</c:v>
                      </c:pt>
                      <c:pt idx="2">
                        <c:v>98.26</c:v>
                      </c:pt>
                      <c:pt idx="3">
                        <c:v>202</c:v>
                      </c:pt>
                      <c:pt idx="4">
                        <c:v>300.3</c:v>
                      </c:pt>
                      <c:pt idx="5">
                        <c:v>400</c:v>
                      </c:pt>
                      <c:pt idx="6">
                        <c:v>498</c:v>
                      </c:pt>
                      <c:pt idx="7">
                        <c:v>602</c:v>
                      </c:pt>
                      <c:pt idx="8">
                        <c:v>701</c:v>
                      </c:pt>
                      <c:pt idx="9">
                        <c:v>791.4</c:v>
                      </c:pt>
                      <c:pt idx="10">
                        <c:v>889.7</c:v>
                      </c:pt>
                      <c:pt idx="11">
                        <c:v>979</c:v>
                      </c:pt>
                      <c:pt idx="12">
                        <c:v>1970</c:v>
                      </c:pt>
                      <c:pt idx="13">
                        <c:v>2950</c:v>
                      </c:pt>
                      <c:pt idx="14">
                        <c:v>3960</c:v>
                      </c:pt>
                      <c:pt idx="15">
                        <c:v>4940</c:v>
                      </c:pt>
                      <c:pt idx="16">
                        <c:v>5935</c:v>
                      </c:pt>
                      <c:pt idx="17">
                        <c:v>6914</c:v>
                      </c:pt>
                      <c:pt idx="18">
                        <c:v>7946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58B-4952-B320-7CB4F09613D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Munka1!$D$1</c15:sqref>
                        </c15:formulaRef>
                      </c:ext>
                    </c:extLst>
                    <c:strCache>
                      <c:ptCount val="1"/>
                      <c:pt idx="0">
                        <c:v>Measured value (nF)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Munka1!$B$2:$B$20</c15:sqref>
                        </c15:formulaRef>
                      </c:ext>
                    </c:extLst>
                    <c:strCache>
                      <c:ptCount val="19"/>
                      <c:pt idx="0">
                        <c:v>60.00</c:v>
                      </c:pt>
                      <c:pt idx="1">
                        <c:v>75.00</c:v>
                      </c:pt>
                      <c:pt idx="2">
                        <c:v>100.00</c:v>
                      </c:pt>
                      <c:pt idx="3">
                        <c:v>200.00</c:v>
                      </c:pt>
                      <c:pt idx="4">
                        <c:v>300.00</c:v>
                      </c:pt>
                      <c:pt idx="5">
                        <c:v>400.00</c:v>
                      </c:pt>
                      <c:pt idx="6">
                        <c:v>500.00</c:v>
                      </c:pt>
                      <c:pt idx="7">
                        <c:v>600.00</c:v>
                      </c:pt>
                      <c:pt idx="8">
                        <c:v>700.00</c:v>
                      </c:pt>
                      <c:pt idx="9">
                        <c:v>800.00</c:v>
                      </c:pt>
                      <c:pt idx="10">
                        <c:v>900.00</c:v>
                      </c:pt>
                      <c:pt idx="11">
                        <c:v>1000.00</c:v>
                      </c:pt>
                      <c:pt idx="12">
                        <c:v>2000.00</c:v>
                      </c:pt>
                      <c:pt idx="13">
                        <c:v> 3000.00</c:v>
                      </c:pt>
                      <c:pt idx="14">
                        <c:v>4000.00</c:v>
                      </c:pt>
                      <c:pt idx="15">
                        <c:v>5000.00</c:v>
                      </c:pt>
                      <c:pt idx="16">
                        <c:v>6000.00</c:v>
                      </c:pt>
                      <c:pt idx="17">
                        <c:v>7000.00</c:v>
                      </c:pt>
                      <c:pt idx="18">
                        <c:v>8000.00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Munka1!$D$2:$D$20</c15:sqref>
                        </c15:formulaRef>
                      </c:ext>
                    </c:extLst>
                    <c:numCache>
                      <c:formatCode>0.00</c:formatCode>
                      <c:ptCount val="19"/>
                      <c:pt idx="0">
                        <c:v>60</c:v>
                      </c:pt>
                      <c:pt idx="1">
                        <c:v>75</c:v>
                      </c:pt>
                      <c:pt idx="2">
                        <c:v>101</c:v>
                      </c:pt>
                      <c:pt idx="3">
                        <c:v>203</c:v>
                      </c:pt>
                      <c:pt idx="4">
                        <c:v>305</c:v>
                      </c:pt>
                      <c:pt idx="5">
                        <c:v>406</c:v>
                      </c:pt>
                      <c:pt idx="6">
                        <c:v>504</c:v>
                      </c:pt>
                      <c:pt idx="7">
                        <c:v>610</c:v>
                      </c:pt>
                      <c:pt idx="8">
                        <c:v>703</c:v>
                      </c:pt>
                      <c:pt idx="9">
                        <c:v>800</c:v>
                      </c:pt>
                      <c:pt idx="10">
                        <c:v>889</c:v>
                      </c:pt>
                      <c:pt idx="11">
                        <c:v>1059</c:v>
                      </c:pt>
                      <c:pt idx="12">
                        <c:v>2033</c:v>
                      </c:pt>
                      <c:pt idx="13">
                        <c:v>3050</c:v>
                      </c:pt>
                      <c:pt idx="14">
                        <c:v>4025</c:v>
                      </c:pt>
                      <c:pt idx="15">
                        <c:v>5000</c:v>
                      </c:pt>
                      <c:pt idx="16">
                        <c:v>6016</c:v>
                      </c:pt>
                      <c:pt idx="17">
                        <c:v>6950</c:v>
                      </c:pt>
                      <c:pt idx="18">
                        <c:v>8050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58B-4952-B320-7CB4F09613D0}"/>
                  </c:ext>
                </c:extLst>
              </c15:ser>
            </c15:filteredLineSeries>
          </c:ext>
        </c:extLst>
      </c:lineChart>
      <c:catAx>
        <c:axId val="660274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Values</a:t>
                </a:r>
                <a:r>
                  <a:rPr lang="hu-HU" sz="2000" baseline="0"/>
                  <a:t> (nF)</a:t>
                </a:r>
                <a:endParaRPr lang="en-US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275967"/>
        <c:crosses val="autoZero"/>
        <c:auto val="1"/>
        <c:lblAlgn val="ctr"/>
        <c:lblOffset val="100"/>
        <c:noMultiLvlLbl val="0"/>
      </c:catAx>
      <c:valAx>
        <c:axId val="66027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Relative error(%)</a:t>
                </a:r>
                <a:endParaRPr lang="en-GB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27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0CA18-B781-4F58-AAF5-61657D5EFF36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5E3AE-691F-49BB-9A15-C778900CFD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2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5E3AE-691F-49BB-9A15-C778900CFD0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9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14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54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9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1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5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9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7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5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7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3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0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6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52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7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2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8C32F9-95E2-4FF4-B997-7C070F6AC7BB}" type="datetimeFigureOut">
              <a:rPr lang="en-GB" smtClean="0"/>
              <a:t>09/11/2023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E60E6C-1FEF-40CC-B165-212EF29C1D4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0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electronic component tester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Luk</a:t>
            </a:r>
            <a:r>
              <a:rPr lang="hu-HU" dirty="0" smtClean="0"/>
              <a:t>ács Botond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0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07914"/>
              </p:ext>
            </p:extLst>
          </p:nvPr>
        </p:nvGraphicFramePr>
        <p:xfrm>
          <a:off x="577516" y="1395663"/>
          <a:ext cx="11004883" cy="4975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ím 1"/>
          <p:cNvSpPr txBox="1">
            <a:spLocks/>
          </p:cNvSpPr>
          <p:nvPr/>
        </p:nvSpPr>
        <p:spPr>
          <a:xfrm>
            <a:off x="3728659" y="615349"/>
            <a:ext cx="4702595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Capacitor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characteristic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77406" y="1778123"/>
            <a:ext cx="3843885" cy="5125181"/>
          </a:xfrm>
        </p:spPr>
      </p:pic>
      <p:sp>
        <p:nvSpPr>
          <p:cNvPr id="3" name="Szövegdoboz 2"/>
          <p:cNvSpPr txBox="1"/>
          <p:nvPr/>
        </p:nvSpPr>
        <p:spPr>
          <a:xfrm>
            <a:off x="8461939" y="2418771"/>
            <a:ext cx="2452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axis is the collector current in mA. The X axis is the Collector-emitter</a:t>
            </a:r>
            <a:r>
              <a:rPr lang="hu-HU" dirty="0" smtClean="0"/>
              <a:t> </a:t>
            </a:r>
            <a:r>
              <a:rPr lang="en-US" dirty="0" smtClean="0"/>
              <a:t>voltage in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r>
              <a:rPr lang="hu-HU" dirty="0" smtClean="0"/>
              <a:t> </a:t>
            </a:r>
            <a:r>
              <a:rPr lang="en-US" dirty="0" smtClean="0"/>
              <a:t>characteristic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7133" y="1837270"/>
            <a:ext cx="3517734" cy="4690312"/>
          </a:xfrm>
        </p:spPr>
      </p:pic>
      <p:sp>
        <p:nvSpPr>
          <p:cNvPr id="6" name="Szövegdoboz 5"/>
          <p:cNvSpPr txBox="1"/>
          <p:nvPr/>
        </p:nvSpPr>
        <p:spPr>
          <a:xfrm>
            <a:off x="8803178" y="2685011"/>
            <a:ext cx="256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 the collector and emitter is connected to ground. </a:t>
            </a:r>
            <a:r>
              <a:rPr lang="en-US" dirty="0" smtClean="0"/>
              <a:t>On the base increases the voltage and measures the current flowing through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characteristic</a:t>
            </a:r>
            <a:r>
              <a:rPr lang="hu-HU" dirty="0" smtClean="0"/>
              <a:t>s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94414" y="1814716"/>
            <a:ext cx="3603170" cy="4804227"/>
          </a:xfrm>
        </p:spPr>
      </p:pic>
      <p:sp>
        <p:nvSpPr>
          <p:cNvPr id="5" name="Szövegdoboz 4"/>
          <p:cNvSpPr txBox="1"/>
          <p:nvPr/>
        </p:nvSpPr>
        <p:spPr>
          <a:xfrm>
            <a:off x="8695113" y="2610196"/>
            <a:ext cx="2709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 the collector-emitter</a:t>
            </a:r>
            <a:r>
              <a:rPr lang="hu-HU" dirty="0" smtClean="0"/>
              <a:t> </a:t>
            </a:r>
            <a:r>
              <a:rPr lang="en-US" dirty="0" smtClean="0"/>
              <a:t>voltage is constant and </a:t>
            </a:r>
            <a:r>
              <a:rPr lang="en-US" dirty="0" smtClean="0"/>
              <a:t>increases the base current</a:t>
            </a:r>
            <a:r>
              <a:rPr lang="en-US" dirty="0" smtClean="0"/>
              <a:t>. If this current is high enough then the transistor turns into a switch.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8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tester can identify resistors, capacitors, diodes and transistors with approximate accuracy, while also identifies the pinout.</a:t>
            </a:r>
          </a:p>
          <a:p>
            <a:r>
              <a:rPr lang="en-US" dirty="0" smtClean="0"/>
              <a:t>Displays the results on it’s built in display and only requires a USB power supply.</a:t>
            </a:r>
          </a:p>
          <a:p>
            <a:r>
              <a:rPr lang="en-US" dirty="0" smtClean="0"/>
              <a:t>Simple usage and automated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2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resistors</a:t>
            </a:r>
            <a:r>
              <a:rPr lang="en-US" dirty="0"/>
              <a:t>, </a:t>
            </a:r>
            <a:r>
              <a:rPr lang="en-US" dirty="0" smtClean="0"/>
              <a:t>capacitor</a:t>
            </a:r>
            <a:r>
              <a:rPr lang="hu-HU" dirty="0" smtClean="0"/>
              <a:t>s, </a:t>
            </a:r>
            <a:r>
              <a:rPr lang="en-US" dirty="0" smtClean="0"/>
              <a:t>diodes</a:t>
            </a:r>
            <a:r>
              <a:rPr lang="hu-HU" dirty="0" smtClean="0"/>
              <a:t> and </a:t>
            </a:r>
            <a:r>
              <a:rPr lang="en-US" dirty="0" smtClean="0"/>
              <a:t>transistors</a:t>
            </a:r>
            <a:r>
              <a:rPr lang="hu-HU" dirty="0" smtClean="0"/>
              <a:t> </a:t>
            </a:r>
            <a:r>
              <a:rPr lang="en-US" dirty="0" smtClean="0"/>
              <a:t>pinout</a:t>
            </a:r>
            <a:r>
              <a:rPr lang="hu-HU" dirty="0" smtClean="0"/>
              <a:t> and </a:t>
            </a:r>
            <a:r>
              <a:rPr lang="en-US" dirty="0" smtClean="0"/>
              <a:t>approximate</a:t>
            </a:r>
            <a:r>
              <a:rPr lang="hu-HU" dirty="0" smtClean="0"/>
              <a:t> </a:t>
            </a:r>
            <a:r>
              <a:rPr lang="en-US" dirty="0" smtClean="0"/>
              <a:t>values</a:t>
            </a:r>
            <a:r>
              <a:rPr lang="hu-HU" dirty="0" smtClean="0"/>
              <a:t>  in an </a:t>
            </a:r>
            <a:r>
              <a:rPr lang="en-US" dirty="0" smtClean="0"/>
              <a:t>automated</a:t>
            </a:r>
            <a:r>
              <a:rPr lang="hu-HU" dirty="0" smtClean="0"/>
              <a:t> </a:t>
            </a:r>
            <a:r>
              <a:rPr lang="en-US" dirty="0" smtClean="0"/>
              <a:t>way</a:t>
            </a:r>
            <a:r>
              <a:rPr lang="hu-HU" dirty="0" smtClean="0"/>
              <a:t> </a:t>
            </a:r>
            <a:r>
              <a:rPr lang="en-US" dirty="0" smtClean="0"/>
              <a:t>with</a:t>
            </a:r>
            <a:r>
              <a:rPr lang="hu-HU" dirty="0" smtClean="0"/>
              <a:t> a </a:t>
            </a:r>
            <a:r>
              <a:rPr lang="en-US" dirty="0" smtClean="0"/>
              <a:t>help</a:t>
            </a:r>
            <a:r>
              <a:rPr lang="hu-HU" dirty="0" smtClean="0"/>
              <a:t> of a  </a:t>
            </a:r>
            <a:r>
              <a:rPr lang="en-US" dirty="0" smtClean="0"/>
              <a:t>microcontroller</a:t>
            </a:r>
            <a:r>
              <a:rPr lang="hu-HU" dirty="0" smtClean="0"/>
              <a:t>.</a:t>
            </a:r>
          </a:p>
          <a:p>
            <a:r>
              <a:rPr lang="en-US" dirty="0" smtClean="0"/>
              <a:t>Plotting</a:t>
            </a:r>
            <a:r>
              <a:rPr lang="hu-HU" dirty="0" smtClean="0"/>
              <a:t> </a:t>
            </a:r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transistors</a:t>
            </a:r>
            <a:r>
              <a:rPr lang="hu-HU" dirty="0" smtClean="0"/>
              <a:t> </a:t>
            </a:r>
            <a:r>
              <a:rPr lang="en-US" dirty="0" smtClean="0"/>
              <a:t>characteristic</a:t>
            </a:r>
            <a:r>
              <a:rPr lang="hu-HU" dirty="0" smtClean="0"/>
              <a:t> diagramm.</a:t>
            </a:r>
          </a:p>
          <a:p>
            <a:r>
              <a:rPr lang="en-US" dirty="0" smtClean="0"/>
              <a:t>Automated</a:t>
            </a:r>
            <a:r>
              <a:rPr lang="hu-HU" dirty="0" smtClean="0"/>
              <a:t> testing.</a:t>
            </a:r>
          </a:p>
          <a:p>
            <a:r>
              <a:rPr lang="en-US" dirty="0" smtClean="0"/>
              <a:t>Ease</a:t>
            </a:r>
            <a:r>
              <a:rPr lang="hu-HU" dirty="0" smtClean="0"/>
              <a:t> of </a:t>
            </a:r>
            <a:r>
              <a:rPr lang="en-US" dirty="0" smtClean="0"/>
              <a:t>use</a:t>
            </a:r>
            <a:r>
              <a:rPr lang="hu-H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r>
              <a:rPr lang="hu-HU" dirty="0" smtClean="0"/>
              <a:t> </a:t>
            </a:r>
            <a:r>
              <a:rPr lang="en-US" dirty="0" smtClean="0"/>
              <a:t>identification</a:t>
            </a:r>
            <a:r>
              <a:rPr lang="hu-HU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1600" y="614573"/>
            <a:ext cx="6156960" cy="5693902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486400" y="1828800"/>
            <a:ext cx="1989221" cy="279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5895473" y="609600"/>
            <a:ext cx="1171074" cy="705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USB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gyenes összekötő 4"/>
          <p:cNvCxnSpPr>
            <a:stCxn id="3" idx="2"/>
            <a:endCxn id="2" idx="0"/>
          </p:cNvCxnSpPr>
          <p:nvPr/>
        </p:nvCxnSpPr>
        <p:spPr>
          <a:xfrm>
            <a:off x="6481010" y="1315453"/>
            <a:ext cx="1" cy="5133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6481010" y="1387460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communication</a:t>
            </a:r>
            <a:r>
              <a:rPr lang="hu-HU" dirty="0" smtClean="0"/>
              <a:t> and </a:t>
            </a:r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4355431" y="5133473"/>
            <a:ext cx="4251158" cy="593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Tester socket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gyenes összekötő 10"/>
          <p:cNvCxnSpPr>
            <a:stCxn id="9" idx="0"/>
            <a:endCxn id="2" idx="2"/>
          </p:cNvCxnSpPr>
          <p:nvPr/>
        </p:nvCxnSpPr>
        <p:spPr>
          <a:xfrm flipV="1">
            <a:off x="6481010" y="4620126"/>
            <a:ext cx="1" cy="5133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6609347" y="46921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ADC </a:t>
            </a: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8606589" y="1828800"/>
            <a:ext cx="2494548" cy="1155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Display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gyenes összekötő 15"/>
          <p:cNvCxnSpPr>
            <a:stCxn id="14" idx="1"/>
          </p:cNvCxnSpPr>
          <p:nvPr/>
        </p:nvCxnSpPr>
        <p:spPr>
          <a:xfrm flipH="1">
            <a:off x="7475621" y="2406316"/>
            <a:ext cx="1130968" cy="160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7744326" y="2085473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SPI</a:t>
            </a:r>
            <a:endParaRPr lang="en-US" dirty="0"/>
          </a:p>
        </p:txBody>
      </p:sp>
      <p:cxnSp>
        <p:nvCxnSpPr>
          <p:cNvPr id="21" name="Egyenes összekötő 20"/>
          <p:cNvCxnSpPr/>
          <p:nvPr/>
        </p:nvCxnSpPr>
        <p:spPr>
          <a:xfrm>
            <a:off x="7475621" y="3625516"/>
            <a:ext cx="1130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églalap 21"/>
          <p:cNvSpPr/>
          <p:nvPr/>
        </p:nvSpPr>
        <p:spPr>
          <a:xfrm>
            <a:off x="8606589" y="3224463"/>
            <a:ext cx="1323474" cy="825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Start </a:t>
            </a: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8606589" y="4163107"/>
            <a:ext cx="1323474" cy="825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Status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Egyenes összekötő 23"/>
          <p:cNvCxnSpPr/>
          <p:nvPr/>
        </p:nvCxnSpPr>
        <p:spPr>
          <a:xfrm>
            <a:off x="7475621" y="4576099"/>
            <a:ext cx="1130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églalap 25"/>
          <p:cNvSpPr/>
          <p:nvPr/>
        </p:nvSpPr>
        <p:spPr>
          <a:xfrm>
            <a:off x="2065421" y="1963380"/>
            <a:ext cx="2021306" cy="951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zövegdoboz 28"/>
          <p:cNvSpPr txBox="1"/>
          <p:nvPr/>
        </p:nvSpPr>
        <p:spPr>
          <a:xfrm>
            <a:off x="4624137" y="2085473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SPI</a:t>
            </a:r>
            <a:endParaRPr lang="en-US" dirty="0"/>
          </a:p>
        </p:txBody>
      </p:sp>
      <p:cxnSp>
        <p:nvCxnSpPr>
          <p:cNvPr id="30" name="Egyenes összekötő 29"/>
          <p:cNvCxnSpPr>
            <a:endCxn id="26" idx="3"/>
          </p:cNvCxnSpPr>
          <p:nvPr/>
        </p:nvCxnSpPr>
        <p:spPr>
          <a:xfrm flipH="1">
            <a:off x="4086727" y="2422720"/>
            <a:ext cx="1399673" cy="162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églalap 30"/>
          <p:cNvSpPr/>
          <p:nvPr/>
        </p:nvSpPr>
        <p:spPr>
          <a:xfrm>
            <a:off x="1860883" y="3753671"/>
            <a:ext cx="2494548" cy="1155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Analog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Egyenes összekötő 31"/>
          <p:cNvCxnSpPr/>
          <p:nvPr/>
        </p:nvCxnSpPr>
        <p:spPr>
          <a:xfrm flipH="1">
            <a:off x="4359442" y="4379856"/>
            <a:ext cx="1130968" cy="160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24136" y="3472568"/>
            <a:ext cx="1327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control signals</a:t>
            </a:r>
            <a:endParaRPr lang="en-US" dirty="0"/>
          </a:p>
        </p:txBody>
      </p:sp>
      <p:cxnSp>
        <p:nvCxnSpPr>
          <p:cNvPr id="36" name="Egyenes összekötő 35"/>
          <p:cNvCxnSpPr>
            <a:stCxn id="26" idx="2"/>
            <a:endCxn id="31" idx="0"/>
          </p:cNvCxnSpPr>
          <p:nvPr/>
        </p:nvCxnSpPr>
        <p:spPr>
          <a:xfrm>
            <a:off x="3076074" y="2914583"/>
            <a:ext cx="32083" cy="8390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Szövegdoboz 36"/>
          <p:cNvSpPr txBox="1"/>
          <p:nvPr/>
        </p:nvSpPr>
        <p:spPr>
          <a:xfrm>
            <a:off x="3140243" y="3089156"/>
            <a:ext cx="207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analog voltage signal</a:t>
            </a:r>
            <a:endParaRPr lang="en-US" dirty="0"/>
          </a:p>
        </p:txBody>
      </p:sp>
      <p:cxnSp>
        <p:nvCxnSpPr>
          <p:cNvPr id="39" name="Szögletes összekötő 38"/>
          <p:cNvCxnSpPr>
            <a:stCxn id="31" idx="2"/>
            <a:endCxn id="9" idx="1"/>
          </p:cNvCxnSpPr>
          <p:nvPr/>
        </p:nvCxnSpPr>
        <p:spPr>
          <a:xfrm rot="16200000" flipH="1">
            <a:off x="3471020" y="4545840"/>
            <a:ext cx="521549" cy="1247274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Szövegdoboz 40"/>
          <p:cNvSpPr txBox="1"/>
          <p:nvPr/>
        </p:nvSpPr>
        <p:spPr>
          <a:xfrm>
            <a:off x="2825415" y="5534888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signal</a:t>
            </a:r>
            <a:endParaRPr lang="en-US" dirty="0"/>
          </a:p>
        </p:txBody>
      </p:sp>
      <p:sp>
        <p:nvSpPr>
          <p:cNvPr id="42" name="Cím 1"/>
          <p:cNvSpPr txBox="1">
            <a:spLocks/>
          </p:cNvSpPr>
          <p:nvPr/>
        </p:nvSpPr>
        <p:spPr>
          <a:xfrm>
            <a:off x="322150" y="504494"/>
            <a:ext cx="3718455" cy="13716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System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9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88" y="1981199"/>
            <a:ext cx="6529138" cy="4284746"/>
          </a:xfrm>
          <a:prstGeom prst="rect">
            <a:avLst/>
          </a:prstGeom>
        </p:spPr>
      </p:pic>
      <p:sp>
        <p:nvSpPr>
          <p:cNvPr id="3" name="Cím 1"/>
          <p:cNvSpPr txBox="1">
            <a:spLocks/>
          </p:cNvSpPr>
          <p:nvPr/>
        </p:nvSpPr>
        <p:spPr>
          <a:xfrm>
            <a:off x="1584159" y="6773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The measuring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86057" y="1253065"/>
            <a:ext cx="2492431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7" y="1904998"/>
            <a:ext cx="8354430" cy="4195947"/>
          </a:xfrm>
        </p:spPr>
      </p:pic>
    </p:spTree>
    <p:extLst>
      <p:ext uri="{BB962C8B-B14F-4D97-AF65-F5344CB8AC3E}">
        <p14:creationId xmlns:p14="http://schemas.microsoft.com/office/powerpoint/2010/main" val="22069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control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DAC only controls</a:t>
            </a:r>
            <a:r>
              <a:rPr lang="hu-HU" dirty="0" smtClean="0"/>
              <a:t> </a:t>
            </a:r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voltage</a:t>
            </a:r>
            <a:r>
              <a:rPr lang="hu-HU" dirty="0" smtClean="0"/>
              <a:t>, </a:t>
            </a:r>
            <a:r>
              <a:rPr lang="en-US" dirty="0" smtClean="0"/>
              <a:t>so</a:t>
            </a:r>
            <a:r>
              <a:rPr lang="hu-HU" dirty="0" smtClean="0"/>
              <a:t> software </a:t>
            </a:r>
            <a:r>
              <a:rPr lang="en-US" dirty="0" smtClean="0"/>
              <a:t>based</a:t>
            </a:r>
            <a:r>
              <a:rPr lang="hu-HU" dirty="0" smtClean="0"/>
              <a:t> </a:t>
            </a:r>
            <a:r>
              <a:rPr lang="en-US" dirty="0" smtClean="0"/>
              <a:t>control</a:t>
            </a:r>
            <a:r>
              <a:rPr lang="hu-HU" dirty="0" smtClean="0"/>
              <a:t> is </a:t>
            </a:r>
            <a:r>
              <a:rPr lang="en-US" dirty="0" smtClean="0"/>
              <a:t>required</a:t>
            </a:r>
            <a:endParaRPr lang="hu-HU" dirty="0" smtClean="0"/>
          </a:p>
          <a:p>
            <a:r>
              <a:rPr lang="hu-HU" dirty="0" smtClean="0"/>
              <a:t>A P </a:t>
            </a:r>
            <a:r>
              <a:rPr lang="en-US" dirty="0" smtClean="0"/>
              <a:t>controller</a:t>
            </a:r>
            <a:r>
              <a:rPr lang="hu-HU" dirty="0" smtClean="0"/>
              <a:t> is </a:t>
            </a:r>
            <a:r>
              <a:rPr lang="en-US" dirty="0" smtClean="0"/>
              <a:t>used</a:t>
            </a:r>
            <a:r>
              <a:rPr lang="hu-HU" dirty="0" smtClean="0"/>
              <a:t> </a:t>
            </a:r>
            <a:r>
              <a:rPr lang="en-US" dirty="0" smtClean="0"/>
              <a:t>for</a:t>
            </a:r>
            <a:r>
              <a:rPr lang="hu-HU" dirty="0" smtClean="0"/>
              <a:t> </a:t>
            </a:r>
            <a:r>
              <a:rPr lang="en-US" dirty="0" smtClean="0"/>
              <a:t>this</a:t>
            </a:r>
            <a:endParaRPr lang="hu-HU" dirty="0" smtClean="0"/>
          </a:p>
          <a:p>
            <a:r>
              <a:rPr lang="en-US" dirty="0" smtClean="0"/>
              <a:t>This is required for the transistor</a:t>
            </a:r>
            <a:r>
              <a:rPr lang="en-US" dirty="0" smtClean="0"/>
              <a:t>s characteristic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9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Displaying </a:t>
            </a:r>
            <a:r>
              <a:rPr lang="hu-HU" dirty="0" err="1" smtClean="0"/>
              <a:t>results</a:t>
            </a:r>
            <a:endParaRPr lang="en-GB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45" y="2414357"/>
            <a:ext cx="4953753" cy="2082828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76427" y="1833331"/>
            <a:ext cx="3486148" cy="46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3728659" y="615349"/>
            <a:ext cx="4702595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Resistor</a:t>
            </a:r>
            <a:r>
              <a:rPr lang="en-US" dirty="0" smtClean="0"/>
              <a:t> testing</a:t>
            </a:r>
            <a:endParaRPr lang="en-US" dirty="0"/>
          </a:p>
        </p:txBody>
      </p:sp>
      <p:graphicFrame>
        <p:nvGraphicFramePr>
          <p:cNvPr id="5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20785"/>
              </p:ext>
            </p:extLst>
          </p:nvPr>
        </p:nvGraphicFramePr>
        <p:xfrm>
          <a:off x="753980" y="1315452"/>
          <a:ext cx="10684042" cy="5028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5536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7473</TotalTime>
  <Words>265</Words>
  <Application>Microsoft Office PowerPoint</Application>
  <PresentationFormat>Szélesvásznú</PresentationFormat>
  <Paragraphs>52</Paragraphs>
  <Slides>14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Organikus</vt:lpstr>
      <vt:lpstr>Basic electronic component tester</vt:lpstr>
      <vt:lpstr>Goals</vt:lpstr>
      <vt:lpstr>Component identification steps</vt:lpstr>
      <vt:lpstr>PowerPoint-bemutató</vt:lpstr>
      <vt:lpstr>PowerPoint-bemutató</vt:lpstr>
      <vt:lpstr>Circuit diagram</vt:lpstr>
      <vt:lpstr>Current control</vt:lpstr>
      <vt:lpstr>Displaying results</vt:lpstr>
      <vt:lpstr>PowerPoint-bemutató</vt:lpstr>
      <vt:lpstr>PowerPoint-bemutató</vt:lpstr>
      <vt:lpstr>Output characteristic</vt:lpstr>
      <vt:lpstr>Input characteristic</vt:lpstr>
      <vt:lpstr>Transfer characteristics</vt:lpstr>
      <vt:lpstr>Realizations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electronic component tester</dc:title>
  <dc:creator>Botond</dc:creator>
  <cp:lastModifiedBy>Botond</cp:lastModifiedBy>
  <cp:revision>14</cp:revision>
  <dcterms:created xsi:type="dcterms:W3CDTF">2023-10-26T06:04:50Z</dcterms:created>
  <dcterms:modified xsi:type="dcterms:W3CDTF">2023-11-14T10:59:43Z</dcterms:modified>
</cp:coreProperties>
</file>