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3C6B2-894D-4455-A49F-9DA6A4EFCE2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876F335-F37B-4787-9364-0ABAF5129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D44F873-376E-488E-BD41-8F595D48F059}"/>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5" name="Segnaposto piè di pagina 4">
            <a:extLst>
              <a:ext uri="{FF2B5EF4-FFF2-40B4-BE49-F238E27FC236}">
                <a16:creationId xmlns:a16="http://schemas.microsoft.com/office/drawing/2014/main" id="{F2F78AEE-FD92-4B86-BCC1-560CEC659B2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4C08CA-16B5-41F7-84D0-F465C581DA7D}"/>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109593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9A68F1-501E-497F-863B-B55125F12E3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92F7E18-307A-4355-B26A-D937A8CEC04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A24937-ED96-44B5-B32B-DE343BB0C916}"/>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5" name="Segnaposto piè di pagina 4">
            <a:extLst>
              <a:ext uri="{FF2B5EF4-FFF2-40B4-BE49-F238E27FC236}">
                <a16:creationId xmlns:a16="http://schemas.microsoft.com/office/drawing/2014/main" id="{678287F0-5084-4DE8-9061-FFBA107BF8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3CE196-4242-401B-A5E7-BA06D8187EC0}"/>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98238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ABBAFB2-7F54-4791-8869-30E18F2DF3B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C8BBC79-3C99-443C-AB21-BFEC053D1D5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E18294-EA97-4FD3-9E63-454A62CBCC11}"/>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5" name="Segnaposto piè di pagina 4">
            <a:extLst>
              <a:ext uri="{FF2B5EF4-FFF2-40B4-BE49-F238E27FC236}">
                <a16:creationId xmlns:a16="http://schemas.microsoft.com/office/drawing/2014/main" id="{1C56E855-CDED-42C8-A4A5-82F0962DFE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F36882-101F-4D0E-88CD-20A01065555E}"/>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384851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8620C6-F8A5-44CD-9E42-F684BBEB1B5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1C17133-C39C-44D5-ABA2-AB73514FF4D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9D630AA-54CA-4D4B-90B7-CA8C31FF4D7D}"/>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5" name="Segnaposto piè di pagina 4">
            <a:extLst>
              <a:ext uri="{FF2B5EF4-FFF2-40B4-BE49-F238E27FC236}">
                <a16:creationId xmlns:a16="http://schemas.microsoft.com/office/drawing/2014/main" id="{C1262813-33B3-49F0-8EAF-63B901C6CE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52B6D-03E0-4D38-AE47-42DBF422E58F}"/>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391365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12AA9E-4491-4975-880F-6D79015161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6403494-7C8A-4BCB-8432-4ADBBFB05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57DBB9-23B1-4836-A460-55A6CA401E99}"/>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5" name="Segnaposto piè di pagina 4">
            <a:extLst>
              <a:ext uri="{FF2B5EF4-FFF2-40B4-BE49-F238E27FC236}">
                <a16:creationId xmlns:a16="http://schemas.microsoft.com/office/drawing/2014/main" id="{05A2485C-744C-4138-AA42-E8CBD53B15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8AEC909-F892-43AC-923A-92E339E92F0B}"/>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32411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B0426-E489-414B-865E-72620F4D167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9EF54BC-CF8A-45A4-A297-47BD1BB161A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F392BE3-B5CE-4AF9-9282-D7AA4B161E6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723D35-4852-4191-B748-250105844A8A}"/>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6" name="Segnaposto piè di pagina 5">
            <a:extLst>
              <a:ext uri="{FF2B5EF4-FFF2-40B4-BE49-F238E27FC236}">
                <a16:creationId xmlns:a16="http://schemas.microsoft.com/office/drawing/2014/main" id="{6FCA4642-3958-4EA8-B50C-337DEFA707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BE6995A-8404-4DF0-B0A1-7EB4B95B6125}"/>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346652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82966-6A7A-4233-8EA1-E6F6D5CD199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829CDC0-7B63-4696-8762-10CDD970E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ACE9494-2CC1-4EA4-8D72-909C63C8439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34DB629-9FB4-4631-A8E0-7598DE6E6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01E854-E589-40EE-8077-33C74271448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A723D62-201B-460D-990D-125D480B7948}"/>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8" name="Segnaposto piè di pagina 7">
            <a:extLst>
              <a:ext uri="{FF2B5EF4-FFF2-40B4-BE49-F238E27FC236}">
                <a16:creationId xmlns:a16="http://schemas.microsoft.com/office/drawing/2014/main" id="{0725F6CC-AEB4-4696-A404-9329FD8DA83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D0592F4-92C6-4E9D-ADD4-9C8732A911C1}"/>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421336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1BAEA2-6393-4D8B-9C94-6046E0EA032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B9BEF2F-03E2-4781-891F-E0F34D56C9B1}"/>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4" name="Segnaposto piè di pagina 3">
            <a:extLst>
              <a:ext uri="{FF2B5EF4-FFF2-40B4-BE49-F238E27FC236}">
                <a16:creationId xmlns:a16="http://schemas.microsoft.com/office/drawing/2014/main" id="{BE040D8B-DB25-4C1D-9E45-805D8405C63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A41AA21-3A56-4A42-B373-35E02308F0D2}"/>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160133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1C34200-3B77-4686-8C7F-40A9140BB5CC}"/>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3" name="Segnaposto piè di pagina 2">
            <a:extLst>
              <a:ext uri="{FF2B5EF4-FFF2-40B4-BE49-F238E27FC236}">
                <a16:creationId xmlns:a16="http://schemas.microsoft.com/office/drawing/2014/main" id="{D5ACD247-4016-4578-8F37-6B49EE969F6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D062151-1FA7-49E3-B159-3F6D788D65B2}"/>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232496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505B23-A976-4AC6-B9E3-58A00429E5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094BCC-FF70-4EE1-B7D7-588D3B23F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92BEE28-DCE1-4842-89DB-BD9A042F7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C972F31-5835-4B8A-8D56-7F8C08BC9A99}"/>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6" name="Segnaposto piè di pagina 5">
            <a:extLst>
              <a:ext uri="{FF2B5EF4-FFF2-40B4-BE49-F238E27FC236}">
                <a16:creationId xmlns:a16="http://schemas.microsoft.com/office/drawing/2014/main" id="{FEE74BC3-39DD-4E27-AD2F-FE15DF14AF1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2115224-B526-4EF6-BAE9-AF7482759B04}"/>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71845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D35A4-9E8C-4D3A-9F22-E5CF17E408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FBB7808-9B1F-4C05-BC3B-1B6040DEC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05081DB-16D0-4B3C-B378-AE9AFC3A6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5B0EB1D-87DA-4FFA-9201-5C273897D214}"/>
              </a:ext>
            </a:extLst>
          </p:cNvPr>
          <p:cNvSpPr>
            <a:spLocks noGrp="1"/>
          </p:cNvSpPr>
          <p:nvPr>
            <p:ph type="dt" sz="half" idx="10"/>
          </p:nvPr>
        </p:nvSpPr>
        <p:spPr/>
        <p:txBody>
          <a:bodyPr/>
          <a:lstStyle/>
          <a:p>
            <a:fld id="{B95DC54A-461D-4859-A466-D689A986C997}" type="datetimeFigureOut">
              <a:rPr lang="it-IT" smtClean="0"/>
              <a:t>13/07/2021</a:t>
            </a:fld>
            <a:endParaRPr lang="it-IT"/>
          </a:p>
        </p:txBody>
      </p:sp>
      <p:sp>
        <p:nvSpPr>
          <p:cNvPr id="6" name="Segnaposto piè di pagina 5">
            <a:extLst>
              <a:ext uri="{FF2B5EF4-FFF2-40B4-BE49-F238E27FC236}">
                <a16:creationId xmlns:a16="http://schemas.microsoft.com/office/drawing/2014/main" id="{D96245F7-1177-47F8-A2C1-3A04D92508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F44D773-49AB-4654-8E92-6B978135AD29}"/>
              </a:ext>
            </a:extLst>
          </p:cNvPr>
          <p:cNvSpPr>
            <a:spLocks noGrp="1"/>
          </p:cNvSpPr>
          <p:nvPr>
            <p:ph type="sldNum" sz="quarter" idx="12"/>
          </p:nvPr>
        </p:nvSpPr>
        <p:spPr/>
        <p:txBody>
          <a:bodyPr/>
          <a:lstStyle/>
          <a:p>
            <a:fld id="{BAD17B56-021E-4A88-8550-8AD85AED2230}" type="slidenum">
              <a:rPr lang="it-IT" smtClean="0"/>
              <a:t>‹N›</a:t>
            </a:fld>
            <a:endParaRPr lang="it-IT"/>
          </a:p>
        </p:txBody>
      </p:sp>
    </p:spTree>
    <p:extLst>
      <p:ext uri="{BB962C8B-B14F-4D97-AF65-F5344CB8AC3E}">
        <p14:creationId xmlns:p14="http://schemas.microsoft.com/office/powerpoint/2010/main" val="93787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6CB1F0F-9D44-4F96-8456-81F0188E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7588AF1-7C48-4C39-9E5B-668DE12F1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C721A42-B5B9-47CF-9340-CB3073AB7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DC54A-461D-4859-A466-D689A986C997}" type="datetimeFigureOut">
              <a:rPr lang="it-IT" smtClean="0"/>
              <a:t>13/07/2021</a:t>
            </a:fld>
            <a:endParaRPr lang="it-IT"/>
          </a:p>
        </p:txBody>
      </p:sp>
      <p:sp>
        <p:nvSpPr>
          <p:cNvPr id="5" name="Segnaposto piè di pagina 4">
            <a:extLst>
              <a:ext uri="{FF2B5EF4-FFF2-40B4-BE49-F238E27FC236}">
                <a16:creationId xmlns:a16="http://schemas.microsoft.com/office/drawing/2014/main" id="{E596853A-0319-4BB1-83BD-AD3CC2A55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CD97D86-3BEC-4301-9486-3E7903F65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17B56-021E-4A88-8550-8AD85AED2230}" type="slidenum">
              <a:rPr lang="it-IT" smtClean="0"/>
              <a:t>‹N›</a:t>
            </a:fld>
            <a:endParaRPr lang="it-IT"/>
          </a:p>
        </p:txBody>
      </p:sp>
    </p:spTree>
    <p:extLst>
      <p:ext uri="{BB962C8B-B14F-4D97-AF65-F5344CB8AC3E}">
        <p14:creationId xmlns:p14="http://schemas.microsoft.com/office/powerpoint/2010/main" val="420734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4EEDB0-9C92-4845-BCFC-258B6E4B39F8}"/>
              </a:ext>
            </a:extLst>
          </p:cNvPr>
          <p:cNvSpPr>
            <a:spLocks noChangeArrowheads="1"/>
          </p:cNvSpPr>
          <p:nvPr/>
        </p:nvSpPr>
        <p:spPr bwMode="auto">
          <a:xfrm>
            <a:off x="410548" y="1354320"/>
            <a:ext cx="60975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700" b="0" i="0" u="none" strike="noStrike" cap="none" normalizeH="0" baseline="0" dirty="0">
                <a:ln>
                  <a:noFill/>
                </a:ln>
                <a:solidFill>
                  <a:srgbClr val="262626"/>
                </a:solidFill>
                <a:effectLst/>
                <a:latin typeface="Century Gothic" panose="020B0502020202020204" pitchFamily="34" charset="0"/>
              </a:rPr>
              <a:t>Relazione Progetto Programmazione III</a:t>
            </a:r>
            <a:br>
              <a:rPr kumimoji="0" lang="it-IT" altLang="it-IT" sz="1800" b="0" i="0" u="none" strike="noStrike" cap="none" normalizeH="0" baseline="0" dirty="0">
                <a:ln>
                  <a:noFill/>
                </a:ln>
                <a:solidFill>
                  <a:schemeClr val="tx1"/>
                </a:solidFill>
                <a:effectLst/>
                <a:latin typeface="Arial" panose="020B0604020202020204" pitchFamily="34" charset="0"/>
              </a:rPr>
            </a:b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Storia e missione | Università degli Studi di Napoli PARTHENOPE">
            <a:extLst>
              <a:ext uri="{FF2B5EF4-FFF2-40B4-BE49-F238E27FC236}">
                <a16:creationId xmlns:a16="http://schemas.microsoft.com/office/drawing/2014/main" id="{42F12E1A-9633-4949-9D77-138AD33C3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315" y="1354320"/>
            <a:ext cx="4428314" cy="4428314"/>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ADDC7C14-BF7B-4AD2-93EB-8E9D38DAD1C4}"/>
              </a:ext>
            </a:extLst>
          </p:cNvPr>
          <p:cNvSpPr txBox="1"/>
          <p:nvPr/>
        </p:nvSpPr>
        <p:spPr>
          <a:xfrm>
            <a:off x="410548" y="4126070"/>
            <a:ext cx="6097554" cy="215443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1" i="0" u="none" strike="noStrike" cap="none" normalizeH="0" baseline="0" dirty="0">
                <a:ln>
                  <a:noFill/>
                </a:ln>
                <a:solidFill>
                  <a:srgbClr val="3F3F3F"/>
                </a:solidFill>
                <a:effectLst/>
                <a:latin typeface="Century Gothic" panose="020B0502020202020204" pitchFamily="34" charset="0"/>
              </a:rPr>
              <a:t>Alunno:</a:t>
            </a:r>
            <a:r>
              <a:rPr kumimoji="0" lang="it-IT" altLang="it-IT" sz="1800" b="0" i="0" u="none" strike="noStrike" cap="none" normalizeH="0" baseline="0" dirty="0">
                <a:ln>
                  <a:noFill/>
                </a:ln>
                <a:solidFill>
                  <a:srgbClr val="3F3F3F"/>
                </a:solidFill>
                <a:effectLst/>
                <a:latin typeface="Century Gothic" panose="020B0502020202020204" pitchFamily="34" charset="0"/>
              </a:rPr>
              <a:t> Luca Francesco Russo</a:t>
            </a:r>
            <a:br>
              <a:rPr kumimoji="0" lang="it-IT" altLang="it-IT" sz="1800" b="0" i="0" u="none" strike="noStrike" cap="none" normalizeH="0" baseline="0" dirty="0">
                <a:ln>
                  <a:noFill/>
                </a:ln>
                <a:solidFill>
                  <a:srgbClr val="3F3F3F"/>
                </a:solidFill>
                <a:effectLst/>
                <a:latin typeface="Century Gothic" panose="020B0502020202020204" pitchFamily="34" charset="0"/>
              </a:rPr>
            </a:br>
            <a:r>
              <a:rPr kumimoji="0" lang="it-IT" altLang="it-IT" sz="1800" b="1" i="0" u="none" strike="noStrike" cap="none" normalizeH="0" baseline="0" dirty="0">
                <a:ln>
                  <a:noFill/>
                </a:ln>
                <a:solidFill>
                  <a:srgbClr val="3F3F3F"/>
                </a:solidFill>
                <a:effectLst/>
                <a:latin typeface="Century Gothic" panose="020B0502020202020204" pitchFamily="34" charset="0"/>
              </a:rPr>
              <a:t>Matricola:</a:t>
            </a:r>
            <a:r>
              <a:rPr kumimoji="0" lang="it-IT" altLang="it-IT" sz="1800" b="0" i="0" u="none" strike="noStrike" cap="none" normalizeH="0" baseline="0" dirty="0">
                <a:ln>
                  <a:noFill/>
                </a:ln>
                <a:solidFill>
                  <a:srgbClr val="3F3F3F"/>
                </a:solidFill>
                <a:effectLst/>
                <a:latin typeface="Century Gothic" panose="020B0502020202020204" pitchFamily="34" charset="0"/>
              </a:rPr>
              <a:t> 0124001976</a:t>
            </a:r>
            <a:br>
              <a:rPr kumimoji="0" lang="it-IT" altLang="it-IT" sz="1800" b="0" i="0" u="none" strike="noStrike" cap="none" normalizeH="0" baseline="0" dirty="0">
                <a:ln>
                  <a:noFill/>
                </a:ln>
                <a:solidFill>
                  <a:srgbClr val="3F3F3F"/>
                </a:solidFill>
                <a:effectLst/>
                <a:latin typeface="Century Gothic" panose="020B0502020202020204" pitchFamily="34" charset="0"/>
              </a:rPr>
            </a:br>
            <a:r>
              <a:rPr kumimoji="0" lang="it-IT" altLang="it-IT" sz="1800" b="1" i="0" u="none" strike="noStrike" cap="none" normalizeH="0" baseline="0" dirty="0">
                <a:ln>
                  <a:noFill/>
                </a:ln>
                <a:solidFill>
                  <a:srgbClr val="3F3F3F"/>
                </a:solidFill>
                <a:effectLst/>
                <a:latin typeface="Century Gothic" panose="020B0502020202020204" pitchFamily="34" charset="0"/>
              </a:rPr>
              <a:t>Anno accademico: </a:t>
            </a:r>
            <a:r>
              <a:rPr kumimoji="0" lang="it-IT" altLang="it-IT" sz="1800" b="0" i="0" u="none" strike="noStrike" cap="none" normalizeH="0" baseline="0" dirty="0">
                <a:ln>
                  <a:noFill/>
                </a:ln>
                <a:solidFill>
                  <a:srgbClr val="3F3F3F"/>
                </a:solidFill>
                <a:effectLst/>
                <a:latin typeface="Century Gothic" panose="020B0502020202020204" pitchFamily="34" charset="0"/>
              </a:rPr>
              <a:t>2020/2021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3F3F3F"/>
              </a:solidFill>
              <a:effectLst/>
              <a:latin typeface="Century Gothic" panose="020B0502020202020204" pitchFamily="34" charset="0"/>
            </a:endParaRPr>
          </a:p>
          <a:p>
            <a:pPr eaLnBrk="0" fontAlgn="base" hangingPunct="0">
              <a:spcBef>
                <a:spcPct val="0"/>
              </a:spcBef>
              <a:spcAft>
                <a:spcPct val="0"/>
              </a:spcAft>
            </a:pPr>
            <a:r>
              <a:rPr kumimoji="0" lang="it-IT" altLang="it-IT" b="1" i="0" u="none" strike="noStrike" cap="none" normalizeH="0" baseline="0" dirty="0">
                <a:ln>
                  <a:noFill/>
                </a:ln>
                <a:solidFill>
                  <a:srgbClr val="3F3F3F"/>
                </a:solidFill>
                <a:effectLst/>
                <a:latin typeface="Century Gothic" panose="020B0502020202020204" pitchFamily="34" charset="0"/>
              </a:rPr>
              <a:t>Alunno:</a:t>
            </a:r>
            <a:r>
              <a:rPr kumimoji="0" lang="it-IT" altLang="it-IT" b="0" i="0" u="none" strike="noStrike" cap="none" normalizeH="0" baseline="0" dirty="0">
                <a:ln>
                  <a:noFill/>
                </a:ln>
                <a:solidFill>
                  <a:srgbClr val="3F3F3F"/>
                </a:solidFill>
                <a:effectLst/>
                <a:latin typeface="Century Gothic" panose="020B0502020202020204" pitchFamily="34" charset="0"/>
              </a:rPr>
              <a:t> Alessio Cinque</a:t>
            </a:r>
            <a:br>
              <a:rPr kumimoji="0" lang="it-IT" altLang="it-IT" b="0" i="0" u="none" strike="noStrike" cap="none" normalizeH="0" baseline="0" dirty="0">
                <a:ln>
                  <a:noFill/>
                </a:ln>
                <a:solidFill>
                  <a:srgbClr val="3F3F3F"/>
                </a:solidFill>
                <a:effectLst/>
                <a:latin typeface="Century Gothic" panose="020B0502020202020204" pitchFamily="34" charset="0"/>
              </a:rPr>
            </a:br>
            <a:r>
              <a:rPr kumimoji="0" lang="it-IT" altLang="it-IT" b="1" i="0" u="none" strike="noStrike" cap="none" normalizeH="0" baseline="0" dirty="0">
                <a:ln>
                  <a:noFill/>
                </a:ln>
                <a:solidFill>
                  <a:srgbClr val="3F3F3F"/>
                </a:solidFill>
                <a:effectLst/>
                <a:latin typeface="Century Gothic" panose="020B0502020202020204" pitchFamily="34" charset="0"/>
              </a:rPr>
              <a:t>Matricola:</a:t>
            </a:r>
            <a:r>
              <a:rPr kumimoji="0" lang="it-IT" altLang="it-IT" b="0" i="0" u="none" strike="noStrike" cap="none" normalizeH="0" baseline="0" dirty="0">
                <a:ln>
                  <a:noFill/>
                </a:ln>
                <a:solidFill>
                  <a:srgbClr val="3F3F3F"/>
                </a:solidFill>
                <a:effectLst/>
                <a:latin typeface="Century Gothic" panose="020B0502020202020204" pitchFamily="34" charset="0"/>
              </a:rPr>
              <a:t> 0124001950</a:t>
            </a:r>
            <a:br>
              <a:rPr kumimoji="0" lang="it-IT" altLang="it-IT" b="0" i="0" u="none" strike="noStrike" cap="none" normalizeH="0" baseline="0" dirty="0">
                <a:ln>
                  <a:noFill/>
                </a:ln>
                <a:solidFill>
                  <a:srgbClr val="3F3F3F"/>
                </a:solidFill>
                <a:effectLst/>
                <a:latin typeface="Century Gothic" panose="020B0502020202020204" pitchFamily="34" charset="0"/>
              </a:rPr>
            </a:br>
            <a:r>
              <a:rPr kumimoji="0" lang="it-IT" altLang="it-IT" b="1" i="0" u="none" strike="noStrike" cap="none" normalizeH="0" baseline="0" dirty="0">
                <a:ln>
                  <a:noFill/>
                </a:ln>
                <a:solidFill>
                  <a:srgbClr val="3F3F3F"/>
                </a:solidFill>
                <a:effectLst/>
                <a:latin typeface="Century Gothic" panose="020B0502020202020204" pitchFamily="34" charset="0"/>
              </a:rPr>
              <a:t>Anno accademico: </a:t>
            </a:r>
            <a:r>
              <a:rPr kumimoji="0" lang="it-IT" altLang="it-IT" b="0" i="0" u="none" strike="noStrike" cap="none" normalizeH="0" baseline="0" dirty="0">
                <a:ln>
                  <a:noFill/>
                </a:ln>
                <a:solidFill>
                  <a:srgbClr val="3F3F3F"/>
                </a:solidFill>
                <a:effectLst/>
                <a:latin typeface="Century Gothic" panose="020B0502020202020204" pitchFamily="34" charset="0"/>
              </a:rPr>
              <a:t>2020/2021</a:t>
            </a:r>
            <a:endParaRPr kumimoji="0" lang="it-IT" altLang="it-IT"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5714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a:xfrm>
            <a:off x="838200" y="1825625"/>
            <a:ext cx="10515600" cy="607182"/>
          </a:xfrm>
        </p:spPr>
        <p:txBody>
          <a:bodyPr>
            <a:normAutofit/>
          </a:bodyPr>
          <a:lstStyle/>
          <a:p>
            <a:pPr marL="0" indent="0">
              <a:buNone/>
            </a:pPr>
            <a:r>
              <a:rPr lang="it-IT" dirty="0"/>
              <a:t>SCELTA:</a:t>
            </a:r>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latin typeface="Century Gothic" panose="020B0502020202020204" pitchFamily="34" charset="0"/>
              </a:rPr>
              <a:t>CASI DI UTILIZZO JOPTION PANE</a:t>
            </a:r>
          </a:p>
        </p:txBody>
      </p:sp>
      <p:sp>
        <p:nvSpPr>
          <p:cNvPr id="2" name="AutoShape 2">
            <a:extLst>
              <a:ext uri="{FF2B5EF4-FFF2-40B4-BE49-F238E27FC236}">
                <a16:creationId xmlns:a16="http://schemas.microsoft.com/office/drawing/2014/main" id="{6E8EA0B7-2626-4C5C-A43D-1D4072A66C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D5C5637D-06E9-4B98-AD0C-BD3A7B898630}"/>
              </a:ext>
            </a:extLst>
          </p:cNvPr>
          <p:cNvPicPr>
            <a:picLocks noChangeAspect="1"/>
          </p:cNvPicPr>
          <p:nvPr/>
        </p:nvPicPr>
        <p:blipFill rotWithShape="1">
          <a:blip r:embed="rId3">
            <a:extLst>
              <a:ext uri="{28A0092B-C50C-407E-A947-70E740481C1C}">
                <a14:useLocalDpi xmlns:a14="http://schemas.microsoft.com/office/drawing/2010/main" val="0"/>
              </a:ext>
            </a:extLst>
          </a:blip>
          <a:srcRect l="2802" t="1999"/>
          <a:stretch/>
        </p:blipFill>
        <p:spPr>
          <a:xfrm>
            <a:off x="1670180" y="2456401"/>
            <a:ext cx="2286000" cy="1156695"/>
          </a:xfrm>
          <a:prstGeom prst="rect">
            <a:avLst/>
          </a:prstGeom>
        </p:spPr>
      </p:pic>
      <p:pic>
        <p:nvPicPr>
          <p:cNvPr id="8" name="Immagine 7">
            <a:extLst>
              <a:ext uri="{FF2B5EF4-FFF2-40B4-BE49-F238E27FC236}">
                <a16:creationId xmlns:a16="http://schemas.microsoft.com/office/drawing/2014/main" id="{20F00AA9-731E-4449-8335-849D5CF7D45C}"/>
              </a:ext>
            </a:extLst>
          </p:cNvPr>
          <p:cNvPicPr>
            <a:picLocks noChangeAspect="1"/>
          </p:cNvPicPr>
          <p:nvPr/>
        </p:nvPicPr>
        <p:blipFill rotWithShape="1">
          <a:blip r:embed="rId4">
            <a:extLst>
              <a:ext uri="{28A0092B-C50C-407E-A947-70E740481C1C}">
                <a14:useLocalDpi xmlns:a14="http://schemas.microsoft.com/office/drawing/2010/main" val="0"/>
              </a:ext>
            </a:extLst>
          </a:blip>
          <a:srcRect t="24023"/>
          <a:stretch/>
        </p:blipFill>
        <p:spPr>
          <a:xfrm>
            <a:off x="4331347" y="2456403"/>
            <a:ext cx="2552700" cy="1156694"/>
          </a:xfrm>
          <a:prstGeom prst="rect">
            <a:avLst/>
          </a:prstGeom>
        </p:spPr>
      </p:pic>
      <p:pic>
        <p:nvPicPr>
          <p:cNvPr id="10" name="Immagine 9">
            <a:extLst>
              <a:ext uri="{FF2B5EF4-FFF2-40B4-BE49-F238E27FC236}">
                <a16:creationId xmlns:a16="http://schemas.microsoft.com/office/drawing/2014/main" id="{DCE21098-A281-4C02-9385-E2CFB34A8C7C}"/>
              </a:ext>
            </a:extLst>
          </p:cNvPr>
          <p:cNvPicPr>
            <a:picLocks noChangeAspect="1"/>
          </p:cNvPicPr>
          <p:nvPr/>
        </p:nvPicPr>
        <p:blipFill rotWithShape="1">
          <a:blip r:embed="rId5">
            <a:extLst>
              <a:ext uri="{28A0092B-C50C-407E-A947-70E740481C1C}">
                <a14:useLocalDpi xmlns:a14="http://schemas.microsoft.com/office/drawing/2010/main" val="0"/>
              </a:ext>
            </a:extLst>
          </a:blip>
          <a:srcRect t="28259" b="7826"/>
          <a:stretch/>
        </p:blipFill>
        <p:spPr>
          <a:xfrm>
            <a:off x="7614460" y="2456403"/>
            <a:ext cx="2524125" cy="1156693"/>
          </a:xfrm>
          <a:prstGeom prst="rect">
            <a:avLst/>
          </a:prstGeom>
        </p:spPr>
      </p:pic>
      <p:sp>
        <p:nvSpPr>
          <p:cNvPr id="11" name="Segnaposto contenuto 2">
            <a:extLst>
              <a:ext uri="{FF2B5EF4-FFF2-40B4-BE49-F238E27FC236}">
                <a16:creationId xmlns:a16="http://schemas.microsoft.com/office/drawing/2014/main" id="{21C66F9E-CE8F-495A-98AE-D23246B57B31}"/>
              </a:ext>
            </a:extLst>
          </p:cNvPr>
          <p:cNvSpPr txBox="1">
            <a:spLocks/>
          </p:cNvSpPr>
          <p:nvPr/>
        </p:nvSpPr>
        <p:spPr>
          <a:xfrm>
            <a:off x="838200" y="3985547"/>
            <a:ext cx="10515600" cy="607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INSERIMENTO:</a:t>
            </a:r>
          </a:p>
        </p:txBody>
      </p:sp>
      <p:pic>
        <p:nvPicPr>
          <p:cNvPr id="13" name="Immagine 12">
            <a:extLst>
              <a:ext uri="{FF2B5EF4-FFF2-40B4-BE49-F238E27FC236}">
                <a16:creationId xmlns:a16="http://schemas.microsoft.com/office/drawing/2014/main" id="{1BC636B9-51A7-40D8-A34C-21193AF0BE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8218" y="4713320"/>
            <a:ext cx="3381375" cy="1238250"/>
          </a:xfrm>
          <a:prstGeom prst="rect">
            <a:avLst/>
          </a:prstGeom>
        </p:spPr>
      </p:pic>
      <p:pic>
        <p:nvPicPr>
          <p:cNvPr id="15" name="Immagine 14">
            <a:extLst>
              <a:ext uri="{FF2B5EF4-FFF2-40B4-BE49-F238E27FC236}">
                <a16:creationId xmlns:a16="http://schemas.microsoft.com/office/drawing/2014/main" id="{DF12B4CE-F57F-4114-B727-745C81E314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2268" y="4718082"/>
            <a:ext cx="2790825" cy="1228725"/>
          </a:xfrm>
          <a:prstGeom prst="rect">
            <a:avLst/>
          </a:prstGeom>
        </p:spPr>
      </p:pic>
    </p:spTree>
    <p:extLst>
      <p:ext uri="{BB962C8B-B14F-4D97-AF65-F5344CB8AC3E}">
        <p14:creationId xmlns:p14="http://schemas.microsoft.com/office/powerpoint/2010/main" val="151000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a:xfrm>
            <a:off x="838200" y="1825625"/>
            <a:ext cx="10515600" cy="607182"/>
          </a:xfrm>
        </p:spPr>
        <p:txBody>
          <a:bodyPr>
            <a:normAutofit/>
          </a:bodyPr>
          <a:lstStyle/>
          <a:p>
            <a:pPr marL="0" indent="0">
              <a:buNone/>
            </a:pPr>
            <a:r>
              <a:rPr lang="it-IT" dirty="0"/>
              <a:t>MESSAGGIO INFORMATIVO:</a:t>
            </a:r>
          </a:p>
          <a:p>
            <a:pPr marL="0" indent="0">
              <a:buNone/>
            </a:pPr>
            <a:endParaRPr lang="it-IT" dirty="0"/>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latin typeface="Century Gothic" panose="020B0502020202020204" pitchFamily="34" charset="0"/>
              </a:rPr>
              <a:t>CASI DI UTILIZZO JOPTION PANE</a:t>
            </a:r>
          </a:p>
        </p:txBody>
      </p:sp>
      <p:pic>
        <p:nvPicPr>
          <p:cNvPr id="6" name="Immagine 5">
            <a:extLst>
              <a:ext uri="{FF2B5EF4-FFF2-40B4-BE49-F238E27FC236}">
                <a16:creationId xmlns:a16="http://schemas.microsoft.com/office/drawing/2014/main" id="{8E3E3739-F08D-4CB3-83CE-B2C0E7428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374" y="2792186"/>
            <a:ext cx="2514600" cy="1143000"/>
          </a:xfrm>
          <a:prstGeom prst="rect">
            <a:avLst/>
          </a:prstGeom>
        </p:spPr>
      </p:pic>
      <p:pic>
        <p:nvPicPr>
          <p:cNvPr id="12" name="Immagine 11">
            <a:extLst>
              <a:ext uri="{FF2B5EF4-FFF2-40B4-BE49-F238E27FC236}">
                <a16:creationId xmlns:a16="http://schemas.microsoft.com/office/drawing/2014/main" id="{EB52C404-9A62-4438-9A23-AAF3AD8EF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705" y="2763611"/>
            <a:ext cx="2533650" cy="1171575"/>
          </a:xfrm>
          <a:prstGeom prst="rect">
            <a:avLst/>
          </a:prstGeom>
        </p:spPr>
      </p:pic>
    </p:spTree>
    <p:extLst>
      <p:ext uri="{BB962C8B-B14F-4D97-AF65-F5344CB8AC3E}">
        <p14:creationId xmlns:p14="http://schemas.microsoft.com/office/powerpoint/2010/main" val="267538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a:xfrm>
            <a:off x="838200" y="1825624"/>
            <a:ext cx="10515600" cy="4425885"/>
          </a:xfrm>
        </p:spPr>
        <p:txBody>
          <a:bodyPr>
            <a:normAutofit/>
          </a:bodyPr>
          <a:lstStyle/>
          <a:p>
            <a:pPr marL="0" indent="0">
              <a:buNone/>
            </a:pPr>
            <a:r>
              <a:rPr lang="it-IT" dirty="0"/>
              <a:t>Per memorizzare i dati è stato utilizzato un database collegato tramite il JDBC di PostgreSQL (Driver).</a:t>
            </a:r>
          </a:p>
          <a:p>
            <a:pPr marL="0" indent="0">
              <a:buNone/>
            </a:pPr>
            <a:r>
              <a:rPr lang="it-IT" dirty="0"/>
              <a:t>Il database presenta 6 tabelle: camerieri, casse, ordini, prodotti, prodotto_ordine, tavoli.</a:t>
            </a:r>
          </a:p>
          <a:p>
            <a:pPr marL="0" indent="0">
              <a:buNone/>
            </a:pPr>
            <a:r>
              <a:rPr lang="it-IT" dirty="0"/>
              <a:t>Ogni accesso al database è gestito tramite un </a:t>
            </a:r>
            <a:r>
              <a:rPr lang="it-IT" dirty="0" err="1"/>
              <a:t>Try</a:t>
            </a:r>
            <a:r>
              <a:rPr lang="it-IT" dirty="0"/>
              <a:t> – Catch, nel quale effettuiamo un collegamento diretto al </a:t>
            </a:r>
            <a:r>
              <a:rPr lang="it-IT" dirty="0" err="1"/>
              <a:t>db</a:t>
            </a:r>
            <a:r>
              <a:rPr lang="it-IT" dirty="0"/>
              <a:t> tramite il driver «</a:t>
            </a:r>
            <a:r>
              <a:rPr lang="it-IT" dirty="0" err="1"/>
              <a:t>org.class.Postgresql</a:t>
            </a:r>
            <a:r>
              <a:rPr lang="it-IT" dirty="0"/>
              <a:t>» per poi effettuare le opportune query ed eseguirle tramite la </a:t>
            </a:r>
            <a:r>
              <a:rPr lang="it-IT" dirty="0" err="1"/>
              <a:t>function</a:t>
            </a:r>
            <a:r>
              <a:rPr lang="it-IT" dirty="0"/>
              <a:t> </a:t>
            </a:r>
            <a:r>
              <a:rPr lang="it-IT" dirty="0" err="1"/>
              <a:t>execute</a:t>
            </a:r>
            <a:r>
              <a:rPr lang="it-IT" dirty="0"/>
              <a:t>().</a:t>
            </a:r>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latin typeface="Century Gothic" panose="020B0502020202020204" pitchFamily="34" charset="0"/>
              </a:rPr>
              <a:t>UTILIZZO BASE DI DATI</a:t>
            </a:r>
          </a:p>
        </p:txBody>
      </p:sp>
    </p:spTree>
    <p:extLst>
      <p:ext uri="{BB962C8B-B14F-4D97-AF65-F5344CB8AC3E}">
        <p14:creationId xmlns:p14="http://schemas.microsoft.com/office/powerpoint/2010/main" val="15667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149048A7-BC3F-481D-B25B-BC942FCA74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244" y="1933284"/>
            <a:ext cx="4460617" cy="3358408"/>
          </a:xfrm>
        </p:spPr>
      </p:pic>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latin typeface="Century Gothic" panose="020B0502020202020204" pitchFamily="34" charset="0"/>
              </a:rPr>
              <a:t>ESEMPIO DI QUERY</a:t>
            </a:r>
          </a:p>
        </p:txBody>
      </p:sp>
      <p:pic>
        <p:nvPicPr>
          <p:cNvPr id="6" name="Immagine 5" descr="Immagine che contiene testo&#10;&#10;Descrizione generata automaticamente">
            <a:extLst>
              <a:ext uri="{FF2B5EF4-FFF2-40B4-BE49-F238E27FC236}">
                <a16:creationId xmlns:a16="http://schemas.microsoft.com/office/drawing/2014/main" id="{C2AC8F64-F618-4741-B262-20B8F5267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973" y="365125"/>
            <a:ext cx="3411020" cy="335457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17724ECA-76E8-47A6-B88A-185D8FAE7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572" y="4348843"/>
            <a:ext cx="3571875" cy="1295400"/>
          </a:xfrm>
          <a:prstGeom prst="rect">
            <a:avLst/>
          </a:prstGeom>
        </p:spPr>
      </p:pic>
    </p:spTree>
    <p:extLst>
      <p:ext uri="{BB962C8B-B14F-4D97-AF65-F5344CB8AC3E}">
        <p14:creationId xmlns:p14="http://schemas.microsoft.com/office/powerpoint/2010/main" val="38231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2115F1C-A6E8-41CF-B320-9B7A6A0C6A83}"/>
              </a:ext>
            </a:extLst>
          </p:cNvPr>
          <p:cNvSpPr>
            <a:spLocks noGrp="1"/>
          </p:cNvSpPr>
          <p:nvPr>
            <p:ph idx="1"/>
          </p:nvPr>
        </p:nvSpPr>
        <p:spPr>
          <a:xfrm>
            <a:off x="858473" y="1825625"/>
            <a:ext cx="10515600" cy="4351338"/>
          </a:xfrm>
        </p:spPr>
        <p:txBody>
          <a:bodyPr/>
          <a:lstStyle/>
          <a:p>
            <a:r>
              <a:rPr lang="it-IT" sz="1800" b="0" i="1" u="none" strike="noStrike" dirty="0" err="1">
                <a:solidFill>
                  <a:srgbClr val="000000"/>
                </a:solidFill>
                <a:effectLst/>
                <a:latin typeface="Century Gothic" panose="020B0502020202020204" pitchFamily="34" charset="0"/>
              </a:rPr>
              <a:t>Javadoc</a:t>
            </a:r>
            <a:r>
              <a:rPr lang="it-IT" sz="1800" b="0" i="0" u="none" strike="noStrike" dirty="0">
                <a:solidFill>
                  <a:srgbClr val="000000"/>
                </a:solidFill>
                <a:effectLst/>
                <a:latin typeface="Century Gothic" panose="020B0502020202020204" pitchFamily="34" charset="0"/>
              </a:rPr>
              <a:t> è uno strumento importante per la documentazione di un progetto in java: esso ci permette di aprire una pagina in html e visualizzare tutte le informazioni delle classi implementate. Di seguito sarà mostrata la rappresentazione relativa a questo progetto:</a:t>
            </a:r>
            <a:endParaRPr lang="it-IT" dirty="0"/>
          </a:p>
        </p:txBody>
      </p:sp>
      <p:sp>
        <p:nvSpPr>
          <p:cNvPr id="8" name="Titolo 7">
            <a:extLst>
              <a:ext uri="{FF2B5EF4-FFF2-40B4-BE49-F238E27FC236}">
                <a16:creationId xmlns:a16="http://schemas.microsoft.com/office/drawing/2014/main" id="{F069A019-7C3B-4592-B35B-9A4577D89664}"/>
              </a:ext>
            </a:extLst>
          </p:cNvPr>
          <p:cNvSpPr>
            <a:spLocks noGrp="1"/>
          </p:cNvSpPr>
          <p:nvPr>
            <p:ph type="title"/>
          </p:nvPr>
        </p:nvSpPr>
        <p:spPr/>
        <p:txBody>
          <a:bodyPr/>
          <a:lstStyle/>
          <a:p>
            <a:r>
              <a:rPr lang="it-IT" dirty="0"/>
              <a:t>DOCUMENTAZIONE IN JAVA </a:t>
            </a:r>
            <a:r>
              <a:rPr lang="it-IT" u="sng" dirty="0"/>
              <a:t>DOCS</a:t>
            </a:r>
          </a:p>
        </p:txBody>
      </p:sp>
      <p:pic>
        <p:nvPicPr>
          <p:cNvPr id="5" name="Immagine 4">
            <a:extLst>
              <a:ext uri="{FF2B5EF4-FFF2-40B4-BE49-F238E27FC236}">
                <a16:creationId xmlns:a16="http://schemas.microsoft.com/office/drawing/2014/main" id="{952ED7A2-95DD-4659-A04F-56313FBA23F3}"/>
              </a:ext>
            </a:extLst>
          </p:cNvPr>
          <p:cNvPicPr/>
          <p:nvPr/>
        </p:nvPicPr>
        <p:blipFill>
          <a:blip r:embed="rId3"/>
          <a:stretch>
            <a:fillRect/>
          </a:stretch>
        </p:blipFill>
        <p:spPr>
          <a:xfrm>
            <a:off x="195743" y="2738720"/>
            <a:ext cx="5668162" cy="3041295"/>
          </a:xfrm>
          <a:prstGeom prst="rect">
            <a:avLst/>
          </a:prstGeom>
        </p:spPr>
      </p:pic>
      <p:pic>
        <p:nvPicPr>
          <p:cNvPr id="6" name="Immagine 5">
            <a:extLst>
              <a:ext uri="{FF2B5EF4-FFF2-40B4-BE49-F238E27FC236}">
                <a16:creationId xmlns:a16="http://schemas.microsoft.com/office/drawing/2014/main" id="{7F9F928B-4FFF-4450-86D4-02F6D800DAE7}"/>
              </a:ext>
            </a:extLst>
          </p:cNvPr>
          <p:cNvPicPr/>
          <p:nvPr/>
        </p:nvPicPr>
        <p:blipFill>
          <a:blip r:embed="rId4"/>
          <a:stretch>
            <a:fillRect/>
          </a:stretch>
        </p:blipFill>
        <p:spPr>
          <a:xfrm>
            <a:off x="6264747" y="2738720"/>
            <a:ext cx="5731510" cy="1172210"/>
          </a:xfrm>
          <a:prstGeom prst="rect">
            <a:avLst/>
          </a:prstGeom>
        </p:spPr>
      </p:pic>
      <p:pic>
        <p:nvPicPr>
          <p:cNvPr id="7" name="Immagine 6">
            <a:extLst>
              <a:ext uri="{FF2B5EF4-FFF2-40B4-BE49-F238E27FC236}">
                <a16:creationId xmlns:a16="http://schemas.microsoft.com/office/drawing/2014/main" id="{AA27EA24-98F5-4698-9956-C8C93F314E41}"/>
              </a:ext>
            </a:extLst>
          </p:cNvPr>
          <p:cNvPicPr/>
          <p:nvPr/>
        </p:nvPicPr>
        <p:blipFill>
          <a:blip r:embed="rId5"/>
          <a:stretch>
            <a:fillRect/>
          </a:stretch>
        </p:blipFill>
        <p:spPr>
          <a:xfrm>
            <a:off x="6264747" y="4528961"/>
            <a:ext cx="5731510" cy="1029970"/>
          </a:xfrm>
          <a:prstGeom prst="rect">
            <a:avLst/>
          </a:prstGeom>
        </p:spPr>
      </p:pic>
    </p:spTree>
    <p:extLst>
      <p:ext uri="{BB962C8B-B14F-4D97-AF65-F5344CB8AC3E}">
        <p14:creationId xmlns:p14="http://schemas.microsoft.com/office/powerpoint/2010/main" val="33642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1DC7D55-8A17-4189-B9DE-DD647E1CC24A}"/>
              </a:ext>
            </a:extLst>
          </p:cNvPr>
          <p:cNvSpPr>
            <a:spLocks noGrp="1"/>
          </p:cNvSpPr>
          <p:nvPr>
            <p:ph type="title"/>
          </p:nvPr>
        </p:nvSpPr>
        <p:spPr>
          <a:xfrm>
            <a:off x="1351384" y="2430316"/>
            <a:ext cx="10515600" cy="1325563"/>
          </a:xfrm>
        </p:spPr>
        <p:txBody>
          <a:bodyPr>
            <a:normAutofit/>
          </a:bodyPr>
          <a:lstStyle/>
          <a:p>
            <a:r>
              <a:rPr lang="it-IT" sz="7000" dirty="0"/>
              <a:t>GRAZIE PER L’ATTENZIONE!</a:t>
            </a:r>
          </a:p>
        </p:txBody>
      </p:sp>
    </p:spTree>
    <p:extLst>
      <p:ext uri="{BB962C8B-B14F-4D97-AF65-F5344CB8AC3E}">
        <p14:creationId xmlns:p14="http://schemas.microsoft.com/office/powerpoint/2010/main" val="117647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036B6E4-A490-4515-AC70-B8D81C792A74}"/>
              </a:ext>
            </a:extLst>
          </p:cNvPr>
          <p:cNvSpPr>
            <a:spLocks noGrp="1"/>
          </p:cNvSpPr>
          <p:nvPr>
            <p:ph type="title"/>
          </p:nvPr>
        </p:nvSpPr>
        <p:spPr/>
        <p:txBody>
          <a:bodyPr/>
          <a:lstStyle/>
          <a:p>
            <a:r>
              <a:rPr lang="it-IT" dirty="0">
                <a:latin typeface="Century Gothic" panose="020B0502020202020204" pitchFamily="34" charset="0"/>
              </a:rPr>
              <a:t>DETTAGLI TRACCIA</a:t>
            </a:r>
          </a:p>
        </p:txBody>
      </p:sp>
      <p:sp>
        <p:nvSpPr>
          <p:cNvPr id="5" name="Segnaposto contenuto 4">
            <a:extLst>
              <a:ext uri="{FF2B5EF4-FFF2-40B4-BE49-F238E27FC236}">
                <a16:creationId xmlns:a16="http://schemas.microsoft.com/office/drawing/2014/main" id="{60B37583-5F26-4CBA-B51B-53F2E2E14ABE}"/>
              </a:ext>
            </a:extLst>
          </p:cNvPr>
          <p:cNvSpPr>
            <a:spLocks noGrp="1"/>
          </p:cNvSpPr>
          <p:nvPr>
            <p:ph idx="1"/>
          </p:nvPr>
        </p:nvSpPr>
        <p:spPr/>
        <p:txBody>
          <a:bodyPr/>
          <a:lstStyle/>
          <a:p>
            <a:pPr marL="0" indent="0">
              <a:buNone/>
            </a:pPr>
            <a:r>
              <a:rPr lang="it-IT" sz="1800" dirty="0">
                <a:effectLst/>
                <a:latin typeface="Century Gothic" panose="020B0502020202020204" pitchFamily="34" charset="0"/>
                <a:ea typeface="Times New Roman" panose="02020603050405020304" pitchFamily="18" charset="0"/>
              </a:rPr>
              <a:t>Si vuole sviluppare un’applicazione per la gestione di una pizzeria, dove l’ordine effettuato dai clienti al momento dal tavolo, verrà gestito dal cameriere attraverso un’applicazione.</a:t>
            </a:r>
          </a:p>
          <a:p>
            <a:pPr marL="0" indent="0">
              <a:buNone/>
            </a:pPr>
            <a:r>
              <a:rPr lang="it-IT" sz="1800" dirty="0">
                <a:effectLst/>
                <a:latin typeface="Century Gothic" panose="020B0502020202020204" pitchFamily="34" charset="0"/>
                <a:ea typeface="Times New Roman" panose="02020603050405020304" pitchFamily="18" charset="0"/>
              </a:rPr>
              <a:t>Ogni cameriere avrà un tablet/telefono fornito dalla pizzeria che darà la possibilità al cameriere di gestire più tavoli e inviare gli ordini alla cucina e alla cassa.</a:t>
            </a:r>
          </a:p>
          <a:p>
            <a:pPr marL="28575" indent="0">
              <a:buNone/>
            </a:pPr>
            <a:r>
              <a:rPr lang="it-IT" sz="1800" dirty="0">
                <a:effectLst/>
                <a:latin typeface="Century Gothic" panose="020B0502020202020204" pitchFamily="34" charset="0"/>
                <a:ea typeface="Times New Roman" panose="02020603050405020304" pitchFamily="18" charset="0"/>
              </a:rPr>
              <a:t>·         I camerieri gestiranno N ordini per N tavoli. </a:t>
            </a:r>
          </a:p>
          <a:p>
            <a:pPr marL="28575" indent="0">
              <a:buNone/>
            </a:pPr>
            <a:r>
              <a:rPr lang="it-IT" sz="1800" dirty="0">
                <a:effectLst/>
                <a:latin typeface="Century Gothic" panose="020B0502020202020204" pitchFamily="34" charset="0"/>
                <a:ea typeface="Times New Roman" panose="02020603050405020304" pitchFamily="18" charset="0"/>
              </a:rPr>
              <a:t>·         Il cameriere potrà inserire un ordine, modificarlo e cancellarlo.</a:t>
            </a:r>
          </a:p>
          <a:p>
            <a:pPr marL="28575" indent="0">
              <a:buNone/>
            </a:pPr>
            <a:r>
              <a:rPr lang="it-IT" sz="1800" dirty="0">
                <a:effectLst/>
                <a:latin typeface="Century Gothic" panose="020B0502020202020204" pitchFamily="34" charset="0"/>
                <a:ea typeface="Times New Roman" panose="02020603050405020304" pitchFamily="18" charset="0"/>
              </a:rPr>
              <a:t>·         Il cassiere potrà visualizzare il totale dell’ordine di ogni tavolo.</a:t>
            </a:r>
          </a:p>
          <a:p>
            <a:pPr marL="28575" indent="0">
              <a:buNone/>
            </a:pPr>
            <a:r>
              <a:rPr lang="it-IT" sz="1800" dirty="0">
                <a:effectLst/>
                <a:latin typeface="Century Gothic" panose="020B0502020202020204" pitchFamily="34" charset="0"/>
                <a:ea typeface="Times New Roman" panose="02020603050405020304" pitchFamily="18" charset="0"/>
              </a:rPr>
              <a:t>·         Ogni tavolo verrà assegnato ad un solo cameriere che potrà avere più tavoli a carico.</a:t>
            </a:r>
          </a:p>
          <a:p>
            <a:pPr marL="28575" indent="0">
              <a:buNone/>
            </a:pPr>
            <a:r>
              <a:rPr lang="it-IT" sz="1800" dirty="0">
                <a:effectLst/>
                <a:latin typeface="Century Gothic" panose="020B0502020202020204" pitchFamily="34" charset="0"/>
                <a:ea typeface="Times New Roman" panose="02020603050405020304" pitchFamily="18" charset="0"/>
              </a:rPr>
              <a:t>·         Ogni tavolo da cui è partito l’ordine, sarà occupato fino a quando non sarà pagato l’ordine.</a:t>
            </a:r>
          </a:p>
          <a:p>
            <a:pPr marL="0" indent="0">
              <a:buNone/>
            </a:pPr>
            <a:r>
              <a:rPr lang="it-IT" sz="1800" dirty="0">
                <a:effectLst/>
                <a:latin typeface="Century Gothic" panose="020B0502020202020204" pitchFamily="34" charset="0"/>
                <a:ea typeface="Times New Roman" panose="02020603050405020304" pitchFamily="18" charset="0"/>
                <a:cs typeface="Times New Roman" panose="02020603050405020304" pitchFamily="18" charset="0"/>
              </a:rPr>
              <a:t>·</a:t>
            </a:r>
            <a:r>
              <a:rPr lang="it-IT" sz="1800" dirty="0">
                <a:effectLst/>
                <a:latin typeface="Century Gothic" panose="020B0502020202020204" pitchFamily="34" charset="0"/>
                <a:ea typeface="Times New Roman" panose="02020603050405020304" pitchFamily="18" charset="0"/>
              </a:rPr>
              <a:t>         </a:t>
            </a:r>
            <a:r>
              <a:rPr lang="it-IT" sz="1800" dirty="0">
                <a:effectLst/>
                <a:latin typeface="Century Gothic" panose="020B0502020202020204" pitchFamily="34" charset="0"/>
                <a:ea typeface="Times New Roman" panose="02020603050405020304" pitchFamily="18" charset="0"/>
                <a:cs typeface="Times New Roman" panose="02020603050405020304" pitchFamily="18" charset="0"/>
              </a:rPr>
              <a:t>I camerieri nel momento in cui dovranno far accomodare i clienti potranno visualizzare la lista dei tavoli liberi.</a:t>
            </a:r>
            <a:endParaRPr lang="it-IT" dirty="0">
              <a:latin typeface="Century Gothic" panose="020B0502020202020204" pitchFamily="34" charset="0"/>
            </a:endParaRPr>
          </a:p>
        </p:txBody>
      </p:sp>
    </p:spTree>
    <p:extLst>
      <p:ext uri="{BB962C8B-B14F-4D97-AF65-F5344CB8AC3E}">
        <p14:creationId xmlns:p14="http://schemas.microsoft.com/office/powerpoint/2010/main" val="32356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036B6E4-A490-4515-AC70-B8D81C792A74}"/>
              </a:ext>
            </a:extLst>
          </p:cNvPr>
          <p:cNvSpPr>
            <a:spLocks noGrp="1"/>
          </p:cNvSpPr>
          <p:nvPr>
            <p:ph type="title"/>
          </p:nvPr>
        </p:nvSpPr>
        <p:spPr/>
        <p:txBody>
          <a:bodyPr/>
          <a:lstStyle/>
          <a:p>
            <a:r>
              <a:rPr lang="it-IT" dirty="0">
                <a:latin typeface="Century Gothic" panose="020B0502020202020204" pitchFamily="34" charset="0"/>
              </a:rPr>
              <a:t>IDEA IMPLEMENTATIVA</a:t>
            </a:r>
          </a:p>
        </p:txBody>
      </p:sp>
      <p:sp>
        <p:nvSpPr>
          <p:cNvPr id="5" name="Segnaposto contenuto 4">
            <a:extLst>
              <a:ext uri="{FF2B5EF4-FFF2-40B4-BE49-F238E27FC236}">
                <a16:creationId xmlns:a16="http://schemas.microsoft.com/office/drawing/2014/main" id="{60B37583-5F26-4CBA-B51B-53F2E2E14ABE}"/>
              </a:ext>
            </a:extLst>
          </p:cNvPr>
          <p:cNvSpPr>
            <a:spLocks noGrp="1"/>
          </p:cNvSpPr>
          <p:nvPr>
            <p:ph idx="1"/>
          </p:nvPr>
        </p:nvSpPr>
        <p:spPr/>
        <p:txBody>
          <a:bodyPr>
            <a:normAutofit lnSpcReduction="10000"/>
          </a:bodyPr>
          <a:lstStyle/>
          <a:p>
            <a:pPr marL="0" indent="0">
              <a:buNone/>
            </a:pPr>
            <a:r>
              <a:rPr lang="it-IT" dirty="0">
                <a:latin typeface="Century Gothic" panose="020B0502020202020204" pitchFamily="34" charset="0"/>
              </a:rPr>
              <a:t>E’ stato pensato, dal punto di vista progettuale, di realizzare una sola interfaccia da permettere al client (cameriere o cassiere) di accedere tranquillamente in modo molto semplice e intuitivo tramite un login. Inoltre, una volta loggati come cameriere o cassiere è impossibile vedere le funzioni dell’altro e viceversa.</a:t>
            </a:r>
          </a:p>
          <a:p>
            <a:pPr marL="0" indent="0">
              <a:buNone/>
            </a:pPr>
            <a:r>
              <a:rPr lang="it-IT" dirty="0">
                <a:latin typeface="Century Gothic" panose="020B0502020202020204" pitchFamily="34" charset="0"/>
              </a:rPr>
              <a:t>Una volta entrato il client, può scegliere cosa fare:</a:t>
            </a:r>
          </a:p>
          <a:p>
            <a:pPr marL="0" indent="0">
              <a:buNone/>
            </a:pPr>
            <a:r>
              <a:rPr lang="it-IT" dirty="0">
                <a:latin typeface="Century Gothic" panose="020B0502020202020204" pitchFamily="34" charset="0"/>
              </a:rPr>
              <a:t>	- Il cameriere può: creare un ordine, modificarlo e 		cancellarlo</a:t>
            </a:r>
          </a:p>
          <a:p>
            <a:pPr marL="0" indent="0">
              <a:buNone/>
            </a:pPr>
            <a:r>
              <a:rPr lang="it-IT" dirty="0">
                <a:latin typeface="Century Gothic" panose="020B0502020202020204" pitchFamily="34" charset="0"/>
              </a:rPr>
              <a:t>	- Il cassiere può: visualizzare un tavolo occupato, 	liberare un tavolo e visualizzare il totale di un ordine.</a:t>
            </a:r>
          </a:p>
        </p:txBody>
      </p:sp>
    </p:spTree>
    <p:extLst>
      <p:ext uri="{BB962C8B-B14F-4D97-AF65-F5344CB8AC3E}">
        <p14:creationId xmlns:p14="http://schemas.microsoft.com/office/powerpoint/2010/main" val="371632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92E742A-0ADF-478C-83A6-E2797F015129}"/>
              </a:ext>
            </a:extLst>
          </p:cNvPr>
          <p:cNvSpPr>
            <a:spLocks noGrp="1"/>
          </p:cNvSpPr>
          <p:nvPr>
            <p:ph type="title"/>
          </p:nvPr>
        </p:nvSpPr>
        <p:spPr>
          <a:xfrm>
            <a:off x="873683" y="167820"/>
            <a:ext cx="10515600" cy="1325563"/>
          </a:xfrm>
        </p:spPr>
        <p:txBody>
          <a:bodyPr/>
          <a:lstStyle/>
          <a:p>
            <a:pPr algn="ctr"/>
            <a:r>
              <a:rPr lang="it-IT" dirty="0"/>
              <a:t>UML DELLE CLASSI</a:t>
            </a:r>
          </a:p>
        </p:txBody>
      </p:sp>
      <p:pic>
        <p:nvPicPr>
          <p:cNvPr id="7" name="Immagine 6">
            <a:extLst>
              <a:ext uri="{FF2B5EF4-FFF2-40B4-BE49-F238E27FC236}">
                <a16:creationId xmlns:a16="http://schemas.microsoft.com/office/drawing/2014/main" id="{9925FE7B-986D-4066-859A-E18858E7B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743" y="1241778"/>
            <a:ext cx="10076540" cy="5448402"/>
          </a:xfrm>
          <a:prstGeom prst="rect">
            <a:avLst/>
          </a:prstGeom>
        </p:spPr>
      </p:pic>
    </p:spTree>
    <p:extLst>
      <p:ext uri="{BB962C8B-B14F-4D97-AF65-F5344CB8AC3E}">
        <p14:creationId xmlns:p14="http://schemas.microsoft.com/office/powerpoint/2010/main" val="216483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p:txBody>
          <a:bodyPr>
            <a:normAutofit fontScale="70000" lnSpcReduction="20000"/>
          </a:bodyPr>
          <a:lstStyle/>
          <a:p>
            <a:r>
              <a:rPr lang="it-IT" dirty="0">
                <a:latin typeface="Century Gothic" panose="020B0502020202020204" pitchFamily="34" charset="0"/>
              </a:rPr>
              <a:t>Menu: </a:t>
            </a:r>
            <a:r>
              <a:rPr lang="it-IT" sz="1800" dirty="0">
                <a:effectLst/>
                <a:latin typeface="Century Gothic" panose="020B0502020202020204" pitchFamily="34" charset="0"/>
                <a:ea typeface="Calibri" panose="020F0502020204030204" pitchFamily="34" charset="0"/>
                <a:cs typeface="Times New Roman" panose="02020603050405020304" pitchFamily="18" charset="0"/>
              </a:rPr>
              <a:t>Tramite l’interfaccia Menu andiamo ad accedere ai 2 sottosistemi e una volta entrati l’utente deciderà le azioni da svolgere</a:t>
            </a:r>
          </a:p>
          <a:p>
            <a:r>
              <a:rPr lang="it-IT" dirty="0" err="1">
                <a:latin typeface="Century Gothic" panose="020B0502020202020204" pitchFamily="34" charset="0"/>
              </a:rPr>
              <a:t>Main</a:t>
            </a:r>
            <a:r>
              <a:rPr lang="it-IT" dirty="0">
                <a:latin typeface="Century Gothic" panose="020B0502020202020204" pitchFamily="34" charset="0"/>
              </a:rPr>
              <a:t>: </a:t>
            </a:r>
            <a:r>
              <a:rPr lang="it-IT" sz="1800" dirty="0">
                <a:effectLst/>
                <a:latin typeface="Century Gothic" panose="020B0502020202020204" pitchFamily="34" charset="0"/>
                <a:ea typeface="Calibri" panose="020F0502020204030204" pitchFamily="34" charset="0"/>
                <a:cs typeface="Calibri" panose="020F0502020204030204" pitchFamily="34" charset="0"/>
              </a:rPr>
              <a:t>Nel </a:t>
            </a:r>
            <a:r>
              <a:rPr lang="it-IT" sz="1800" dirty="0" err="1">
                <a:effectLst/>
                <a:latin typeface="Century Gothic" panose="020B0502020202020204" pitchFamily="34" charset="0"/>
                <a:ea typeface="Calibri" panose="020F0502020204030204" pitchFamily="34" charset="0"/>
                <a:cs typeface="Calibri" panose="020F0502020204030204" pitchFamily="34" charset="0"/>
              </a:rPr>
              <a:t>main</a:t>
            </a:r>
            <a:r>
              <a:rPr lang="it-IT" sz="1800" dirty="0">
                <a:effectLst/>
                <a:latin typeface="Century Gothic" panose="020B0502020202020204" pitchFamily="34" charset="0"/>
                <a:ea typeface="Calibri" panose="020F0502020204030204" pitchFamily="34" charset="0"/>
                <a:cs typeface="Calibri" panose="020F0502020204030204" pitchFamily="34" charset="0"/>
              </a:rPr>
              <a:t> andremo ad usare le librerie </a:t>
            </a:r>
            <a:r>
              <a:rPr lang="it-IT" sz="1800" dirty="0" err="1">
                <a:effectLst/>
                <a:latin typeface="Century Gothic" panose="020B0502020202020204" pitchFamily="34" charset="0"/>
                <a:ea typeface="Calibri" panose="020F0502020204030204" pitchFamily="34" charset="0"/>
                <a:cs typeface="Calibri" panose="020F0502020204030204" pitchFamily="34" charset="0"/>
              </a:rPr>
              <a:t>JOptionPane</a:t>
            </a:r>
            <a:r>
              <a:rPr lang="it-IT" sz="1800" dirty="0">
                <a:effectLst/>
                <a:latin typeface="Century Gothic" panose="020B0502020202020204" pitchFamily="34" charset="0"/>
                <a:ea typeface="Calibri" panose="020F0502020204030204" pitchFamily="34" charset="0"/>
                <a:cs typeface="Calibri" panose="020F0502020204030204" pitchFamily="34" charset="0"/>
              </a:rPr>
              <a:t> per chiedere al cliente se deve loggarsi come cameriere o cassiere</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r>
              <a:rPr lang="it-IT" dirty="0">
                <a:latin typeface="Century Gothic" panose="020B0502020202020204" pitchFamily="34" charset="0"/>
              </a:rPr>
              <a:t>Cameriere: </a:t>
            </a:r>
            <a:r>
              <a:rPr lang="it-IT" sz="1800" dirty="0">
                <a:effectLst/>
                <a:latin typeface="Century Gothic" panose="020B0502020202020204" pitchFamily="34" charset="0"/>
                <a:ea typeface="Calibri" panose="020F0502020204030204" pitchFamily="34" charset="0"/>
                <a:cs typeface="Calibri" panose="020F0502020204030204" pitchFamily="34" charset="0"/>
              </a:rPr>
              <a:t>La classe cameriere effettuerà il login del cameriere e implementerà l’interfaccia Menù, andando ad implementare il metodo azioni() andando a scegliere l’azione da fare, cioè creare modificare o cancellare un ordine, in base alla scelta verrà richiamato il metodo all’interno della repository ordini</a:t>
            </a:r>
          </a:p>
          <a:p>
            <a:r>
              <a:rPr lang="it-IT" dirty="0">
                <a:latin typeface="Century Gothic" panose="020B0502020202020204" pitchFamily="34" charset="0"/>
                <a:ea typeface="Calibri" panose="020F0502020204030204" pitchFamily="34" charset="0"/>
                <a:cs typeface="Calibri" panose="020F0502020204030204" pitchFamily="34" charset="0"/>
              </a:rPr>
              <a:t>Cassa</a:t>
            </a:r>
            <a:r>
              <a:rPr lang="it-IT" sz="1800" dirty="0">
                <a:latin typeface="Century Gothic" panose="020B0502020202020204" pitchFamily="34" charset="0"/>
                <a:ea typeface="Calibri" panose="020F0502020204030204" pitchFamily="34" charset="0"/>
                <a:cs typeface="Calibri" panose="020F0502020204030204" pitchFamily="34" charset="0"/>
              </a:rPr>
              <a:t>: </a:t>
            </a:r>
            <a:r>
              <a:rPr lang="it-IT" sz="1800" dirty="0">
                <a:effectLst/>
                <a:latin typeface="Century Gothic" panose="020B0502020202020204" pitchFamily="34" charset="0"/>
                <a:ea typeface="Calibri" panose="020F0502020204030204" pitchFamily="34" charset="0"/>
                <a:cs typeface="Calibri" panose="020F0502020204030204" pitchFamily="34" charset="0"/>
              </a:rPr>
              <a:t>La classe Cassa implementerà l’interfaccia Menù, implementando il metodo azioni() in cui andrà a richiamare dalla repository Casse il metodo per andare a visualizzare tutti i tavoli occupati nella sala e il metodo per andare a visualizzare il totale dell’ordine di un certo tavolo</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r>
              <a:rPr lang="it-IT" dirty="0">
                <a:effectLst/>
                <a:latin typeface="Century Gothic" panose="020B0502020202020204" pitchFamily="34" charset="0"/>
                <a:ea typeface="Calibri" panose="020F0502020204030204" pitchFamily="34" charset="0"/>
                <a:cs typeface="Times New Roman" panose="02020603050405020304" pitchFamily="18" charset="0"/>
              </a:rPr>
              <a:t>Casse</a:t>
            </a:r>
            <a:r>
              <a:rPr lang="it-IT"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it-IT" sz="1800" dirty="0">
                <a:effectLst/>
                <a:latin typeface="Century Gothic" panose="020B0502020202020204" pitchFamily="34" charset="0"/>
                <a:ea typeface="Calibri" panose="020F0502020204030204" pitchFamily="34" charset="0"/>
                <a:cs typeface="Calibri" panose="020F0502020204030204" pitchFamily="34" charset="0"/>
              </a:rPr>
              <a:t>E’ una classe utilizzata nel pattern repository ed è la classe in cui andremo a fare le operazioni su database riguardanti le operazioni del cassiere, cioè le varie query.</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r>
              <a:rPr lang="it-IT" dirty="0">
                <a:effectLst/>
                <a:latin typeface="Century Gothic" panose="020B0502020202020204" pitchFamily="34" charset="0"/>
                <a:ea typeface="Calibri" panose="020F0502020204030204" pitchFamily="34" charset="0"/>
                <a:cs typeface="Times New Roman" panose="02020603050405020304" pitchFamily="18" charset="0"/>
              </a:rPr>
              <a:t>Ordini</a:t>
            </a:r>
            <a:r>
              <a:rPr lang="it-IT"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it-IT" sz="1800" dirty="0">
                <a:effectLst/>
                <a:latin typeface="Century Gothic" panose="020B0502020202020204" pitchFamily="34" charset="0"/>
                <a:ea typeface="Calibri" panose="020F0502020204030204" pitchFamily="34" charset="0"/>
                <a:cs typeface="Calibri" panose="020F0502020204030204" pitchFamily="34" charset="0"/>
              </a:rPr>
              <a:t>E’ una classe utilizzata nel pattern repository ed è la classe in cui andremo a fare le operazioni su database che riguardano creazione, modifica e cancellazione dell’ordine.</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r>
              <a:rPr lang="it-IT" sz="3100" dirty="0">
                <a:effectLst/>
                <a:latin typeface="Century Gothic" panose="020B0502020202020204" pitchFamily="34" charset="0"/>
                <a:ea typeface="Calibri" panose="020F0502020204030204" pitchFamily="34" charset="0"/>
                <a:cs typeface="Times New Roman" panose="02020603050405020304" pitchFamily="18" charset="0"/>
              </a:rPr>
              <a:t>Prodotto</a:t>
            </a:r>
            <a:r>
              <a:rPr lang="it-IT"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it-IT" sz="1800" dirty="0">
                <a:effectLst/>
                <a:latin typeface="Century Gothic" panose="020B0502020202020204" pitchFamily="34" charset="0"/>
                <a:ea typeface="Calibri" panose="020F0502020204030204" pitchFamily="34" charset="0"/>
                <a:cs typeface="Calibri" panose="020F0502020204030204" pitchFamily="34" charset="0"/>
              </a:rPr>
              <a:t>La classe Prodotto è una classe che avrà memorizzate le informazioni sul prodotto che andremo ad utilizzare nella classe Ordini per effettuare le varie query per le operazioni del pattern repository</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r>
              <a:rPr lang="it-IT" sz="3100" dirty="0">
                <a:effectLst/>
                <a:latin typeface="Century Gothic" panose="020B0502020202020204" pitchFamily="34" charset="0"/>
                <a:ea typeface="Calibri" panose="020F0502020204030204" pitchFamily="34" charset="0"/>
                <a:cs typeface="Times New Roman" panose="02020603050405020304" pitchFamily="18" charset="0"/>
              </a:rPr>
              <a:t>Ordine, Tavolo, Prodotto_Ordine</a:t>
            </a:r>
            <a:r>
              <a:rPr lang="it-IT" sz="1800" dirty="0">
                <a:latin typeface="Century Gothic" panose="020B0502020202020204" pitchFamily="34" charset="0"/>
                <a:ea typeface="Calibri" panose="020F0502020204030204" pitchFamily="34" charset="0"/>
                <a:cs typeface="Times New Roman" panose="02020603050405020304" pitchFamily="18" charset="0"/>
              </a:rPr>
              <a:t>: </a:t>
            </a:r>
            <a:r>
              <a:rPr lang="it-IT" sz="1800" dirty="0">
                <a:effectLst/>
                <a:latin typeface="Century Gothic" panose="020B0502020202020204" pitchFamily="34" charset="0"/>
                <a:ea typeface="Calibri" panose="020F0502020204030204" pitchFamily="34" charset="0"/>
                <a:cs typeface="Calibri" panose="020F0502020204030204" pitchFamily="34" charset="0"/>
              </a:rPr>
              <a:t>Sono classi in cui andremo solo ad eseguire i metodi set e </a:t>
            </a:r>
            <a:r>
              <a:rPr lang="it-IT" sz="1800" dirty="0" err="1">
                <a:effectLst/>
                <a:latin typeface="Century Gothic" panose="020B0502020202020204" pitchFamily="34" charset="0"/>
                <a:ea typeface="Calibri" panose="020F0502020204030204" pitchFamily="34" charset="0"/>
                <a:cs typeface="Calibri" panose="020F0502020204030204" pitchFamily="34" charset="0"/>
              </a:rPr>
              <a:t>get</a:t>
            </a:r>
            <a:r>
              <a:rPr lang="it-IT" sz="1800" dirty="0">
                <a:effectLst/>
                <a:latin typeface="Century Gothic" panose="020B0502020202020204" pitchFamily="34" charset="0"/>
                <a:ea typeface="Calibri" panose="020F0502020204030204" pitchFamily="34" charset="0"/>
                <a:cs typeface="Calibri" panose="020F0502020204030204" pitchFamily="34" charset="0"/>
              </a:rPr>
              <a:t>.</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it-IT" dirty="0"/>
          </a:p>
          <a:p>
            <a:pPr marL="0" indent="0">
              <a:buNone/>
            </a:pPr>
            <a:endParaRPr lang="it-IT" dirty="0"/>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t>DESCRIZIONE CLASSI</a:t>
            </a:r>
          </a:p>
        </p:txBody>
      </p:sp>
    </p:spTree>
    <p:extLst>
      <p:ext uri="{BB962C8B-B14F-4D97-AF65-F5344CB8AC3E}">
        <p14:creationId xmlns:p14="http://schemas.microsoft.com/office/powerpoint/2010/main" val="287014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p:txBody>
          <a:bodyPr>
            <a:normAutofit fontScale="92500" lnSpcReduction="10000"/>
          </a:bodyPr>
          <a:lstStyle/>
          <a:p>
            <a:pPr>
              <a:lnSpc>
                <a:spcPct val="107000"/>
              </a:lnSpc>
              <a:spcAft>
                <a:spcPts val="800"/>
              </a:spcAft>
            </a:pP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Uno dei due pattern utilizzati è il </a:t>
            </a:r>
            <a:r>
              <a:rPr lang="it-IT"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FACADE PATTERN</a:t>
            </a:r>
            <a:r>
              <a:rPr lang="it-IT"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quanto, attraverso un’interfaccia semplice, accediamo a sottosistemi che espongono interfacce complesse e diverse tra loro.</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L’utilizzo di questo pattern permette di nascondere la complessità delle operazioni dato che l’utente attraverso il </a:t>
            </a:r>
            <a:r>
              <a:rPr lang="it-IT"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Main</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sceglie quale utente essere. Per implementare il pattern uso:</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Menu: l’interfaccia contenente il metodo azioni() che verrà implementato dalle altre classi a seconda delle operazioni da fare.</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Cameriere: la classe che implementerà l’interfaccia menu. La classe implementerà le azioni in cui dopo aver scelto dal menù a tendina l’azione che si vuole svolgere, verrà richiamato il metodo appropriato dalla repository Ordini.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Cassa: implementerà l’interfaccia menù. Anche questa classe andrà a richiamare il metodo per visualizzare il totale dell’ordine dal repository Casse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800" b="1" dirty="0">
                <a:solidFill>
                  <a:srgbClr val="000000"/>
                </a:solidFill>
                <a:effectLst/>
                <a:latin typeface="Calibri" panose="020F0502020204030204" pitchFamily="34" charset="0"/>
                <a:ea typeface="Calibri" panose="020F0502020204030204" pitchFamily="34" charset="0"/>
              </a:rPr>
              <a:t>Scopo</a:t>
            </a:r>
            <a:r>
              <a:rPr lang="it-IT" sz="1800" dirty="0">
                <a:solidFill>
                  <a:srgbClr val="000000"/>
                </a:solidFill>
                <a:effectLst/>
                <a:latin typeface="Calibri" panose="020F0502020204030204" pitchFamily="34" charset="0"/>
                <a:ea typeface="Calibri" panose="020F0502020204030204" pitchFamily="34" charset="0"/>
              </a:rPr>
              <a:t>: Fornisce un’interfaccia unificata ad un insieme di interfacce in un sottosistema. Definisce un’interfaccia di alto livello che permette la facile gestione del sottosistema, dato che spesso i sottosistemi diventano complessi nel tempo aggiungendo nuove funzionalità.</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r>
              <a:rPr lang="it-IT" sz="1800" dirty="0">
                <a:solidFill>
                  <a:srgbClr val="000000"/>
                </a:solidFill>
                <a:effectLst/>
                <a:latin typeface="Calibri" panose="020F0502020204030204" pitchFamily="34" charset="0"/>
                <a:ea typeface="Calibri" panose="020F0502020204030204" pitchFamily="34" charset="0"/>
              </a:rPr>
              <a:t>Motivazione: permettere attraverso un’interfaccia più semplice, l’accesso a sottosistemi che espongono interfacce più complesse e molto diverse tra loro.</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r>
              <a:rPr lang="it-IT" sz="1800" dirty="0">
                <a:solidFill>
                  <a:srgbClr val="000000"/>
                </a:solidFill>
                <a:effectLst/>
                <a:latin typeface="Calibri" panose="020F0502020204030204" pitchFamily="34" charset="0"/>
                <a:ea typeface="Calibri" panose="020F0502020204030204" pitchFamily="34" charset="0"/>
              </a:rPr>
              <a:t>Applicabilità: quando vogliamo fornire un’interfaccia semplice ad un sottosistema complesso. </a:t>
            </a:r>
            <a:endParaRPr lang="it-IT" sz="18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it-IT" dirty="0"/>
          </a:p>
          <a:p>
            <a:pPr marL="0" indent="0">
              <a:buNone/>
            </a:pPr>
            <a:endParaRPr lang="it-IT" dirty="0"/>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t>FACADE PATTERN</a:t>
            </a:r>
          </a:p>
        </p:txBody>
      </p:sp>
    </p:spTree>
    <p:extLst>
      <p:ext uri="{BB962C8B-B14F-4D97-AF65-F5344CB8AC3E}">
        <p14:creationId xmlns:p14="http://schemas.microsoft.com/office/powerpoint/2010/main" val="67234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p:txBody>
          <a:bodyPr>
            <a:normAutofit/>
          </a:bodyPr>
          <a:lstStyle/>
          <a:p>
            <a:pPr marL="0" indent="0">
              <a:buNone/>
            </a:pPr>
            <a:endParaRPr lang="it-IT" dirty="0"/>
          </a:p>
          <a:p>
            <a:pPr marL="0" indent="0">
              <a:buNone/>
            </a:pPr>
            <a:endParaRPr lang="it-IT" dirty="0"/>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t>FACADE PATTERN</a:t>
            </a:r>
          </a:p>
        </p:txBody>
      </p:sp>
      <p:pic>
        <p:nvPicPr>
          <p:cNvPr id="4" name="Immagine 3">
            <a:extLst>
              <a:ext uri="{FF2B5EF4-FFF2-40B4-BE49-F238E27FC236}">
                <a16:creationId xmlns:a16="http://schemas.microsoft.com/office/drawing/2014/main" id="{92147A0E-4C00-4159-B8BD-0927BDF50ACA}"/>
              </a:ext>
            </a:extLst>
          </p:cNvPr>
          <p:cNvPicPr/>
          <p:nvPr/>
        </p:nvPicPr>
        <p:blipFill>
          <a:blip r:embed="rId3">
            <a:extLst>
              <a:ext uri="{28A0092B-C50C-407E-A947-70E740481C1C}">
                <a14:useLocalDpi xmlns:a14="http://schemas.microsoft.com/office/drawing/2010/main" val="0"/>
              </a:ext>
            </a:extLst>
          </a:blip>
          <a:stretch>
            <a:fillRect/>
          </a:stretch>
        </p:blipFill>
        <p:spPr>
          <a:xfrm>
            <a:off x="1115736" y="1825625"/>
            <a:ext cx="9412447" cy="4264782"/>
          </a:xfrm>
          <a:prstGeom prst="rect">
            <a:avLst/>
          </a:prstGeom>
        </p:spPr>
      </p:pic>
    </p:spTree>
    <p:extLst>
      <p:ext uri="{BB962C8B-B14F-4D97-AF65-F5344CB8AC3E}">
        <p14:creationId xmlns:p14="http://schemas.microsoft.com/office/powerpoint/2010/main" val="292047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p:txBody>
          <a:bodyPr>
            <a:normAutofit/>
          </a:bodyPr>
          <a:lstStyle/>
          <a:p>
            <a:pPr marL="0" indent="0">
              <a:lnSpc>
                <a:spcPct val="107000"/>
              </a:lnSpc>
              <a:spcAft>
                <a:spcPts val="800"/>
              </a:spcAft>
              <a:buNone/>
            </a:pPr>
            <a:r>
              <a:rPr lang="it-IT" sz="1800" dirty="0">
                <a:effectLst/>
                <a:latin typeface="Calibri" panose="020F0502020204030204" pitchFamily="34" charset="0"/>
                <a:ea typeface="Calibri" panose="020F0502020204030204" pitchFamily="34" charset="0"/>
                <a:cs typeface="Calibri" panose="020F0502020204030204" pitchFamily="34" charset="0"/>
              </a:rPr>
              <a:t>Le classi Ordini e Casse sono classi repository cioè classi che andremo ad usare nel pattern repository. Esso permette di disaccoppiare la logica di business dall’accesso ai dati nell’applicazione, quindi sarà all’interno di queste due classi che andremo a fare le operazioni sul database di creazione, modifica e cancellazione dell’ordine, i vari create e le varie query e anche le operazioni e query della cassa. Quindi la persistenza dei dati e cioè il database sarà associato soltanto a queste due classi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t>REPOSITORY PATTERN</a:t>
            </a:r>
          </a:p>
        </p:txBody>
      </p:sp>
      <p:pic>
        <p:nvPicPr>
          <p:cNvPr id="6" name="Immagine 5">
            <a:extLst>
              <a:ext uri="{FF2B5EF4-FFF2-40B4-BE49-F238E27FC236}">
                <a16:creationId xmlns:a16="http://schemas.microsoft.com/office/drawing/2014/main" id="{6AF4C1B2-65D0-4011-8674-F90160A978B4}"/>
              </a:ext>
            </a:extLst>
          </p:cNvPr>
          <p:cNvPicPr/>
          <p:nvPr/>
        </p:nvPicPr>
        <p:blipFill>
          <a:blip r:embed="rId3">
            <a:extLst>
              <a:ext uri="{28A0092B-C50C-407E-A947-70E740481C1C}">
                <a14:useLocalDpi xmlns:a14="http://schemas.microsoft.com/office/drawing/2010/main" val="0"/>
              </a:ext>
            </a:extLst>
          </a:blip>
          <a:stretch>
            <a:fillRect/>
          </a:stretch>
        </p:blipFill>
        <p:spPr>
          <a:xfrm>
            <a:off x="1192763" y="3573624"/>
            <a:ext cx="9806473" cy="2919251"/>
          </a:xfrm>
          <a:prstGeom prst="rect">
            <a:avLst/>
          </a:prstGeom>
        </p:spPr>
      </p:pic>
    </p:spTree>
    <p:extLst>
      <p:ext uri="{BB962C8B-B14F-4D97-AF65-F5344CB8AC3E}">
        <p14:creationId xmlns:p14="http://schemas.microsoft.com/office/powerpoint/2010/main" val="37047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05C8D4-D122-4225-B725-6320E650886B}"/>
              </a:ext>
            </a:extLst>
          </p:cNvPr>
          <p:cNvSpPr>
            <a:spLocks noGrp="1"/>
          </p:cNvSpPr>
          <p:nvPr>
            <p:ph idx="1"/>
          </p:nvPr>
        </p:nvSpPr>
        <p:spPr/>
        <p:txBody>
          <a:bodyPr>
            <a:normAutofit/>
          </a:bodyPr>
          <a:lstStyle/>
          <a:p>
            <a:pPr marL="0" indent="0">
              <a:buNone/>
            </a:pPr>
            <a:r>
              <a:rPr lang="it-IT" sz="1800" b="0" i="0" u="none" strike="noStrike" dirty="0">
                <a:solidFill>
                  <a:srgbClr val="000000"/>
                </a:solidFill>
                <a:effectLst/>
                <a:latin typeface="Century Gothic" panose="020B0502020202020204" pitchFamily="34" charset="0"/>
              </a:rPr>
              <a:t>Per realizzare finestre di input, allarme o conferma è stato utilizzato </a:t>
            </a:r>
            <a:r>
              <a:rPr lang="it-IT" sz="1800" b="1" i="1" u="none" strike="noStrike" dirty="0" err="1">
                <a:solidFill>
                  <a:srgbClr val="000000"/>
                </a:solidFill>
                <a:effectLst/>
                <a:latin typeface="Century Gothic" panose="020B0502020202020204" pitchFamily="34" charset="0"/>
              </a:rPr>
              <a:t>JOptionPane</a:t>
            </a:r>
            <a:r>
              <a:rPr lang="it-IT" sz="1800" b="0" i="0" u="none" strike="noStrike" dirty="0">
                <a:solidFill>
                  <a:srgbClr val="000000"/>
                </a:solidFill>
                <a:effectLst/>
                <a:latin typeface="Century Gothic" panose="020B0502020202020204" pitchFamily="34" charset="0"/>
              </a:rPr>
              <a:t> che ci mette a disposizione tre tipi di pannelli: </a:t>
            </a:r>
            <a:r>
              <a:rPr lang="it-IT" sz="1800" b="0" i="1" u="none" strike="noStrike" dirty="0" err="1">
                <a:solidFill>
                  <a:srgbClr val="000000"/>
                </a:solidFill>
                <a:effectLst/>
                <a:latin typeface="Century Gothic" panose="020B0502020202020204" pitchFamily="34" charset="0"/>
              </a:rPr>
              <a:t>Confirm</a:t>
            </a:r>
            <a:r>
              <a:rPr lang="it-IT" sz="1800" b="0" i="0" u="none" strike="noStrike" dirty="0">
                <a:solidFill>
                  <a:srgbClr val="000000"/>
                </a:solidFill>
                <a:effectLst/>
                <a:latin typeface="Century Gothic" panose="020B0502020202020204" pitchFamily="34" charset="0"/>
              </a:rPr>
              <a:t>, </a:t>
            </a:r>
            <a:r>
              <a:rPr lang="it-IT" sz="1800" b="0" i="1" u="none" strike="noStrike" dirty="0">
                <a:solidFill>
                  <a:srgbClr val="000000"/>
                </a:solidFill>
                <a:effectLst/>
                <a:latin typeface="Century Gothic" panose="020B0502020202020204" pitchFamily="34" charset="0"/>
              </a:rPr>
              <a:t>Input</a:t>
            </a:r>
            <a:r>
              <a:rPr lang="it-IT" sz="1800" b="0" i="0" u="none" strike="noStrike" dirty="0">
                <a:solidFill>
                  <a:srgbClr val="000000"/>
                </a:solidFill>
                <a:effectLst/>
                <a:latin typeface="Century Gothic" panose="020B0502020202020204" pitchFamily="34" charset="0"/>
              </a:rPr>
              <a:t> e </a:t>
            </a:r>
            <a:r>
              <a:rPr lang="it-IT" sz="1800" b="0" i="1" u="none" strike="noStrike" dirty="0">
                <a:solidFill>
                  <a:srgbClr val="000000"/>
                </a:solidFill>
                <a:effectLst/>
                <a:latin typeface="Century Gothic" panose="020B0502020202020204" pitchFamily="34" charset="0"/>
              </a:rPr>
              <a:t>Message </a:t>
            </a:r>
            <a:r>
              <a:rPr lang="it-IT" sz="1800" b="0" i="1" u="none" strike="noStrike" dirty="0" err="1">
                <a:solidFill>
                  <a:srgbClr val="000000"/>
                </a:solidFill>
                <a:effectLst/>
                <a:latin typeface="Century Gothic" panose="020B0502020202020204" pitchFamily="34" charset="0"/>
              </a:rPr>
              <a:t>Dialog</a:t>
            </a:r>
            <a:r>
              <a:rPr lang="it-IT" sz="1800" b="0" i="0" u="none" strike="noStrike" dirty="0">
                <a:solidFill>
                  <a:srgbClr val="000000"/>
                </a:solidFill>
                <a:effectLst/>
                <a:latin typeface="Century Gothic" panose="020B0502020202020204" pitchFamily="34" charset="0"/>
              </a:rPr>
              <a:t> semplicemente ricorrendo ad una sola riga di codice.</a:t>
            </a:r>
            <a:br>
              <a:rPr lang="it-IT" sz="1800" b="0" i="0" u="none" strike="noStrike" dirty="0">
                <a:solidFill>
                  <a:srgbClr val="000000"/>
                </a:solidFill>
                <a:effectLst/>
                <a:latin typeface="Century Gothic" panose="020B0502020202020204" pitchFamily="34" charset="0"/>
              </a:rPr>
            </a:br>
            <a:br>
              <a:rPr lang="it-IT" sz="1800" b="0" i="0" u="none" strike="noStrike" dirty="0">
                <a:solidFill>
                  <a:srgbClr val="000000"/>
                </a:solidFill>
                <a:effectLst/>
                <a:latin typeface="Century Gothic" panose="020B0502020202020204" pitchFamily="34" charset="0"/>
              </a:rPr>
            </a:br>
            <a:r>
              <a:rPr lang="it-IT" sz="1800" b="0" i="0" u="none" strike="noStrike" dirty="0">
                <a:solidFill>
                  <a:srgbClr val="000000"/>
                </a:solidFill>
                <a:effectLst/>
                <a:latin typeface="Century Gothic" panose="020B0502020202020204" pitchFamily="34" charset="0"/>
              </a:rPr>
              <a:t>Nel programma è stata utilizzata l’interfaccia per tutto il codice: sia per chiedere informazioni al client (cameriere o cassiere), sia per fornire informazioni, sia per effettuare il login (tra i vari camerieri e il cassiere).</a:t>
            </a:r>
            <a:br>
              <a:rPr lang="it-IT" sz="1800" b="0" i="0" u="none" strike="noStrike" dirty="0">
                <a:solidFill>
                  <a:srgbClr val="000000"/>
                </a:solidFill>
                <a:effectLst/>
                <a:latin typeface="Century Gothic" panose="020B0502020202020204" pitchFamily="34" charset="0"/>
              </a:rPr>
            </a:br>
            <a:r>
              <a:rPr lang="it-IT" sz="1800" b="0" i="0" u="none" strike="noStrike" dirty="0">
                <a:solidFill>
                  <a:srgbClr val="000000"/>
                </a:solidFill>
                <a:effectLst/>
                <a:latin typeface="Century Gothic" panose="020B0502020202020204" pitchFamily="34" charset="0"/>
              </a:rPr>
              <a:t>Vengono quindi usati pannelli di input, messaggi di conferma o di errore e messaggi informativi.</a:t>
            </a:r>
            <a:endParaRPr lang="it-IT" sz="1800" b="0" i="0" u="none" strike="noStrike" dirty="0">
              <a:solidFill>
                <a:srgbClr val="A53010"/>
              </a:solidFill>
              <a:effectLst/>
              <a:latin typeface="Century Gothic" panose="020B0502020202020204" pitchFamily="34" charset="0"/>
            </a:endParaRPr>
          </a:p>
          <a:p>
            <a:pPr marL="0" indent="0">
              <a:buNone/>
            </a:pPr>
            <a:endParaRPr lang="it-IT" dirty="0"/>
          </a:p>
        </p:txBody>
      </p:sp>
      <p:sp>
        <p:nvSpPr>
          <p:cNvPr id="7" name="Titolo 6">
            <a:extLst>
              <a:ext uri="{FF2B5EF4-FFF2-40B4-BE49-F238E27FC236}">
                <a16:creationId xmlns:a16="http://schemas.microsoft.com/office/drawing/2014/main" id="{5804A73F-750D-42E2-8195-EE69F1262C8E}"/>
              </a:ext>
            </a:extLst>
          </p:cNvPr>
          <p:cNvSpPr>
            <a:spLocks noGrp="1"/>
          </p:cNvSpPr>
          <p:nvPr>
            <p:ph type="title"/>
          </p:nvPr>
        </p:nvSpPr>
        <p:spPr/>
        <p:txBody>
          <a:bodyPr/>
          <a:lstStyle/>
          <a:p>
            <a:r>
              <a:rPr lang="it-IT" dirty="0">
                <a:latin typeface="Century Gothic" panose="020B0502020202020204" pitchFamily="34" charset="0"/>
              </a:rPr>
              <a:t>UTILIZZO DELL’INTERFACCIA GRAFICA</a:t>
            </a:r>
          </a:p>
        </p:txBody>
      </p:sp>
    </p:spTree>
    <p:extLst>
      <p:ext uri="{BB962C8B-B14F-4D97-AF65-F5344CB8AC3E}">
        <p14:creationId xmlns:p14="http://schemas.microsoft.com/office/powerpoint/2010/main" val="41428079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1121</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Calibri Light</vt:lpstr>
      <vt:lpstr>Century Gothic</vt:lpstr>
      <vt:lpstr>Tema di Office</vt:lpstr>
      <vt:lpstr>Presentazione standard di PowerPoint</vt:lpstr>
      <vt:lpstr>DETTAGLI TRACCIA</vt:lpstr>
      <vt:lpstr>IDEA IMPLEMENTATIVA</vt:lpstr>
      <vt:lpstr>UML DELLE CLASSI</vt:lpstr>
      <vt:lpstr>DESCRIZIONE CLASSI</vt:lpstr>
      <vt:lpstr>FACADE PATTERN</vt:lpstr>
      <vt:lpstr>FACADE PATTERN</vt:lpstr>
      <vt:lpstr>REPOSITORY PATTERN</vt:lpstr>
      <vt:lpstr>UTILIZZO DELL’INTERFACCIA GRAFICA</vt:lpstr>
      <vt:lpstr>CASI DI UTILIZZO JOPTION PANE</vt:lpstr>
      <vt:lpstr>CASI DI UTILIZZO JOPTION PANE</vt:lpstr>
      <vt:lpstr>UTILIZZO BASE DI DATI</vt:lpstr>
      <vt:lpstr>ESEMPIO DI QUERY</vt:lpstr>
      <vt:lpstr>DOCUMENTAZIONE IN JAVA DOCS</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LUCA FRANCESCO RUSSO</dc:creator>
  <cp:lastModifiedBy>LUCA FRANCESCO RUSSO</cp:lastModifiedBy>
  <cp:revision>11</cp:revision>
  <dcterms:created xsi:type="dcterms:W3CDTF">2021-07-12T18:12:59Z</dcterms:created>
  <dcterms:modified xsi:type="dcterms:W3CDTF">2021-07-13T11:00:31Z</dcterms:modified>
</cp:coreProperties>
</file>