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474" r:id="rId5"/>
    <p:sldId id="429" r:id="rId6"/>
    <p:sldId id="428" r:id="rId7"/>
    <p:sldId id="475" r:id="rId8"/>
    <p:sldId id="476" r:id="rId9"/>
    <p:sldId id="477" r:id="rId10"/>
    <p:sldId id="481" r:id="rId11"/>
    <p:sldId id="487" r:id="rId12"/>
    <p:sldId id="482" r:id="rId13"/>
    <p:sldId id="483" r:id="rId14"/>
    <p:sldId id="484" r:id="rId15"/>
    <p:sldId id="485" r:id="rId16"/>
    <p:sldId id="486" r:id="rId17"/>
    <p:sldId id="480" r:id="rId18"/>
    <p:sldId id="478" r:id="rId19"/>
    <p:sldId id="479" r:id="rId20"/>
    <p:sldId id="488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595B3-FE07-44C4-BE38-5AD18F404BD2}" v="38" dt="2024-11-30T23:41:00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2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0F09-7FD8-4C72-BF75-4118C1E313B7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C65D9-76AF-408C-BBEA-BE129EDCA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pba.py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6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8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</a:t>
            </a:r>
            <a:r>
              <a:rPr lang="en-US"/>
              <a:t>: pbb.</a:t>
            </a:r>
            <a:r>
              <a:rPr lang="en-US" dirty="0"/>
              <a:t>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9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/beginners-guide-to-understanding-convolutional-neural-networks-ae9ed58bb17d?gi=f4cbd89cadd8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aimonks</a:t>
            </a:r>
            <a:r>
              <a:rPr lang="en-US" dirty="0"/>
              <a:t>/unlocking-the-potential-of-convolutional-autoencoders-a-deep-dive-into-image-processing-and-3d1212bad408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5BE7F-008C-184C-7986-63E20600A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374A7-1F58-49B1-5996-4BE966746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A9F97-3C6B-D8AD-4863-B8BCB2572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/beginners-guide-to-understanding-convolutional-neural-networks-ae9ed58bb17d?gi=f4cbd89cadd8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aimonks</a:t>
            </a:r>
            <a:r>
              <a:rPr lang="en-US" dirty="0"/>
              <a:t>/unlocking-the-potential-of-convolutional-autoencoders-a-deep-dive-into-image-processing-and-3d1212bad408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1CB8-8F33-2C2A-F5FB-CEE0FF898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C65D9-76AF-408C-BBEA-BE129EDCAF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44DD-60FC-164E-1C1B-177224E48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9EB92-5A4C-3BA3-8F23-3E97C2AA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94AC-6901-9AC4-9033-A0BE9D23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CD57-6A3C-8323-C6D6-B487BF2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2993-0A1D-5FA2-B780-29C1C8B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308F-EE46-0EFB-8A8B-8BA54C3E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5A351-704C-1DA6-8790-6B4BA9980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2857-C2DD-7D75-8DA1-004114F8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EF71-7BD0-B507-C587-18F61FD7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9B3F-E3D9-574A-2497-3DF216B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57C19-83F3-E63F-C168-D5AC1E675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41E6A-6D05-9FE5-F248-F383E58E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D968-8CD8-1F82-A009-BB5833AE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0AE2C-3858-2958-011E-3B5DC1F1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50C8-E852-8BA3-F4B8-A9B3A4B8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00DE-0860-DA78-C421-9912A831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2A57-E155-63DC-2EDB-8D72B574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75BF-298E-DF2B-D29F-FD9C604E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04E5-0438-0AFC-81F3-D6C853EF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7CC5-4F1C-87A8-75BA-573A5D44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636-9F9B-7819-66FF-1BEFB902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DF802-30F6-A4B1-96CF-6053164A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923B-D8AA-9629-33D3-6053250E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2547-7B48-3E06-E9F0-AF61D83C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5C51-F09F-5628-07BC-3D7C731E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84F6-066B-D0C4-4299-7737DE9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5312-272B-A6F7-1D80-D66716044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29403-F519-51E9-8A43-580EF23BB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B36A-A8A5-62AC-764A-751D4CB0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5A09-19C2-85CF-7441-4B4FB599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A2D3C-7FCF-01BF-78C9-446543E9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A220-85E6-2216-D9E7-4FB87867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83B21-0B6D-A2B6-7948-353668DA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8E2BE-0D82-4810-24F2-D2D093AB5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5E7CB-999F-B15D-0873-7FE2A299C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C7301-938B-4C9A-F625-6855A9784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A67ED-74AD-DD05-C11B-438524DE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51CA-175E-27E0-589E-562A2118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12531-7EB6-56B0-D808-57B6AD0A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CB72-9F58-EE03-C918-29D6DE9E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F0F6-EBBA-3EF3-C0CD-F3A38DEA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095A5-251D-D607-B1DA-CD3194F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D5831-D2B6-5211-15FB-81F4A967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5D165-8AD8-04EA-CDA3-B647C87F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12A3D-427A-A4A4-885E-16EA2E2A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4BA3-018A-F8BA-75D3-D0B1580E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896C-60BF-382D-85E6-B9E10A18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3111-C72A-C017-1172-76362DD7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2317-B649-0C73-8168-2FDC4E19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4B086-AE19-A90A-5530-B3455104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A138-9661-F50D-7AB8-DE0AB3AB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B0975-10AC-E30C-1B20-1D291435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5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078E-C546-164D-C1FD-BBFEA6D7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3A2C9-EC91-6357-98D6-199CA967B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D82B-65E2-07C5-B7CC-B6D9C62C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CCC4F-E459-45B4-9B98-E91DF90C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91E8B-9608-1B29-010E-D3BDEC3B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CFC5-2126-1C92-E466-36E92C20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8C578-290A-B189-4074-C8DC3353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D3C5F-C47F-9DD2-637A-4812B168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2FF2-1CF6-8B3B-36D5-352D1ED28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FA1CD-1F25-4F2F-81DD-0B6A9FD60EC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B1C4-3F53-7432-B542-CD7D31D8B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2107-88D3-B5E0-2E2E-008E55C1A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16C8-1FF5-4314-B5D5-CBD9C0F2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 system: 2D tomographic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2DDB36-654C-CD01-BEAD-F8E8184CE101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9353078" cy="2506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Field of view (FOV): a unit disk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Kernel: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32 strips, 16 angles: a total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×16=512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sensitivity functions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Object pixels: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×64=4096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8=64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Expansion function matrices for different pixels: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512×64</m:t>
                        </m:r>
                      </m:sup>
                    </m:sSup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102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512×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4096</m:t>
                        </m:r>
                      </m:sup>
                    </m:sSup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2DDB36-654C-CD01-BEAD-F8E8184CE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9353078" cy="2506071"/>
              </a:xfrm>
              <a:prstGeom prst="rect">
                <a:avLst/>
              </a:prstGeom>
              <a:blipFill>
                <a:blip r:embed="rId3"/>
                <a:stretch>
                  <a:fillRect l="-456" t="-17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3E53F0F9-3EF7-786C-1D9A-A53ACB56E4C8}"/>
              </a:ext>
            </a:extLst>
          </p:cNvPr>
          <p:cNvGrpSpPr/>
          <p:nvPr/>
        </p:nvGrpSpPr>
        <p:grpSpPr>
          <a:xfrm>
            <a:off x="6909985" y="3858853"/>
            <a:ext cx="1648089" cy="1671993"/>
            <a:chOff x="6009086" y="2587837"/>
            <a:chExt cx="1648089" cy="167199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ABBD02-7ADA-6751-763D-FD7FC4ED734F}"/>
                </a:ext>
              </a:extLst>
            </p:cNvPr>
            <p:cNvSpPr/>
            <p:nvPr/>
          </p:nvSpPr>
          <p:spPr>
            <a:xfrm>
              <a:off x="6009086" y="2587837"/>
              <a:ext cx="1643588" cy="16719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BE0DFAC-9606-CB1F-F4AF-9BD9190A08F9}"/>
                </a:ext>
              </a:extLst>
            </p:cNvPr>
            <p:cNvGrpSpPr/>
            <p:nvPr/>
          </p:nvGrpSpPr>
          <p:grpSpPr>
            <a:xfrm>
              <a:off x="6025186" y="2616867"/>
              <a:ext cx="1631989" cy="1631989"/>
              <a:chOff x="8555026" y="2152756"/>
              <a:chExt cx="1631989" cy="163198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AEA44C0-1F28-0AB5-33BB-93D3C35A6774}"/>
                  </a:ext>
                </a:extLst>
              </p:cNvPr>
              <p:cNvGrpSpPr/>
              <p:nvPr/>
            </p:nvGrpSpPr>
            <p:grpSpPr>
              <a:xfrm>
                <a:off x="8555026" y="2212848"/>
                <a:ext cx="1631989" cy="1554480"/>
                <a:chOff x="8555026" y="2212848"/>
                <a:chExt cx="1631989" cy="155448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163C89F-9D05-7187-F71E-750B7438F1D4}"/>
                    </a:ext>
                  </a:extLst>
                </p:cNvPr>
                <p:cNvSpPr/>
                <p:nvPr/>
              </p:nvSpPr>
              <p:spPr>
                <a:xfrm>
                  <a:off x="8558074" y="2212848"/>
                  <a:ext cx="1622845" cy="15544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45D65A0-2ED7-0600-2F92-4CE096A94D22}"/>
                    </a:ext>
                  </a:extLst>
                </p:cNvPr>
                <p:cNvCxnSpPr/>
                <p:nvPr/>
              </p:nvCxnSpPr>
              <p:spPr>
                <a:xfrm>
                  <a:off x="8558074" y="23774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380866C-C4A1-0D67-9B1E-F32A14D192AB}"/>
                    </a:ext>
                  </a:extLst>
                </p:cNvPr>
                <p:cNvCxnSpPr/>
                <p:nvPr/>
              </p:nvCxnSpPr>
              <p:spPr>
                <a:xfrm>
                  <a:off x="8558074" y="25298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238E1CB-15F8-E23F-83D8-49984CEB721C}"/>
                    </a:ext>
                  </a:extLst>
                </p:cNvPr>
                <p:cNvCxnSpPr/>
                <p:nvPr/>
              </p:nvCxnSpPr>
              <p:spPr>
                <a:xfrm>
                  <a:off x="8558074" y="268528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0673933-90BB-C0F6-2897-568337938F71}"/>
                    </a:ext>
                  </a:extLst>
                </p:cNvPr>
                <p:cNvCxnSpPr/>
                <p:nvPr/>
              </p:nvCxnSpPr>
              <p:spPr>
                <a:xfrm>
                  <a:off x="8558074" y="283159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CF166E9-8276-8CE2-6CAA-F95D5D6FEA14}"/>
                    </a:ext>
                  </a:extLst>
                </p:cNvPr>
                <p:cNvCxnSpPr/>
                <p:nvPr/>
              </p:nvCxnSpPr>
              <p:spPr>
                <a:xfrm>
                  <a:off x="8555026" y="296875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B7AB79A-E55D-E826-1FE1-D8FF6155C7C4}"/>
                    </a:ext>
                  </a:extLst>
                </p:cNvPr>
                <p:cNvCxnSpPr/>
                <p:nvPr/>
              </p:nvCxnSpPr>
              <p:spPr>
                <a:xfrm>
                  <a:off x="8564170" y="31333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D9D00E3-7ABE-AB60-F0A7-1ADEB5F065C8}"/>
                    </a:ext>
                  </a:extLst>
                </p:cNvPr>
                <p:cNvCxnSpPr/>
                <p:nvPr/>
              </p:nvCxnSpPr>
              <p:spPr>
                <a:xfrm>
                  <a:off x="8564170" y="32857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665C06F-07A8-8E3F-9D14-5446A243C1AD}"/>
                    </a:ext>
                  </a:extLst>
                </p:cNvPr>
                <p:cNvCxnSpPr/>
                <p:nvPr/>
              </p:nvCxnSpPr>
              <p:spPr>
                <a:xfrm>
                  <a:off x="8564170" y="3450336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F7CCE36-E801-7116-0896-3313D0D27A89}"/>
                    </a:ext>
                  </a:extLst>
                </p:cNvPr>
                <p:cNvCxnSpPr/>
                <p:nvPr/>
              </p:nvCxnSpPr>
              <p:spPr>
                <a:xfrm>
                  <a:off x="8564170" y="361492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57CFA3B-E2E2-34C4-CD99-66247F26C1E1}"/>
                  </a:ext>
                </a:extLst>
              </p:cNvPr>
              <p:cNvGrpSpPr/>
              <p:nvPr/>
            </p:nvGrpSpPr>
            <p:grpSpPr>
              <a:xfrm rot="2850874">
                <a:off x="8550453" y="2191511"/>
                <a:ext cx="1631989" cy="1554480"/>
                <a:chOff x="8555026" y="2212848"/>
                <a:chExt cx="1631989" cy="155448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0D20F59-68A4-5BCB-E1FB-DBA6F1CCAD71}"/>
                    </a:ext>
                  </a:extLst>
                </p:cNvPr>
                <p:cNvSpPr/>
                <p:nvPr/>
              </p:nvSpPr>
              <p:spPr>
                <a:xfrm>
                  <a:off x="8558074" y="2212848"/>
                  <a:ext cx="1622845" cy="15544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D8C0E9F-0547-B21B-8A58-348BEA3980B3}"/>
                    </a:ext>
                  </a:extLst>
                </p:cNvPr>
                <p:cNvCxnSpPr/>
                <p:nvPr/>
              </p:nvCxnSpPr>
              <p:spPr>
                <a:xfrm>
                  <a:off x="8558074" y="23774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5F00CCF-85D7-0417-0A79-015B2129E52D}"/>
                    </a:ext>
                  </a:extLst>
                </p:cNvPr>
                <p:cNvCxnSpPr/>
                <p:nvPr/>
              </p:nvCxnSpPr>
              <p:spPr>
                <a:xfrm>
                  <a:off x="8558074" y="2529840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804388F-4631-34E5-647E-96C754FEAAB0}"/>
                    </a:ext>
                  </a:extLst>
                </p:cNvPr>
                <p:cNvCxnSpPr/>
                <p:nvPr/>
              </p:nvCxnSpPr>
              <p:spPr>
                <a:xfrm>
                  <a:off x="8558074" y="268528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B8FA78-BDFD-E4B6-DC7C-02660B7D11CB}"/>
                    </a:ext>
                  </a:extLst>
                </p:cNvPr>
                <p:cNvCxnSpPr/>
                <p:nvPr/>
              </p:nvCxnSpPr>
              <p:spPr>
                <a:xfrm>
                  <a:off x="8558074" y="283159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F7AE47C-9DC0-DC7E-2341-9AB5002F4209}"/>
                    </a:ext>
                  </a:extLst>
                </p:cNvPr>
                <p:cNvCxnSpPr/>
                <p:nvPr/>
              </p:nvCxnSpPr>
              <p:spPr>
                <a:xfrm>
                  <a:off x="8555026" y="2968752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9824532-3329-8BB9-2881-0219B03F8A9D}"/>
                    </a:ext>
                  </a:extLst>
                </p:cNvPr>
                <p:cNvCxnSpPr/>
                <p:nvPr/>
              </p:nvCxnSpPr>
              <p:spPr>
                <a:xfrm>
                  <a:off x="8564170" y="31333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8C24FC1-BD78-194A-B493-BDC4B5027B5E}"/>
                    </a:ext>
                  </a:extLst>
                </p:cNvPr>
                <p:cNvCxnSpPr/>
                <p:nvPr/>
              </p:nvCxnSpPr>
              <p:spPr>
                <a:xfrm>
                  <a:off x="8564170" y="3285744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7F63813-BFE6-9072-F5CF-D9200BADB60A}"/>
                    </a:ext>
                  </a:extLst>
                </p:cNvPr>
                <p:cNvCxnSpPr/>
                <p:nvPr/>
              </p:nvCxnSpPr>
              <p:spPr>
                <a:xfrm>
                  <a:off x="8564170" y="3450336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9594035-5B4A-BF28-52A0-33DC37A08004}"/>
                    </a:ext>
                  </a:extLst>
                </p:cNvPr>
                <p:cNvCxnSpPr/>
                <p:nvPr/>
              </p:nvCxnSpPr>
              <p:spPr>
                <a:xfrm>
                  <a:off x="8564170" y="3614928"/>
                  <a:ext cx="1622845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65776D-015B-DF4A-43F9-0BB0115DACA2}"/>
              </a:ext>
            </a:extLst>
          </p:cNvPr>
          <p:cNvGrpSpPr/>
          <p:nvPr/>
        </p:nvGrpSpPr>
        <p:grpSpPr>
          <a:xfrm>
            <a:off x="2766275" y="3864018"/>
            <a:ext cx="1643588" cy="1671993"/>
            <a:chOff x="1865376" y="2593002"/>
            <a:chExt cx="1643588" cy="167199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ED7BEC-C005-51C2-C707-17154877C340}"/>
                </a:ext>
              </a:extLst>
            </p:cNvPr>
            <p:cNvSpPr/>
            <p:nvPr/>
          </p:nvSpPr>
          <p:spPr>
            <a:xfrm>
              <a:off x="1865376" y="2593002"/>
              <a:ext cx="1643588" cy="16719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4D11B61-19E2-7136-43CF-A227FA69D619}"/>
                </a:ext>
              </a:extLst>
            </p:cNvPr>
            <p:cNvGrpSpPr/>
            <p:nvPr/>
          </p:nvGrpSpPr>
          <p:grpSpPr>
            <a:xfrm>
              <a:off x="1876079" y="2651758"/>
              <a:ext cx="1628941" cy="1554480"/>
              <a:chOff x="5897170" y="2103120"/>
              <a:chExt cx="1628941" cy="155448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DC2356-C0DB-0F45-EBBC-1BACF825B11C}"/>
                  </a:ext>
                </a:extLst>
              </p:cNvPr>
              <p:cNvSpPr/>
              <p:nvPr/>
            </p:nvSpPr>
            <p:spPr>
              <a:xfrm>
                <a:off x="5897170" y="2103120"/>
                <a:ext cx="1622845" cy="15544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2805C6D-0795-563D-0AFE-6BF96CAC6C52}"/>
                  </a:ext>
                </a:extLst>
              </p:cNvPr>
              <p:cNvCxnSpPr/>
              <p:nvPr/>
            </p:nvCxnSpPr>
            <p:spPr>
              <a:xfrm>
                <a:off x="5897170" y="226771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2B245E2-FC22-85F4-D25A-556695C9E734}"/>
                  </a:ext>
                </a:extLst>
              </p:cNvPr>
              <p:cNvCxnSpPr/>
              <p:nvPr/>
            </p:nvCxnSpPr>
            <p:spPr>
              <a:xfrm>
                <a:off x="5897170" y="242011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3497AE0-8E08-765D-317E-F484642DAA8E}"/>
                  </a:ext>
                </a:extLst>
              </p:cNvPr>
              <p:cNvCxnSpPr/>
              <p:nvPr/>
            </p:nvCxnSpPr>
            <p:spPr>
              <a:xfrm>
                <a:off x="5897170" y="2575560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063275D-EEFC-C504-3773-82F02F173CF8}"/>
                  </a:ext>
                </a:extLst>
              </p:cNvPr>
              <p:cNvCxnSpPr/>
              <p:nvPr/>
            </p:nvCxnSpPr>
            <p:spPr>
              <a:xfrm>
                <a:off x="5897170" y="2721864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A0DF144-D8A9-8210-ECE5-8895562A5CA0}"/>
                  </a:ext>
                </a:extLst>
              </p:cNvPr>
              <p:cNvCxnSpPr/>
              <p:nvPr/>
            </p:nvCxnSpPr>
            <p:spPr>
              <a:xfrm>
                <a:off x="5897170" y="2878792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91A74C9-B71F-321E-FC23-8C78E1190BD2}"/>
                  </a:ext>
                </a:extLst>
              </p:cNvPr>
              <p:cNvCxnSpPr/>
              <p:nvPr/>
            </p:nvCxnSpPr>
            <p:spPr>
              <a:xfrm>
                <a:off x="5903266" y="3023616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AC9F689-C0F4-78A9-0EFB-269C70FF9B9F}"/>
                  </a:ext>
                </a:extLst>
              </p:cNvPr>
              <p:cNvCxnSpPr/>
              <p:nvPr/>
            </p:nvCxnSpPr>
            <p:spPr>
              <a:xfrm>
                <a:off x="5903266" y="3176016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C17CE1F-8EAE-9BB1-4B2C-E3956505D472}"/>
                  </a:ext>
                </a:extLst>
              </p:cNvPr>
              <p:cNvCxnSpPr/>
              <p:nvPr/>
            </p:nvCxnSpPr>
            <p:spPr>
              <a:xfrm>
                <a:off x="5903266" y="3340608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EEF8EE2-6FCC-1E56-ED63-AA66896350B4}"/>
                  </a:ext>
                </a:extLst>
              </p:cNvPr>
              <p:cNvCxnSpPr/>
              <p:nvPr/>
            </p:nvCxnSpPr>
            <p:spPr>
              <a:xfrm>
                <a:off x="5903266" y="3505200"/>
                <a:ext cx="16228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5D40839-8A17-0450-FB79-F4CD87E7188F}"/>
              </a:ext>
            </a:extLst>
          </p:cNvPr>
          <p:cNvSpPr/>
          <p:nvPr/>
        </p:nvSpPr>
        <p:spPr>
          <a:xfrm>
            <a:off x="4809744" y="4395214"/>
            <a:ext cx="1617269" cy="79024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rotations</a:t>
            </a:r>
          </a:p>
        </p:txBody>
      </p:sp>
    </p:spTree>
    <p:extLst>
      <p:ext uri="{BB962C8B-B14F-4D97-AF65-F5344CB8AC3E}">
        <p14:creationId xmlns:p14="http://schemas.microsoft.com/office/powerpoint/2010/main" val="65681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3F15-2CED-2E78-7F39-25C4440F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8x8 Segmentation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CA68-6756-ACD1-8E57-0A248ECF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91AF8-0482-87A5-01FF-F194E7DD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8095"/>
            <a:ext cx="7772400" cy="53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AD15-AA29-853E-A215-805CBCDBE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43C3-BA3B-9F52-4AF5-DD87984B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32x32 Segmentation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A23D-9EAD-1FD2-7463-F845D85D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F0850-DE82-9B03-F730-E8BB2EF4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8095"/>
            <a:ext cx="7772400" cy="53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5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ECEEA-19D1-BA27-166B-FB70E359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D43-BB1B-B786-9E5E-D781F436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64x64 Segmentation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1067-BA7C-73E4-5C74-3162BAAE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CB015-ACAF-3978-796F-67857C45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8095"/>
            <a:ext cx="7772400" cy="53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36FE1-915C-8A34-116A-C7C3DB28A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4384-53DA-DA4C-6D79-73CFAADA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128x128 Segmentation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DE50-1B54-7419-9774-B35FA373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563C6-55DE-D7AE-89EC-7771DEAE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68095"/>
            <a:ext cx="7772400" cy="53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A42D-AC99-E2AB-7958-AAC8F73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B966C-2333-A8EB-D4CB-76FBC3398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63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dice similarity coefficient (DSC) 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𝐷𝑆𝐶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between sets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dirty="0"/>
                  <a:t>is number of shared elements between the two sets,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&amp;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are the number of elements in each set respectively</a:t>
                </a:r>
              </a:p>
              <a:p>
                <a:pPr lvl="1"/>
                <a:r>
                  <a:rPr lang="en-US" dirty="0"/>
                  <a:t>In the context of the project,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pixel number in true segmentation,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pixel number in CNN estimated segmentation,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number of identical pixels shared between the two</a:t>
                </a:r>
              </a:p>
              <a:p>
                <a:pPr lvl="1"/>
                <a:r>
                  <a:rPr lang="en-US" dirty="0"/>
                  <a:t>In case where both </a:t>
                </a:r>
                <a:r>
                  <a:rPr lang="en-US" i="1" dirty="0"/>
                  <a:t>X </a:t>
                </a:r>
                <a:r>
                  <a:rPr lang="en-US" dirty="0"/>
                  <a:t>and </a:t>
                </a:r>
                <a:r>
                  <a:rPr lang="en-US" i="1" dirty="0"/>
                  <a:t>Y</a:t>
                </a:r>
                <a:r>
                  <a:rPr lang="en-US" dirty="0"/>
                  <a:t> are empty sets, </a:t>
                </a:r>
                <a:r>
                  <a:rPr lang="en-US" i="1" dirty="0"/>
                  <a:t>DSC</a:t>
                </a:r>
                <a:r>
                  <a:rPr lang="en-US" dirty="0"/>
                  <a:t> is set to 1 since the model correctly identifies that there are no object pixels present</a:t>
                </a:r>
              </a:p>
              <a:p>
                <a:r>
                  <a:rPr lang="en-US" dirty="0"/>
                  <a:t>Signal area definition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used to generate system matrix, thus true signal area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signal area can be obtained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B966C-2333-A8EB-D4CB-76FBC3398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6384"/>
              </a:xfrm>
              <a:blipFill>
                <a:blip r:embed="rId2"/>
                <a:stretch>
                  <a:fillRect l="-1043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46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B189-BE1E-FF1A-9818-B326885A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dice similarity coefficient (DSC)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35BBF-37DE-CAD7-8B93-4EA86BC6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3756" cy="4351338"/>
          </a:xfrm>
        </p:spPr>
        <p:txBody>
          <a:bodyPr/>
          <a:lstStyle/>
          <a:p>
            <a:r>
              <a:rPr lang="en-US" dirty="0"/>
              <a:t>DSC decreases slightly with larger amount of pixels at first</a:t>
            </a:r>
          </a:p>
          <a:p>
            <a:pPr lvl="1"/>
            <a:r>
              <a:rPr lang="en-US" dirty="0"/>
              <a:t>More pixels but same amount of parameters</a:t>
            </a:r>
          </a:p>
          <a:p>
            <a:r>
              <a:rPr lang="en-US" dirty="0"/>
              <a:t>DSC Increases again with 128x128</a:t>
            </a:r>
          </a:p>
          <a:p>
            <a:pPr lvl="1"/>
            <a:r>
              <a:rPr lang="en-US" dirty="0"/>
              <a:t>Higher fidelity reconstruction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BA763-A490-EA09-984D-85ED338B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926" y="1777302"/>
            <a:ext cx="6320874" cy="47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50D33D-2193-433C-8EF7-B2C2D5E37D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Signal area size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50D33D-2193-433C-8EF7-B2C2D5E37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6BBE77-1AD7-0BFD-D9F2-D72A385BB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95044" cy="4351338"/>
              </a:xfrm>
            </p:spPr>
            <p:txBody>
              <a:bodyPr/>
              <a:lstStyle/>
              <a:p>
                <a:r>
                  <a:rPr lang="en-US" dirty="0"/>
                  <a:t>Notice loss of stability (jagged lines) with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More pixels lowers the threshold before loss of stability</a:t>
                </a:r>
              </a:p>
              <a:p>
                <a:pPr lvl="1"/>
                <a:r>
                  <a:rPr lang="en-US" dirty="0"/>
                  <a:t>Higher resolution allows for resolving smaller signals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6BBE77-1AD7-0BFD-D9F2-D72A385BB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95044" cy="4351338"/>
              </a:xfrm>
              <a:blipFill>
                <a:blip r:embed="rId3"/>
                <a:stretch>
                  <a:fillRect l="-27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EA63AA8-98AD-E94B-F260-15B55FCD1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29" y="1825624"/>
            <a:ext cx="6742182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0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823-4E1B-44D6-401E-7BF60934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0799-A0FD-2BA0-46FD-387315D2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#Pixels↑ Pixel Size↓ Reconstruction quality↑</a:t>
            </a:r>
          </a:p>
          <a:p>
            <a:r>
              <a:rPr lang="en-US" dirty="0"/>
              <a:t>Index↑ Eigenvalue↓ Eigenvector oscillations↑</a:t>
            </a:r>
          </a:p>
          <a:p>
            <a:r>
              <a:rPr lang="en-US" dirty="0"/>
              <a:t>#Pixels↑ #Non-null eigenvalues↑</a:t>
            </a:r>
          </a:p>
          <a:p>
            <a:r>
              <a:rPr lang="en-US" dirty="0"/>
              <a:t>#Pixels↓↓ Convolution breadth↓ Segment accuracy↑</a:t>
            </a:r>
          </a:p>
          <a:p>
            <a:r>
              <a:rPr lang="en-US" dirty="0"/>
              <a:t>#Pixels↑↑ Reconstruction quality↑ Segment accuracy↑</a:t>
            </a:r>
          </a:p>
          <a:p>
            <a:r>
              <a:rPr lang="en-US" dirty="0"/>
              <a:t>#Pixels↓ Reconstruction quality↓ Min size of resolvable signal↑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2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generation: 500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A5A38-354A-8A83-B8D5-C34602D235B2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9353078" cy="2668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Signal: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rect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circ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1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(0,0.5)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.5</m:t>
                    </m:r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,0.5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Background (10 lumps):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rect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exp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∈(−0.5,0.5)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A5A38-354A-8A83-B8D5-C34602D23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9353078" cy="2668616"/>
              </a:xfrm>
              <a:prstGeom prst="rect">
                <a:avLst/>
              </a:prstGeom>
              <a:blipFill>
                <a:blip r:embed="rId3"/>
                <a:stretch>
                  <a:fillRect l="-587" t="-1598" b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1AABD52-6A33-25E2-2A13-CB19302A2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423" y="3333213"/>
            <a:ext cx="8540496" cy="2391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5DA239-D3A1-D77C-6C74-C6CFAD1ABBB1}"/>
                  </a:ext>
                </a:extLst>
              </p:cNvPr>
              <p:cNvSpPr txBox="1"/>
              <p:nvPr/>
            </p:nvSpPr>
            <p:spPr>
              <a:xfrm>
                <a:off x="827841" y="5698200"/>
                <a:ext cx="9719446" cy="10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For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), SNR is large, making the object visually clearer. Conversely, for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), the background amplitude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) increases leading to a decrease in SNR and making it more challenging to visually discern the object.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5DA239-D3A1-D77C-6C74-C6CFAD1AB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5698200"/>
                <a:ext cx="9719446" cy="1091324"/>
              </a:xfrm>
              <a:prstGeom prst="rect">
                <a:avLst/>
              </a:prstGeom>
              <a:blipFill>
                <a:blip r:embed="rId5"/>
                <a:stretch>
                  <a:fillRect l="-439" t="-3911" b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2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econstruction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5512E-1903-A91C-C8D9-99E7CF43A5CD}"/>
                  </a:ext>
                </a:extLst>
              </p:cNvPr>
              <p:cNvSpPr txBox="1"/>
              <p:nvPr/>
            </p:nvSpPr>
            <p:spPr>
              <a:xfrm>
                <a:off x="827841" y="627825"/>
                <a:ext cx="5268159" cy="1492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Cambria Math" panose="02040503050406030204" pitchFamily="18" charset="0"/>
                  </a:rPr>
                  <a:t>SVD decomposition and SVD-based pseudo-inverse: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econstruction</a:t>
                </a:r>
                <a:r>
                  <a:rPr lang="en-US" dirty="0">
                    <a:latin typeface="Cambria Math" panose="02040503050406030204" pitchFamily="18" charset="0"/>
                  </a:rPr>
                  <a:t>: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𝐻𝑓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5512E-1903-A91C-C8D9-99E7CF43A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627825"/>
                <a:ext cx="5268159" cy="1492909"/>
              </a:xfrm>
              <a:prstGeom prst="rect">
                <a:avLst/>
              </a:prstGeom>
              <a:blipFill>
                <a:blip r:embed="rId3"/>
                <a:stretch>
                  <a:fillRect l="-810" t="-285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2FC4F45-02C6-E5B2-C27E-EA008176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486" y="248456"/>
            <a:ext cx="5120252" cy="2063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6C55A-8800-5914-D766-C69C4FAC8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486" y="2394029"/>
            <a:ext cx="5120251" cy="2063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CF3038-6FB7-10AC-4291-F21DD092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486" y="4530458"/>
            <a:ext cx="5120251" cy="206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5F8DCC-E5C9-C079-C986-F394C06161C0}"/>
                  </a:ext>
                </a:extLst>
              </p:cNvPr>
              <p:cNvSpPr/>
              <p:nvPr/>
            </p:nvSpPr>
            <p:spPr>
              <a:xfrm>
                <a:off x="5394960" y="1106424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×64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5F8DCC-E5C9-C079-C986-F394C0616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1106424"/>
                <a:ext cx="9966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31210F-00A2-A619-EE18-15EA60405F41}"/>
                  </a:ext>
                </a:extLst>
              </p:cNvPr>
              <p:cNvSpPr/>
              <p:nvPr/>
            </p:nvSpPr>
            <p:spPr>
              <a:xfrm>
                <a:off x="5394960" y="3194834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F31210F-00A2-A619-EE18-15EA60405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3194834"/>
                <a:ext cx="9966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9BA035-51A5-4EEC-FEFF-C6BAD87E9F0B}"/>
                  </a:ext>
                </a:extLst>
              </p:cNvPr>
              <p:cNvSpPr/>
              <p:nvPr/>
            </p:nvSpPr>
            <p:spPr>
              <a:xfrm>
                <a:off x="5394960" y="5331263"/>
                <a:ext cx="996696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9BA035-51A5-4EEC-FEFF-C6BAD87E9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5331263"/>
                <a:ext cx="9966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9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3AC7B1-4A08-6DAA-5623-235BBE693B68}"/>
              </a:ext>
            </a:extLst>
          </p:cNvPr>
          <p:cNvSpPr txBox="1"/>
          <p:nvPr/>
        </p:nvSpPr>
        <p:spPr>
          <a:xfrm>
            <a:off x="827841" y="166160"/>
            <a:ext cx="773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31F2C-53AB-E431-6691-0E1900CF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73" y="819848"/>
            <a:ext cx="4479061" cy="2828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98743-FB58-9F26-C994-9EB75A979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534" y="819847"/>
            <a:ext cx="4479061" cy="2828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337954-8CBD-728F-53AC-D62745831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473" y="3648455"/>
            <a:ext cx="4479061" cy="28286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0EEBE5-0B98-7C1D-72EF-7300FFBF7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535" y="3648455"/>
            <a:ext cx="4479060" cy="28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/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8×8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blipFill>
                <a:blip r:embed="rId3"/>
                <a:stretch>
                  <a:fillRect l="-12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FCE5D8-CBED-92AE-8378-3A98E20A6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12" y="627825"/>
            <a:ext cx="7424928" cy="2919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BEE1F-55EA-9323-EA06-4F95CFFE1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001" y="3547239"/>
            <a:ext cx="7430781" cy="29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3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/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64×64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28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128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3AC7B1-4A08-6DAA-5623-235BBE69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41" y="166160"/>
                <a:ext cx="7730233" cy="461665"/>
              </a:xfrm>
              <a:prstGeom prst="rect">
                <a:avLst/>
              </a:prstGeom>
              <a:blipFill>
                <a:blip r:embed="rId3"/>
                <a:stretch>
                  <a:fillRect l="-12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6CB878-3E7F-3C7D-FF2B-3014B1A3B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544" y="627825"/>
            <a:ext cx="7319342" cy="2875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AEF4C7-1A02-804F-BF29-D0BEB4350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544" y="3503457"/>
            <a:ext cx="7319344" cy="28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7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F7AF-9608-6F41-D20E-A7CDAD3D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“AI”-based Segmentation using CNNs</a:t>
            </a:r>
          </a:p>
        </p:txBody>
      </p:sp>
      <p:pic>
        <p:nvPicPr>
          <p:cNvPr id="1028" name="Picture 4" descr="Beginners Guide to Convolutional Neural Networks | by Sabina Pokhrel |  Towards Data Science">
            <a:extLst>
              <a:ext uri="{FF2B5EF4-FFF2-40B4-BE49-F238E27FC236}">
                <a16:creationId xmlns:a16="http://schemas.microsoft.com/office/drawing/2014/main" id="{A00B098A-5F48-A1CE-FF32-C512C1BF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" y="1803293"/>
            <a:ext cx="3897911" cy="234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85AEF8B-4670-3FDD-0ECC-7D0244E8D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21" y="1459865"/>
            <a:ext cx="7473032" cy="30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14DAB4-EF1D-948D-0A3C-A8FA4795FD6D}"/>
              </a:ext>
            </a:extLst>
          </p:cNvPr>
          <p:cNvSpPr txBox="1"/>
          <p:nvPr/>
        </p:nvSpPr>
        <p:spPr>
          <a:xfrm>
            <a:off x="1572037" y="4442164"/>
            <a:ext cx="187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953B9-ADA2-B167-C202-2BD2AF3754BC}"/>
              </a:ext>
            </a:extLst>
          </p:cNvPr>
          <p:cNvSpPr txBox="1"/>
          <p:nvPr/>
        </p:nvSpPr>
        <p:spPr>
          <a:xfrm>
            <a:off x="7244825" y="4442163"/>
            <a:ext cx="19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U-Net Architecture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943044-C1B0-515D-3865-0F9F1298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5193"/>
            <a:ext cx="10515600" cy="1546815"/>
          </a:xfrm>
        </p:spPr>
        <p:txBody>
          <a:bodyPr>
            <a:normAutofit fontScale="92500"/>
          </a:bodyPr>
          <a:lstStyle/>
          <a:p>
            <a:r>
              <a:rPr lang="en-US" dirty="0"/>
              <a:t>Convolution layers incorporate information from neighboring pixels</a:t>
            </a:r>
          </a:p>
          <a:p>
            <a:r>
              <a:rPr lang="en-US" dirty="0"/>
              <a:t>U-Net architecture allows for efficient ”compression” and “decompression” of high dimensional data for computational cost savings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74B7-A859-F3F5-F91E-19B971E5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U-net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AC62-8143-95D2-5EBE-84EDE328E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2" y="4879165"/>
            <a:ext cx="10515600" cy="1311049"/>
          </a:xfrm>
        </p:spPr>
        <p:txBody>
          <a:bodyPr/>
          <a:lstStyle/>
          <a:p>
            <a:r>
              <a:rPr lang="en-US" dirty="0"/>
              <a:t>Smaller model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465986</a:t>
            </a:r>
            <a:r>
              <a:rPr lang="en-US" dirty="0"/>
              <a:t>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3F9DC-6DFE-DDD5-DB93-50EB999F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15587" y="-2918222"/>
            <a:ext cx="2960825" cy="118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711A1-6F27-168C-7A3F-765CB24D4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1A52-E2D0-0540-17E5-983D1C10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U-net 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90B932-E6CC-835C-31A7-87F00170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57"/>
            <a:ext cx="3962552" cy="5146851"/>
          </a:xfrm>
        </p:spPr>
        <p:txBody>
          <a:bodyPr>
            <a:normAutofit/>
          </a:bodyPr>
          <a:lstStyle/>
          <a:p>
            <a:r>
              <a:rPr lang="en-US" dirty="0"/>
              <a:t>Data from reconstructed object images and labels</a:t>
            </a:r>
          </a:p>
          <a:p>
            <a:pPr lvl="1"/>
            <a:r>
              <a:rPr lang="en-US" dirty="0"/>
              <a:t>100 test, 400 training</a:t>
            </a:r>
          </a:p>
          <a:p>
            <a:pPr lvl="1"/>
            <a:r>
              <a:rPr lang="en-US" dirty="0"/>
              <a:t>Normalize image values between [0, 1]</a:t>
            </a:r>
          </a:p>
          <a:p>
            <a:pPr lvl="1"/>
            <a:r>
              <a:rPr lang="en-US" dirty="0"/>
              <a:t>Mask/labels are either 0 (background) or 1 (signal)</a:t>
            </a:r>
          </a:p>
          <a:p>
            <a:r>
              <a:rPr lang="en-US" dirty="0"/>
              <a:t>Minimize training loss</a:t>
            </a:r>
          </a:p>
          <a:p>
            <a:r>
              <a:rPr lang="en-US" dirty="0"/>
              <a:t>Validate with test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D4FA5-D41E-380A-DF38-B6A4DDBA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52" y="1505157"/>
            <a:ext cx="3425261" cy="2189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656F0-0421-045D-9FAA-A41014696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63" y="1505157"/>
            <a:ext cx="3393174" cy="218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D5AA3-40C7-2924-201D-D254C3EC9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189" y="3840163"/>
            <a:ext cx="3393174" cy="2189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F1DCE9-7AF2-B823-A115-A4C994489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363" y="3840163"/>
            <a:ext cx="3393174" cy="218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1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F812E6609434DA8633D12E8A65FAC" ma:contentTypeVersion="15" ma:contentTypeDescription="Create a new document." ma:contentTypeScope="" ma:versionID="b65c8206aacb6a2f09658d1288328316">
  <xsd:schema xmlns:xsd="http://www.w3.org/2001/XMLSchema" xmlns:xs="http://www.w3.org/2001/XMLSchema" xmlns:p="http://schemas.microsoft.com/office/2006/metadata/properties" xmlns:ns3="65ab1a49-e739-4593-bd50-31927be0d00d" xmlns:ns4="33e0619f-d250-4555-b544-2748c73268b5" targetNamespace="http://schemas.microsoft.com/office/2006/metadata/properties" ma:root="true" ma:fieldsID="00031ad9e95b0eece4881d6199365dd2" ns3:_="" ns4:_="">
    <xsd:import namespace="65ab1a49-e739-4593-bd50-31927be0d00d"/>
    <xsd:import namespace="33e0619f-d250-4555-b544-2748c73268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ystemTag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b1a49-e739-4593-bd50-31927be0d00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0619f-d250-4555-b544-2748c73268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ab1a49-e739-4593-bd50-31927be0d00d" xsi:nil="true"/>
  </documentManagement>
</p:properties>
</file>

<file path=customXml/itemProps1.xml><?xml version="1.0" encoding="utf-8"?>
<ds:datastoreItem xmlns:ds="http://schemas.openxmlformats.org/officeDocument/2006/customXml" ds:itemID="{7D36296C-3063-46FE-957C-EBD96179AF0D}">
  <ds:schemaRefs>
    <ds:schemaRef ds:uri="33e0619f-d250-4555-b544-2748c73268b5"/>
    <ds:schemaRef ds:uri="65ab1a49-e739-4593-bd50-31927be0d0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E6237EC-2080-4FEC-B60F-FBA9319B39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C4EDD2-4785-4152-B467-3F8AFA5739BC}">
  <ds:schemaRefs>
    <ds:schemaRef ds:uri="33e0619f-d250-4555-b544-2748c73268b5"/>
    <ds:schemaRef ds:uri="65ab1a49-e739-4593-bd50-31927be0d0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667</Words>
  <Application>Microsoft Macintosh PowerPoint</Application>
  <PresentationFormat>Widescreen</PresentationFormat>
  <Paragraphs>92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Menlo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“AI”-based Segmentation using CNNs</vt:lpstr>
      <vt:lpstr>Mini U-net</vt:lpstr>
      <vt:lpstr>U-net Training</vt:lpstr>
      <vt:lpstr>8x8 Segmentation Results</vt:lpstr>
      <vt:lpstr>32x32 Segmentation Results</vt:lpstr>
      <vt:lpstr>64x64 Segmentation Results</vt:lpstr>
      <vt:lpstr>128x128 Segmentation Results</vt:lpstr>
      <vt:lpstr>Part D calculations</vt:lpstr>
      <vt:lpstr> dice similarity coefficient (DSC) </vt:lpstr>
      <vt:lpstr>Signal area size as a function of σ_s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ARPAM- CRC treatment response monitoring</dc:title>
  <dc:creator>Thakur, Sanskar</dc:creator>
  <cp:lastModifiedBy>Song, Andrew</cp:lastModifiedBy>
  <cp:revision>19</cp:revision>
  <cp:lastPrinted>2024-12-02T09:20:18Z</cp:lastPrinted>
  <dcterms:created xsi:type="dcterms:W3CDTF">2023-08-07T15:34:00Z</dcterms:created>
  <dcterms:modified xsi:type="dcterms:W3CDTF">2024-12-02T09:20:19Z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0x010100EC4F812E6609434DA8633D12E8A65FAC</vt:lpwstr>
  </property>
</Properties>
</file>