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ink/ink2.xml" ContentType="application/inkml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ink/ink3.xml" ContentType="application/inkml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70" r:id="rId4"/>
    <p:sldId id="260" r:id="rId5"/>
    <p:sldId id="264" r:id="rId6"/>
    <p:sldId id="263" r:id="rId7"/>
    <p:sldId id="281" r:id="rId8"/>
    <p:sldId id="268" r:id="rId9"/>
    <p:sldId id="269" r:id="rId10"/>
    <p:sldId id="26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8" r:id="rId19"/>
    <p:sldId id="290" r:id="rId20"/>
    <p:sldId id="286" r:id="rId21"/>
    <p:sldId id="287" r:id="rId22"/>
    <p:sldId id="291" r:id="rId23"/>
    <p:sldId id="293" r:id="rId24"/>
    <p:sldId id="297" r:id="rId25"/>
    <p:sldId id="295" r:id="rId26"/>
    <p:sldId id="298" r:id="rId27"/>
    <p:sldId id="296" r:id="rId28"/>
    <p:sldId id="299" r:id="rId29"/>
    <p:sldId id="302" r:id="rId30"/>
    <p:sldId id="300" r:id="rId31"/>
    <p:sldId id="305" r:id="rId32"/>
    <p:sldId id="303" r:id="rId33"/>
    <p:sldId id="301" r:id="rId34"/>
    <p:sldId id="304" r:id="rId35"/>
    <p:sldId id="307" r:id="rId36"/>
    <p:sldId id="311" r:id="rId37"/>
    <p:sldId id="306" r:id="rId38"/>
    <p:sldId id="308" r:id="rId39"/>
    <p:sldId id="309" r:id="rId40"/>
    <p:sldId id="310" r:id="rId41"/>
    <p:sldId id="261" r:id="rId42"/>
    <p:sldId id="271" r:id="rId43"/>
    <p:sldId id="2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Justen" initials="LJ" lastIdx="20" clrIdx="0">
    <p:extLst>
      <p:ext uri="{19B8F6BF-5375-455C-9EA6-DF929625EA0E}">
        <p15:presenceInfo xmlns:p15="http://schemas.microsoft.com/office/powerpoint/2012/main" userId="Lukas Jus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33333"/>
    <a:srgbClr val="A7CD74"/>
    <a:srgbClr val="2B7299"/>
    <a:srgbClr val="6AC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57885" autoAdjust="0"/>
  </p:normalViewPr>
  <p:slideViewPr>
    <p:cSldViewPr snapToGrid="0">
      <p:cViewPr varScale="1">
        <p:scale>
          <a:sx n="38" d="100"/>
          <a:sy n="38" d="100"/>
        </p:scale>
        <p:origin x="1764" y="48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12.753" idx="7">
    <p:pos x="4628" y="2934"/>
    <p:text>Mit Protokoll ist ein reiner Algorithmus/Vorgehen gemeint?!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3:46.063" idx="14">
    <p:pos x="2724" y="2841"/>
    <p:text>Skizze kann bei Client um Passwort und Integer ergänzt werden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7:53:41.380" idx="16">
    <p:pos x="3847" y="1611"/>
    <p:text>Das Tafelbild wird um die Passwortrichtlinien der beiden Server ergänzt mit Erklärung zu Signifikanz Signifikante Charakter rot markieren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8:59:06.234" idx="18">
    <p:pos x="6864" y="2119"/>
    <p:text>Tafelbild um Mutual Password Policy erweitern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57:16.345" idx="17">
    <p:pos x="4159" y="1767"/>
    <p:text>Skizze kann um S1 und S2 mit Werten erweitert werden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26.221" idx="4">
    <p:pos x="3576" y="3237"/>
    <p:text>TAFELBILD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56.003" idx="5">
    <p:pos x="3576" y="3183"/>
    <p:text>TAFELBILD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03.954" idx="6">
    <p:pos x="3649" y="3237"/>
    <p:text>TAFELBILD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13.377" idx="9">
    <p:pos x="3730" y="3384"/>
    <p:text>TAFELBILD 3 Ergänzung</p:text>
    <p:extLst>
      <p:ext uri="{C676402C-5697-4E1C-873F-D02D1690AC5C}">
        <p15:threadingInfo xmlns:p15="http://schemas.microsoft.com/office/powerpoint/2012/main" timeZoneBias="-60"/>
      </p:ext>
    </p:extLst>
  </p:cm>
  <p:cm authorId="1" dt="2017-12-23T17:41:33.531" idx="11">
    <p:pos x="3730" y="3520"/>
    <p:text>- Man in the Middle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17-12-23T17:41:41.112" idx="12">
    <p:pos x="3730" y="3656"/>
    <p:text>Brutforce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32.370" idx="10">
    <p:pos x="3713" y="3347"/>
    <p:text>Tafelbild
        - User P4s5w0rd
        - Bedingung S1 min. 3 Zahlen
        - Bedingung S2 min. Länge von 7 Zeichen
        - Nachricht an S1 P4s5
        - Nachricht an S2 w0rd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1T12:29:06.299" idx="19">
    <p:pos x="1787" y="1767"/>
    <p:text>Commitments, Zero Knowledge Proof, Passwörter an Tafel anschreiben und nach und nach abhaken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5:28.543" idx="15">
    <p:pos x="6014" y="2997"/>
    <p:text>Beispiel Hashcommitment mit Tafelbild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A148-05D6-4D6A-B92E-EDBC39E41AB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E689-7ADB-4F62-9F21-572B82886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>
                <a:effectLst/>
              </a:rPr>
              <a:t>Begrüßung:</a:t>
            </a:r>
          </a:p>
          <a:p>
            <a:r>
              <a:rPr lang="de-DE" dirty="0"/>
              <a:t>    - Referenten: Johannes Strauß und Lukas Justen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Paper: 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Franziskus Kiefer &amp; Mark </a:t>
            </a:r>
            <a:r>
              <a:rPr lang="de-DE" sz="1000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Manulis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August 2016</a:t>
            </a:r>
            <a:endParaRPr lang="de-DE" dirty="0"/>
          </a:p>
          <a:p>
            <a:r>
              <a:rPr lang="de-DE" dirty="0"/>
              <a:t>    - Thema: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Blind Password Registration for Two-Server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Exchange and Secret Sharing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Grob: Paper gibt Lösung für das Sicherstellen von 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beim Registrierungsprozess in Multiusersystemen mit 2 Server Authentisieren absichern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de-DE" dirty="0" err="1"/>
              <a:t>Verständis</a:t>
            </a:r>
            <a:r>
              <a:rPr lang="de-DE" dirty="0"/>
              <a:t> gerne immer fragen</a:t>
            </a:r>
          </a:p>
          <a:p>
            <a:r>
              <a:rPr lang="de-DE" dirty="0"/>
              <a:t>    - Fragen aufschreiben + Folie, Frage ans Publikum (zum Wachrütteln) Unterschied zwischen Authentication und Autorisation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FRAGESTELLUNG:</a:t>
            </a:r>
          </a:p>
          <a:p>
            <a:pPr marL="0" indent="0">
              <a:buNone/>
            </a:pPr>
            <a:r>
              <a:rPr lang="de-DE" b="0" u="none" dirty="0"/>
              <a:t>2PAKE und 2PASS sind ziemlich sicher, wofür dann das Paper?</a:t>
            </a:r>
          </a:p>
          <a:p>
            <a:pPr marL="0" indent="0">
              <a:buNone/>
            </a:pPr>
            <a:r>
              <a:rPr lang="de-DE" b="0" u="none" dirty="0"/>
              <a:t>Es muss scheinbar eine Schwachstelle geben?!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Bedingung: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Der Server führt den Passwortcheck durch</a:t>
            </a: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 2PASS und 2PAKE nicht sicher gegen schwache Passwörter sind</a:t>
            </a:r>
          </a:p>
          <a:p>
            <a:pPr marL="0" indent="0" algn="l" defTabSz="914400" rtl="0" eaLnBrk="1" latinLnBrk="0" hangingPunct="1">
              <a:buNone/>
            </a:pPr>
            <a:endParaRPr lang="en-US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 algn="l" defTabSz="914400" rtl="0" eaLnBrk="1" latinLnBrk="0" hangingPunct="1">
              <a:buNone/>
            </a:pPr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1. Problem:</a:t>
            </a:r>
            <a:endParaRPr lang="de-DE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    - Richtlinien (Länge, Sonderzeichen, Zahlen, Häufigkeit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    - Man braucht für die Kontrolle der Richtlinien das gesamte Passwort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i="0" u="sng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Beispiel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User P4s5w0rd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min.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S2 min.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Länge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7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Zeichen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S1 P4s5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S2 w0rd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>
                <a:sym typeface="Wingdings" panose="05000000000000000000" pitchFamily="2" charset="2"/>
              </a:rPr>
              <a:t> Passwortcheck nicht möglich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2. Problem:</a:t>
            </a:r>
          </a:p>
          <a:p>
            <a:pPr marL="0" indent="0">
              <a:buNone/>
            </a:pPr>
            <a:r>
              <a:rPr lang="de-DE" dirty="0"/>
              <a:t>    - Komplettes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verschickt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Ziel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von 2PASS &amp; 2PAKE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Two</a:t>
            </a:r>
            <a:r>
              <a:rPr lang="de-DE" dirty="0"/>
              <a:t> Server Blind Password Registration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Kiefer und </a:t>
            </a:r>
            <a:r>
              <a:rPr lang="de-DE" dirty="0" err="1"/>
              <a:t>Manulis</a:t>
            </a:r>
            <a:r>
              <a:rPr lang="de-DE" dirty="0"/>
              <a:t> erklären ZKPPC in einem anderem Paper</a:t>
            </a:r>
          </a:p>
          <a:p>
            <a:pPr marL="228600" indent="-228600">
              <a:buAutoNum type="arabicPeriod"/>
            </a:pPr>
            <a:r>
              <a:rPr lang="de-DE" dirty="0"/>
              <a:t>Offline &amp; Online Wörterbuchattacken</a:t>
            </a:r>
          </a:p>
          <a:p>
            <a:pPr marL="228600" indent="-228600">
              <a:buAutoNum type="arabicPeriod"/>
            </a:pPr>
            <a:r>
              <a:rPr lang="de-DE" dirty="0"/>
              <a:t>Das Passwort wird an keinen der beiden </a:t>
            </a:r>
            <a:r>
              <a:rPr lang="de-DE" dirty="0" err="1"/>
              <a:t>server</a:t>
            </a:r>
            <a:r>
              <a:rPr lang="de-DE" dirty="0"/>
              <a:t> transferiert dennoch Policy check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Shares werden nur gespeichert, wenn beide Server das Protokoll akzeptieren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1. Was sind </a:t>
            </a:r>
            <a:r>
              <a:rPr lang="de-DE" dirty="0" err="1"/>
              <a:t>Commitments</a:t>
            </a:r>
            <a:r>
              <a:rPr lang="de-DE" dirty="0"/>
              <a:t>? Was ist ein Beispiel für deren Gebrauch?</a:t>
            </a:r>
          </a:p>
          <a:p>
            <a:r>
              <a:rPr lang="de-DE" dirty="0"/>
              <a:t>    2. Zero Knowledge Proof? Wofür wird er benötigt?</a:t>
            </a:r>
          </a:p>
          <a:p>
            <a:r>
              <a:rPr lang="de-DE" dirty="0"/>
              <a:t>    3. Passwörter? Was kann man im Rahmen von Passwörtern 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Szenario: </a:t>
            </a:r>
            <a:r>
              <a:rPr lang="de-DE" b="0" i="0" u="none" dirty="0"/>
              <a:t>Alice und Bob spielen ein Spiel</a:t>
            </a:r>
          </a:p>
          <a:p>
            <a:endParaRPr lang="de-DE" b="0" i="0" u="none" dirty="0"/>
          </a:p>
          <a:p>
            <a:r>
              <a:rPr lang="de-DE" b="1" u="sng" dirty="0"/>
              <a:t>Andere Beispiele:</a:t>
            </a:r>
            <a:r>
              <a:rPr lang="de-DE" dirty="0"/>
              <a:t> Münzwurf oder Poker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Zwei-Parteien-Protokoll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Partei legt sich auf Wert fest, ohne etwas über diesen Wert zu verraten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Besteht aus Commit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muss es </a:t>
            </a:r>
            <a:r>
              <a:rPr lang="de-DE" b="1" u="sng" dirty="0"/>
              <a:t>effizient</a:t>
            </a:r>
            <a:r>
              <a:rPr lang="de-DE" dirty="0"/>
              <a:t> also in polynomieller Zeit berechenbar sein</a:t>
            </a:r>
          </a:p>
          <a:p>
            <a:endParaRPr lang="de-DE" dirty="0"/>
          </a:p>
          <a:p>
            <a:r>
              <a:rPr lang="de-DE" dirty="0"/>
              <a:t>Und nach dem Aufdecken muss der ursprüngliche Wert wiederhergestellt sein also </a:t>
            </a:r>
            <a:r>
              <a:rPr lang="de-DE" b="1" u="sng" dirty="0" err="1"/>
              <a:t>viability</a:t>
            </a:r>
            <a:endParaRPr lang="de-DE" b="1" u="sng" dirty="0"/>
          </a:p>
          <a:p>
            <a:endParaRPr lang="de-DE" b="1" u="sng" dirty="0"/>
          </a:p>
          <a:p>
            <a:r>
              <a:rPr lang="de-DE" b="1" u="sng" dirty="0"/>
              <a:t>Beispiel </a:t>
            </a:r>
            <a:r>
              <a:rPr lang="de-DE" b="1" u="sng" dirty="0" err="1"/>
              <a:t>Hashcommitment</a:t>
            </a:r>
            <a:r>
              <a:rPr lang="de-DE" b="1" u="sng" dirty="0"/>
              <a:t>:</a:t>
            </a:r>
          </a:p>
          <a:p>
            <a:r>
              <a:rPr lang="de-DE" b="0" u="none" dirty="0"/>
              <a:t>Alice Committet </a:t>
            </a:r>
            <a:r>
              <a:rPr lang="de-DE" b="0" u="none" dirty="0">
                <a:sym typeface="Wingdings" panose="05000000000000000000" pitchFamily="2" charset="2"/>
              </a:rPr>
              <a:t></a:t>
            </a:r>
            <a:r>
              <a:rPr lang="de-DE" b="0" u="none" dirty="0"/>
              <a:t> c = h(m) und sendet c an Bob</a:t>
            </a:r>
          </a:p>
          <a:p>
            <a:r>
              <a:rPr lang="de-DE" b="0" u="none" dirty="0"/>
              <a:t>Alice </a:t>
            </a:r>
            <a:r>
              <a:rPr lang="de-DE" b="0" u="none" dirty="0" err="1"/>
              <a:t>Revealed</a:t>
            </a:r>
            <a:r>
              <a:rPr lang="de-DE" b="0" u="none" dirty="0"/>
              <a:t> </a:t>
            </a:r>
            <a:r>
              <a:rPr lang="de-DE" b="0" u="none" dirty="0">
                <a:sym typeface="Wingdings" panose="05000000000000000000" pitchFamily="2" charset="2"/>
              </a:rPr>
              <a:t> sendet m an Bob, Bob überprüft ob c = h(m)</a:t>
            </a:r>
          </a:p>
          <a:p>
            <a:r>
              <a:rPr lang="de-DE" b="0" u="none" dirty="0">
                <a:sym typeface="Wingdings" panose="05000000000000000000" pitchFamily="2" charset="2"/>
              </a:rPr>
              <a:t>Wenn c = h(m) stimmt das </a:t>
            </a:r>
            <a:r>
              <a:rPr lang="de-DE" b="0" u="none" dirty="0" err="1">
                <a:sym typeface="Wingdings" panose="05000000000000000000" pitchFamily="2" charset="2"/>
              </a:rPr>
              <a:t>Commitment</a:t>
            </a:r>
            <a:r>
              <a:rPr lang="de-DE" b="0" u="none" dirty="0">
                <a:sym typeface="Wingdings" panose="05000000000000000000" pitchFamily="2" charset="2"/>
              </a:rPr>
              <a:t>, ansonsten hat Alice geschummelt</a:t>
            </a:r>
            <a:endParaRPr lang="de-DE" b="0" u="none" dirty="0"/>
          </a:p>
          <a:p>
            <a:endParaRPr lang="de-DE" b="0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 err="1"/>
              <a:t>Unconditional</a:t>
            </a:r>
            <a:r>
              <a:rPr lang="de-DE" b="1" u="sng" dirty="0"/>
              <a:t> </a:t>
            </a:r>
            <a:r>
              <a:rPr lang="de-DE" b="1" u="sng" dirty="0" err="1"/>
              <a:t>hiding</a:t>
            </a:r>
            <a:r>
              <a:rPr lang="de-DE" dirty="0"/>
              <a:t>, selbst wenn der diskrete Logarithmus gelöst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Computational </a:t>
            </a:r>
            <a:r>
              <a:rPr lang="de-DE" b="1" u="sng" dirty="0" err="1"/>
              <a:t>binding</a:t>
            </a:r>
            <a:r>
              <a:rPr lang="de-DE" dirty="0"/>
              <a:t>, hängt von den Primzahlen ab, die Bob wählt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     somit praktisch auch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Perfektes </a:t>
            </a:r>
            <a:r>
              <a:rPr lang="de-DE" dirty="0" err="1">
                <a:sym typeface="Wingdings" panose="05000000000000000000" pitchFamily="2" charset="2"/>
              </a:rPr>
              <a:t>Commitment</a:t>
            </a:r>
            <a:r>
              <a:rPr lang="de-DE" dirty="0">
                <a:sym typeface="Wingdings" panose="05000000000000000000" pitchFamily="2" charset="2"/>
              </a:rPr>
              <a:t> Verfahren was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hiding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r>
              <a:rPr lang="de-DE" dirty="0">
                <a:sym typeface="Wingdings" panose="05000000000000000000" pitchFamily="2" charset="2"/>
              </a:rPr>
              <a:t> ist kann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Mathematisch nicht existieren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Wegen der Vorteile sind Pedersen </a:t>
            </a:r>
            <a:r>
              <a:rPr lang="de-DE" dirty="0" err="1"/>
              <a:t>Commitments</a:t>
            </a:r>
            <a:r>
              <a:rPr lang="de-DE" dirty="0"/>
              <a:t> sehr mächtig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Additiv </a:t>
            </a:r>
            <a:r>
              <a:rPr lang="de-DE" b="1" u="sng" dirty="0" err="1"/>
              <a:t>Homorph</a:t>
            </a:r>
            <a:r>
              <a:rPr lang="de-DE" b="1" u="sng" dirty="0"/>
              <a:t> </a:t>
            </a:r>
            <a:r>
              <a:rPr lang="de-DE" dirty="0"/>
              <a:t>= Das </a:t>
            </a:r>
            <a:r>
              <a:rPr lang="de-DE" dirty="0" err="1"/>
              <a:t>Commitment</a:t>
            </a:r>
            <a:r>
              <a:rPr lang="de-DE" dirty="0"/>
              <a:t> zur Summe aller Nachrichten und zur Summe aller Zufallszahlen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           Entspricht dem Produkt aller </a:t>
            </a:r>
            <a:r>
              <a:rPr lang="de-DE" dirty="0" err="1"/>
              <a:t>Commitments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Trapdoor</a:t>
            </a:r>
            <a:r>
              <a:rPr lang="de-DE" dirty="0"/>
              <a:t> Nachricht lässt sich mit der Lösung zum Diskreten Logarithmus ohne Probleme aufdecken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Benötigt für bösartige Prüfer, dazu kommen wir noch </a:t>
            </a:r>
            <a:r>
              <a:rPr lang="de-DE" baseline="0" dirty="0"/>
              <a:t>= </a:t>
            </a:r>
            <a:r>
              <a:rPr lang="de-DE" dirty="0"/>
              <a:t>log</a:t>
            </a:r>
            <a:r>
              <a:rPr lang="de-DE" baseline="-25000" dirty="0"/>
              <a:t>g</a:t>
            </a:r>
            <a:r>
              <a:rPr lang="de-DE" baseline="0" dirty="0"/>
              <a:t>(v)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Beispiel:</a:t>
            </a:r>
          </a:p>
          <a:p>
            <a:r>
              <a:rPr lang="de-DE" dirty="0"/>
              <a:t>Entworfen von J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ean-Jacques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Quisquater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Passwort Richtlinien:</a:t>
            </a:r>
          </a:p>
          <a:p>
            <a:r>
              <a:rPr lang="de-DE" dirty="0"/>
              <a:t>    Auch Password Policy genannt</a:t>
            </a:r>
          </a:p>
          <a:p>
            <a:r>
              <a:rPr lang="de-DE" dirty="0"/>
              <a:t>    Regulärer Ausdruck R (Anzahl Buchstaben gibt Häufigkeit an) und Mindestlänge n</a:t>
            </a:r>
          </a:p>
          <a:p>
            <a:r>
              <a:rPr lang="de-DE" dirty="0"/>
              <a:t>    Policy für 2PAKE und 2PASS entspricht Mutual Policy</a:t>
            </a:r>
          </a:p>
          <a:p>
            <a:r>
              <a:rPr lang="de-DE" dirty="0"/>
              <a:t>    Signifikant werden die </a:t>
            </a:r>
            <a:r>
              <a:rPr lang="de-DE" dirty="0" err="1"/>
              <a:t>Character</a:t>
            </a:r>
            <a:r>
              <a:rPr lang="de-DE" dirty="0"/>
              <a:t> genannt, die zur Erfüllung der Policy benötigt werden</a:t>
            </a:r>
          </a:p>
          <a:p>
            <a:endParaRPr lang="de-DE" dirty="0"/>
          </a:p>
          <a:p>
            <a:r>
              <a:rPr lang="de-DE" b="1" u="sng" dirty="0"/>
              <a:t>Passwort </a:t>
            </a:r>
            <a:r>
              <a:rPr lang="de-DE" b="1" u="sng" dirty="0">
                <a:sym typeface="Wingdings" panose="05000000000000000000" pitchFamily="2" charset="2"/>
              </a:rPr>
              <a:t> Ganzzahl:</a:t>
            </a:r>
          </a:p>
          <a:p>
            <a:r>
              <a:rPr lang="de-DE" dirty="0">
                <a:sym typeface="Wingdings" panose="05000000000000000000" pitchFamily="2" charset="2"/>
              </a:rPr>
              <a:t>    Funktion kann in Paper nachgeschlagen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Hintergrund:</a:t>
            </a:r>
          </a:p>
          <a:p>
            <a:r>
              <a:rPr lang="de-DE" dirty="0"/>
              <a:t>    In welchem Umfeld befinden wir uns?</a:t>
            </a:r>
          </a:p>
          <a:p>
            <a:r>
              <a:rPr lang="de-DE" dirty="0"/>
              <a:t>    Was ist 2PAKE &amp; 2PASS?</a:t>
            </a:r>
          </a:p>
          <a:p>
            <a:r>
              <a:rPr lang="de-DE" dirty="0"/>
              <a:t>    Wozu braucht man 2PAKE oder 2PASS?</a:t>
            </a:r>
          </a:p>
          <a:p>
            <a:r>
              <a:rPr lang="de-DE" dirty="0"/>
              <a:t>    Wie sichere ich mein </a:t>
            </a:r>
            <a:r>
              <a:rPr lang="de-DE" dirty="0" err="1"/>
              <a:t>Muliusersystem</a:t>
            </a:r>
            <a:r>
              <a:rPr lang="de-DE" dirty="0"/>
              <a:t> ab?</a:t>
            </a:r>
          </a:p>
          <a:p>
            <a:r>
              <a:rPr lang="de-DE" dirty="0"/>
              <a:t>    Vor- und Nachteile der beiden Protokolle?</a:t>
            </a:r>
          </a:p>
          <a:p>
            <a:endParaRPr lang="de-DE" dirty="0"/>
          </a:p>
          <a:p>
            <a:r>
              <a:rPr lang="de-DE" dirty="0"/>
              <a:t>Wenn man Thema hört hat man ja irgendeine Assoziation?</a:t>
            </a:r>
          </a:p>
          <a:p>
            <a:r>
              <a:rPr lang="de-DE" b="1" u="sng" dirty="0"/>
              <a:t>ALSO BEVOR ES LOS GEHT WAS GLAUBT IHR WORUM ES </a:t>
            </a:r>
          </a:p>
          <a:p>
            <a:r>
              <a:rPr lang="de-DE" b="1" u="sng" dirty="0"/>
              <a:t>BEI DEM PAPER GEHT, WENN IHR „</a:t>
            </a:r>
            <a:r>
              <a:rPr lang="de-DE" b="0" u="none" dirty="0" err="1"/>
              <a:t>Two</a:t>
            </a:r>
            <a:r>
              <a:rPr lang="de-DE" b="0" u="none" dirty="0"/>
              <a:t> Server Blind Password Registration hört</a:t>
            </a:r>
            <a:r>
              <a:rPr lang="de-DE" b="1" u="sng" dirty="0"/>
              <a:t>“?</a:t>
            </a:r>
          </a:p>
          <a:p>
            <a:r>
              <a:rPr lang="de-DE" b="0" u="none" dirty="0"/>
              <a:t>Mal schauen wer am ende recht behält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5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0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Policy Compliance:</a:t>
            </a:r>
          </a:p>
          <a:p>
            <a:r>
              <a:rPr lang="de-DE" dirty="0">
                <a:solidFill>
                  <a:srgbClr val="FFC000"/>
                </a:solidFill>
              </a:rPr>
              <a:t>    </a:t>
            </a:r>
            <a:r>
              <a:rPr lang="en-US" dirty="0" err="1">
                <a:solidFill>
                  <a:srgbClr val="FFC000"/>
                </a:solidFill>
              </a:rPr>
              <a:t>Angreifer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versucht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Passwort</a:t>
            </a:r>
            <a:r>
              <a:rPr lang="en-US" dirty="0">
                <a:solidFill>
                  <a:srgbClr val="FFC000"/>
                </a:solidFill>
              </a:rPr>
              <a:t> das </a:t>
            </a:r>
            <a:r>
              <a:rPr lang="en-US" dirty="0" err="1">
                <a:solidFill>
                  <a:srgbClr val="FFC000"/>
                </a:solidFill>
              </a:rPr>
              <a:t>nicht</a:t>
            </a:r>
            <a:r>
              <a:rPr lang="en-US" dirty="0">
                <a:solidFill>
                  <a:srgbClr val="FFC000"/>
                </a:solidFill>
              </a:rPr>
              <a:t> Policy </a:t>
            </a:r>
            <a:r>
              <a:rPr lang="en-US" dirty="0" err="1">
                <a:solidFill>
                  <a:srgbClr val="FFC000"/>
                </a:solidFill>
              </a:rPr>
              <a:t>konform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zu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registrieren</a:t>
            </a:r>
            <a:endParaRPr lang="en-US" dirty="0">
              <a:solidFill>
                <a:srgbClr val="FFC000"/>
              </a:solidFill>
            </a:endParaRPr>
          </a:p>
          <a:p>
            <a:endParaRPr lang="de-DE" dirty="0"/>
          </a:p>
          <a:p>
            <a:r>
              <a:rPr lang="de-DE" dirty="0"/>
              <a:t>Man kann das ganze auch formal notieren, steht aber auch im Paper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9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61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Password Blindness:</a:t>
            </a:r>
          </a:p>
          <a:p>
            <a:r>
              <a:rPr lang="en-US" dirty="0"/>
              <a:t>    Gilt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Policies und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Passwörter</a:t>
            </a:r>
            <a:endParaRPr lang="en-US" dirty="0"/>
          </a:p>
          <a:p>
            <a:endParaRPr lang="de-DE" dirty="0"/>
          </a:p>
          <a:p>
            <a:r>
              <a:rPr lang="de-DE" b="1" u="sng" dirty="0" err="1"/>
              <a:t>Two</a:t>
            </a:r>
            <a:r>
              <a:rPr lang="de-DE" b="1" u="sng" dirty="0"/>
              <a:t> Server Blind Password Registration</a:t>
            </a:r>
          </a:p>
          <a:p>
            <a:r>
              <a:rPr lang="de-DE" dirty="0"/>
              <a:t>Die Server akzeptieren das Passwort zur Mutual Password Policy eventuell, wenn …</a:t>
            </a:r>
          </a:p>
          <a:p>
            <a:r>
              <a:rPr lang="de-DE" dirty="0"/>
              <a:t>    1. das Passwort Policy konform ist</a:t>
            </a:r>
          </a:p>
          <a:p>
            <a:r>
              <a:rPr lang="de-DE" dirty="0"/>
              <a:t>    2. s</a:t>
            </a:r>
            <a:r>
              <a:rPr lang="de-DE" baseline="-25000" dirty="0"/>
              <a:t>1</a:t>
            </a:r>
            <a:r>
              <a:rPr lang="de-DE" baseline="0" dirty="0"/>
              <a:t> + s</a:t>
            </a:r>
            <a:r>
              <a:rPr lang="de-DE" baseline="-25000" dirty="0"/>
              <a:t>2</a:t>
            </a:r>
            <a:r>
              <a:rPr lang="de-DE" baseline="0" dirty="0"/>
              <a:t> = </a:t>
            </a:r>
            <a:r>
              <a:rPr lang="el-GR" baseline="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6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Password Blindness: Die Server kennen das Passwort nicht.</a:t>
            </a:r>
          </a:p>
          <a:p>
            <a:r>
              <a:rPr lang="de-DE" dirty="0"/>
              <a:t>Selbst wenn ein Hacker einen Server vollständig kontrolliert, soll er nicht in der Lage sein ein vollständiges Passwort irgendeines Users ermitteln zu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57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den nächsten Folien werden wir das Protokoll zeitlich durchgehen und graphisch veranschaulichen</a:t>
            </a:r>
          </a:p>
          <a:p>
            <a:endParaRPr lang="de-DE" dirty="0"/>
          </a:p>
          <a:p>
            <a:r>
              <a:rPr lang="de-DE" dirty="0"/>
              <a:t>Protokolle basieren auf einem festen zeitlichen Ablauf</a:t>
            </a:r>
          </a:p>
          <a:p>
            <a:r>
              <a:rPr lang="de-DE" dirty="0"/>
              <a:t>Nach dem Motto </a:t>
            </a:r>
            <a:r>
              <a:rPr lang="de-DE" b="1" u="sng" dirty="0"/>
              <a:t>wenn </a:t>
            </a:r>
            <a:r>
              <a:rPr lang="de-DE" b="1" u="sng" dirty="0">
                <a:sym typeface="Wingdings" panose="05000000000000000000" pitchFamily="2" charset="2"/>
              </a:rPr>
              <a:t> dann</a:t>
            </a:r>
            <a:endParaRPr lang="de-DE" b="1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5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Davon ausgegangen das der Client die PW Regeln kennt. Share Größen sind zufällig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9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07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  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3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1. Multiusersystem:</a:t>
            </a:r>
          </a:p>
          <a:p>
            <a:r>
              <a:rPr lang="de-DE" dirty="0"/>
              <a:t> - Apps verbinden Leute</a:t>
            </a:r>
          </a:p>
          <a:p>
            <a:r>
              <a:rPr lang="de-DE" dirty="0"/>
              <a:t> - Informationen teilen</a:t>
            </a:r>
          </a:p>
          <a:p>
            <a:r>
              <a:rPr lang="de-DE" dirty="0"/>
              <a:t> - Zusätzliche Desktopapplikation</a:t>
            </a:r>
          </a:p>
          <a:p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Viele Vorteile daher so beliebt</a:t>
            </a:r>
            <a:endParaRPr lang="de-DE" dirty="0"/>
          </a:p>
          <a:p>
            <a:endParaRPr lang="de-DE" dirty="0"/>
          </a:p>
          <a:p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Einzel- oder Einplatzsystem:</a:t>
            </a:r>
          </a:p>
          <a:p>
            <a:r>
              <a:rPr lang="de-DE" dirty="0"/>
              <a:t> - Word, PowerPoint nur bedingt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4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73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88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Angenommen wir wollen ein neues </a:t>
            </a:r>
            <a:r>
              <a:rPr lang="de-DE" b="1" u="sng" dirty="0" err="1"/>
              <a:t>Studenplansystem</a:t>
            </a:r>
            <a:r>
              <a:rPr lang="de-DE" b="1" u="sng" dirty="0"/>
              <a:t> für die TH entwickeln?</a:t>
            </a:r>
          </a:p>
          <a:p>
            <a:r>
              <a:rPr lang="de-DE" b="1" u="sng" dirty="0"/>
              <a:t>Wie sichern wir den kontrollierten Zugriff ab?</a:t>
            </a:r>
          </a:p>
          <a:p>
            <a:endParaRPr lang="de-DE" b="1" u="sng" dirty="0"/>
          </a:p>
          <a:p>
            <a:r>
              <a:rPr lang="de-DE" b="1" u="sng" dirty="0"/>
              <a:t>1. Passwortkomplexität</a:t>
            </a:r>
          </a:p>
          <a:p>
            <a:r>
              <a:rPr lang="de-DE" dirty="0"/>
              <a:t>    Kontrolliert durch Client oder Server</a:t>
            </a:r>
          </a:p>
          <a:p>
            <a:r>
              <a:rPr lang="de-DE" dirty="0"/>
              <a:t>    Client = Vertrauenswürdig = Beispiel?! Eigentlich nicht Gang und Gebe</a:t>
            </a:r>
          </a:p>
          <a:p>
            <a:r>
              <a:rPr lang="de-DE" dirty="0"/>
              <a:t>    Server = Wenn Client unseriös = Beispiel?! </a:t>
            </a:r>
          </a:p>
          <a:p>
            <a:r>
              <a:rPr lang="de-DE" dirty="0"/>
              <a:t>        Verschlüsselung initialisieren und Passwort versenden</a:t>
            </a:r>
          </a:p>
          <a:p>
            <a:r>
              <a:rPr lang="de-DE" dirty="0"/>
              <a:t>        Übertragung per TLS oder SSL</a:t>
            </a:r>
          </a:p>
          <a:p>
            <a:r>
              <a:rPr lang="de-DE" dirty="0"/>
              <a:t>        Man muss dem Server vertrauen</a:t>
            </a:r>
          </a:p>
          <a:p>
            <a:endParaRPr lang="de-DE" dirty="0"/>
          </a:p>
          <a:p>
            <a:r>
              <a:rPr lang="de-DE" dirty="0"/>
              <a:t>    Plain Passwort Datenbanken (Wer glaubt sowas gibt es nicht, der irrt sich):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Cupid Media = 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1.9 million accounts protected by 123456, 1.2 million accounts protected 111111 von 42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RockYou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= 32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in Plaintext + Credentials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Partnerwebsites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SQLInjection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Adobe = 125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gehackte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Accounts und 108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haben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einfache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Passwörter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endParaRPr lang="de-DE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de-DE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Passworthashes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nicht sicher: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       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Kerckhoffs‘s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prinzip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Angreifer kennt den Quellcode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2. Besseres </a:t>
            </a:r>
            <a:r>
              <a:rPr lang="de-DE" b="1" u="sng" dirty="0" err="1"/>
              <a:t>Abspeicher</a:t>
            </a:r>
            <a:r>
              <a:rPr lang="de-DE" b="1" u="sng" dirty="0"/>
              <a:t> Salt &amp; Hash</a:t>
            </a:r>
            <a:r>
              <a:rPr lang="de-DE" sz="800" b="1" u="sng" dirty="0"/>
              <a:t> [2]</a:t>
            </a:r>
          </a:p>
          <a:p>
            <a:r>
              <a:rPr lang="de-DE" dirty="0"/>
              <a:t>    Unterschiedliches Salt erzeugt bei gleichem Input andere Hashes</a:t>
            </a:r>
          </a:p>
          <a:p>
            <a:r>
              <a:rPr lang="de-DE" dirty="0"/>
              <a:t>    </a:t>
            </a:r>
            <a:r>
              <a:rPr lang="de-DE" dirty="0" err="1"/>
              <a:t>Lookuptables</a:t>
            </a:r>
            <a:r>
              <a:rPr lang="de-DE" dirty="0"/>
              <a:t> werden zu komplex für den Angreifen</a:t>
            </a:r>
          </a:p>
          <a:p>
            <a:r>
              <a:rPr lang="de-DE" dirty="0"/>
              <a:t>    Regelmäßiges Ändern + Policy sichert gegen schwache Passwörter ab</a:t>
            </a:r>
          </a:p>
          <a:p>
            <a:endParaRPr lang="de-DE" dirty="0"/>
          </a:p>
          <a:p>
            <a:r>
              <a:rPr lang="de-DE" dirty="0"/>
              <a:t>    Vorgehen: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sicheres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Secure Pseudo-Random Number Generator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PBKDF2.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und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abspeichern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 Falsche Verwendung von Hash und Salt</a:t>
            </a:r>
          </a:p>
          <a:p>
            <a:r>
              <a:rPr lang="de-DE" dirty="0"/>
              <a:t>         </a:t>
            </a:r>
            <a:r>
              <a:rPr lang="de-DE" dirty="0" err="1"/>
              <a:t>Wacky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nicht sicher</a:t>
            </a:r>
          </a:p>
          <a:p>
            <a:r>
              <a:rPr lang="de-DE" dirty="0"/>
              <a:t>         Zu kurze </a:t>
            </a:r>
            <a:r>
              <a:rPr lang="de-DE" dirty="0" err="1"/>
              <a:t>Salts</a:t>
            </a:r>
            <a:r>
              <a:rPr lang="de-DE" dirty="0"/>
              <a:t> genau so wahrscheinlich wie </a:t>
            </a:r>
            <a:r>
              <a:rPr lang="de-DE" dirty="0" err="1"/>
              <a:t>Plainpasswortddatenbanken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</a:t>
            </a:r>
            <a:r>
              <a:rPr lang="de-DE" dirty="0">
                <a:sym typeface="Wingdings" panose="05000000000000000000" pitchFamily="2" charset="2"/>
              </a:rPr>
              <a:t> An </a:t>
            </a:r>
            <a:r>
              <a:rPr lang="de-DE" dirty="0" err="1">
                <a:sym typeface="Wingdings" panose="05000000000000000000" pitchFamily="2" charset="2"/>
              </a:rPr>
              <a:t>tafel</a:t>
            </a:r>
            <a:r>
              <a:rPr lang="de-DE" dirty="0">
                <a:sym typeface="Wingdings" panose="05000000000000000000" pitchFamily="2" charset="2"/>
              </a:rPr>
              <a:t> Anschreiben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95x95x95 = 857,375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3. Mehrserverauthentifizierung</a:t>
            </a:r>
          </a:p>
          <a:p>
            <a:r>
              <a:rPr lang="de-DE" dirty="0"/>
              <a:t>    Kein Server kennt das Klartextpasswort</a:t>
            </a:r>
          </a:p>
          <a:p>
            <a:r>
              <a:rPr lang="de-DE" dirty="0"/>
              <a:t>    Jeder Server kennt ein Stück oder Feature des Passworts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Sichert gegen einen </a:t>
            </a:r>
            <a:r>
              <a:rPr lang="de-DE" dirty="0" err="1"/>
              <a:t>korumpierten</a:t>
            </a:r>
            <a:r>
              <a:rPr lang="de-DE" dirty="0"/>
              <a:t> Server ab</a:t>
            </a:r>
          </a:p>
          <a:p>
            <a:endParaRPr lang="de-DE" dirty="0"/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Registrierung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Absichten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Vertrauenswürdigkeit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Server</a:t>
            </a:r>
            <a:endParaRPr lang="de-DE" dirty="0"/>
          </a:p>
          <a:p>
            <a:r>
              <a:rPr lang="de-DE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 1. 2PAKE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-server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-exchange</a:t>
            </a:r>
            <a:endParaRPr lang="de-DE" dirty="0"/>
          </a:p>
          <a:p>
            <a:r>
              <a:rPr lang="de-DE" dirty="0"/>
              <a:t>    Jeder Server hat ein Share und beide tauschen sich aus</a:t>
            </a:r>
          </a:p>
          <a:p>
            <a:endParaRPr lang="de-DE" dirty="0"/>
          </a:p>
          <a:p>
            <a:r>
              <a:rPr lang="de-DE" b="1" u="sng" dirty="0"/>
              <a:t>2. 2PASS </a:t>
            </a:r>
          </a:p>
          <a:p>
            <a:r>
              <a:rPr lang="de-DE" dirty="0"/>
              <a:t>    </a:t>
            </a:r>
            <a:r>
              <a:rPr lang="de-DE" dirty="0" err="1"/>
              <a:t>Two</a:t>
            </a:r>
            <a:r>
              <a:rPr lang="de-DE" dirty="0"/>
              <a:t>-server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    Passwort mit Hoher Entropie (Informationsdichte) auf Servern abgelegt</a:t>
            </a:r>
          </a:p>
          <a:p>
            <a:r>
              <a:rPr lang="de-DE" dirty="0"/>
              <a:t>    Client besitzt Passwort mit geringer Entropie für Autorisierung</a:t>
            </a:r>
          </a:p>
          <a:p>
            <a:endParaRPr lang="de-DE" dirty="0"/>
          </a:p>
          <a:p>
            <a:r>
              <a:rPr lang="de-DE" b="1" u="sng" dirty="0"/>
              <a:t>Ziel:</a:t>
            </a:r>
          </a:p>
          <a:p>
            <a:r>
              <a:rPr lang="de-DE" dirty="0"/>
              <a:t>    - Man kann beiden Servern vertrauen, da keiner genügend Infos hat, um</a:t>
            </a:r>
          </a:p>
          <a:p>
            <a:r>
              <a:rPr lang="de-DE" dirty="0"/>
              <a:t>       alleine Schaden anrichten zu können.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FRAGE</a:t>
            </a:r>
            <a:r>
              <a:rPr lang="de-DE" dirty="0"/>
              <a:t>: </a:t>
            </a:r>
          </a:p>
          <a:p>
            <a:r>
              <a:rPr lang="de-DE" dirty="0"/>
              <a:t>Wie sieht das jetzt mit </a:t>
            </a:r>
            <a:r>
              <a:rPr lang="de-DE" dirty="0" err="1"/>
              <a:t>Brutforce</a:t>
            </a:r>
            <a:r>
              <a:rPr lang="de-DE" dirty="0"/>
              <a:t> oder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aus?</a:t>
            </a:r>
          </a:p>
          <a:p>
            <a:endParaRPr lang="de-DE" dirty="0"/>
          </a:p>
          <a:p>
            <a:r>
              <a:rPr lang="de-DE" b="1" u="sng" dirty="0"/>
              <a:t>ANTWORT:</a:t>
            </a:r>
          </a:p>
          <a:p>
            <a:r>
              <a:rPr lang="de-DE" dirty="0"/>
              <a:t>SICHER!!!! Aber Warum?</a:t>
            </a:r>
          </a:p>
          <a:p>
            <a:endParaRPr lang="de-DE" dirty="0"/>
          </a:p>
          <a:p>
            <a:r>
              <a:rPr lang="de-DE" dirty="0"/>
              <a:t>Man in </a:t>
            </a:r>
            <a:r>
              <a:rPr lang="de-DE" dirty="0" err="1"/>
              <a:t>the</a:t>
            </a:r>
            <a:r>
              <a:rPr lang="de-DE" dirty="0"/>
              <a:t> Middle:</a:t>
            </a:r>
          </a:p>
          <a:p>
            <a:r>
              <a:rPr lang="de-DE" dirty="0"/>
              <a:t>     - Mit Hilfe der abgefangen Infos lassen sich keine Rückschlüsse auf die beiden Teile machen</a:t>
            </a:r>
          </a:p>
          <a:p>
            <a:endParaRPr lang="de-DE" dirty="0"/>
          </a:p>
          <a:p>
            <a:r>
              <a:rPr lang="de-DE" dirty="0" err="1"/>
              <a:t>Brutforce</a:t>
            </a:r>
            <a:r>
              <a:rPr lang="de-DE" dirty="0"/>
              <a:t>:</a:t>
            </a:r>
          </a:p>
          <a:p>
            <a:r>
              <a:rPr lang="de-DE" dirty="0"/>
              <a:t>    - Offline </a:t>
            </a:r>
            <a:r>
              <a:rPr lang="de-DE" dirty="0" err="1"/>
              <a:t>vs</a:t>
            </a:r>
            <a:r>
              <a:rPr lang="de-DE" dirty="0"/>
              <a:t> Online</a:t>
            </a:r>
          </a:p>
          <a:p>
            <a:r>
              <a:rPr lang="de-DE" dirty="0"/>
              <a:t>    - Offline Dictionary Attacken sind auf keinen Fall möglich, da man ein 2 Server Setting hat</a:t>
            </a:r>
          </a:p>
          <a:p>
            <a:r>
              <a:rPr lang="de-DE" dirty="0"/>
              <a:t>       Offline Attacken verlangen keine Kommunikation mit dem System</a:t>
            </a:r>
          </a:p>
          <a:p>
            <a:r>
              <a:rPr lang="de-DE" dirty="0"/>
              <a:t>       Registrierung basiert hier aber maßgeblich auf Kommunikation</a:t>
            </a:r>
          </a:p>
          <a:p>
            <a:r>
              <a:rPr lang="de-DE" dirty="0"/>
              <a:t>       Bleibt eher unentdeckt</a:t>
            </a:r>
          </a:p>
          <a:p>
            <a:r>
              <a:rPr lang="de-DE" dirty="0"/>
              <a:t>       Nicht möglich auch nicht mit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infos</a:t>
            </a:r>
            <a:endParaRPr lang="de-DE" dirty="0"/>
          </a:p>
          <a:p>
            <a:r>
              <a:rPr lang="de-DE" dirty="0"/>
              <a:t>    - Online Attacken möglich, aber mit starken Passwörtern ist das auch schwer bis unmöglich</a:t>
            </a:r>
          </a:p>
          <a:p>
            <a:r>
              <a:rPr lang="de-DE" dirty="0"/>
              <a:t>       Verlangen </a:t>
            </a:r>
            <a:r>
              <a:rPr lang="de-DE" dirty="0" err="1"/>
              <a:t>kommunikation</a:t>
            </a:r>
            <a:r>
              <a:rPr lang="de-DE" dirty="0"/>
              <a:t> mit dem System</a:t>
            </a:r>
          </a:p>
          <a:p>
            <a:r>
              <a:rPr lang="de-DE" dirty="0"/>
              <a:t>       Sind daher generell schwerer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FC8E2-4DDC-4D19-BC38-DF113FB2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A508-718D-42EA-90F1-94A0B84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77377542-D53B-429B-BC99-D2BA19DE7557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BF3F750-387B-4757-B6D3-80EFAF28B5C1}"/>
              </a:ext>
            </a:extLst>
          </p:cNvPr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8143824-F788-4F50-A9B1-1E4F50EE6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938529-89D1-4536-BBB1-CBF929CC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C257049-F937-4D40-80D5-CDFD4B7C3FE0}"/>
              </a:ext>
            </a:extLst>
          </p:cNvPr>
          <p:cNvSpPr/>
          <p:nvPr userDrawn="1"/>
        </p:nvSpPr>
        <p:spPr>
          <a:xfrm>
            <a:off x="1097280" y="130629"/>
            <a:ext cx="10554789" cy="122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7666AC-4473-465D-81AE-A41B6DD9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D214-2ED9-4381-8A32-49283B14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E3444-B573-4324-A26B-FECD5A7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EAA9D-30CC-47E0-BC75-5628C35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3D9D4EB-A804-49BE-B1BF-A74F9E95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2000" b="1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7F64B3B-A6B5-4C25-BFAE-E55E0B9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9EF20-D943-4A6D-9309-C94056A8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A372B-6D72-45D2-B825-B0CB03CA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3A82D-80D9-46AA-ACE2-05CB6BF8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B85F-B10B-445E-B56D-626F3D600529}" type="datetime1">
              <a:rPr lang="de-DE" smtClean="0"/>
              <a:t>06.01.2018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74132-BDCC-4FA2-AD60-CBC34C04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20F2-96FA-46F1-B520-066F10C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0CAC37-D036-4584-AEBA-33D6DBC5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8273F-1DB4-4FB6-971F-6D004DF7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1F26A-B728-4578-9DBE-EED7B7D7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FA0A01-45B1-42F6-A5C9-981F1BB2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9EF97-2E3B-4D4E-979D-E92ECF3C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145D4-23E6-41C3-BBA8-5803AC4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06.01.2018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EF1A47-96AF-4354-974E-FAC3FC8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8449E-8F3E-42E4-A910-75E1F8F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4D6D8B0-255D-4FCA-B66F-1705A44D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59017E-4BD6-45C4-A311-B401A47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7745-CC3C-41E7-B983-4C6D7C62A2B9}" type="datetime1">
              <a:rPr lang="de-DE" smtClean="0"/>
              <a:t>06.01.2018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7D1505-33ED-49AF-8961-B2472A45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81E11B-395B-4FC1-A8C4-D7E5E82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2981A24-CD50-4497-A492-14184DC9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AD07F-6F54-45E5-849D-E2932CD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313-B50C-4CC5-AB69-010D209F5784}" type="datetime1">
              <a:rPr lang="de-DE" smtClean="0"/>
              <a:t>06.01.2018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E6A4A3-F638-400B-A937-7EA4B0B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BECF7B-F004-4DB3-B594-703DD35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49D586-9E6E-460C-AFC8-E6784C5AB3C3}"/>
              </a:ext>
            </a:extLst>
          </p:cNvPr>
          <p:cNvSpPr/>
          <p:nvPr userDrawn="1"/>
        </p:nvSpPr>
        <p:spPr>
          <a:xfrm>
            <a:off x="1071154" y="143691"/>
            <a:ext cx="10345783" cy="1293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D71BE6B-8A99-4BC4-8456-33E9F9CDECFC}"/>
              </a:ext>
            </a:extLst>
          </p:cNvPr>
          <p:cNvSpPr/>
          <p:nvPr userDrawn="1"/>
        </p:nvSpPr>
        <p:spPr>
          <a:xfrm>
            <a:off x="10487891" y="5749636"/>
            <a:ext cx="1537854" cy="872837"/>
          </a:xfrm>
          <a:custGeom>
            <a:avLst/>
            <a:gdLst>
              <a:gd name="connsiteX0" fmla="*/ 1274618 w 1537854"/>
              <a:gd name="connsiteY0" fmla="*/ 0 h 872837"/>
              <a:gd name="connsiteX1" fmla="*/ 0 w 1537854"/>
              <a:gd name="connsiteY1" fmla="*/ 817419 h 872837"/>
              <a:gd name="connsiteX2" fmla="*/ 1094509 w 1537854"/>
              <a:gd name="connsiteY2" fmla="*/ 872837 h 872837"/>
              <a:gd name="connsiteX3" fmla="*/ 1537854 w 1537854"/>
              <a:gd name="connsiteY3" fmla="*/ 263237 h 872837"/>
              <a:gd name="connsiteX4" fmla="*/ 1274618 w 1537854"/>
              <a:gd name="connsiteY4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4" h="872837">
                <a:moveTo>
                  <a:pt x="1274618" y="0"/>
                </a:moveTo>
                <a:lnTo>
                  <a:pt x="0" y="817419"/>
                </a:lnTo>
                <a:lnTo>
                  <a:pt x="1094509" y="872837"/>
                </a:lnTo>
                <a:lnTo>
                  <a:pt x="1537854" y="263237"/>
                </a:lnTo>
                <a:lnTo>
                  <a:pt x="127461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A0B4E47-56F7-4087-8B53-9C2FCC861F48}"/>
              </a:ext>
            </a:extLst>
          </p:cNvPr>
          <p:cNvSpPr/>
          <p:nvPr userDrawn="1"/>
        </p:nvSpPr>
        <p:spPr>
          <a:xfrm>
            <a:off x="-12700" y="6096000"/>
            <a:ext cx="12230100" cy="774700"/>
          </a:xfrm>
          <a:custGeom>
            <a:avLst/>
            <a:gdLst>
              <a:gd name="connsiteX0" fmla="*/ 0 w 12230100"/>
              <a:gd name="connsiteY0" fmla="*/ 0 h 774700"/>
              <a:gd name="connsiteX1" fmla="*/ 0 w 12230100"/>
              <a:gd name="connsiteY1" fmla="*/ 774700 h 774700"/>
              <a:gd name="connsiteX2" fmla="*/ 12230100 w 12230100"/>
              <a:gd name="connsiteY2" fmla="*/ 774700 h 774700"/>
              <a:gd name="connsiteX3" fmla="*/ 12230100 w 12230100"/>
              <a:gd name="connsiteY3" fmla="*/ 279400 h 774700"/>
              <a:gd name="connsiteX4" fmla="*/ 0 w 12230100"/>
              <a:gd name="connsiteY4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0100" h="774700">
                <a:moveTo>
                  <a:pt x="0" y="0"/>
                </a:moveTo>
                <a:lnTo>
                  <a:pt x="0" y="774700"/>
                </a:lnTo>
                <a:lnTo>
                  <a:pt x="12230100" y="774700"/>
                </a:lnTo>
                <a:lnTo>
                  <a:pt x="1223010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5B31-F18D-4551-8326-59DF2536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15E25-9001-450D-B5E7-69A2E1D19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1287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4A7E50-CDC5-4B03-A3F1-913F3732ECE4}" type="datetime1">
              <a:rPr lang="de-DE" smtClean="0"/>
              <a:pPr/>
              <a:t>06.01.2018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C7A50-BF97-4FE6-84B9-B19DC5D6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73899" y="6422402"/>
            <a:ext cx="3941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E8136DA-DB85-4A1C-B07E-527C82AADF92}"/>
              </a:ext>
            </a:extLst>
          </p:cNvPr>
          <p:cNvCxnSpPr/>
          <p:nvPr userDrawn="1"/>
        </p:nvCxnSpPr>
        <p:spPr>
          <a:xfrm>
            <a:off x="1193532" y="13167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1E3641-0347-4351-B4C3-C00F3A5B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026" name="Picture 2" descr="Bildergebnis für th bingen logo">
            <a:extLst>
              <a:ext uri="{FF2B5EF4-FFF2-40B4-BE49-F238E27FC236}">
                <a16:creationId xmlns:a16="http://schemas.microsoft.com/office/drawing/2014/main" id="{59F6C139-D016-40C0-A0D8-7A76D7A7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8" y="231088"/>
            <a:ext cx="2285343" cy="8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4457761-3E53-4266-A90E-7201D3868CEB}"/>
              </a:ext>
            </a:extLst>
          </p:cNvPr>
          <p:cNvSpPr/>
          <p:nvPr userDrawn="1"/>
        </p:nvSpPr>
        <p:spPr>
          <a:xfrm>
            <a:off x="11068050" y="4648200"/>
            <a:ext cx="1133475" cy="2228850"/>
          </a:xfrm>
          <a:custGeom>
            <a:avLst/>
            <a:gdLst>
              <a:gd name="connsiteX0" fmla="*/ 0 w 1133475"/>
              <a:gd name="connsiteY0" fmla="*/ 2228850 h 2228850"/>
              <a:gd name="connsiteX1" fmla="*/ 1133475 w 1133475"/>
              <a:gd name="connsiteY1" fmla="*/ 0 h 2228850"/>
              <a:gd name="connsiteX2" fmla="*/ 1133475 w 1133475"/>
              <a:gd name="connsiteY2" fmla="*/ 2219325 h 2228850"/>
              <a:gd name="connsiteX3" fmla="*/ 0 w 1133475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2228850">
                <a:moveTo>
                  <a:pt x="0" y="2228850"/>
                </a:moveTo>
                <a:lnTo>
                  <a:pt x="1133475" y="0"/>
                </a:lnTo>
                <a:lnTo>
                  <a:pt x="1133475" y="2219325"/>
                </a:lnTo>
                <a:lnTo>
                  <a:pt x="0" y="2228850"/>
                </a:lnTo>
                <a:close/>
              </a:path>
            </a:pathLst>
          </a:custGeom>
          <a:solidFill>
            <a:srgbClr val="2B7299"/>
          </a:solidFill>
          <a:ln>
            <a:solidFill>
              <a:srgbClr val="2B7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F3B26AD5-37DC-4B74-AC8C-5B4CD1AA0155}"/>
              </a:ext>
            </a:extLst>
          </p:cNvPr>
          <p:cNvSpPr/>
          <p:nvPr userDrawn="1"/>
        </p:nvSpPr>
        <p:spPr>
          <a:xfrm>
            <a:off x="11051382" y="6355556"/>
            <a:ext cx="1185862" cy="528638"/>
          </a:xfrm>
          <a:custGeom>
            <a:avLst/>
            <a:gdLst>
              <a:gd name="connsiteX0" fmla="*/ 0 w 1185862"/>
              <a:gd name="connsiteY0" fmla="*/ 528638 h 528638"/>
              <a:gd name="connsiteX1" fmla="*/ 280987 w 1185862"/>
              <a:gd name="connsiteY1" fmla="*/ 0 h 528638"/>
              <a:gd name="connsiteX2" fmla="*/ 1181100 w 1185862"/>
              <a:gd name="connsiteY2" fmla="*/ 23813 h 528638"/>
              <a:gd name="connsiteX3" fmla="*/ 1185862 w 1185862"/>
              <a:gd name="connsiteY3" fmla="*/ 523875 h 528638"/>
              <a:gd name="connsiteX4" fmla="*/ 0 w 1185862"/>
              <a:gd name="connsiteY4" fmla="*/ 528638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862" h="528638">
                <a:moveTo>
                  <a:pt x="0" y="528638"/>
                </a:moveTo>
                <a:lnTo>
                  <a:pt x="280987" y="0"/>
                </a:lnTo>
                <a:lnTo>
                  <a:pt x="1181100" y="23813"/>
                </a:lnTo>
                <a:cubicBezTo>
                  <a:pt x="1182687" y="190500"/>
                  <a:pt x="1184275" y="357188"/>
                  <a:pt x="1185862" y="523875"/>
                </a:cubicBezTo>
                <a:lnTo>
                  <a:pt x="0" y="52863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F6664-35BD-40EE-930D-4933EB62C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53242400-DD4B-4E59-9128-43BDE33168A5}"/>
              </a:ext>
            </a:extLst>
          </p:cNvPr>
          <p:cNvSpPr txBox="1">
            <a:spLocks/>
          </p:cNvSpPr>
          <p:nvPr userDrawn="1"/>
        </p:nvSpPr>
        <p:spPr>
          <a:xfrm>
            <a:off x="2122710" y="6423025"/>
            <a:ext cx="4951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2BPR – Two-Server Blind Password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422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7.xml"/><Relationship Id="rId5" Type="http://schemas.microsoft.com/office/2007/relationships/hdphoto" Target="../media/hdphoto4.wdp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2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3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4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jpe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6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1/18/GitLab_Logo.svg/1200px-GitLab_Logo.svg.png" TargetMode="External"/><Relationship Id="rId3" Type="http://schemas.openxmlformats.org/officeDocument/2006/relationships/hyperlink" Target="https://www.iconexperience.com/" TargetMode="External"/><Relationship Id="rId7" Type="http://schemas.openxmlformats.org/officeDocument/2006/relationships/hyperlink" Target="https://lh3.googleusercontent.com/dSDutSmwU9LMJDCs9PaJI1JjXQthi8IDNRHPviI1NzocGTwuWC-PTAF6QiagTcGF0A=w300" TargetMode="External"/><Relationship Id="rId2" Type="http://schemas.openxmlformats.org/officeDocument/2006/relationships/hyperlink" Target="http://wfarm2.dataknet.com/static/resources/icons/set112/8cbf6bf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3.googleusercontent.com/UrY7BAZ-XfXGpfkeWg0zCCeo-7ras4DCoRalC_WXXWTK9q5b0Iw7B0YQMsVxZaNB7DM=w300" TargetMode="External"/><Relationship Id="rId11" Type="http://schemas.openxmlformats.org/officeDocument/2006/relationships/hyperlink" Target="https://lh3.googleusercontent.com/Dq-mZ5mmdE6aFPeD61DNlVTwYSI75UwHBYDq_BxBZOMSzCBnQ5OCC4-LjfP42tDlyw=w300" TargetMode="External"/><Relationship Id="rId5" Type="http://schemas.openxmlformats.org/officeDocument/2006/relationships/hyperlink" Target="https://fthmb.tqn.com/jRaoLvoOhFQWEWmMmyiZRcL_NHg=/768x0/filters:no_upscale()/Outlook-icon-57f005363df78c690f62c7af.png" TargetMode="External"/><Relationship Id="rId10" Type="http://schemas.openxmlformats.org/officeDocument/2006/relationships/hyperlink" Target="https://lh3.googleusercontent.com/z7oKSvTI-2ynS5bHggIctR9GVkS8sGKqpDlfCvgxLo0du7Az00u6XpJ0LLyvzBusW-Jd=w300" TargetMode="External"/><Relationship Id="rId4" Type="http://schemas.openxmlformats.org/officeDocument/2006/relationships/hyperlink" Target="https://upload.wikimedia.org/wikipedia/commons/thumb/4/45/New_Logo_Gmail.svg/1200px-New_Logo_Gmail.svg.png" TargetMode="External"/><Relationship Id="rId9" Type="http://schemas.openxmlformats.org/officeDocument/2006/relationships/hyperlink" Target="https://assets-cdn.github.com/images/modules/open_graph/github-mark.png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-1581266/?no_redirect" TargetMode="External"/><Relationship Id="rId3" Type="http://schemas.openxmlformats.org/officeDocument/2006/relationships/hyperlink" Target="https://logos-download.com/wp-content/uploads/2016/10/GMX_logo_blue.png" TargetMode="External"/><Relationship Id="rId7" Type="http://schemas.openxmlformats.org/officeDocument/2006/relationships/hyperlink" Target="https://www.facebook.com/images/fb_icon_325x325.png" TargetMode="External"/><Relationship Id="rId12" Type="http://schemas.openxmlformats.org/officeDocument/2006/relationships/hyperlink" Target="http://logodatabases.com/wp-content/uploads/2012/03/deutsche-bank.jpg" TargetMode="External"/><Relationship Id="rId2" Type="http://schemas.openxmlformats.org/officeDocument/2006/relationships/hyperlink" Target="http://www.horizont.net/news/media/2/Web-hat-es-nic-gescha-Unddu-zu-ein-erfolgreic-Por--16438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de/thumb/9/9f/Twitter_bird_logo_2012.svg/1200px-Twitter_bird_logo_2012.svg.png" TargetMode="External"/><Relationship Id="rId11" Type="http://schemas.openxmlformats.org/officeDocument/2006/relationships/hyperlink" Target="http://millionmedia.com/wp-content/uploads/2014/11/deezer-logo-circle.png" TargetMode="External"/><Relationship Id="rId5" Type="http://schemas.openxmlformats.org/officeDocument/2006/relationships/hyperlink" Target="https://d1x0mwiac2rqwt.cloudfront.net/bab0a0c4b1c3135a24bd0518417b66e3/as/logo_todoist_schema.png" TargetMode="External"/><Relationship Id="rId10" Type="http://schemas.openxmlformats.org/officeDocument/2006/relationships/hyperlink" Target="https://upload.wikimedia.org/wikipedia/commons/thumb/a/ab/Volksbank_Logo.svg/1000px-Volksbank_Logo.svg.png" TargetMode="External"/><Relationship Id="rId4" Type="http://schemas.openxmlformats.org/officeDocument/2006/relationships/hyperlink" Target="https://tradingeducationblogs.com/wp-content/uploads/2017/03/snapchat-logo.png" TargetMode="External"/><Relationship Id="rId9" Type="http://schemas.openxmlformats.org/officeDocument/2006/relationships/hyperlink" Target="https://upload.wikimedia.org/wikipedia/commons/thumb/8/83/Sparkasse.svg/2000px-Sparkasse.svg.png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ssword-authenticated_key_agreement" TargetMode="External"/><Relationship Id="rId3" Type="http://schemas.openxmlformats.org/officeDocument/2006/relationships/hyperlink" Target="https://arstechnica.com/information-technology/2013/11/" TargetMode="External"/><Relationship Id="rId7" Type="http://schemas.openxmlformats.org/officeDocument/2006/relationships/hyperlink" Target="https://de.wikipedia.org/wiki/Zero-Knowledge-Beweis" TargetMode="External"/><Relationship Id="rId2" Type="http://schemas.openxmlformats.org/officeDocument/2006/relationships/hyperlink" Target="http://www.itwissen.info/Mehrbenutzersystem-multi-user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ckstation.net/hashing-security.htm" TargetMode="External"/><Relationship Id="rId5" Type="http://schemas.openxmlformats.org/officeDocument/2006/relationships/hyperlink" Target="https://www.reuters.com/article/us-adobe-cyberattack/" TargetMode="External"/><Relationship Id="rId10" Type="http://schemas.openxmlformats.org/officeDocument/2006/relationships/hyperlink" Target="https://budickda.gitbooks.io/commitment-schemes/content/chapter3.html" TargetMode="External"/><Relationship Id="rId4" Type="http://schemas.openxmlformats.org/officeDocument/2006/relationships/hyperlink" Target="https://techcrunch.com/2009/12/14/rockyou-hack" TargetMode="External"/><Relationship Id="rId9" Type="http://schemas.openxmlformats.org/officeDocument/2006/relationships/hyperlink" Target="http://ieeexplore.ieee.org/document/745066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3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1FE138-7E0D-480A-B7EF-0A4D4DED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CE1E2-43CA-4004-B91D-553B196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Johannes Strauß &amp; Lukas Justen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9A0FF52-9AD2-42D2-85FD-A70F9992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135299" cy="1143000"/>
          </a:xfrm>
        </p:spPr>
        <p:txBody>
          <a:bodyPr>
            <a:normAutofit/>
          </a:bodyPr>
          <a:lstStyle/>
          <a:p>
            <a:r>
              <a:rPr lang="en-US" sz="2000" dirty="0"/>
              <a:t>Blind Password Registration for Two-</a:t>
            </a:r>
            <a:r>
              <a:rPr lang="en-US" sz="2000" dirty="0" err="1"/>
              <a:t>ServeR</a:t>
            </a:r>
            <a:r>
              <a:rPr lang="en-US" sz="2000" dirty="0"/>
              <a:t> </a:t>
            </a:r>
            <a:r>
              <a:rPr lang="de-DE" sz="2000" dirty="0"/>
              <a:t>Password </a:t>
            </a:r>
            <a:r>
              <a:rPr lang="de-DE" sz="2000" dirty="0" err="1"/>
              <a:t>Authenticated</a:t>
            </a:r>
            <a:r>
              <a:rPr lang="de-DE" sz="2000" dirty="0"/>
              <a:t> Key Exchange and Secret Sharing </a:t>
            </a:r>
            <a:r>
              <a:rPr lang="de-DE" sz="2000" dirty="0" err="1"/>
              <a:t>Protocols</a:t>
            </a:r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68745-4504-4529-A808-E548546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8818EE-AA18-49F5-BDEE-89D4772B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2BPR</a:t>
            </a:r>
          </a:p>
        </p:txBody>
      </p:sp>
      <p:pic>
        <p:nvPicPr>
          <p:cNvPr id="28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8BE0ACF0-F8F8-4FDE-8D47-4C65C82D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35" y="2052964"/>
            <a:ext cx="1642175" cy="18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https://www.iconexperience.com/_img/g_collection_png/standard/256x256/key2.png">
            <a:extLst>
              <a:ext uri="{FF2B5EF4-FFF2-40B4-BE49-F238E27FC236}">
                <a16:creationId xmlns:a16="http://schemas.microsoft.com/office/drawing/2014/main" id="{ACD39A28-A423-41BC-9D46-91D805A8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34" b="89844" l="9766" r="97266">
                        <a14:foregroundMark x1="90234" y1="25781" x2="91016" y2="34766"/>
                        <a14:foregroundMark x1="92578" y1="27734" x2="96484" y2="37109"/>
                        <a14:foregroundMark x1="97266" y1="32031" x2="89453" y2="39844"/>
                        <a14:foregroundMark x1="79297" y1="12500" x2="55078" y2="16797"/>
                        <a14:foregroundMark x1="58594" y1="14453" x2="71875" y2="10938"/>
                        <a14:foregroundMark x1="56250" y1="12891" x2="73438" y2="2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8071" y="2400330"/>
            <a:ext cx="786626" cy="9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B10E9F67-1A9C-41F8-967A-A6166BA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27" y="2035965"/>
            <a:ext cx="1642175" cy="18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www.iconexperience.com/_img/g_collection_png/standard/256x256/key.png">
            <a:extLst>
              <a:ext uri="{FF2B5EF4-FFF2-40B4-BE49-F238E27FC236}">
                <a16:creationId xmlns:a16="http://schemas.microsoft.com/office/drawing/2014/main" id="{A23AA6E9-F6C0-4212-919E-61BB539F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99609" l="391" r="98438">
                        <a14:foregroundMark x1="59375" y1="9766" x2="84766" y2="5859"/>
                        <a14:foregroundMark x1="87500" y1="8984" x2="87500" y2="14063"/>
                        <a14:foregroundMark x1="86719" y1="33203" x2="88281" y2="33984"/>
                        <a14:foregroundMark x1="89453" y1="14844" x2="92050" y2="16900"/>
                        <a14:foregroundMark x1="81250" y1="8203" x2="60938" y2="2344"/>
                        <a14:foregroundMark x1="10938" y1="76953" x2="17969" y2="87891"/>
                        <a14:foregroundMark x1="19531" y1="86328" x2="391" y2="86328"/>
                        <a14:foregroundMark x1="19531" y1="84375" x2="19531" y2="92188"/>
                        <a14:foregroundMark x1="24219" y1="89453" x2="23047" y2="94531"/>
                        <a14:foregroundMark x1="25781" y1="92969" x2="29297" y2="99609"/>
                        <a14:backgroundMark x1="96875" y1="16406" x2="98438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9539" y="2507990"/>
            <a:ext cx="720795" cy="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3BB1B9B-436B-4EB5-BA6E-DB2CC02F7AD1}"/>
              </a:ext>
            </a:extLst>
          </p:cNvPr>
          <p:cNvCxnSpPr>
            <a:cxnSpLocks/>
          </p:cNvCxnSpPr>
          <p:nvPr/>
        </p:nvCxnSpPr>
        <p:spPr>
          <a:xfrm flipV="1">
            <a:off x="7474857" y="2863218"/>
            <a:ext cx="2191657" cy="8237"/>
          </a:xfrm>
          <a:prstGeom prst="straightConnector1">
            <a:avLst/>
          </a:prstGeom>
          <a:ln w="101600">
            <a:solidFill>
              <a:srgbClr val="2B72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6" descr="https://www.iconexperience.com/_img/g_collection_png/standard/256x256/passport.png">
            <a:extLst>
              <a:ext uri="{FF2B5EF4-FFF2-40B4-BE49-F238E27FC236}">
                <a16:creationId xmlns:a16="http://schemas.microsoft.com/office/drawing/2014/main" id="{704DBF7B-2D5E-4E3D-AFCF-8EA17BAB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80" y="1833184"/>
            <a:ext cx="797744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39943D1-6FAE-49E0-88D2-31E9AB26EAC1}"/>
              </a:ext>
            </a:extLst>
          </p:cNvPr>
          <p:cNvGrpSpPr/>
          <p:nvPr/>
        </p:nvGrpSpPr>
        <p:grpSpPr>
          <a:xfrm>
            <a:off x="8716437" y="1872504"/>
            <a:ext cx="441051" cy="449956"/>
            <a:chOff x="2975429" y="2177144"/>
            <a:chExt cx="420914" cy="41144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6705E0-6D4B-4610-942F-C8E682F1A316}"/>
                </a:ext>
              </a:extLst>
            </p:cNvPr>
            <p:cNvSpPr/>
            <p:nvPr/>
          </p:nvSpPr>
          <p:spPr>
            <a:xfrm>
              <a:off x="2975429" y="2177144"/>
              <a:ext cx="420914" cy="411446"/>
            </a:xfrm>
            <a:prstGeom prst="ellipse">
              <a:avLst/>
            </a:prstGeom>
            <a:solidFill>
              <a:srgbClr val="6AC018"/>
            </a:solidFill>
            <a:ln>
              <a:solidFill>
                <a:srgbClr val="6AC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aseline="-25000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F568F5F-C9E9-42D2-9012-8D9671897D71}"/>
                </a:ext>
              </a:extLst>
            </p:cNvPr>
            <p:cNvGrpSpPr/>
            <p:nvPr/>
          </p:nvGrpSpPr>
          <p:grpSpPr>
            <a:xfrm rot="12970512" flipH="1">
              <a:off x="3125567" y="2263555"/>
              <a:ext cx="120638" cy="214811"/>
              <a:chOff x="3663321" y="2076290"/>
              <a:chExt cx="375279" cy="35734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EA7507F-2F2E-437F-8F91-8EEBD75B2BB6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7DB9806-CA76-40EE-91B3-BCE0E86B0625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9E56D57-842B-461F-8B57-F32B1E6F48C0}"/>
              </a:ext>
            </a:extLst>
          </p:cNvPr>
          <p:cNvSpPr txBox="1"/>
          <p:nvPr/>
        </p:nvSpPr>
        <p:spPr>
          <a:xfrm flipH="1">
            <a:off x="1097280" y="5149517"/>
            <a:ext cx="471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tx2"/>
                </a:solidFill>
                <a:latin typeface="+mj-lt"/>
              </a:rPr>
              <a:t>Franziskus Kiefer &amp; Mark </a:t>
            </a:r>
            <a:r>
              <a:rPr lang="de-DE" i="1" dirty="0" err="1">
                <a:solidFill>
                  <a:schemeClr val="tx2"/>
                </a:solidFill>
                <a:latin typeface="+mj-lt"/>
              </a:rPr>
              <a:t>Manulis</a:t>
            </a:r>
            <a:endParaRPr lang="de-DE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1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D796E6-E23C-43C5-BC6D-64120326773B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BE2C56E-58B3-4136-B79A-9D8A75D5D887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9B55BF52-490F-4D38-84AA-475032627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9872B037-1040-4DBB-89BF-98CC49B47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A0D326A2-32A6-4AF9-AA00-9FCE4E348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8B7BDE4-C102-4EC7-A476-E66187525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F5EFDC03-27C0-4430-B37C-4F21AEF48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0560707-720B-4208-B9DA-600A049CF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6B7BE8F-DDCE-4AA6-886B-38C6FBAC9BC3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C8FF36B-6ADB-4755-A4EE-BC88351F39C5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B0BAECE-E134-44C6-837B-A80E32930005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615502E-801C-45D7-B991-0234AE224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32B23595-B108-4C0D-89A0-FCDDF31ED1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4597F3A6-412F-41EC-8058-2637A0F6B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5F468D46-3C5C-455C-A95E-111EE783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B08C7069-3557-4D06-BB74-7D90ACAA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9AA38D40-AF0D-4473-BC5C-107A0A5FA99F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310209C8-D468-401F-9157-0F43951A6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7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479490" cy="4414285"/>
            <a:chOff x="1516734" y="1593841"/>
            <a:chExt cx="8479490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6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01C5434F-8C55-49A4-B514-02AFD3C6F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6" y="159384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2581F778-E251-4A46-B731-E790E5FE1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5" y="441127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grpSp>
          <p:nvGrpSpPr>
            <p:cNvPr id="2051" name="Gruppieren 2050">
              <a:extLst>
                <a:ext uri="{FF2B5EF4-FFF2-40B4-BE49-F238E27FC236}">
                  <a16:creationId xmlns:a16="http://schemas.microsoft.com/office/drawing/2014/main" id="{1BB13ECD-9D12-4D85-B691-C5982C624152}"/>
                </a:ext>
              </a:extLst>
            </p:cNvPr>
            <p:cNvGrpSpPr/>
            <p:nvPr/>
          </p:nvGrpSpPr>
          <p:grpSpPr>
            <a:xfrm rot="12970512" flipH="1">
              <a:off x="9875586" y="3976567"/>
              <a:ext cx="120638" cy="214811"/>
              <a:chOff x="3663321" y="2076290"/>
              <a:chExt cx="375279" cy="357349"/>
            </a:xfrm>
          </p:grpSpPr>
          <p:sp>
            <p:nvSpPr>
              <p:cNvPr id="2048" name="Rechteck 2047">
                <a:extLst>
                  <a:ext uri="{FF2B5EF4-FFF2-40B4-BE49-F238E27FC236}">
                    <a16:creationId xmlns:a16="http://schemas.microsoft.com/office/drawing/2014/main" id="{EF6DD1B3-A639-4CF3-9CAF-FE97B0AEFE3B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9" name="Rechteck 2048">
                <a:extLst>
                  <a:ext uri="{FF2B5EF4-FFF2-40B4-BE49-F238E27FC236}">
                    <a16:creationId xmlns:a16="http://schemas.microsoft.com/office/drawing/2014/main" id="{E751BA28-5DEB-4DE1-B8AA-F5C47EC8AA34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33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4220E541-A133-4DB0-A56C-0DEEFE69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28" y="3276640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0F9FCB72-CFC9-4184-A6A6-FFDD4F90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72" y="3880331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www.iconexperience.com/_img/g_collection_png/standard/512x512/criminal.png">
            <a:extLst>
              <a:ext uri="{FF2B5EF4-FFF2-40B4-BE49-F238E27FC236}">
                <a16:creationId xmlns:a16="http://schemas.microsoft.com/office/drawing/2014/main" id="{E8C1B3EF-D220-4829-A89F-F7779348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2" y="1930220"/>
            <a:ext cx="759652" cy="7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EA29EDDD-C63B-4DEB-952A-7ECF93063D97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B3C5F4EA-3E42-4E55-9A1B-053734DD086D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6" name="Textfeld 9">
            <a:extLst>
              <a:ext uri="{FF2B5EF4-FFF2-40B4-BE49-F238E27FC236}">
                <a16:creationId xmlns:a16="http://schemas.microsoft.com/office/drawing/2014/main" id="{FAE6F508-4638-463D-BA72-A300C84EAABD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19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2151 -0.1650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0.00393 L 0.2181 0.15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81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51F109-62CA-4A96-8DF4-3AA2833E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1490"/>
            <a:ext cx="10515600" cy="3448277"/>
          </a:xfrm>
        </p:spPr>
        <p:txBody>
          <a:bodyPr/>
          <a:lstStyle/>
          <a:p>
            <a:r>
              <a:rPr lang="de-DE" dirty="0" err="1"/>
              <a:t>Commitments</a:t>
            </a:r>
            <a:r>
              <a:rPr lang="de-DE" dirty="0"/>
              <a:t> &amp; Zero Knowledge Password Policy Checks (ZKPPC)</a:t>
            </a:r>
          </a:p>
          <a:p>
            <a:r>
              <a:rPr lang="de-DE" dirty="0"/>
              <a:t>Keine offline Wörterbuch Attacken möglich</a:t>
            </a:r>
          </a:p>
          <a:p>
            <a:r>
              <a:rPr lang="de-DE" dirty="0"/>
              <a:t>Sichere Registrierung von neuen Passwörtern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Sicherer Registrierungsprozess in 2PAKE &amp; 2PASS Multiusersystemen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0167B-7CEE-4A90-91BC-9774550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839A0-A52C-49B4-AF60-53CCBF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15555-B7D8-4B0C-8B52-8788E6E1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E9A263E-4ECC-42A2-9151-540DC20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DA9EE-C8CA-47C6-B29E-F6594B7B8CAA}"/>
              </a:ext>
            </a:extLst>
          </p:cNvPr>
          <p:cNvSpPr txBox="1">
            <a:spLocks/>
          </p:cNvSpPr>
          <p:nvPr/>
        </p:nvSpPr>
        <p:spPr>
          <a:xfrm>
            <a:off x="1958067" y="1942624"/>
            <a:ext cx="1063496" cy="48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2BPR</a:t>
            </a:r>
            <a:endParaRPr lang="de-DE" dirty="0"/>
          </a:p>
        </p:txBody>
      </p:sp>
      <p:pic>
        <p:nvPicPr>
          <p:cNvPr id="8" name="Picture 2" descr="Bildergebnis für Icon solution">
            <a:extLst>
              <a:ext uri="{FF2B5EF4-FFF2-40B4-BE49-F238E27FC236}">
                <a16:creationId xmlns:a16="http://schemas.microsoft.com/office/drawing/2014/main" id="{D666DF6F-EB54-48AC-87D2-F2CBEC70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3938"/>
            <a:ext cx="800138" cy="8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8AC2008-C02A-4FEA-9303-736A9ECE4637}"/>
              </a:ext>
            </a:extLst>
          </p:cNvPr>
          <p:cNvGrpSpPr/>
          <p:nvPr/>
        </p:nvGrpSpPr>
        <p:grpSpPr>
          <a:xfrm>
            <a:off x="3566267" y="1894113"/>
            <a:ext cx="4750418" cy="534740"/>
            <a:chOff x="4090339" y="1943980"/>
            <a:chExt cx="4750418" cy="534740"/>
          </a:xfrm>
        </p:grpSpPr>
        <p:sp>
          <p:nvSpPr>
            <p:cNvPr id="10" name="Gewitterblitz 9">
              <a:extLst>
                <a:ext uri="{FF2B5EF4-FFF2-40B4-BE49-F238E27FC236}">
                  <a16:creationId xmlns:a16="http://schemas.microsoft.com/office/drawing/2014/main" id="{25D1106D-389D-43A0-B1FE-D1B520DF333C}"/>
                </a:ext>
              </a:extLst>
            </p:cNvPr>
            <p:cNvSpPr/>
            <p:nvPr/>
          </p:nvSpPr>
          <p:spPr>
            <a:xfrm rot="898299">
              <a:off x="4090339" y="1943980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F74C691-14FA-4CC6-96C7-2B59263F17B9}"/>
                </a:ext>
              </a:extLst>
            </p:cNvPr>
            <p:cNvSpPr txBox="1"/>
            <p:nvPr/>
          </p:nvSpPr>
          <p:spPr>
            <a:xfrm>
              <a:off x="4640240" y="1955500"/>
              <a:ext cx="4200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trike="sngStrike" dirty="0"/>
                <a:t>Kontrolle der Richtlinien</a:t>
              </a: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3E8D55A1-417D-41E9-8D75-216A37CCD9DA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8E2655E1-D983-4481-882A-BEA15F4D8C65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Textfeld 9">
            <a:extLst>
              <a:ext uri="{FF2B5EF4-FFF2-40B4-BE49-F238E27FC236}">
                <a16:creationId xmlns:a16="http://schemas.microsoft.com/office/drawing/2014/main" id="{1719666C-87AF-46F4-9EA9-3EAC12E0977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096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61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31D0F8-18A6-4F96-A279-DF0C0E8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545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Szenario: SSP oder Münzwurf über Internet spielen</a:t>
            </a:r>
          </a:p>
          <a:p>
            <a:pPr>
              <a:lnSpc>
                <a:spcPct val="150000"/>
              </a:lnSpc>
            </a:pPr>
            <a:r>
              <a:rPr lang="de-DE" dirty="0"/>
              <a:t>Bedingung: Kein </a:t>
            </a:r>
            <a:r>
              <a:rPr lang="de-DE" dirty="0" err="1"/>
              <a:t>TrustCenter</a:t>
            </a:r>
            <a:r>
              <a:rPr lang="de-DE" dirty="0"/>
              <a:t> vorhanden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Keiner der Spieler darf auf den Zug des anderen reagieren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Das Festlegen auf Schere / Stein/ Papier muss verbindlich sein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    Verwendung eines </a:t>
            </a:r>
            <a:r>
              <a:rPr lang="de-DE" dirty="0" err="1"/>
              <a:t>Commitments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pic>
        <p:nvPicPr>
          <p:cNvPr id="1026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506C87A8-136F-48AF-8AC4-C4DCF076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53" y="1932698"/>
            <a:ext cx="617936" cy="6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8DA6D48B-9CC8-4EDE-B791-253D989F0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9523387" y="1666167"/>
            <a:ext cx="889024" cy="10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7AB73D90-671E-401A-9E10-32BCFA07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36" y="1732842"/>
            <a:ext cx="657952" cy="6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ewitterblitz 10">
            <a:extLst>
              <a:ext uri="{FF2B5EF4-FFF2-40B4-BE49-F238E27FC236}">
                <a16:creationId xmlns:a16="http://schemas.microsoft.com/office/drawing/2014/main" id="{81E3C30D-E7BE-44D2-97AB-EDBE541C058D}"/>
              </a:ext>
            </a:extLst>
          </p:cNvPr>
          <p:cNvSpPr/>
          <p:nvPr/>
        </p:nvSpPr>
        <p:spPr>
          <a:xfrm rot="898299">
            <a:off x="1218747" y="3893517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ergebnis für Icon solution">
            <a:extLst>
              <a:ext uri="{FF2B5EF4-FFF2-40B4-BE49-F238E27FC236}">
                <a16:creationId xmlns:a16="http://schemas.microsoft.com/office/drawing/2014/main" id="{BF9D8A82-034F-497D-88AB-296E345E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45" y="5294230"/>
            <a:ext cx="624004" cy="6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ewitterblitz 12">
            <a:extLst>
              <a:ext uri="{FF2B5EF4-FFF2-40B4-BE49-F238E27FC236}">
                <a16:creationId xmlns:a16="http://schemas.microsoft.com/office/drawing/2014/main" id="{B9E37A6A-25BF-452D-99C5-3FC3EB5272A4}"/>
              </a:ext>
            </a:extLst>
          </p:cNvPr>
          <p:cNvSpPr/>
          <p:nvPr/>
        </p:nvSpPr>
        <p:spPr>
          <a:xfrm rot="898299">
            <a:off x="1244201" y="4731832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BA546381-2FEB-4020-838A-04FB0D27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4688" r="96094">
                        <a14:foregroundMark x1="60156" y1="10938" x2="23438" y2="9375"/>
                        <a14:foregroundMark x1="26563" y1="6250" x2="57813" y2="9375"/>
                        <a14:foregroundMark x1="51563" y1="781" x2="53125" y2="7031"/>
                        <a14:foregroundMark x1="14844" y1="50000" x2="43750" y2="86719"/>
                        <a14:foregroundMark x1="49219" y1="92969" x2="14844" y2="50781"/>
                        <a14:foregroundMark x1="14844" y1="50781" x2="9375" y2="82031"/>
                        <a14:foregroundMark x1="8594" y1="60156" x2="37500" y2="97656"/>
                        <a14:foregroundMark x1="4688" y1="58594" x2="6250" y2="82031"/>
                        <a14:foregroundMark x1="86719" y1="37500" x2="84375" y2="80469"/>
                        <a14:foregroundMark x1="86719" y1="37500" x2="86719" y2="75781"/>
                        <a14:foregroundMark x1="89844" y1="39844" x2="89844" y2="78125"/>
                        <a14:foregroundMark x1="91406" y1="38281" x2="84375" y2="72656"/>
                        <a14:foregroundMark x1="91406" y1="46094" x2="92188" y2="72656"/>
                        <a14:foregroundMark x1="92188" y1="46094" x2="93750" y2="69531"/>
                        <a14:foregroundMark x1="94531" y1="44531" x2="89844" y2="71094"/>
                        <a14:foregroundMark x1="96094" y1="47656" x2="90625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19" y="2241666"/>
            <a:ext cx="889023" cy="8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58AB813-7089-402B-AD94-8984F86E7D43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5621B420-68BC-4762-9DCD-1821147EF579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Textfeld 9">
            <a:extLst>
              <a:ext uri="{FF2B5EF4-FFF2-40B4-BE49-F238E27FC236}">
                <a16:creationId xmlns:a16="http://schemas.microsoft.com/office/drawing/2014/main" id="{032BA268-3B70-4ECD-A3FE-A63FD0E26D8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40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72367A-BDA7-4ACC-B1B5-B2EE7F23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r>
              <a:rPr lang="de-DE" u="sng" dirty="0"/>
              <a:t>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legt sich auf Zahl fest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wählt Stein, Alice wählt Papier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u="sng" dirty="0" err="1">
                <a:sym typeface="Wingdings" panose="05000000000000000000" pitchFamily="2" charset="2"/>
              </a:rPr>
              <a:t>Hiding</a:t>
            </a:r>
            <a:endParaRPr lang="de-DE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Gleichzeitiges abgeben der </a:t>
            </a:r>
            <a:r>
              <a:rPr lang="de-DE" dirty="0" err="1">
                <a:sym typeface="Wingdings" panose="05000000000000000000" pitchFamily="2" charset="2"/>
              </a:rPr>
              <a:t>Commitments</a:t>
            </a:r>
            <a:r>
              <a:rPr lang="de-DE" dirty="0">
                <a:sym typeface="Wingdings" panose="05000000000000000000" pitchFamily="2" charset="2"/>
              </a:rPr>
              <a:t> ist nicht möglich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Der Inhalt muss bis zum „Aufdecken“ versteckt bleiben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22DA609F-C5E5-473C-B5E5-CF76C7AF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9826" y="3015880"/>
            <a:ext cx="299332" cy="2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9DC4C216-03F6-4AC1-A909-F29468720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1664135" y="2902091"/>
            <a:ext cx="318716" cy="5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D52F6C41-2AF5-440C-B837-15A126F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2289" y="2856522"/>
            <a:ext cx="318716" cy="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8E51A5D3-8FF0-42B3-800F-C21E921E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24" y="2232871"/>
            <a:ext cx="460562" cy="4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BE769D2-5A2C-4AFA-92B8-9713C9B84FA7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6E9A13BA-E7BC-4DF3-926A-0AAA29C7D4A7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3" name="Textfeld 9">
            <a:extLst>
              <a:ext uri="{FF2B5EF4-FFF2-40B4-BE49-F238E27FC236}">
                <a16:creationId xmlns:a16="http://schemas.microsoft.com/office/drawing/2014/main" id="{208E7A5B-9876-4E6C-8B50-282C6D45CF73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27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9273F4-BA7F-4C51-BCBC-948CFC80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938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Basis: Diskreter Logarithmus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Setup	Bob legt Primzahlen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p, q, g </a:t>
            </a:r>
            <a:r>
              <a:rPr lang="de-DE" dirty="0"/>
              <a:t>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fest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Committen	Alice berechnet </a:t>
            </a:r>
            <a:r>
              <a:rPr lang="de-DE" dirty="0" err="1"/>
              <a:t>Commitment</a:t>
            </a:r>
            <a:r>
              <a:rPr lang="de-DE" dirty="0"/>
              <a:t> aus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= g </a:t>
            </a:r>
            <a:r>
              <a:rPr lang="de-DE" i="1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Aufdecken	Alice sendet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dirty="0"/>
              <a:t> 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dirty="0"/>
              <a:t> an Bob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</a:t>
            </a:r>
            <a:r>
              <a:rPr lang="de-DE" dirty="0" err="1"/>
              <a:t>Unconditional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	Großer Wertebereich für Nachricht</a:t>
            </a:r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Computational </a:t>
            </a:r>
            <a:r>
              <a:rPr lang="de-DE" dirty="0" err="1"/>
              <a:t>binding</a:t>
            </a:r>
            <a:r>
              <a:rPr lang="de-DE" dirty="0"/>
              <a:t>	Additiv </a:t>
            </a:r>
            <a:r>
              <a:rPr lang="de-DE" dirty="0" err="1"/>
              <a:t>homorph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8A02B2-7D49-4618-9A97-62BA34F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0BB876-C1E3-4DCF-9188-CD549A2B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8AAC00-6058-478C-AFB5-BA4B53D4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A41912-8217-49F9-9E43-A837CB3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Pedersen </a:t>
            </a:r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26245A-2F62-4C11-AB3F-685787E9B421}"/>
              </a:ext>
            </a:extLst>
          </p:cNvPr>
          <p:cNvSpPr txBox="1"/>
          <p:nvPr/>
        </p:nvSpPr>
        <p:spPr>
          <a:xfrm>
            <a:off x="1097279" y="4427495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C0F0D1-A9A7-4749-8A61-D2C970411E00}"/>
              </a:ext>
            </a:extLst>
          </p:cNvPr>
          <p:cNvSpPr txBox="1"/>
          <p:nvPr/>
        </p:nvSpPr>
        <p:spPr>
          <a:xfrm>
            <a:off x="1097278" y="4940448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A2C6DC-9CA6-443B-80BA-E704E618086C}"/>
              </a:ext>
            </a:extLst>
          </p:cNvPr>
          <p:cNvSpPr txBox="1"/>
          <p:nvPr/>
        </p:nvSpPr>
        <p:spPr>
          <a:xfrm>
            <a:off x="5499491" y="4427494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B0363-62E0-4D88-87F2-3EE041C29FB1}"/>
              </a:ext>
            </a:extLst>
          </p:cNvPr>
          <p:cNvSpPr txBox="1"/>
          <p:nvPr/>
        </p:nvSpPr>
        <p:spPr>
          <a:xfrm>
            <a:off x="5499490" y="4940447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B1A150-8B42-4D0D-98C1-CAA23ADE1416}"/>
              </a:ext>
            </a:extLst>
          </p:cNvPr>
          <p:cNvSpPr txBox="1"/>
          <p:nvPr/>
        </p:nvSpPr>
        <p:spPr>
          <a:xfrm rot="1231478">
            <a:off x="7024729" y="2309247"/>
            <a:ext cx="477906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TRAPDOOR COMMITMENT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F764F46-3B16-4984-A7AA-58CD2306372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CD0E0484-231B-4759-9E15-57FB351D4A95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6CA2EC9E-1739-403B-A47E-21E52878494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15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1134C1-F407-41DD-8CB6-19301088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04763-475B-4A60-9FD2-80B1BA8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3C9ED-F851-4D0E-AA0B-96321F34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8D072F-9401-4623-B372-E560DBB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7B3D290-F0DA-4A65-85DC-36F07F984217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</a:t>
            </a:r>
            <a:r>
              <a:rPr lang="de-DE" sz="3200" dirty="0"/>
              <a:t> </a:t>
            </a:r>
            <a:r>
              <a:rPr lang="de-DE" sz="3100" i="1" dirty="0" err="1"/>
              <a:t>Beweiser</a:t>
            </a:r>
            <a:r>
              <a:rPr lang="de-DE" sz="3100" i="1" dirty="0"/>
              <a:t> 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3100" i="1" dirty="0"/>
              <a:t> überzeugt </a:t>
            </a:r>
            <a:r>
              <a:rPr lang="de-DE" sz="3100" i="1" dirty="0" err="1"/>
              <a:t>Verifizierer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de-DE" sz="3100" i="1" dirty="0"/>
              <a:t>davon, dass er ein Geheimnis kennt ohne dieses Geheimnis oder andere Informationen zu offenbaren.“</a:t>
            </a:r>
            <a:r>
              <a:rPr lang="de-DE" sz="1300" i="1" dirty="0"/>
              <a:t>[6]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35CA6D-3E7C-4980-A950-B5F5A71A2C78}"/>
              </a:ext>
            </a:extLst>
          </p:cNvPr>
          <p:cNvGrpSpPr/>
          <p:nvPr/>
        </p:nvGrpSpPr>
        <p:grpSpPr>
          <a:xfrm>
            <a:off x="1236083" y="3276828"/>
            <a:ext cx="6520733" cy="2628285"/>
            <a:chOff x="3343557" y="3276828"/>
            <a:chExt cx="6520733" cy="2628285"/>
          </a:xfrm>
        </p:grpSpPr>
        <p:sp>
          <p:nvSpPr>
            <p:cNvPr id="10" name="Flussdiagramm: Alternativer Prozess 9">
              <a:extLst>
                <a:ext uri="{FF2B5EF4-FFF2-40B4-BE49-F238E27FC236}">
                  <a16:creationId xmlns:a16="http://schemas.microsoft.com/office/drawing/2014/main" id="{83A8CEFB-2CBC-435D-8C03-688BFD3046F0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4545EE8-0C9C-42A0-839A-983673DDED58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96BBB01-0E41-4A14-8EB1-5BA5B8B98A03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5D2A499-A0C1-4F04-B694-B03B6A8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53C325-150B-4FF7-BB0A-515D96AAC820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36DA71-079B-4507-8E58-922DD48FF7AD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39C393-26E5-4F21-AF62-4A109CFC3465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30D09F8-BA2F-401C-9464-659EAFAD5F92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B920BBD-30D1-4B0B-B697-C9CA59FB8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8C0997-3553-46BA-BBA6-B70E83412B04}"/>
              </a:ext>
            </a:extLst>
          </p:cNvPr>
          <p:cNvGrpSpPr/>
          <p:nvPr/>
        </p:nvGrpSpPr>
        <p:grpSpPr>
          <a:xfrm>
            <a:off x="7251230" y="4631761"/>
            <a:ext cx="933154" cy="803572"/>
            <a:chOff x="9358704" y="4631761"/>
            <a:chExt cx="933154" cy="803572"/>
          </a:xfrm>
        </p:grpSpPr>
        <p:sp>
          <p:nvSpPr>
            <p:cNvPr id="20" name="Smiley 19">
              <a:extLst>
                <a:ext uri="{FF2B5EF4-FFF2-40B4-BE49-F238E27FC236}">
                  <a16:creationId xmlns:a16="http://schemas.microsoft.com/office/drawing/2014/main" id="{4B11FF79-5EEF-4F4E-8770-33558872FB8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1AB73C5-F88E-4897-8DD2-AB7F3115F48B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1EB7F99-1D5F-4C24-88F4-0A4AA9E279A8}"/>
              </a:ext>
            </a:extLst>
          </p:cNvPr>
          <p:cNvGrpSpPr/>
          <p:nvPr/>
        </p:nvGrpSpPr>
        <p:grpSpPr>
          <a:xfrm>
            <a:off x="7964574" y="4633225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5F684E37-BB12-4B2F-A3BD-58DE40CB060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108CE06-0FB6-47A5-8A10-8B4AFDB33D08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E6B28E9-FAC6-47AF-8F03-FEB863065B5B}"/>
              </a:ext>
            </a:extLst>
          </p:cNvPr>
          <p:cNvGrpSpPr/>
          <p:nvPr/>
        </p:nvGrpSpPr>
        <p:grpSpPr>
          <a:xfrm>
            <a:off x="2034780" y="4957510"/>
            <a:ext cx="933154" cy="803572"/>
            <a:chOff x="9358704" y="4631761"/>
            <a:chExt cx="933154" cy="803572"/>
          </a:xfrm>
        </p:grpSpPr>
        <p:sp>
          <p:nvSpPr>
            <p:cNvPr id="30" name="Smiley 29">
              <a:extLst>
                <a:ext uri="{FF2B5EF4-FFF2-40B4-BE49-F238E27FC236}">
                  <a16:creationId xmlns:a16="http://schemas.microsoft.com/office/drawing/2014/main" id="{2CC76BCE-FCDC-47B6-8953-BBF4A0CCE66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572EAEC-7EA1-476E-AB06-72FC3BF33296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F50B66B-F30E-497F-B09C-C443D2D262E0}"/>
              </a:ext>
            </a:extLst>
          </p:cNvPr>
          <p:cNvGrpSpPr/>
          <p:nvPr/>
        </p:nvGrpSpPr>
        <p:grpSpPr>
          <a:xfrm>
            <a:off x="3257778" y="3889540"/>
            <a:ext cx="933154" cy="808717"/>
            <a:chOff x="10072048" y="4633225"/>
            <a:chExt cx="933154" cy="808717"/>
          </a:xfrm>
        </p:grpSpPr>
        <p:sp>
          <p:nvSpPr>
            <p:cNvPr id="33" name="Smiley 32">
              <a:extLst>
                <a:ext uri="{FF2B5EF4-FFF2-40B4-BE49-F238E27FC236}">
                  <a16:creationId xmlns:a16="http://schemas.microsoft.com/office/drawing/2014/main" id="{75C09EF1-E481-4819-B5DD-3083A26C35F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87D5B72-9C90-4D01-B133-1AAF5750AF24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64948F01-D1C8-4CCE-BAC9-1FBF8E4016DC}"/>
              </a:ext>
            </a:extLst>
          </p:cNvPr>
          <p:cNvSpPr/>
          <p:nvPr/>
        </p:nvSpPr>
        <p:spPr>
          <a:xfrm>
            <a:off x="2659893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34AB036-C2B0-412F-B6A0-ED411438579C}"/>
              </a:ext>
            </a:extLst>
          </p:cNvPr>
          <p:cNvGrpSpPr/>
          <p:nvPr/>
        </p:nvGrpSpPr>
        <p:grpSpPr>
          <a:xfrm>
            <a:off x="1478373" y="3907564"/>
            <a:ext cx="933154" cy="803572"/>
            <a:chOff x="9358704" y="4631761"/>
            <a:chExt cx="933154" cy="803572"/>
          </a:xfrm>
        </p:grpSpPr>
        <p:sp>
          <p:nvSpPr>
            <p:cNvPr id="37" name="Smiley 36">
              <a:extLst>
                <a:ext uri="{FF2B5EF4-FFF2-40B4-BE49-F238E27FC236}">
                  <a16:creationId xmlns:a16="http://schemas.microsoft.com/office/drawing/2014/main" id="{8B0B57A9-A4D9-43DE-AB7E-92E1CAAABD4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DE45B09-D8D2-42AA-9C05-02A6E78C56F1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B827FFF-E355-4C5B-B216-5549DA4524C0}"/>
              </a:ext>
            </a:extLst>
          </p:cNvPr>
          <p:cNvGrpSpPr/>
          <p:nvPr/>
        </p:nvGrpSpPr>
        <p:grpSpPr>
          <a:xfrm>
            <a:off x="5688663" y="3872782"/>
            <a:ext cx="933154" cy="803572"/>
            <a:chOff x="9358704" y="4631761"/>
            <a:chExt cx="933154" cy="803572"/>
          </a:xfrm>
        </p:grpSpPr>
        <p:sp>
          <p:nvSpPr>
            <p:cNvPr id="40" name="Smiley 39">
              <a:extLst>
                <a:ext uri="{FF2B5EF4-FFF2-40B4-BE49-F238E27FC236}">
                  <a16:creationId xmlns:a16="http://schemas.microsoft.com/office/drawing/2014/main" id="{7D19841E-FAB5-4BD8-8186-82E6B76F80B0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24C4CDB-1674-4C98-B045-202A28BCF8E4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C87F236-941E-4920-A888-2BE8BE70AC1B}"/>
              </a:ext>
            </a:extLst>
          </p:cNvPr>
          <p:cNvGrpSpPr/>
          <p:nvPr/>
        </p:nvGrpSpPr>
        <p:grpSpPr>
          <a:xfrm>
            <a:off x="8014219" y="4957510"/>
            <a:ext cx="3001444" cy="461665"/>
            <a:chOff x="9454535" y="4614300"/>
            <a:chExt cx="3001444" cy="461665"/>
          </a:xfrm>
        </p:grpSpPr>
        <p:sp>
          <p:nvSpPr>
            <p:cNvPr id="43" name="Smiley 42">
              <a:extLst>
                <a:ext uri="{FF2B5EF4-FFF2-40B4-BE49-F238E27FC236}">
                  <a16:creationId xmlns:a16="http://schemas.microsoft.com/office/drawing/2014/main" id="{9DD4480E-7839-422C-A795-AB46373CE60D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4F3BCEE-F530-44F9-B970-DF58E2CF6EB6}"/>
                </a:ext>
              </a:extLst>
            </p:cNvPr>
            <p:cNvSpPr txBox="1"/>
            <p:nvPr/>
          </p:nvSpPr>
          <p:spPr>
            <a:xfrm>
              <a:off x="9893227" y="4614300"/>
              <a:ext cx="2562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Geheimnis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0B7C3EBE-51D1-42BA-AF5D-DF9AE40BB2D2}"/>
              </a:ext>
            </a:extLst>
          </p:cNvPr>
          <p:cNvSpPr txBox="1"/>
          <p:nvPr/>
        </p:nvSpPr>
        <p:spPr>
          <a:xfrm>
            <a:off x="8445863" y="5308001"/>
            <a:ext cx="30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Sicher zu 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= 1 – 2</a:t>
            </a:r>
            <a:r>
              <a:rPr lang="de-DE" sz="2400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-n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5D48368-DE41-4428-9C6C-63513E3904A9}"/>
              </a:ext>
            </a:extLst>
          </p:cNvPr>
          <p:cNvGrpSpPr/>
          <p:nvPr/>
        </p:nvGrpSpPr>
        <p:grpSpPr>
          <a:xfrm>
            <a:off x="8014219" y="4048159"/>
            <a:ext cx="3461312" cy="461665"/>
            <a:chOff x="9454535" y="4614300"/>
            <a:chExt cx="3461312" cy="461665"/>
          </a:xfrm>
        </p:grpSpPr>
        <p:sp>
          <p:nvSpPr>
            <p:cNvPr id="47" name="Smiley 46">
              <a:extLst>
                <a:ext uri="{FF2B5EF4-FFF2-40B4-BE49-F238E27FC236}">
                  <a16:creationId xmlns:a16="http://schemas.microsoft.com/office/drawing/2014/main" id="{1D5F27E5-CFE7-41CF-8B0E-20B5D41DCA5C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567998A-005E-4854-87AC-CF231DA726F0}"/>
                </a:ext>
              </a:extLst>
            </p:cNvPr>
            <p:cNvSpPr txBox="1"/>
            <p:nvPr/>
          </p:nvSpPr>
          <p:spPr>
            <a:xfrm>
              <a:off x="9893227" y="4614300"/>
              <a:ext cx="3022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kein Geheimnis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2AF4C9FF-945B-43BE-A2DF-A73963F9A2F7}"/>
              </a:ext>
            </a:extLst>
          </p:cNvPr>
          <p:cNvSpPr txBox="1"/>
          <p:nvPr/>
        </p:nvSpPr>
        <p:spPr>
          <a:xfrm>
            <a:off x="8441470" y="4441150"/>
            <a:ext cx="308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Zu 50% falsche Seite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91DA4F0-DAB2-4628-B3AF-BFD7B9ED92F2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1FE10939-A280-46A3-90F5-015623A4DD4C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2" name="Textfeld 9">
            <a:extLst>
              <a:ext uri="{FF2B5EF4-FFF2-40B4-BE49-F238E27FC236}">
                <a16:creationId xmlns:a16="http://schemas.microsoft.com/office/drawing/2014/main" id="{5636FE8C-1FCB-420E-AB57-4881D1F6AB98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2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animBg="1"/>
      <p:bldP spid="45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Vollständigkeit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dann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 fast immer akzeptieren.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kein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also 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de-DE" dirty="0"/>
              <a:t>unehrlich,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 </a:t>
            </a:r>
            <a:r>
              <a:rPr lang="de-DE" dirty="0"/>
              <a:t>fast immer ablehnen.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Zero-Knowledge-Eigenschaft</a:t>
            </a:r>
          </a:p>
          <a:p>
            <a:pPr marL="457200" lvl="1" indent="0">
              <a:buNone/>
            </a:pPr>
            <a:r>
              <a:rPr lang="de-DE" dirty="0"/>
              <a:t>Es darf nur Wissen über die Gültigkeit einer zu beweisenden Aussage gewonnen werden. Ein dritter, der das Verfahren beobachtet gewinnt keine Informationen.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3485A4D-82D1-44C1-A11F-8DE8F2A92DE9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81CC35BF-0BB2-4BE7-9E45-C3020EB6F368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21C45CB-53A4-4148-91E1-1DDB3459B9A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8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Es gibt einen Extraktor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de-DE" dirty="0"/>
              <a:t>, der den korrekten Beweis aus einem bösen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dirty="0"/>
              <a:t> extrahieren kann, sodass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den Beweis doch noch ablehnt.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Zero Knowledge Proof </a:t>
            </a:r>
            <a:r>
              <a:rPr lang="de-DE" sz="4000" dirty="0" err="1"/>
              <a:t>of</a:t>
            </a:r>
            <a:r>
              <a:rPr lang="de-DE" sz="4000" dirty="0"/>
              <a:t> Knowledge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366814-FAF0-4947-9213-D432E8DFFDE0}"/>
              </a:ext>
            </a:extLst>
          </p:cNvPr>
          <p:cNvGrpSpPr/>
          <p:nvPr/>
        </p:nvGrpSpPr>
        <p:grpSpPr>
          <a:xfrm>
            <a:off x="3343557" y="3276828"/>
            <a:ext cx="6520733" cy="2628285"/>
            <a:chOff x="3343557" y="3276828"/>
            <a:chExt cx="6520733" cy="2628285"/>
          </a:xfrm>
        </p:grpSpPr>
        <p:sp>
          <p:nvSpPr>
            <p:cNvPr id="8" name="Flussdiagramm: Alternativer Prozess 7">
              <a:extLst>
                <a:ext uri="{FF2B5EF4-FFF2-40B4-BE49-F238E27FC236}">
                  <a16:creationId xmlns:a16="http://schemas.microsoft.com/office/drawing/2014/main" id="{2D2286DC-1E38-4926-8FDC-0E157EE768ED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D27DFF5-10E5-4035-8BF8-DD730041DCE4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C2FFC5D-A520-4FB8-A11B-E5E8DF7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B00BE7B-8F69-40B2-86E6-5FC871E311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A5486E7-444F-4D50-84AE-E7CA733DD6A4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34793F8-5E92-49CB-8BE5-13D51E85FA4F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E19773E-B012-4BBD-873E-2BC999CFF411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2869E40-6281-4582-9FBD-8D8CE858E374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E9DFAD9-A9DD-443D-95AC-B46A56BD1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4488D9-B979-4455-9437-15D82C60B676}"/>
              </a:ext>
            </a:extLst>
          </p:cNvPr>
          <p:cNvGrpSpPr/>
          <p:nvPr/>
        </p:nvGrpSpPr>
        <p:grpSpPr>
          <a:xfrm>
            <a:off x="4193753" y="4957510"/>
            <a:ext cx="933154" cy="810181"/>
            <a:chOff x="9410203" y="4631761"/>
            <a:chExt cx="933154" cy="810181"/>
          </a:xfrm>
        </p:grpSpPr>
        <p:sp>
          <p:nvSpPr>
            <p:cNvPr id="18" name="Smiley 17">
              <a:extLst>
                <a:ext uri="{FF2B5EF4-FFF2-40B4-BE49-F238E27FC236}">
                  <a16:creationId xmlns:a16="http://schemas.microsoft.com/office/drawing/2014/main" id="{46C9C5BB-1529-42F3-A886-7627640307F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C5676C6-E74B-4F8F-ADB8-09F3ADFBE767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283537B-1F5B-4662-A045-90BA6E0B0ADF}"/>
              </a:ext>
            </a:extLst>
          </p:cNvPr>
          <p:cNvGrpSpPr/>
          <p:nvPr/>
        </p:nvGrpSpPr>
        <p:grpSpPr>
          <a:xfrm>
            <a:off x="5365252" y="3889540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63F96D8F-9733-4E27-A3AB-7F753C4A22A8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FA2380-58B4-4B2E-844F-2D88FA20B70F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6A23C469-D697-44CB-A75B-BBC82FD387B3}"/>
              </a:ext>
            </a:extLst>
          </p:cNvPr>
          <p:cNvSpPr/>
          <p:nvPr/>
        </p:nvSpPr>
        <p:spPr>
          <a:xfrm>
            <a:off x="4767367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Explosion: 14 Zacken 23">
            <a:extLst>
              <a:ext uri="{FF2B5EF4-FFF2-40B4-BE49-F238E27FC236}">
                <a16:creationId xmlns:a16="http://schemas.microsoft.com/office/drawing/2014/main" id="{93C471C8-B99B-4A6B-9910-199EA68ECF42}"/>
              </a:ext>
            </a:extLst>
          </p:cNvPr>
          <p:cNvSpPr/>
          <p:nvPr/>
        </p:nvSpPr>
        <p:spPr>
          <a:xfrm>
            <a:off x="5291535" y="4693021"/>
            <a:ext cx="1428046" cy="127001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2C35479-7373-499F-92BB-CCD534394715}"/>
              </a:ext>
            </a:extLst>
          </p:cNvPr>
          <p:cNvGrpSpPr/>
          <p:nvPr/>
        </p:nvGrpSpPr>
        <p:grpSpPr>
          <a:xfrm rot="21053349">
            <a:off x="3338927" y="5497852"/>
            <a:ext cx="469059" cy="220678"/>
            <a:chOff x="3343557" y="5288020"/>
            <a:chExt cx="469059" cy="220678"/>
          </a:xfrm>
        </p:grpSpPr>
        <p:sp>
          <p:nvSpPr>
            <p:cNvPr id="25" name="Flussdiagramm: Prozess 24">
              <a:extLst>
                <a:ext uri="{FF2B5EF4-FFF2-40B4-BE49-F238E27FC236}">
                  <a16:creationId xmlns:a16="http://schemas.microsoft.com/office/drawing/2014/main" id="{319FD9A4-56BE-4B6F-89A8-BD13D2FC65F1}"/>
                </a:ext>
              </a:extLst>
            </p:cNvPr>
            <p:cNvSpPr/>
            <p:nvPr/>
          </p:nvSpPr>
          <p:spPr>
            <a:xfrm>
              <a:off x="3343557" y="5288020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Prozess 25">
              <a:extLst>
                <a:ext uri="{FF2B5EF4-FFF2-40B4-BE49-F238E27FC236}">
                  <a16:creationId xmlns:a16="http://schemas.microsoft.com/office/drawing/2014/main" id="{0785695F-4604-4B90-88AD-47FF5000232D}"/>
                </a:ext>
              </a:extLst>
            </p:cNvPr>
            <p:cNvSpPr/>
            <p:nvPr/>
          </p:nvSpPr>
          <p:spPr>
            <a:xfrm>
              <a:off x="3618506" y="5375499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1A2627A3-571D-4906-8872-95B0413936D8}"/>
              </a:ext>
            </a:extLst>
          </p:cNvPr>
          <p:cNvSpPr/>
          <p:nvPr/>
        </p:nvSpPr>
        <p:spPr>
          <a:xfrm>
            <a:off x="6027998" y="4573362"/>
            <a:ext cx="195523" cy="264489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745F60E-9325-4390-A45C-73328CF15F02}"/>
              </a:ext>
            </a:extLst>
          </p:cNvPr>
          <p:cNvGrpSpPr/>
          <p:nvPr/>
        </p:nvGrpSpPr>
        <p:grpSpPr>
          <a:xfrm>
            <a:off x="7961041" y="3967673"/>
            <a:ext cx="933154" cy="810181"/>
            <a:chOff x="9410203" y="4631761"/>
            <a:chExt cx="933154" cy="810181"/>
          </a:xfrm>
        </p:grpSpPr>
        <p:sp>
          <p:nvSpPr>
            <p:cNvPr id="29" name="Smiley 28">
              <a:extLst>
                <a:ext uri="{FF2B5EF4-FFF2-40B4-BE49-F238E27FC236}">
                  <a16:creationId xmlns:a16="http://schemas.microsoft.com/office/drawing/2014/main" id="{DDFDF86E-5B32-4361-A138-BD1867739FF7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57D6504-07DD-4530-A784-AC0CC2E991AC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74D8AC5-6C4A-43A0-9439-2CB57043AAAD}"/>
              </a:ext>
            </a:extLst>
          </p:cNvPr>
          <p:cNvGrpSpPr/>
          <p:nvPr/>
        </p:nvGrpSpPr>
        <p:grpSpPr>
          <a:xfrm rot="11265028">
            <a:off x="8389522" y="5516393"/>
            <a:ext cx="469059" cy="220678"/>
            <a:chOff x="8276024" y="5354192"/>
            <a:chExt cx="469059" cy="220678"/>
          </a:xfrm>
        </p:grpSpPr>
        <p:sp>
          <p:nvSpPr>
            <p:cNvPr id="31" name="Flussdiagramm: Prozess 30">
              <a:extLst>
                <a:ext uri="{FF2B5EF4-FFF2-40B4-BE49-F238E27FC236}">
                  <a16:creationId xmlns:a16="http://schemas.microsoft.com/office/drawing/2014/main" id="{9497E52A-A067-4149-B3A4-B2E49305A21B}"/>
                </a:ext>
              </a:extLst>
            </p:cNvPr>
            <p:cNvSpPr/>
            <p:nvPr/>
          </p:nvSpPr>
          <p:spPr>
            <a:xfrm rot="10800000">
              <a:off x="8276024" y="5354192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Prozess 31">
              <a:extLst>
                <a:ext uri="{FF2B5EF4-FFF2-40B4-BE49-F238E27FC236}">
                  <a16:creationId xmlns:a16="http://schemas.microsoft.com/office/drawing/2014/main" id="{705E3BA1-5585-4CC3-8556-A487C4C47A5F}"/>
                </a:ext>
              </a:extLst>
            </p:cNvPr>
            <p:cNvSpPr/>
            <p:nvPr/>
          </p:nvSpPr>
          <p:spPr>
            <a:xfrm rot="10800000">
              <a:off x="8550973" y="5441671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9A85053F-7AA6-40A6-9107-7EE79769777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C6D2EBB8-FCB0-467B-8022-7EA1CC56C9B1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7" name="Textfeld 9">
            <a:extLst>
              <a:ext uri="{FF2B5EF4-FFF2-40B4-BE49-F238E27FC236}">
                <a16:creationId xmlns:a16="http://schemas.microsoft.com/office/drawing/2014/main" id="{40A7CF0D-2445-42B1-ABF5-DB7D85F7267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346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B6810D6-14D4-4835-9B92-23CFF5AD96E4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2A55AD5-3818-4819-9801-4ABEC6BCC41A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2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B525E914-5C32-4B72-B6E6-54BF25DE7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813597D-B58F-4BF8-A524-3206355A3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90FD50E5-528B-474A-952D-483AFDB09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9A58F2A-EC78-426B-AAA6-7C76567DC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912FBC1F-0379-4027-A927-3A4F512F8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B0CF0014-C8A9-4190-B9A3-E42EF492A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432477D0-7B8A-416D-85AC-4327FE3EA5C6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9729566-89E8-4D98-AFCB-6789390A6FB0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7CEB1DA5-8C20-4240-A563-6C4D37C7A968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F52146BB-EE04-43E3-A230-07E3C76482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439719E5-6D24-469A-B4C4-8B8894C955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20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5D110E1E-22F6-47F6-A053-B16974C7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11A931A1-2034-4B5A-BE8A-5859926F0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529D8B7C-79FC-4B6F-8B55-9689F3BC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Verbotsymbol 24">
              <a:extLst>
                <a:ext uri="{FF2B5EF4-FFF2-40B4-BE49-F238E27FC236}">
                  <a16:creationId xmlns:a16="http://schemas.microsoft.com/office/drawing/2014/main" id="{0E15D804-3FFC-4481-AB15-ADD8C1EE19B3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2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DDD6459-A5E7-44E5-8212-3371D1B4E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18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F1FA8-15E7-41EE-9FA8-2B759FA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743425" cy="4742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Richtlinien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Besteht aus regulärem Ausdruck &amp; Angabe für die Mindestlänge des Passworts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 f(R, n)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ulldds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10) 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 die beiden Richtlinien zu kombinieren wird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∩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gebildet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f1 ∩ f2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),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Mutual Password Policy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Passwörter werden in Integer umgewandelt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PWDtoINT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233BDB-4DC9-4252-A31D-39F8337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3AB94-2F60-4127-9722-D27674D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4AD7A3-A7BD-4606-83DF-C6898B66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5C20E6E-1A85-46B9-9019-009D305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2E85B7-1023-4120-831A-C9BFA2562D7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E232A4CC-915B-44A6-BFB9-A19DA0B214B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ABA346C2-1FED-4E4F-8FED-FB8E717C00C4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35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C4B0D6-CE2A-43B1-9368-CF34B5B1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Passwörter können zerteilt werden (Password Sharing)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+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1 hinterlegt werden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2 hinterlegt werden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Wörterbuch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Liste aller richtlinienkonformen Passwörter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5)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65775-48E2-489F-B7CB-D270D67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13DA3-3BCD-4127-937D-710D37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4E363-A2FD-458C-83A3-B8B1AD98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A33DCD-EA8A-45C6-9FC5-C61B7D9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8" name="Scrollen: vertikal 7">
            <a:extLst>
              <a:ext uri="{FF2B5EF4-FFF2-40B4-BE49-F238E27FC236}">
                <a16:creationId xmlns:a16="http://schemas.microsoft.com/office/drawing/2014/main" id="{716A382A-902F-4737-8C4D-CF742FFF8466}"/>
              </a:ext>
            </a:extLst>
          </p:cNvPr>
          <p:cNvSpPr/>
          <p:nvPr/>
        </p:nvSpPr>
        <p:spPr>
          <a:xfrm>
            <a:off x="7197885" y="4286450"/>
            <a:ext cx="1425844" cy="173208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FC4C-41E4-4790-AE50-97C21AFA8370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Aaa00</a:t>
            </a:r>
          </a:p>
          <a:p>
            <a:r>
              <a:rPr lang="de-DE" dirty="0"/>
              <a:t>Ork89zzz</a:t>
            </a:r>
          </a:p>
          <a:p>
            <a:r>
              <a:rPr lang="de-DE" dirty="0"/>
              <a:t>6sUk7d</a:t>
            </a:r>
          </a:p>
          <a:p>
            <a:r>
              <a:rPr lang="de-DE" dirty="0"/>
              <a:t>67G67uui</a:t>
            </a:r>
          </a:p>
          <a:p>
            <a:r>
              <a:rPr lang="de-DE" dirty="0"/>
              <a:t>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866A3F-5B8F-47EC-A622-30AE63D84458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Aaa00</a:t>
            </a:r>
          </a:p>
          <a:p>
            <a:r>
              <a:rPr lang="de-DE" b="1" dirty="0">
                <a:solidFill>
                  <a:srgbClr val="C00000"/>
                </a:solidFill>
              </a:rPr>
              <a:t>Ork89</a:t>
            </a:r>
            <a:r>
              <a:rPr lang="de-DE" dirty="0"/>
              <a:t>zzz</a:t>
            </a:r>
          </a:p>
          <a:p>
            <a:r>
              <a:rPr lang="de-DE" b="1" dirty="0">
                <a:solidFill>
                  <a:srgbClr val="C00000"/>
                </a:solidFill>
              </a:rPr>
              <a:t>6sUk7</a:t>
            </a:r>
            <a:r>
              <a:rPr lang="de-DE" dirty="0"/>
              <a:t>d</a:t>
            </a:r>
          </a:p>
          <a:p>
            <a:r>
              <a:rPr lang="de-DE" b="1" dirty="0">
                <a:solidFill>
                  <a:srgbClr val="C00000"/>
                </a:solidFill>
              </a:rPr>
              <a:t>67G</a:t>
            </a:r>
            <a:r>
              <a:rPr lang="de-DE" dirty="0"/>
              <a:t>67</a:t>
            </a:r>
            <a:r>
              <a:rPr lang="de-DE" b="1" dirty="0">
                <a:solidFill>
                  <a:srgbClr val="C00000"/>
                </a:solidFill>
              </a:rPr>
              <a:t>uu</a:t>
            </a:r>
            <a:r>
              <a:rPr lang="de-DE" dirty="0"/>
              <a:t>i</a:t>
            </a:r>
          </a:p>
          <a:p>
            <a:r>
              <a:rPr lang="de-DE" dirty="0"/>
              <a:t>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BA8D3-8C47-4E2F-94FA-DF673B440090}"/>
              </a:ext>
            </a:extLst>
          </p:cNvPr>
          <p:cNvSpPr txBox="1"/>
          <p:nvPr/>
        </p:nvSpPr>
        <p:spPr>
          <a:xfrm>
            <a:off x="8803037" y="4992079"/>
            <a:ext cx="2291683" cy="37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SIGNIFIKANT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DBCE81-E687-4BB7-ADC6-2293E4DEE29F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B15528F2-28E1-49EA-ADAF-BB316DD3394D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3" name="Textfeld 9">
            <a:extLst>
              <a:ext uri="{FF2B5EF4-FFF2-40B4-BE49-F238E27FC236}">
                <a16:creationId xmlns:a16="http://schemas.microsoft.com/office/drawing/2014/main" id="{33AE7D42-680B-4734-AD3A-F1C17103938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806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7" grpId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007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1. Policy Compliance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Die beiden ehrlichen Server akzeptieren ihren Passwortshare, wenn dieser Policy konform ist, ansonsten lehnen sie den Share ab.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Wenn beide den Share akzeptieren ist das Passwort konform zur Mutual </a:t>
            </a:r>
            <a:r>
              <a:rPr lang="de-DE" dirty="0"/>
              <a:t>Password Policy.</a:t>
            </a:r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06.01.2018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A520A89-3F9C-46E2-88FA-34C68FB7DC25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646684B4-AEF5-423A-B738-3AA1C4D3935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EB247E86-561D-4036-A83F-120CFCCD483D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6715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1482091" y="2180492"/>
            <a:ext cx="4350314" cy="337538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2553409" y="1798419"/>
            <a:ext cx="220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POLICY COMPLIANCE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E60732C-4CE4-483A-9E94-87ACD6D7F1D9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572BCF6D-B00B-4ADE-B96A-9050DDC21F34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5" name="Textfeld 9">
            <a:extLst>
              <a:ext uri="{FF2B5EF4-FFF2-40B4-BE49-F238E27FC236}">
                <a16:creationId xmlns:a16="http://schemas.microsoft.com/office/drawing/2014/main" id="{5124B914-0978-4F0E-AECD-86B3BC15755B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944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2. Password Blindness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Ein (potentiell) korrumpierter Server soll nur erfahren, ob das Passwort Policy konform ist. Weitere Infos über das Passwort bleiben geheim.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Offline Wörterbuch Attacken sind dadurch zwecklos solange ein Server ehrlich bleibt.</a:t>
            </a:r>
            <a:endParaRPr lang="de-DE" dirty="0"/>
          </a:p>
          <a:p>
            <a:pPr marL="0" indent="0" algn="just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06.01.2018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A87910-FE13-4E27-9F50-141FCC91382C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5103275E-5D4E-48FF-A5D8-1932045F61B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CC087BCD-0411-4164-B26E-8FE4D123C9F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804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5288761" y="1599814"/>
            <a:ext cx="6570303" cy="458997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7431480" y="1289489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PASSWORD BLINDNESS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FD09F65-C68F-4B35-A0D7-F5DE1D279329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1875B5AA-88B1-44F5-A51F-836CC2A26C34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5" name="Textfeld 9">
            <a:extLst>
              <a:ext uri="{FF2B5EF4-FFF2-40B4-BE49-F238E27FC236}">
                <a16:creationId xmlns:a16="http://schemas.microsoft.com/office/drawing/2014/main" id="{7C52C021-B549-4BAF-BD61-9E80498417B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922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0594D3-EC0B-4B78-9893-85E1070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Client Vorbereitung</a:t>
            </a:r>
          </a:p>
          <a:p>
            <a:pPr marL="457200" lvl="1" indent="0">
              <a:buNone/>
            </a:pPr>
            <a:r>
              <a:rPr lang="de-DE" dirty="0"/>
              <a:t>Der Client bereitet Primzahlen, Passwort und </a:t>
            </a:r>
            <a:r>
              <a:rPr lang="de-DE" dirty="0" err="1"/>
              <a:t>Commitments</a:t>
            </a:r>
            <a:r>
              <a:rPr lang="de-DE" dirty="0"/>
              <a:t> vor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Passwort Registrierung</a:t>
            </a:r>
          </a:p>
          <a:p>
            <a:pPr marL="457200" lvl="1" indent="0">
              <a:buNone/>
            </a:pPr>
            <a:r>
              <a:rPr lang="de-DE" dirty="0"/>
              <a:t>Der Client bestätigt die Konformität des Passworts gegenüber den Servern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Share Verifikation</a:t>
            </a:r>
          </a:p>
          <a:p>
            <a:pPr marL="457200" lvl="1" indent="0">
              <a:buNone/>
            </a:pPr>
            <a:r>
              <a:rPr lang="de-DE" dirty="0"/>
              <a:t>Die Server testen ob der Client beiden Servern das selbe Passwort mitgeteilt hat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E85D8-71FE-43B3-99C1-64C8AF73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95D67-C6C8-414A-82FB-2DAB81C0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E8828-6942-4E8C-ABEE-76602536E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94BB52-B1F3-478F-9C15-FF36A35A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Phasen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59A64F-9261-4FA4-ADE0-15C028CF5803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A1C06F30-476D-4A22-9E84-EF9AB0DF3CBD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F853477-55C9-452D-915F-EB6C5F062AF8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101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User wähl ein Passwort</a:t>
            </a:r>
          </a:p>
          <a:p>
            <a:r>
              <a:rPr lang="de-DE" dirty="0"/>
              <a:t>Das Passwort(P) wird verschlüsselt</a:t>
            </a:r>
          </a:p>
          <a:p>
            <a:r>
              <a:rPr lang="de-DE" dirty="0"/>
              <a:t>Password Shares(S) werden ausgerechnet</a:t>
            </a:r>
          </a:p>
          <a:p>
            <a:r>
              <a:rPr lang="de-DE" dirty="0" err="1"/>
              <a:t>Commitments</a:t>
            </a:r>
            <a:r>
              <a:rPr lang="de-DE" dirty="0"/>
              <a:t> für das P und die S werden ausgerechnet</a:t>
            </a:r>
          </a:p>
          <a:p>
            <a:r>
              <a:rPr lang="de-DE" dirty="0"/>
              <a:t>Mit Anschließender graphischer Darstellung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B3E5D7-8D38-49B4-B472-AEA9CCD55D1A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3D948C81-2F3B-4036-8CEB-57157F96461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4F7688F2-1D5B-4D70-9A21-13284101773B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604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8B427F80-3318-4E1E-86A8-0E35FD4761BF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6F2762B7-5520-4CC8-8D7F-8CBE51261D9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Textfeld 9">
            <a:extLst>
              <a:ext uri="{FF2B5EF4-FFF2-40B4-BE49-F238E27FC236}">
                <a16:creationId xmlns:a16="http://schemas.microsoft.com/office/drawing/2014/main" id="{D3CBFD50-87B8-46B8-B510-55E9FF7FFBD4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30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3E5CF-C5EE-4E77-A7ED-7F3E6D15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205889-FD0A-45DF-B6EC-7DF6C44F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293FC-5BF6-412C-8DC7-5E7915E7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E71DC-5019-4908-8B62-9753F99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- Multiusersystem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1E03C5AD-BE73-4875-9F1D-DCCEAE582E31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„Datenverarbeitungssystem, das den Anschluss mehrerer Arbeitsplätze an die Zentraleinheit einer Datenverarbeitungsanlage ermöglicht.“</a:t>
            </a:r>
            <a:r>
              <a:rPr lang="de-DE" sz="1300" i="1" dirty="0"/>
              <a:t>[1]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5193C-71E6-4A17-BBBF-04B8D1A9EBB4}"/>
              </a:ext>
            </a:extLst>
          </p:cNvPr>
          <p:cNvGrpSpPr/>
          <p:nvPr/>
        </p:nvGrpSpPr>
        <p:grpSpPr>
          <a:xfrm>
            <a:off x="838200" y="2905868"/>
            <a:ext cx="10848926" cy="3088763"/>
            <a:chOff x="654960" y="2767757"/>
            <a:chExt cx="10848926" cy="3088763"/>
          </a:xfrm>
        </p:grpSpPr>
        <p:pic>
          <p:nvPicPr>
            <p:cNvPr id="1058" name="Picture 34" descr="http://logodatabases.com/wp-content/uploads/2012/03/deutsche-bank.jpg">
              <a:extLst>
                <a:ext uri="{FF2B5EF4-FFF2-40B4-BE49-F238E27FC236}">
                  <a16:creationId xmlns:a16="http://schemas.microsoft.com/office/drawing/2014/main" id="{AEE86239-79AA-4C14-AC21-C6DD7F8AA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977"/>
            <a:stretch/>
          </p:blipFill>
          <p:spPr bwMode="auto">
            <a:xfrm>
              <a:off x="10079400" y="3114470"/>
              <a:ext cx="1424486" cy="91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upload.wikimedia.org/wikipedia/commons/thumb/a/ab/Volksbank_Logo.svg/1000px-Volksbank_Logo.svg.png">
              <a:extLst>
                <a:ext uri="{FF2B5EF4-FFF2-40B4-BE49-F238E27FC236}">
                  <a16:creationId xmlns:a16="http://schemas.microsoft.com/office/drawing/2014/main" id="{7F6BC1EA-9A43-4648-AE65-CC6323F5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74" y="4279045"/>
              <a:ext cx="1662249" cy="1143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Ähnliches Foto">
              <a:extLst>
                <a:ext uri="{FF2B5EF4-FFF2-40B4-BE49-F238E27FC236}">
                  <a16:creationId xmlns:a16="http://schemas.microsoft.com/office/drawing/2014/main" id="{339020B8-5E1F-4FF9-A640-7D53FD9BC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70"/>
            <a:stretch/>
          </p:blipFill>
          <p:spPr bwMode="auto">
            <a:xfrm>
              <a:off x="6431466" y="2767757"/>
              <a:ext cx="1740895" cy="125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cdn.pixabay.com/photo/2016/08/09/17/52/instagram-1581266_960_720.jpg">
              <a:extLst>
                <a:ext uri="{FF2B5EF4-FFF2-40B4-BE49-F238E27FC236}">
                  <a16:creationId xmlns:a16="http://schemas.microsoft.com/office/drawing/2014/main" id="{D3A016D7-7650-43B1-83A5-6814480E7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95" y="4194620"/>
              <a:ext cx="1300913" cy="129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fthmb.tqn.com/jRaoLvoOhFQWEWmMmyiZRcL_NHg=/768x0/filters:no_upscale()/Outlook-icon-57f005363df78c690f62c7af.png">
              <a:extLst>
                <a:ext uri="{FF2B5EF4-FFF2-40B4-BE49-F238E27FC236}">
                  <a16:creationId xmlns:a16="http://schemas.microsoft.com/office/drawing/2014/main" id="{00F8244A-F200-41AD-87FB-CB80FC326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329" y="4444183"/>
              <a:ext cx="1399587" cy="141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assets-cdn.github.com/images/modules/open_graph/github-mark.png">
              <a:extLst>
                <a:ext uri="{FF2B5EF4-FFF2-40B4-BE49-F238E27FC236}">
                  <a16:creationId xmlns:a16="http://schemas.microsoft.com/office/drawing/2014/main" id="{66887BF1-0516-464A-96F5-CCECE8FD1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8" y="4541344"/>
              <a:ext cx="2305137" cy="121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upload.wikimedia.org/wikipedia/commons/thumb/4/45/New_Logo_Gmail.svg/1200px-New_Logo_Gmail.svg.png">
              <a:extLst>
                <a:ext uri="{FF2B5EF4-FFF2-40B4-BE49-F238E27FC236}">
                  <a16:creationId xmlns:a16="http://schemas.microsoft.com/office/drawing/2014/main" id="{F5A4EC88-9EA2-4656-AB5E-44690AAB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38" y="3685991"/>
              <a:ext cx="1070829" cy="81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1E491026-3E20-4BC6-B208-34BEC7645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60" y="3383118"/>
              <a:ext cx="1359944" cy="135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3.googleusercontent.com/dSDutSmwU9LMJDCs9PaJI1JjXQthi8IDNRHPviI1NzocGTwuWC-PTAF6QiagTcGF0A=w300">
              <a:extLst>
                <a:ext uri="{FF2B5EF4-FFF2-40B4-BE49-F238E27FC236}">
                  <a16:creationId xmlns:a16="http://schemas.microsoft.com/office/drawing/2014/main" id="{6A8566AE-CA32-45DD-A51E-31848E766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69201">
              <a:off x="2198274" y="4182923"/>
              <a:ext cx="1335870" cy="133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3.googleusercontent.com/z7oKSvTI-2ynS5bHggIctR9GVkS8sGKqpDlfCvgxLo0du7Az00u6XpJ0LLyvzBusW-Jd=w300">
              <a:extLst>
                <a:ext uri="{FF2B5EF4-FFF2-40B4-BE49-F238E27FC236}">
                  <a16:creationId xmlns:a16="http://schemas.microsoft.com/office/drawing/2014/main" id="{2ADEACC1-7615-4B1A-9189-933D4B8FF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43" y="3662732"/>
              <a:ext cx="1437677" cy="143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h3.googleusercontent.com/Dq-mZ5mmdE6aFPeD61DNlVTwYSI75UwHBYDq_BxBZOMSzCBnQ5OCC4-LjfP42tDlyw=w300">
              <a:extLst>
                <a:ext uri="{FF2B5EF4-FFF2-40B4-BE49-F238E27FC236}">
                  <a16:creationId xmlns:a16="http://schemas.microsoft.com/office/drawing/2014/main" id="{2BEA1055-133A-4D70-9828-743647953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737" y="3857417"/>
              <a:ext cx="1399587" cy="139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d1x0mwiac2rqwt.cloudfront.net/bab0a0c4b1c3135a24bd0518417b66e3/as/logo_todoist_schema.png">
              <a:extLst>
                <a:ext uri="{FF2B5EF4-FFF2-40B4-BE49-F238E27FC236}">
                  <a16:creationId xmlns:a16="http://schemas.microsoft.com/office/drawing/2014/main" id="{92F19540-ACD5-427C-8CBE-7D2F584B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58" y="4352742"/>
              <a:ext cx="1132887" cy="113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www.facebook.com/images/fb_icon_325x325.png">
              <a:extLst>
                <a:ext uri="{FF2B5EF4-FFF2-40B4-BE49-F238E27FC236}">
                  <a16:creationId xmlns:a16="http://schemas.microsoft.com/office/drawing/2014/main" id="{EC473509-BF20-4DC7-9E84-DEDB50A4E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860" y="4647675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9B4A90E1-8221-4971-BE74-E33F56B6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82" y="2936843"/>
              <a:ext cx="1200919" cy="110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8/83/Sparkasse.svg/2000px-Sparkasse.svg.png">
              <a:extLst>
                <a:ext uri="{FF2B5EF4-FFF2-40B4-BE49-F238E27FC236}">
                  <a16:creationId xmlns:a16="http://schemas.microsoft.com/office/drawing/2014/main" id="{FCA5D693-2AA2-4DEB-8C58-BCD061A45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697" y="3053161"/>
              <a:ext cx="1142971" cy="14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millionmedia.com/wp-content/uploads/2014/11/deezer-logo-circle.png">
              <a:extLst>
                <a:ext uri="{FF2B5EF4-FFF2-40B4-BE49-F238E27FC236}">
                  <a16:creationId xmlns:a16="http://schemas.microsoft.com/office/drawing/2014/main" id="{02A9D80E-7F6C-4C58-A73F-389022ADF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348" y="3064041"/>
              <a:ext cx="1064486" cy="106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ogos-download.com/wp-content/uploads/2016/10/GMX_logo_blue.png">
              <a:extLst>
                <a:ext uri="{FF2B5EF4-FFF2-40B4-BE49-F238E27FC236}">
                  <a16:creationId xmlns:a16="http://schemas.microsoft.com/office/drawing/2014/main" id="{7B569E3C-AE70-47F4-A548-77A1A9DE4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15" y="3208187"/>
              <a:ext cx="1654836" cy="503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tradingeducationblogs.com/wp-content/uploads/2017/03/snapchat-logo.png">
              <a:extLst>
                <a:ext uri="{FF2B5EF4-FFF2-40B4-BE49-F238E27FC236}">
                  <a16:creationId xmlns:a16="http://schemas.microsoft.com/office/drawing/2014/main" id="{4040B235-0AFD-4771-B8B5-6A6F6F974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43" y="3011647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7F234C01-33C6-47DD-BE49-5EAFD65A8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416" y="3153259"/>
              <a:ext cx="1532466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14B56240-87FC-49F5-AF26-35900161B454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1" name="Gleichschenkliges Dreieck 30">
            <a:extLst>
              <a:ext uri="{FF2B5EF4-FFF2-40B4-BE49-F238E27FC236}">
                <a16:creationId xmlns:a16="http://schemas.microsoft.com/office/drawing/2014/main" id="{748DDC4B-7C1D-4EAE-BF8B-6EF5799DA797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2" name="Textfeld 9">
            <a:extLst>
              <a:ext uri="{FF2B5EF4-FFF2-40B4-BE49-F238E27FC236}">
                <a16:creationId xmlns:a16="http://schemas.microsoft.com/office/drawing/2014/main" id="{DB04DFCE-972C-4D94-8D36-50F66651096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000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zur Passwort Registrierung</a:t>
            </a:r>
          </a:p>
          <a:p>
            <a:r>
              <a:rPr lang="de-DE" dirty="0"/>
              <a:t>Mit Anschließender graphischer Darstellung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445A69-6F11-4EE8-9E97-411747C9241F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88B18C8-F6F3-45FA-8710-74B6FABA3AD4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5409622C-A8B6-4D07-A662-F86249B4652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015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5F1DA2-4AB3-45F3-84FF-FD8C2054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Membership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Shuffle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Correctness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D4005C-F39F-4210-9D48-592737A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ED6CB0-3C26-4DB7-8697-D66E09A7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16766C-BFCB-47AB-8FC8-2C45657C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83F0DF8-6470-479D-8B85-A9A9FDCE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0A8BEA0-1997-4082-9BAB-88BBC21BE11A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313B9B3-CB3C-4E90-B2F7-BAAD3C4697CB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46D6165-2898-4FFB-A81A-F17D57CB613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773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9B61C8E8-8588-4602-9245-620B03FE8DE7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D84E21BD-C8F9-41C1-AD5E-F1B2EBDC7C1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Textfeld 9">
            <a:extLst>
              <a:ext uri="{FF2B5EF4-FFF2-40B4-BE49-F238E27FC236}">
                <a16:creationId xmlns:a16="http://schemas.microsoft.com/office/drawing/2014/main" id="{F90010BC-71AA-44EE-95D4-59C4A972BF0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048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Server rechnen </a:t>
            </a:r>
            <a:r>
              <a:rPr lang="de-DE" dirty="0" err="1"/>
              <a:t>Commitments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ihre Shares aus</a:t>
            </a:r>
          </a:p>
          <a:p>
            <a:r>
              <a:rPr lang="de-DE" dirty="0"/>
              <a:t>Diese werden vom Server mit dem Ergebnis der </a:t>
            </a:r>
            <a:r>
              <a:rPr lang="de-DE" dirty="0" err="1"/>
              <a:t>Commitment</a:t>
            </a:r>
            <a:r>
              <a:rPr lang="de-DE" dirty="0"/>
              <a:t> des Client auf Gleichheit getestet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535F14-968A-41F5-B610-408F68A2D2C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0C25CEFB-305F-4B38-8F45-3A42826F9023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B84CF8D6-431F-421C-9AA9-1D3F1683D95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256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F4AD76FE-A330-4EAF-B0DF-EDAA1741D21D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B751EEAD-F6E0-475E-90EA-3E51BF4810F0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Textfeld 9">
            <a:extLst>
              <a:ext uri="{FF2B5EF4-FFF2-40B4-BE49-F238E27FC236}">
                <a16:creationId xmlns:a16="http://schemas.microsoft.com/office/drawing/2014/main" id="{1105D07B-BD49-4365-A07B-DB12B6E0733F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740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426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5BD81A-70D2-47B1-8E57-6E5FD1EA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Spielebasierte Sicherheitsanalyse aus dem Paper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05FDC1-3650-424E-A86B-02A3056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FF1FFD-8E09-4A57-A8D5-AA56169C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9CBA35-8A8F-4ADF-AFFA-D588403BE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686D6BF-0E12-47E3-8D5F-86541B06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Sicherheitsanalyse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6248148-5351-4E37-912A-275AE48F5BC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C4503B2-9779-4BAB-8463-800AF73B1678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AE34F510-67CE-44C5-9E3C-63A3EAC5E0D0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23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1805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EEE5539-ACA5-4355-A786-90FABF8A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der </a:t>
            </a:r>
            <a:r>
              <a:rPr lang="de-DE" dirty="0" err="1"/>
              <a:t>Alogrithmen</a:t>
            </a:r>
            <a:endParaRPr lang="de-DE" dirty="0"/>
          </a:p>
          <a:p>
            <a:r>
              <a:rPr lang="de-DE" dirty="0"/>
              <a:t>Python Beispiel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DECB70-71CB-4B3E-9585-D5363A2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8C2188-4DB8-4A73-9901-7B0DE937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17EFE0-F3DA-4124-9385-34A324D0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B7DA413-9C73-44D2-9E92-17144CF3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Performance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1D78A82-DFA8-4BA0-B43D-05F590EFEFA4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80E3C282-A1C2-408D-99C2-5760E674D9E0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25611E60-2310-4A2B-99C3-2665C88B67E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5512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54632C5-0CD3-4536-AF70-15099E0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bei der Anwendung bei 2PAKE/2PASS</a:t>
            </a:r>
          </a:p>
          <a:p>
            <a:r>
              <a:rPr lang="de-DE" dirty="0"/>
              <a:t>Auf was muss man achten?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2ABFDF-E140-4D65-9A78-6A7C948B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7FD283-BDFC-48AB-B753-70E0A9F5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D14604-14C7-47B9-B412-6DB9628A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30BCF8-183A-44CF-8816-7249A43E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Anwendung 2PAKE/2PASS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439416-B69C-4DFC-AE40-D535C42EBEE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B6C69CAD-491A-4826-9721-3724A4F0BE77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88BA506E-AFE4-4858-93A7-BF04FE6A0781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05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26933"/>
            <a:chOff x="1722795" y="2574520"/>
            <a:chExt cx="8919805" cy="122693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Lange Passwörter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Sonderzeichen &amp; Zahlen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731410" y="2724419"/>
              <a:ext cx="657405" cy="814280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Plain Passwort Datenbanken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err="1"/>
                  <a:t>Passworthashes</a:t>
                </a:r>
                <a:r>
                  <a:rPr lang="de-DE" sz="2000" dirty="0"/>
                  <a:t> nicht sicher</a:t>
                </a:r>
              </a:p>
            </p:txBody>
          </p:sp>
        </p:grp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D0F80245-B44A-4A00-BC14-6FF50E2CC12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936D5029-B4E6-4BED-A4AE-44B7EC012F19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9">
            <a:extLst>
              <a:ext uri="{FF2B5EF4-FFF2-40B4-BE49-F238E27FC236}">
                <a16:creationId xmlns:a16="http://schemas.microsoft.com/office/drawing/2014/main" id="{40B92B6E-E624-4C01-9307-C34D058FDD63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3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CE0FAA-2E79-451B-9318-7335A65F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Eigenes Fazit zu Paper</a:t>
            </a:r>
          </a:p>
          <a:p>
            <a:r>
              <a:rPr lang="de-DE" dirty="0"/>
              <a:t>Eigenes Fazit zu 2BPR / 2PAKE / 2PASS</a:t>
            </a:r>
          </a:p>
          <a:p>
            <a:r>
              <a:rPr lang="de-DE" dirty="0"/>
              <a:t>Fazit zu </a:t>
            </a:r>
            <a:r>
              <a:rPr lang="de-DE" dirty="0" err="1"/>
              <a:t>Commitments</a:t>
            </a:r>
            <a:r>
              <a:rPr lang="de-DE" dirty="0"/>
              <a:t> und Zero Knowledge Proofs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45CCCF-DB5C-426C-AC8A-566D43C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CC9A6-5B5A-42C1-9A40-DCE5BAD2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54F74E-3352-4230-9E5A-92226E69B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822305A-319A-4700-83D2-740596F2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C269120-DFC5-40F8-A775-281D5883523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EA0B5FD6-BF34-43C9-92BD-9884D32D0DC2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769BE17-6F37-4DB8-BD13-4C9B0311BF00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1452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http://wfarm2.dataknet.com/static/resources/icons/set112/8cbf6bf1.png</a:t>
            </a:r>
            <a:r>
              <a:rPr lang="de-DE" sz="1200" dirty="0"/>
              <a:t>					23.11.2017 14:38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https://www.iconexperience.com</a:t>
            </a:r>
            <a:r>
              <a:rPr lang="de-DE" sz="1200" dirty="0"/>
              <a:t>								24.11.2017 11:01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https://upload.wikimedia.org/wikipedia/commons/thumb/4/45/New_Logo_Gmail.svg/1200px-New_Logo_Gmail.svg.png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https://fthmb.tqn.com/jRaoLvoOhFQWEWmMmyiZRcL_NHg=/768x0/filters:no_upscale()/Outlook-icon-57f005363df78c690f62c7af.png</a:t>
            </a:r>
            <a:r>
              <a:rPr lang="de-DE" sz="1200" dirty="0"/>
              <a:t>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https://lh3.googleusercontent.com/UrY7BAZ-XfXGpfkeWg0zCCeo-7ras4DCoRalC_WXXWTK9q5b0Iw7B0YQMsVxZaNB7DM=w300</a:t>
            </a:r>
            <a:r>
              <a:rPr lang="de-DE" sz="1200" dirty="0"/>
              <a:t>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https://lh3.googleusercontent.com/dSDutSmwU9LMJDCs9PaJI1JjXQthi8IDNRHPviI1NzocGTwuWC-PTAF6QiagTcGF0A=w300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https://upload.wikimedia.org/wikipedia/commons/thumb/1/18/GitLab_Logo.svg/1200px-GitLab_Logo.svg.png</a:t>
            </a:r>
            <a:r>
              <a:rPr lang="de-DE" sz="1200" dirty="0"/>
              <a:t>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https://assets-cdn.github.com/images/modules/open_graph/github-mark.png</a:t>
            </a:r>
            <a:r>
              <a:rPr lang="de-DE" sz="1200" dirty="0"/>
              <a:t>		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https://lh3.googleusercontent.com/z7oKSvTI-2ynS5bHggIctR9GVkS8sGKqpDlfCvgxLo0du7Az00u6XpJ0LLyvzBusW-Jd=w300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https://lh3.googleusercontent.com/Dq-mZ5mmdE6aFPeD61DNlVTwYSI75UwHBYDq_BxBZOMSzCBnQ5OCC4-LjfP42tDlyw=w300</a:t>
            </a:r>
            <a:r>
              <a:rPr lang="de-DE" sz="1200" dirty="0"/>
              <a:t>		23.12.2017 13:57	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4151368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74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http://www.horizont.net/news/media/2/Web-hat-es-nic-gescha-Unddu-zu-ein-erfolgreic-Por--16438.jpeg</a:t>
            </a:r>
            <a:r>
              <a:rPr lang="de-DE" sz="1200" dirty="0"/>
              <a:t>  			23.12.2017 14:15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https://logos-download.com/wp-content/uploads/2016/10/GMX_logo_blue.png</a:t>
            </a:r>
            <a:r>
              <a:rPr lang="de-DE" sz="1200" dirty="0"/>
              <a:t>  					23.12.2017 14:16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https://tradingeducationblogs.com/wp-content/uploads/2017/03/snapchat-logo.png</a:t>
            </a:r>
            <a:r>
              <a:rPr lang="de-DE" sz="1200" dirty="0"/>
              <a:t> 				23.12.2017 16:15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https://d1x0mwiac2rqwt.cloudfront.net/bab0a0c4b1c3135a24bd0518417b66e3/as/logo_todoist_schema.png</a:t>
            </a:r>
            <a:r>
              <a:rPr lang="de-DE" sz="1200" dirty="0"/>
              <a:t>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https://upload.wikimedia.org/wikipedia/de/thumb/9/9f/Twitter_bird_logo_2012.svg/1200px-Twitter_bird_logo_2012.svg.png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https://www.facebook.com/images/fb_icon_325x325.png</a:t>
            </a:r>
            <a:r>
              <a:rPr lang="de-DE" sz="1200" dirty="0"/>
              <a:t> 			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https://pixabay.com/p-1581266/?no_redirect</a:t>
            </a:r>
            <a:r>
              <a:rPr lang="de-DE" sz="1200" dirty="0"/>
              <a:t>				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https://upload.wikimedia.org/wikipedia/commons/thumb/8/83/Sparkasse.svg/2000px-Sparkasse.svg.png</a:t>
            </a:r>
            <a:r>
              <a:rPr lang="de-DE" sz="1200" dirty="0"/>
              <a:t>  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https://upload.wikimedia.org/wikipedia/commons/thumb/a/ab/Volksbank_Logo.svg/1000px-Volksbank_Logo.svg.png</a:t>
            </a:r>
            <a:r>
              <a:rPr lang="de-DE" sz="1200" dirty="0"/>
              <a:t> 		23.12.2017 14:08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http://millionmedia.com/wp-content/uploads/2014/11/deezer-logo-circle.png</a:t>
            </a:r>
            <a:r>
              <a:rPr lang="de-DE" sz="1200" dirty="0"/>
              <a:t> 					23.12.2017 14:11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2"/>
              </a:rPr>
              <a:t>http://logodatabases.com/wp-content/uploads/2012/03/deutsche-bank.jpg</a:t>
            </a:r>
            <a:r>
              <a:rPr lang="de-DE" sz="1200" dirty="0"/>
              <a:t> 					23.12.2017 14:11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286736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5863A3-386F-41D1-A3A1-7E6FE50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r>
              <a:rPr lang="de-DE" sz="1200" dirty="0"/>
              <a:t>[1] 	</a:t>
            </a:r>
            <a:r>
              <a:rPr lang="de-DE" sz="1200" dirty="0">
                <a:hlinkClick r:id="rId2"/>
              </a:rPr>
              <a:t>http://www.itwissen.info/Mehrbenutzersystem-multi-user-system.html</a:t>
            </a:r>
            <a:r>
              <a:rPr lang="de-DE" sz="1200" dirty="0"/>
              <a:t>			23.12.2017 15:07</a:t>
            </a:r>
          </a:p>
          <a:p>
            <a:r>
              <a:rPr lang="de-DE" sz="1200" dirty="0"/>
              <a:t>[2]	</a:t>
            </a:r>
            <a:r>
              <a:rPr lang="de-DE" sz="1200" dirty="0">
                <a:hlinkClick r:id="rId3"/>
              </a:rPr>
              <a:t>https://arstechnica.com/information-technology/2013/11/</a:t>
            </a:r>
            <a:r>
              <a:rPr lang="de-DE" sz="1200" dirty="0"/>
              <a:t>				24.11.2017 09:38</a:t>
            </a:r>
          </a:p>
          <a:p>
            <a:r>
              <a:rPr lang="de-DE" sz="1200" dirty="0"/>
              <a:t>[3]	</a:t>
            </a:r>
            <a:r>
              <a:rPr lang="de-DE" sz="1200" dirty="0">
                <a:hlinkClick r:id="rId4"/>
              </a:rPr>
              <a:t>https://techcrunch.com/2009/12/14/rockyou-hack</a:t>
            </a:r>
            <a:r>
              <a:rPr lang="de-DE" sz="1200" dirty="0"/>
              <a:t>				24.11.2017 09:44</a:t>
            </a:r>
          </a:p>
          <a:p>
            <a:r>
              <a:rPr lang="de-DE" sz="1200" dirty="0"/>
              <a:t>[4] 	</a:t>
            </a:r>
            <a:r>
              <a:rPr lang="de-DE" sz="1200" dirty="0">
                <a:hlinkClick r:id="rId5"/>
              </a:rPr>
              <a:t>https://www.reuters.com/article/us-adobe-cyberattack/</a:t>
            </a:r>
            <a:r>
              <a:rPr lang="de-DE" sz="1200" dirty="0"/>
              <a:t>				24.11.2017 09:50</a:t>
            </a:r>
            <a:endParaRPr lang="de-DE" sz="1200" dirty="0">
              <a:hlinkClick r:id="rId6"/>
            </a:endParaRPr>
          </a:p>
          <a:p>
            <a:r>
              <a:rPr lang="de-DE" sz="1200" dirty="0"/>
              <a:t>[5] 	</a:t>
            </a:r>
            <a:r>
              <a:rPr lang="de-DE" sz="1200" dirty="0">
                <a:hlinkClick r:id="rId6"/>
              </a:rPr>
              <a:t>https://crackstation.net/hashing-security.htm</a:t>
            </a:r>
            <a:r>
              <a:rPr lang="de-DE" sz="1200" dirty="0"/>
              <a:t>				24.11.2017 08:17</a:t>
            </a:r>
          </a:p>
          <a:p>
            <a:r>
              <a:rPr lang="de-DE" sz="1200" dirty="0"/>
              <a:t>[6]	</a:t>
            </a:r>
            <a:r>
              <a:rPr lang="de-DE" sz="1200" dirty="0">
                <a:hlinkClick r:id="rId7"/>
              </a:rPr>
              <a:t>https://de.wikipedia.org/wiki/Zero-Knowledge-Beweis</a:t>
            </a:r>
            <a:r>
              <a:rPr lang="de-DE" sz="1200" dirty="0"/>
              <a:t> 				30.12.2017 19:41</a:t>
            </a:r>
          </a:p>
          <a:p>
            <a:r>
              <a:rPr lang="de-DE" sz="1200" dirty="0">
                <a:hlinkClick r:id="rId8"/>
              </a:rPr>
              <a:t>https://en.wikipedia.org/wiki/Password-authenticated_key_agreement</a:t>
            </a:r>
            <a:r>
              <a:rPr lang="de-DE" sz="1200" dirty="0"/>
              <a:t>			24.11.2017 10:12</a:t>
            </a:r>
          </a:p>
          <a:p>
            <a:r>
              <a:rPr lang="de-DE" sz="1200" dirty="0">
                <a:hlinkClick r:id="rId9"/>
              </a:rPr>
              <a:t>http://ieeexplore.ieee.org/document/7450662/</a:t>
            </a:r>
            <a:r>
              <a:rPr lang="de-DE" sz="1200" dirty="0"/>
              <a:t>					24.11.2017 10:23</a:t>
            </a:r>
          </a:p>
          <a:p>
            <a:r>
              <a:rPr lang="de-DE" sz="1200" dirty="0">
                <a:hlinkClick r:id="rId10"/>
              </a:rPr>
              <a:t>https://budickda.gitbooks.io/commitment-schemes/content/chapter3.html</a:t>
            </a:r>
            <a:r>
              <a:rPr lang="de-DE" sz="1200" dirty="0"/>
              <a:t>			26.12.2017 16:15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9F075-C67A-4602-9697-3DD57B63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32F3D5-21D0-41AF-B33E-212E629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EDE83-2BFA-4202-9FB2-42DC32D7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425E41-36EE-4A8A-AD7C-42DD754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Internetquellen</a:t>
            </a:r>
          </a:p>
        </p:txBody>
      </p:sp>
    </p:spTree>
    <p:extLst>
      <p:ext uri="{BB962C8B-B14F-4D97-AF65-F5344CB8AC3E}">
        <p14:creationId xmlns:p14="http://schemas.microsoft.com/office/powerpoint/2010/main" val="278713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97700"/>
            <a:ext cx="9302620" cy="1217867"/>
            <a:chOff x="1722795" y="2583586"/>
            <a:chExt cx="9302620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Individueller Hash durch Salt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Verhindert </a:t>
                </a:r>
                <a:r>
                  <a:rPr lang="de-DE" sz="2000" dirty="0" err="1"/>
                  <a:t>Lookuptables</a:t>
                </a:r>
                <a:endParaRPr lang="de-DE" sz="200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858427" y="2825391"/>
              <a:ext cx="522596" cy="69076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61428" y="2831988"/>
              <a:ext cx="3563987" cy="808989"/>
              <a:chOff x="3077390" y="2841054"/>
              <a:chExt cx="3563987" cy="808989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77390" y="2841054"/>
                <a:ext cx="35639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Zu kurzer oder schlechter Salt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77391" y="324993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</p:grp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BB5D0E46-C0AB-4775-8CFD-F4750EB11683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2F9AD302-E1E3-42F2-B355-6D8D4EC8796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9">
            <a:extLst>
              <a:ext uri="{FF2B5EF4-FFF2-40B4-BE49-F238E27FC236}">
                <a16:creationId xmlns:a16="http://schemas.microsoft.com/office/drawing/2014/main" id="{8B2F116A-B228-48CF-8833-EF16CE9065CF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17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17867"/>
            <a:chOff x="1722795" y="2574520"/>
            <a:chExt cx="8919805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808988"/>
              <a:chOff x="3086100" y="2583586"/>
              <a:chExt cx="4457700" cy="808988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Mehrere Server nutzen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Passwort „verteilen“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920236" y="2971878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2CD28A5-713F-418D-B2BB-59BF7746B1D9}"/>
              </a:ext>
            </a:extLst>
          </p:cNvPr>
          <p:cNvSpPr txBox="1"/>
          <p:nvPr/>
        </p:nvSpPr>
        <p:spPr>
          <a:xfrm>
            <a:off x="2999403" y="4315160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2PAKE oder 2PASS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175105E-3BBF-437E-AE3E-80A28D59BEB1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6DD20E67-4C96-496F-A21A-AB22DAB10CC0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9">
            <a:extLst>
              <a:ext uri="{FF2B5EF4-FFF2-40B4-BE49-F238E27FC236}">
                <a16:creationId xmlns:a16="http://schemas.microsoft.com/office/drawing/2014/main" id="{7271BA1F-3CEF-4634-A8CB-869FFD72FB8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2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9B21EA-5CE3-4E14-80DB-3FE2994B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506" y="188500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Key Exchange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E11A-5FA7-41DA-8CEC-E9711597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55179"/>
            <a:ext cx="5157787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wird in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/>
              <a:t>geteilt</a:t>
            </a:r>
            <a:endParaRPr lang="de-DE" sz="2000" baseline="-25000" dirty="0"/>
          </a:p>
          <a:p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2</a:t>
            </a:r>
            <a:r>
              <a:rPr lang="de-DE" sz="2000" dirty="0"/>
              <a:t> auf zwei Servern speichern</a:t>
            </a:r>
          </a:p>
          <a:p>
            <a:r>
              <a:rPr lang="de-DE" sz="2000" dirty="0"/>
              <a:t>Zusammenarbeit der Server bei Login</a:t>
            </a:r>
          </a:p>
          <a:p>
            <a:r>
              <a:rPr lang="de-DE" sz="2000" dirty="0"/>
              <a:t>Kein Server kennt das ganze Passwort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CA5CF6-A7BE-4538-A583-A03AF8DE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628" y="1885007"/>
            <a:ext cx="5180012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Secret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SharinG</a:t>
            </a:r>
            <a:endParaRPr lang="de-DE" b="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E003E0-9112-405E-BAB4-A22096BE7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6854" y="2555179"/>
            <a:ext cx="5183188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mit hoher Entropie auf mehreren</a:t>
            </a:r>
          </a:p>
          <a:p>
            <a:pPr marL="0" indent="0">
              <a:buNone/>
            </a:pPr>
            <a:r>
              <a:rPr lang="de-DE" sz="2000" dirty="0"/>
              <a:t>    Servern verteilen</a:t>
            </a:r>
          </a:p>
          <a:p>
            <a:r>
              <a:rPr lang="de-DE" sz="2000" dirty="0"/>
              <a:t>Passwort mit niedriger Entropie autorisiert </a:t>
            </a:r>
          </a:p>
          <a:p>
            <a:pPr marL="0" indent="0">
              <a:buNone/>
            </a:pPr>
            <a:r>
              <a:rPr lang="de-DE" sz="2000" dirty="0"/>
              <a:t>    den Abrufprozess des ganzen Passworts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DA72B1-1F5C-4285-AB36-AA3887F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06.01.2018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28624A2-387B-420D-856F-88FBD07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509451-D127-4904-B7F8-457B98B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9C1E85-9888-44DC-8EB0-C02649E6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15FB42A-FABA-4C7C-B01F-0BE262DBF49E}"/>
              </a:ext>
            </a:extLst>
          </p:cNvPr>
          <p:cNvGrpSpPr/>
          <p:nvPr/>
        </p:nvGrpSpPr>
        <p:grpSpPr>
          <a:xfrm>
            <a:off x="2941724" y="4819276"/>
            <a:ext cx="6308552" cy="1015663"/>
            <a:chOff x="2526082" y="5095561"/>
            <a:chExt cx="6308552" cy="101566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6863283-2EDA-418E-A462-4917B7744D84}"/>
                </a:ext>
              </a:extLst>
            </p:cNvPr>
            <p:cNvSpPr txBox="1"/>
            <p:nvPr/>
          </p:nvSpPr>
          <p:spPr>
            <a:xfrm>
              <a:off x="2526082" y="5095561"/>
              <a:ext cx="64300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6000" b="1" dirty="0">
                  <a:solidFill>
                    <a:srgbClr val="A7CD74"/>
                  </a:solidFill>
                  <a:sym typeface="Wingdings" panose="05000000000000000000" pitchFamily="2" charset="2"/>
                </a:rPr>
                <a:t>+</a:t>
              </a:r>
              <a:endParaRPr lang="de-DE" sz="2800" dirty="0">
                <a:solidFill>
                  <a:srgbClr val="A7CD74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AC5F7F6-740D-4148-BA77-EE2BC28AEBCB}"/>
                </a:ext>
              </a:extLst>
            </p:cNvPr>
            <p:cNvSpPr/>
            <p:nvPr/>
          </p:nvSpPr>
          <p:spPr>
            <a:xfrm>
              <a:off x="3034777" y="5400292"/>
              <a:ext cx="5799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/>
                <a:t>Man kann beiden Servern zu 100% vertrauen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643BE8B2-91BB-4242-A39F-30B96E8C5C72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1227BE4A-CDD8-41F6-B88C-8633A6DA71E8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8" name="Textfeld 9">
            <a:extLst>
              <a:ext uri="{FF2B5EF4-FFF2-40B4-BE49-F238E27FC236}">
                <a16:creationId xmlns:a16="http://schemas.microsoft.com/office/drawing/2014/main" id="{BE9F4402-ED2B-4B0C-ADAB-4E0E958BEA5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79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aseline="-25000" dirty="0"/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0D3150C7-551B-470E-908B-BB1F0120C570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FE33BE93-E4C5-424C-850A-C9154CAC27FC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7" name="Textfeld 9">
            <a:extLst>
              <a:ext uri="{FF2B5EF4-FFF2-40B4-BE49-F238E27FC236}">
                <a16:creationId xmlns:a16="http://schemas.microsoft.com/office/drawing/2014/main" id="{F378444E-7BEA-425A-9287-CF3D3FAEBEF7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11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6FBFB-04CA-40A0-9036-D12DEAC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4D36B4-2CBC-4841-90F7-367FF1A6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0BE6C9-9455-4A5D-986B-50AAA771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0E3450-7DA2-464D-9236-F635CC85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104732A-84E9-4A21-9275-D7D7B88C45C3}"/>
              </a:ext>
            </a:extLst>
          </p:cNvPr>
          <p:cNvGrpSpPr/>
          <p:nvPr/>
        </p:nvGrpSpPr>
        <p:grpSpPr>
          <a:xfrm>
            <a:off x="1901080" y="1958040"/>
            <a:ext cx="3327906" cy="3789571"/>
            <a:chOff x="2092678" y="1765046"/>
            <a:chExt cx="3327906" cy="378957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D3625-30AC-4022-8545-705CE4EFA2FD}"/>
                </a:ext>
              </a:extLst>
            </p:cNvPr>
            <p:cNvSpPr txBox="1"/>
            <p:nvPr/>
          </p:nvSpPr>
          <p:spPr>
            <a:xfrm>
              <a:off x="2410955" y="5092952"/>
              <a:ext cx="269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Man in </a:t>
              </a:r>
              <a:r>
                <a:rPr lang="de-DE" sz="2400" dirty="0" err="1"/>
                <a:t>the</a:t>
              </a:r>
              <a:r>
                <a:rPr lang="de-DE" sz="2400" dirty="0"/>
                <a:t> Middle</a:t>
              </a:r>
            </a:p>
          </p:txBody>
        </p:sp>
        <p:pic>
          <p:nvPicPr>
            <p:cNvPr id="3076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66DD24C7-B08A-4170-87C0-CE6BF0B42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678" y="1765046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28CFC6-C015-469D-B9AF-5DA9CC59B760}"/>
              </a:ext>
            </a:extLst>
          </p:cNvPr>
          <p:cNvGrpSpPr/>
          <p:nvPr/>
        </p:nvGrpSpPr>
        <p:grpSpPr>
          <a:xfrm>
            <a:off x="6806251" y="2054184"/>
            <a:ext cx="3327906" cy="3693427"/>
            <a:chOff x="6997849" y="1803871"/>
            <a:chExt cx="3327906" cy="3693427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2165220-97BA-439A-8576-C72DF06413F2}"/>
                </a:ext>
              </a:extLst>
            </p:cNvPr>
            <p:cNvSpPr txBox="1"/>
            <p:nvPr/>
          </p:nvSpPr>
          <p:spPr>
            <a:xfrm>
              <a:off x="7731741" y="5035633"/>
              <a:ext cx="1962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Brutforce</a:t>
              </a:r>
              <a:endParaRPr lang="de-DE" sz="2400" dirty="0"/>
            </a:p>
          </p:txBody>
        </p:sp>
        <p:pic>
          <p:nvPicPr>
            <p:cNvPr id="3074" name="Picture 2" descr="https://www.iconexperience.com/_img/g_collection_png/standard/512x512/hammer.png">
              <a:extLst>
                <a:ext uri="{FF2B5EF4-FFF2-40B4-BE49-F238E27FC236}">
                  <a16:creationId xmlns:a16="http://schemas.microsoft.com/office/drawing/2014/main" id="{46DCB433-5E9C-45FA-A8C4-0993A92C5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49" y="1803871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Verbotsymbol 19">
            <a:extLst>
              <a:ext uri="{FF2B5EF4-FFF2-40B4-BE49-F238E27FC236}">
                <a16:creationId xmlns:a16="http://schemas.microsoft.com/office/drawing/2014/main" id="{FCD0C909-6916-424D-AF31-EBC8AD82593B}"/>
              </a:ext>
            </a:extLst>
          </p:cNvPr>
          <p:cNvSpPr/>
          <p:nvPr/>
        </p:nvSpPr>
        <p:spPr>
          <a:xfrm>
            <a:off x="1861012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Verbotsymbol 23">
            <a:extLst>
              <a:ext uri="{FF2B5EF4-FFF2-40B4-BE49-F238E27FC236}">
                <a16:creationId xmlns:a16="http://schemas.microsoft.com/office/drawing/2014/main" id="{25ECA0D8-88E5-4857-A729-D1789D544403}"/>
              </a:ext>
            </a:extLst>
          </p:cNvPr>
          <p:cNvSpPr/>
          <p:nvPr/>
        </p:nvSpPr>
        <p:spPr>
          <a:xfrm>
            <a:off x="6827749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B8958F8-BEE0-482C-90B7-B3A99529B891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F5393DD5-F41D-489F-994B-3749A907B76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Textfeld 9">
            <a:extLst>
              <a:ext uri="{FF2B5EF4-FFF2-40B4-BE49-F238E27FC236}">
                <a16:creationId xmlns:a16="http://schemas.microsoft.com/office/drawing/2014/main" id="{8EF2C671-A4B6-485E-9E34-71FA7B35438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4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Bingen.potx" id="{E8326C93-7F97-4C67-941C-86C51411C75E}" vid="{E92A312F-F3BE-45F0-9974-3A8435C946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2923</Words>
  <Application>Microsoft Office PowerPoint</Application>
  <PresentationFormat>Breitbild</PresentationFormat>
  <Paragraphs>751</Paragraphs>
  <Slides>43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Colonna MT</vt:lpstr>
      <vt:lpstr>Wingdings</vt:lpstr>
      <vt:lpstr>Office</vt:lpstr>
      <vt:lpstr>2BPR</vt:lpstr>
      <vt:lpstr>Gliederung</vt:lpstr>
      <vt:lpstr>Hintergrund - Multiusersystem</vt:lpstr>
      <vt:lpstr>Hintergrund</vt:lpstr>
      <vt:lpstr>Hintergrund</vt:lpstr>
      <vt:lpstr>Hintergrund</vt:lpstr>
      <vt:lpstr>Hintergrund – 2PAKE &amp; 2PASS</vt:lpstr>
      <vt:lpstr>Hintergrund – 2PAKE &amp; 2PASS</vt:lpstr>
      <vt:lpstr>Hintergrund – 2PAKE &amp; 2PASS</vt:lpstr>
      <vt:lpstr>Gliederung</vt:lpstr>
      <vt:lpstr>Motivation</vt:lpstr>
      <vt:lpstr>Motivation</vt:lpstr>
      <vt:lpstr>Gliederung</vt:lpstr>
      <vt:lpstr>Commitment</vt:lpstr>
      <vt:lpstr>Commitment</vt:lpstr>
      <vt:lpstr>Pedersen Commitment</vt:lpstr>
      <vt:lpstr>Zero Knowledge Proof</vt:lpstr>
      <vt:lpstr>Zero Knowledge Proof</vt:lpstr>
      <vt:lpstr>Zero Knowledge Proof of Knowledge</vt:lpstr>
      <vt:lpstr>Passwörter</vt:lpstr>
      <vt:lpstr>Passwörter</vt:lpstr>
      <vt:lpstr>Gliederung</vt:lpstr>
      <vt:lpstr>2BPR – Sicherheitsmodell</vt:lpstr>
      <vt:lpstr>2BPR – Sicherheitsmodell</vt:lpstr>
      <vt:lpstr>2BPR – Sicherheitsmodell</vt:lpstr>
      <vt:lpstr>2BPR – Sicherheitsmodell</vt:lpstr>
      <vt:lpstr>2BPR – Phasen </vt:lpstr>
      <vt:lpstr>2BPR – Client Vorbereitung</vt:lpstr>
      <vt:lpstr>2BPR – Client Vorbereitung</vt:lpstr>
      <vt:lpstr>2BPR – Passwort Registrierung</vt:lpstr>
      <vt:lpstr>2BPR – Passwort Registrierung</vt:lpstr>
      <vt:lpstr>2BPR – Passwort Registrierung</vt:lpstr>
      <vt:lpstr>2BPR – Share Verifikation</vt:lpstr>
      <vt:lpstr>2BPR – Share Verifikation</vt:lpstr>
      <vt:lpstr>Gliederung</vt:lpstr>
      <vt:lpstr>Sicherheitsanalyse</vt:lpstr>
      <vt:lpstr>Gliederung</vt:lpstr>
      <vt:lpstr>Fazit – Performance</vt:lpstr>
      <vt:lpstr>Fazit – Anwendung 2PAKE/2PASS</vt:lpstr>
      <vt:lpstr>Fazit</vt:lpstr>
      <vt:lpstr>Bildquellen</vt:lpstr>
      <vt:lpstr>Bildquellen</vt:lpstr>
      <vt:lpstr>Internetquellen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2BPR</dc:title>
  <dc:creator>Lukas Justen</dc:creator>
  <cp:lastModifiedBy>Lukas Justen</cp:lastModifiedBy>
  <cp:revision>138</cp:revision>
  <dcterms:created xsi:type="dcterms:W3CDTF">2017-11-23T13:14:04Z</dcterms:created>
  <dcterms:modified xsi:type="dcterms:W3CDTF">2018-01-06T19:14:26Z</dcterms:modified>
</cp:coreProperties>
</file>