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comments/comment2.xml" ContentType="application/vnd.openxmlformats-officedocument.presentationml.comments+xml"/>
  <Override PartName="/ppt/notesSlides/notesSlide5.xml" ContentType="application/vnd.openxmlformats-officedocument.presentationml.notesSlide+xml"/>
  <Override PartName="/ppt/ink/ink2.xml" ContentType="application/inkml+xml"/>
  <Override PartName="/ppt/comments/comment3.xml" ContentType="application/vnd.openxmlformats-officedocument.presentationml.comments+xml"/>
  <Override PartName="/ppt/notesSlides/notesSlide6.xml" ContentType="application/vnd.openxmlformats-officedocument.presentationml.notesSlide+xml"/>
  <Override PartName="/ppt/ink/ink3.xml" ContentType="application/inkml+xml"/>
  <Override PartName="/ppt/comments/comment4.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5.xml" ContentType="application/vnd.openxmlformats-officedocument.presentationml.comments+xml"/>
  <Override PartName="/ppt/notesSlides/notesSlide9.xml" ContentType="application/vnd.openxmlformats-officedocument.presentationml.notesSlide+xml"/>
  <Override PartName="/ppt/comments/comment6.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7.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8.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9.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10.xml" ContentType="application/vnd.openxmlformats-officedocument.presentationml.comments+xml"/>
  <Override PartName="/ppt/notesSlides/notesSlide20.xml" ContentType="application/vnd.openxmlformats-officedocument.presentationml.notesSlide+xml"/>
  <Override PartName="/ppt/comments/comment11.xml" ContentType="application/vnd.openxmlformats-officedocument.presentationml.comment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comment12.xml" ContentType="application/vnd.openxmlformats-officedocument.presentationml.comment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omments/comment13.xml" ContentType="application/vnd.openxmlformats-officedocument.presentationml.comment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omments/comment14.xml" ContentType="application/vnd.openxmlformats-officedocument.presentationml.comment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8" r:id="rId2"/>
    <p:sldId id="259" r:id="rId3"/>
    <p:sldId id="270" r:id="rId4"/>
    <p:sldId id="260" r:id="rId5"/>
    <p:sldId id="264" r:id="rId6"/>
    <p:sldId id="263" r:id="rId7"/>
    <p:sldId id="281" r:id="rId8"/>
    <p:sldId id="268" r:id="rId9"/>
    <p:sldId id="269" r:id="rId10"/>
    <p:sldId id="266" r:id="rId11"/>
    <p:sldId id="277" r:id="rId12"/>
    <p:sldId id="278" r:id="rId13"/>
    <p:sldId id="313" r:id="rId14"/>
    <p:sldId id="280" r:id="rId15"/>
    <p:sldId id="282" r:id="rId16"/>
    <p:sldId id="283" r:id="rId17"/>
    <p:sldId id="284" r:id="rId18"/>
    <p:sldId id="285" r:id="rId19"/>
    <p:sldId id="288" r:id="rId20"/>
    <p:sldId id="326" r:id="rId21"/>
    <p:sldId id="290" r:id="rId22"/>
    <p:sldId id="286" r:id="rId23"/>
    <p:sldId id="287" r:id="rId24"/>
    <p:sldId id="291" r:id="rId25"/>
    <p:sldId id="293" r:id="rId26"/>
    <p:sldId id="297" r:id="rId27"/>
    <p:sldId id="295" r:id="rId28"/>
    <p:sldId id="298" r:id="rId29"/>
    <p:sldId id="296" r:id="rId30"/>
    <p:sldId id="299" r:id="rId31"/>
    <p:sldId id="302" r:id="rId32"/>
    <p:sldId id="315" r:id="rId33"/>
    <p:sldId id="300" r:id="rId34"/>
    <p:sldId id="305" r:id="rId35"/>
    <p:sldId id="320" r:id="rId36"/>
    <p:sldId id="321" r:id="rId37"/>
    <p:sldId id="303" r:id="rId38"/>
    <p:sldId id="324" r:id="rId39"/>
    <p:sldId id="301" r:id="rId40"/>
    <p:sldId id="318" r:id="rId41"/>
    <p:sldId id="304" r:id="rId42"/>
    <p:sldId id="307" r:id="rId43"/>
    <p:sldId id="323" r:id="rId44"/>
    <p:sldId id="306" r:id="rId45"/>
    <p:sldId id="308" r:id="rId46"/>
    <p:sldId id="309" r:id="rId47"/>
    <p:sldId id="312" r:id="rId48"/>
    <p:sldId id="316" r:id="rId49"/>
    <p:sldId id="261" r:id="rId50"/>
    <p:sldId id="271" r:id="rId51"/>
    <p:sldId id="314"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kas Justen" initials="LJ" lastIdx="20" clrIdx="0">
    <p:extLst>
      <p:ext uri="{19B8F6BF-5375-455C-9EA6-DF929625EA0E}">
        <p15:presenceInfo xmlns:p15="http://schemas.microsoft.com/office/powerpoint/2012/main" userId="Lukas Just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B7299"/>
    <a:srgbClr val="6AC018"/>
    <a:srgbClr val="FFC000"/>
    <a:srgbClr val="333333"/>
    <a:srgbClr val="A7CD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57885" autoAdjust="0"/>
  </p:normalViewPr>
  <p:slideViewPr>
    <p:cSldViewPr snapToGrid="0">
      <p:cViewPr varScale="1">
        <p:scale>
          <a:sx n="61" d="100"/>
          <a:sy n="61" d="100"/>
        </p:scale>
        <p:origin x="114" y="234"/>
      </p:cViewPr>
      <p:guideLst/>
    </p:cSldViewPr>
  </p:slideViewPr>
  <p:outlineViewPr>
    <p:cViewPr>
      <p:scale>
        <a:sx n="33" d="100"/>
        <a:sy n="33" d="100"/>
      </p:scale>
      <p:origin x="0" y="-3570"/>
    </p:cViewPr>
  </p:outlin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2-23T17:39:12.753" idx="7">
    <p:pos x="4628" y="2934"/>
    <p:text>Mit Protokoll ist ein reiner Algorithmus/Vorgehen gemeint?!</p:text>
    <p:extLst mod="1">
      <p:ext uri="{C676402C-5697-4E1C-873F-D02D1690AC5C}">
        <p15:threadingInfo xmlns:p15="http://schemas.microsoft.com/office/powerpoint/2012/main" timeZoneBias="-6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7-12-30T17:43:46.063" idx="14">
    <p:pos x="2724" y="2841"/>
    <p:text>Skizze kann bei Client um Passwort und Integer ergänzt werden</p:text>
    <p:extLst>
      <p:ext uri="{C676402C-5697-4E1C-873F-D02D1690AC5C}">
        <p15:threadingInfo xmlns:p15="http://schemas.microsoft.com/office/powerpoint/2012/main" timeZoneBias="-60"/>
      </p:ext>
    </p:extLst>
  </p:cm>
  <p:cm authorId="1" dt="2017-12-30T17:53:41.380" idx="16">
    <p:pos x="3847" y="1611"/>
    <p:text>Das Tafelbild wird um die Passwortrichtlinien der beiden Server ergänzt mit Erklärung zu Signifikanz Signifikante Charakter rot markieren</p:text>
    <p:extLst>
      <p:ext uri="{C676402C-5697-4E1C-873F-D02D1690AC5C}">
        <p15:threadingInfo xmlns:p15="http://schemas.microsoft.com/office/powerpoint/2012/main" timeZoneBias="-60"/>
      </p:ext>
    </p:extLst>
  </p:cm>
  <p:cm authorId="1" dt="2017-12-30T18:59:06.234" idx="18">
    <p:pos x="6864" y="2119"/>
    <p:text>Tafelbild um Mutual Password Policy erweitern</p:text>
    <p:extLst>
      <p:ext uri="{C676402C-5697-4E1C-873F-D02D1690AC5C}">
        <p15:threadingInfo xmlns:p15="http://schemas.microsoft.com/office/powerpoint/2012/main" timeZoneBias="-6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7-12-30T17:57:16.345" idx="17">
    <p:pos x="4159" y="1767"/>
    <p:text>Skizze kann um S1 und S2 mit Werten erweitert werden</p:text>
    <p:extLst>
      <p:ext uri="{C676402C-5697-4E1C-873F-D02D1690AC5C}">
        <p15:threadingInfo xmlns:p15="http://schemas.microsoft.com/office/powerpoint/2012/main" timeZoneBias="-6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7-12-23T17:39:58.609" idx="8">
    <p:pos x="6264" y="2277"/>
    <p:text>Vergleichbar mit DH???</p:text>
    <p:extLst>
      <p:ext uri="{C676402C-5697-4E1C-873F-D02D1690AC5C}">
        <p15:threadingInfo xmlns:p15="http://schemas.microsoft.com/office/powerpoint/2012/main" timeZoneBias="-6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17-12-23T17:39:58.609" idx="8">
    <p:pos x="6264" y="2277"/>
    <p:text>Vergleichbar mit DH???</p:text>
    <p:extLst>
      <p:ext uri="{C676402C-5697-4E1C-873F-D02D1690AC5C}">
        <p15:threadingInfo xmlns:p15="http://schemas.microsoft.com/office/powerpoint/2012/main" timeZoneBias="-6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17-12-23T17:39:58.609" idx="8">
    <p:pos x="6264" y="2277"/>
    <p:text>Vergleichbar mit DH???</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12-23T17:38:26.221" idx="4">
    <p:pos x="3576" y="3237"/>
    <p:text>TAFELBILD 1</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12-23T17:38:56.003" idx="5">
    <p:pos x="3576" y="3183"/>
    <p:text>TAFELBILD 2</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7-12-23T17:39:03.954" idx="6">
    <p:pos x="3649" y="3237"/>
    <p:text>TAFELBILD 3</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7-12-23T17:39:58.609" idx="8">
    <p:pos x="6264" y="2277"/>
    <p:text>Vergleichbar mit DH???</p:text>
    <p:extLst>
      <p:ext uri="{C676402C-5697-4E1C-873F-D02D1690AC5C}">
        <p15:threadingInfo xmlns:p15="http://schemas.microsoft.com/office/powerpoint/2012/main" timeZoneBias="-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7-12-23T17:40:13.377" idx="9">
    <p:pos x="3730" y="3384"/>
    <p:text>TAFELBILD 3 Ergänzung</p:text>
    <p:extLst>
      <p:ext uri="{C676402C-5697-4E1C-873F-D02D1690AC5C}">
        <p15:threadingInfo xmlns:p15="http://schemas.microsoft.com/office/powerpoint/2012/main" timeZoneBias="-60"/>
      </p:ext>
    </p:extLst>
  </p:cm>
  <p:cm authorId="1" dt="2017-12-23T17:41:33.531" idx="11">
    <p:pos x="3730" y="3520"/>
    <p:text>- Man in the Middle</p:text>
    <p:extLst>
      <p:ext uri="{C676402C-5697-4E1C-873F-D02D1690AC5C}">
        <p15:threadingInfo xmlns:p15="http://schemas.microsoft.com/office/powerpoint/2012/main" timeZoneBias="-60">
          <p15:parentCm authorId="1" idx="9"/>
        </p15:threadingInfo>
      </p:ext>
    </p:extLst>
  </p:cm>
  <p:cm authorId="1" dt="2017-12-23T17:41:41.112" idx="12">
    <p:pos x="3730" y="3656"/>
    <p:text>Brutforce</p:text>
    <p:extLst>
      <p:ext uri="{C676402C-5697-4E1C-873F-D02D1690AC5C}">
        <p15:threadingInfo xmlns:p15="http://schemas.microsoft.com/office/powerpoint/2012/main" timeZoneBias="-60">
          <p15:parentCm authorId="1" idx="9"/>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7-12-23T17:40:32.370" idx="10">
    <p:pos x="3713" y="3347"/>
    <p:text>Tafelbild
        - User P4s5w0rd
        - Bedingung S1 min. 3 Zahlen
        - Bedingung S2 min. Länge von 7 Zeichen
        - Nachricht an S1 P4s5
        - Nachricht an S2 w0rd</p:text>
    <p:extLst>
      <p:ext uri="{C676402C-5697-4E1C-873F-D02D1690AC5C}">
        <p15:threadingInfo xmlns:p15="http://schemas.microsoft.com/office/powerpoint/2012/main" timeZoneBias="-6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7-12-31T12:29:06.299" idx="19">
    <p:pos x="1787" y="1767"/>
    <p:text>Commitments, Zero Knowledge Proof, Passwörter an Tafel anschreiben und nach und nach abhaken</p:text>
    <p:extLst mod="1">
      <p:ext uri="{C676402C-5697-4E1C-873F-D02D1690AC5C}">
        <p15:threadingInfo xmlns:p15="http://schemas.microsoft.com/office/powerpoint/2012/main" timeZoneBias="-6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7-12-30T17:45:28.543" idx="15">
    <p:pos x="6014" y="2997"/>
    <p:text>Beispiel Hashcommitment mit Tafelbild</p:text>
    <p:extLst>
      <p:ext uri="{C676402C-5697-4E1C-873F-D02D1690AC5C}">
        <p15:threadingInfo xmlns:p15="http://schemas.microsoft.com/office/powerpoint/2012/main" timeZoneBias="-60"/>
      </p:ext>
    </p:extLst>
  </p:cm>
</p: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1-23T13:41:45.601"/>
    </inkml:context>
    <inkml:brush xml:id="br0">
      <inkml:brushProperty name="width" value="0.35" units="cm"/>
      <inkml:brushProperty name="height" value="0.35" units="cm"/>
      <inkml:brushProperty name="color" value="#333333"/>
      <inkml:brushProperty name="ignorePressure" value="1"/>
    </inkml:brush>
  </inkml:definitions>
  <inkml:trace contextRef="#ctx0" brushRef="#br0">124 221,'1'0,"1"0,-1 0,-1 1,-2 2,-1 1,-3 1,-2 1,0 1,0 0,1-1,1 0,0-1,1 1,1-1,0 0,0-1,1 0,1 0,0 0,1-1,-1 2,0 0,0 0,-1 1,0-1,-1 1,1 1,0-1,0-1,0 2,1-1,0 0,1 1,0 0,1-1,-1-1,0 0,0-1,0 1,1-1,-1 1,1-1,0 1,0 0,0 0,0 0,0 0,0 1,0 0,1 0,0 0,0 0,0-1,1 0,-1-1,1 0,-2 0,1 0,-1 1,1 0,-1 0,0 2,-1 1,1-1,0 0,0 0,0 0,0-1,0 1,0-1,0 0,0 0,-1 0,0-1,0 0,0 0,0 0,-1 0,1 0,-1-1,1 0,-1 0,0-1,1-2,-1-4,1-5,1-4,-1-2,1-4,0-3,0-4,0 0,0 0,1-2,1 1,1 2,1 1,0 3,-1 3,0 3,0 1,0 3,-1 2,0 2,1 0,0 1,1 1,-1 0,1 0,0 1,0-1,2 0,0-1,0-1,3-1,2 0,0 1,1 0,-1 0,0 2,0-2,-2 2,-1-1,-1 1,-1-1,-1 0,0 1,-1-1,0 0,-1 1,0 0,1 1,-2 0,1-1,-1 0,1 1,0 0,0 1,0 0,0-1,0 0,1 0,1 0,1 0,1 0,2-1,1 1,1 0,1-1,-1 1,1-1,0 0,0 0,-1 2,0-1,-1 0,-1 0,-1 1,0 0,-2 0,0 0,-1 0,-1-1,1 0,-1 0,1 1,-1-1,0-1,-1 1,1 0,-1 0,-1 0,0 1,-3-1,-2 0,-3 0,-2 0,-2-1,-1 0,-1 1,0-1,-1 0,-3 0,-3 1,-3-1,-3 1,-2 0,-1 1,0 0,3 1,3 1,5 1,2 2,3-1,3 2,1-1,2 1,1-1,0-1,1 0,0-1,0 2,2 0,-1 0,0 0,0 1,0 0,1 1,0-1,0 1,1 0,-1 0,1 1,0-1,1 0,0 0,-1 0,2 0,-1 0,0 0,0 0,0 0,0 0,0 0,0 0,1 0,1-1,1-1,4-1,2-1,1 0,3-3,2-3,3-2,3-1,1-4,3 0,2 0,0 1,-1 0,0 2,-2 2,0 2,-4 1,-3 0,-1 1,-1 1,-1 0,-2 1,-1 1,-1 0,-2 0,-2 0,0 0,-1 0,0 0,0 0,-1 0,1 0,0 0,-1 0,1 0,0 1,0 0,0 1,0 0,0 1,0-1,-1 1,0-1,-1 1,0 0,-1-1,0 2,0-1,0 2,0-1,0 1,-1 0,0 0,0 1,-1-2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1-23T13:41:45.601"/>
    </inkml:context>
    <inkml:brush xml:id="br0">
      <inkml:brushProperty name="width" value="0.35" units="cm"/>
      <inkml:brushProperty name="height" value="0.35" units="cm"/>
      <inkml:brushProperty name="color" value="#333333"/>
      <inkml:brushProperty name="ignorePressure" value="1"/>
    </inkml:brush>
  </inkml:definitions>
  <inkml:trace contextRef="#ctx0" brushRef="#br0">124 221,'1'0,"1"0,-1 0,-1 1,-2 2,-1 1,-3 1,-2 1,0 1,0 0,1-1,1 0,0-1,1 1,1-1,0 0,0-1,1 0,1 0,0 0,1-1,-1 2,0 0,0 0,-1 1,0-1,-1 1,1 1,0-1,0-1,0 2,1-1,0 0,1 1,0 0,1-1,-1-1,0 0,0-1,0 1,1-1,-1 1,1-1,0 1,0 0,0 0,0 0,0 0,0 1,0 0,1 0,0 0,0 0,0-1,1 0,-1-1,1 0,-2 0,1 0,-1 1,1 0,-1 0,0 2,-1 1,1-1,0 0,0 0,0 0,0-1,0 1,0-1,0 0,0 0,-1 0,0-1,0 0,0 0,0 0,-1 0,1 0,-1-1,1 0,-1 0,0-1,1-2,-1-4,1-5,1-4,-1-2,1-4,0-3,0-4,0 0,0 0,1-2,1 1,1 2,1 1,0 3,-1 3,0 3,0 1,0 3,-1 2,0 2,1 0,0 1,1 1,-1 0,1 0,0 1,0-1,2 0,0-1,0-1,3-1,2 0,0 1,1 0,-1 0,0 2,0-2,-2 2,-1-1,-1 1,-1-1,-1 0,0 1,-1-1,0 0,-1 1,0 0,1 1,-2 0,1-1,-1 0,1 1,0 0,0 1,0 0,0-1,0 0,1 0,1 0,1 0,1 0,2-1,1 1,1 0,1-1,-1 1,1-1,0 0,0 0,-1 2,0-1,-1 0,-1 0,-1 1,0 0,-2 0,0 0,-1 0,-1-1,1 0,-1 0,1 1,-1-1,0-1,-1 1,1 0,-1 0,-1 0,0 1,-3-1,-2 0,-3 0,-2 0,-2-1,-1 0,-1 1,0-1,-1 0,-3 0,-3 1,-3-1,-3 1,-2 0,-1 1,0 0,3 1,3 1,5 1,2 2,3-1,3 2,1-1,2 1,1-1,0-1,1 0,0-1,0 2,2 0,-1 0,0 0,0 1,0 0,1 1,0-1,0 1,1 0,-1 0,1 1,0-1,1 0,0 0,-1 0,2 0,-1 0,0 0,0 0,0 0,0 0,0 0,0 0,1 0,1-1,1-1,4-1,2-1,1 0,3-3,2-3,3-2,3-1,1-4,3 0,2 0,0 1,-1 0,0 2,-2 2,0 2,-4 1,-3 0,-1 1,-1 1,-1 0,-2 1,-1 1,-1 0,-2 0,-2 0,0 0,-1 0,0 0,0 0,-1 0,1 0,0 0,-1 0,1 0,0 1,0 0,0 1,0 0,0 1,0-1,-1 1,0-1,-1 1,0 0,-1-1,0 2,0-1,0 2,0-1,0 1,-1 0,0 0,0 1,-1-2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1-23T13:41:45.601"/>
    </inkml:context>
    <inkml:brush xml:id="br0">
      <inkml:brushProperty name="width" value="0.35" units="cm"/>
      <inkml:brushProperty name="height" value="0.35" units="cm"/>
      <inkml:brushProperty name="color" value="#333333"/>
      <inkml:brushProperty name="ignorePressure" value="1"/>
    </inkml:brush>
  </inkml:definitions>
  <inkml:trace contextRef="#ctx0" brushRef="#br0">124 221,'1'0,"1"0,-1 0,-1 1,-2 2,-1 1,-3 1,-2 1,0 1,0 0,1-1,1 0,0-1,1 1,1-1,0 0,0-1,1 0,1 0,0 0,1-1,-1 2,0 0,0 0,-1 1,0-1,-1 1,1 1,0-1,0-1,0 2,1-1,0 0,1 1,0 0,1-1,-1-1,0 0,0-1,0 1,1-1,-1 1,1-1,0 1,0 0,0 0,0 0,0 0,0 1,0 0,1 0,0 0,0 0,0-1,1 0,-1-1,1 0,-2 0,1 0,-1 1,1 0,-1 0,0 2,-1 1,1-1,0 0,0 0,0 0,0-1,0 1,0-1,0 0,0 0,-1 0,0-1,0 0,0 0,0 0,-1 0,1 0,-1-1,1 0,-1 0,0-1,1-2,-1-4,1-5,1-4,-1-2,1-4,0-3,0-4,0 0,0 0,1-2,1 1,1 2,1 1,0 3,-1 3,0 3,0 1,0 3,-1 2,0 2,1 0,0 1,1 1,-1 0,1 0,0 1,0-1,2 0,0-1,0-1,3-1,2 0,0 1,1 0,-1 0,0 2,0-2,-2 2,-1-1,-1 1,-1-1,-1 0,0 1,-1-1,0 0,-1 1,0 0,1 1,-2 0,1-1,-1 0,1 1,0 0,0 1,0 0,0-1,0 0,1 0,1 0,1 0,1 0,2-1,1 1,1 0,1-1,-1 1,1-1,0 0,0 0,-1 2,0-1,-1 0,-1 0,-1 1,0 0,-2 0,0 0,-1 0,-1-1,1 0,-1 0,1 1,-1-1,0-1,-1 1,1 0,-1 0,-1 0,0 1,-3-1,-2 0,-3 0,-2 0,-2-1,-1 0,-1 1,0-1,-1 0,-3 0,-3 1,-3-1,-3 1,-2 0,-1 1,0 0,3 1,3 1,5 1,2 2,3-1,3 2,1-1,2 1,1-1,0-1,1 0,0-1,0 2,2 0,-1 0,0 0,0 1,0 0,1 1,0-1,0 1,1 0,-1 0,1 1,0-1,1 0,0 0,-1 0,2 0,-1 0,0 0,0 0,0 0,0 0,0 0,0 0,1 0,1-1,1-1,4-1,2-1,1 0,3-3,2-3,3-2,3-1,1-4,3 0,2 0,0 1,-1 0,0 2,-2 2,0 2,-4 1,-3 0,-1 1,-1 1,-1 0,-2 1,-1 1,-1 0,-2 0,-2 0,0 0,-1 0,0 0,0 0,-1 0,1 0,0 0,-1 0,1 0,0 1,0 0,0 1,0 0,0 1,0-1,-1 1,0-1,-1 1,0 0,-1-1,0 2,0-1,0 2,0-1,0 1,-1 0,0 0,0 1,-1-2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2EA148-05D6-4D6A-B92E-EDBC39E41ABD}" type="datetimeFigureOut">
              <a:rPr lang="en-US" smtClean="0"/>
              <a:t>1/10/2018</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F2E689-7ADB-4F62-9F21-572B82886E3D}" type="slidenum">
              <a:rPr lang="en-US" smtClean="0"/>
              <a:t>‹Nr.›</a:t>
            </a:fld>
            <a:endParaRPr lang="en-US"/>
          </a:p>
        </p:txBody>
      </p:sp>
    </p:spTree>
    <p:extLst>
      <p:ext uri="{BB962C8B-B14F-4D97-AF65-F5344CB8AC3E}">
        <p14:creationId xmlns:p14="http://schemas.microsoft.com/office/powerpoint/2010/main" val="3124516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effectLst/>
              </a:rPr>
              <a:t>Begrüßung:</a:t>
            </a:r>
          </a:p>
          <a:p>
            <a:r>
              <a:rPr lang="de-DE" dirty="0"/>
              <a:t>    - Referenten: Johannes Strauß und Lukas Justen</a:t>
            </a:r>
          </a:p>
          <a:p>
            <a:r>
              <a:rPr lang="de-DE" sz="1200" b="0" i="0" u="none" strike="noStrike" kern="1200" baseline="0" dirty="0">
                <a:solidFill>
                  <a:schemeClr val="tx1"/>
                </a:solidFill>
                <a:latin typeface="+mn-lt"/>
                <a:ea typeface="+mn-ea"/>
                <a:cs typeface="+mn-cs"/>
              </a:rPr>
              <a:t>    - Paper: </a:t>
            </a:r>
            <a:r>
              <a:rPr lang="de-DE" sz="1000" i="1" kern="1200" dirty="0">
                <a:solidFill>
                  <a:schemeClr val="tx2"/>
                </a:solidFill>
                <a:latin typeface="+mn-lt"/>
                <a:ea typeface="+mn-ea"/>
                <a:cs typeface="+mn-cs"/>
              </a:rPr>
              <a:t>Franziskus Kiefer &amp; Mark </a:t>
            </a:r>
            <a:r>
              <a:rPr lang="de-DE" sz="1000" i="1" kern="1200" dirty="0" err="1">
                <a:solidFill>
                  <a:schemeClr val="tx2"/>
                </a:solidFill>
                <a:latin typeface="+mn-lt"/>
                <a:ea typeface="+mn-ea"/>
                <a:cs typeface="+mn-cs"/>
              </a:rPr>
              <a:t>Manulis</a:t>
            </a:r>
            <a:r>
              <a:rPr lang="de-DE" sz="1000" i="1" kern="1200" dirty="0">
                <a:solidFill>
                  <a:schemeClr val="tx2"/>
                </a:solidFill>
                <a:latin typeface="+mn-lt"/>
                <a:ea typeface="+mn-ea"/>
                <a:cs typeface="+mn-cs"/>
              </a:rPr>
              <a:t>, </a:t>
            </a:r>
            <a:r>
              <a:rPr lang="de-DE" sz="1200" b="0" i="0" kern="1200" dirty="0">
                <a:solidFill>
                  <a:schemeClr val="tx1"/>
                </a:solidFill>
                <a:effectLst/>
                <a:latin typeface="+mn-lt"/>
                <a:ea typeface="+mn-ea"/>
                <a:cs typeface="+mn-cs"/>
              </a:rPr>
              <a:t>26 August 2016</a:t>
            </a:r>
            <a:endParaRPr lang="de-DE" dirty="0"/>
          </a:p>
          <a:p>
            <a:r>
              <a:rPr lang="de-DE" dirty="0"/>
              <a:t>    - Thema: </a:t>
            </a:r>
            <a:r>
              <a:rPr lang="en-US" sz="1200" b="0" i="0" u="none" strike="noStrike" kern="1200" baseline="0" dirty="0">
                <a:solidFill>
                  <a:schemeClr val="tx1"/>
                </a:solidFill>
                <a:latin typeface="+mn-lt"/>
                <a:ea typeface="+mn-ea"/>
                <a:cs typeface="+mn-cs"/>
              </a:rPr>
              <a:t>Blind Password Registration for Two-Server </a:t>
            </a:r>
            <a:r>
              <a:rPr lang="de-DE" sz="1200" b="0" i="0" u="none" strike="noStrike" kern="1200" baseline="0" dirty="0">
                <a:solidFill>
                  <a:schemeClr val="tx1"/>
                </a:solidFill>
                <a:latin typeface="+mn-lt"/>
                <a:ea typeface="+mn-ea"/>
                <a:cs typeface="+mn-cs"/>
              </a:rPr>
              <a:t>Password </a:t>
            </a:r>
            <a:r>
              <a:rPr lang="de-DE" sz="1200" b="0" i="0" u="none" strike="noStrike" kern="1200" baseline="0" dirty="0" err="1">
                <a:solidFill>
                  <a:schemeClr val="tx1"/>
                </a:solidFill>
                <a:latin typeface="+mn-lt"/>
                <a:ea typeface="+mn-ea"/>
                <a:cs typeface="+mn-cs"/>
              </a:rPr>
              <a:t>Authenticated</a:t>
            </a:r>
            <a:r>
              <a:rPr lang="de-DE" sz="1200" b="0" i="0" u="none" strike="noStrike" kern="1200" baseline="0" dirty="0">
                <a:solidFill>
                  <a:schemeClr val="tx1"/>
                </a:solidFill>
                <a:latin typeface="+mn-lt"/>
                <a:ea typeface="+mn-ea"/>
                <a:cs typeface="+mn-cs"/>
              </a:rPr>
              <a:t> Key Exchange and Secret Sharing </a:t>
            </a:r>
            <a:r>
              <a:rPr lang="de-DE" sz="1200" b="0" i="0" u="none" strike="noStrike" kern="1200" baseline="0" dirty="0" err="1">
                <a:solidFill>
                  <a:schemeClr val="tx1"/>
                </a:solidFill>
                <a:latin typeface="+mn-lt"/>
                <a:ea typeface="+mn-ea"/>
                <a:cs typeface="+mn-cs"/>
              </a:rPr>
              <a:t>Protocols</a:t>
            </a:r>
            <a:endParaRPr lang="de-DE" sz="1200" b="0" i="0" u="none" strike="noStrike" kern="1200" baseline="0" dirty="0">
              <a:solidFill>
                <a:schemeClr val="tx1"/>
              </a:solidFill>
              <a:latin typeface="+mn-lt"/>
              <a:ea typeface="+mn-ea"/>
              <a:cs typeface="+mn-cs"/>
            </a:endParaRPr>
          </a:p>
          <a:p>
            <a:r>
              <a:rPr lang="de-DE" sz="1200" b="0" i="0" u="none" strike="noStrike" kern="1200" baseline="0" dirty="0">
                <a:solidFill>
                  <a:schemeClr val="tx1"/>
                </a:solidFill>
                <a:latin typeface="+mn-lt"/>
                <a:ea typeface="+mn-ea"/>
                <a:cs typeface="+mn-cs"/>
              </a:rPr>
              <a:t>    - Grob: Paper gibt Lösung für das Sicherstellen von Password </a:t>
            </a:r>
            <a:r>
              <a:rPr lang="de-DE" sz="1200" b="0" i="0" u="none" strike="noStrike" kern="1200" baseline="0" dirty="0" err="1">
                <a:solidFill>
                  <a:schemeClr val="tx1"/>
                </a:solidFill>
                <a:latin typeface="+mn-lt"/>
                <a:ea typeface="+mn-ea"/>
                <a:cs typeface="+mn-cs"/>
              </a:rPr>
              <a:t>Policies</a:t>
            </a:r>
            <a:r>
              <a:rPr lang="de-DE" sz="1200" b="0" i="0" u="none" strike="noStrike" kern="1200" baseline="0" dirty="0">
                <a:solidFill>
                  <a:schemeClr val="tx1"/>
                </a:solidFill>
                <a:latin typeface="+mn-lt"/>
                <a:ea typeface="+mn-ea"/>
                <a:cs typeface="+mn-cs"/>
              </a:rPr>
              <a:t> beim Registrierungsprozess in Multiusersystemen mit 2 Server Authentisieren absichern</a:t>
            </a:r>
          </a:p>
          <a:p>
            <a:r>
              <a:rPr lang="de-DE" sz="1200" b="0" i="0" kern="1200" dirty="0">
                <a:solidFill>
                  <a:schemeClr val="tx1"/>
                </a:solidFill>
                <a:effectLst/>
                <a:latin typeface="+mn-lt"/>
                <a:ea typeface="+mn-ea"/>
                <a:cs typeface="+mn-cs"/>
              </a:rPr>
              <a:t>    - </a:t>
            </a:r>
            <a:r>
              <a:rPr lang="de-DE" dirty="0" err="1"/>
              <a:t>Verständis</a:t>
            </a:r>
            <a:r>
              <a:rPr lang="de-DE" dirty="0"/>
              <a:t> gerne immer fragen</a:t>
            </a:r>
          </a:p>
          <a:p>
            <a:r>
              <a:rPr lang="de-DE" dirty="0"/>
              <a:t>    - Frage ans Publikum (zum Wachrütteln) Unterschied zwischen Authentication und Autorisation</a:t>
            </a:r>
          </a:p>
          <a:p>
            <a:endParaRPr lang="de-DE" dirty="0"/>
          </a:p>
          <a:p>
            <a:pPr marL="228600" indent="-228600">
              <a:buAutoNum type="arabicPeriod"/>
            </a:pPr>
            <a:r>
              <a:rPr lang="de-DE" dirty="0"/>
              <a:t>Hintergrund Johannes</a:t>
            </a:r>
          </a:p>
          <a:p>
            <a:pPr marL="228600" indent="-228600">
              <a:buAutoNum type="arabicPeriod"/>
            </a:pPr>
            <a:r>
              <a:rPr lang="de-DE" dirty="0"/>
              <a:t>Motivation Lukas</a:t>
            </a:r>
          </a:p>
          <a:p>
            <a:pPr marL="228600" indent="-228600">
              <a:buAutoNum type="arabicPeriod"/>
            </a:pPr>
            <a:r>
              <a:rPr lang="de-DE" dirty="0"/>
              <a:t>Begriffe Lukas</a:t>
            </a:r>
          </a:p>
          <a:p>
            <a:pPr marL="228600" indent="-228600">
              <a:buAutoNum type="arabicPeriod"/>
            </a:pPr>
            <a:r>
              <a:rPr lang="de-DE" dirty="0"/>
              <a:t>Protokoll bis Passwort Registrierung Johannes </a:t>
            </a:r>
          </a:p>
          <a:p>
            <a:pPr marL="228600" indent="-228600">
              <a:buAutoNum type="arabicPeriod"/>
            </a:pPr>
            <a:r>
              <a:rPr lang="de-DE" dirty="0"/>
              <a:t>Protokoll Rest Lukas</a:t>
            </a:r>
          </a:p>
          <a:p>
            <a:pPr marL="228600" indent="-228600">
              <a:buAutoNum type="arabicPeriod"/>
            </a:pPr>
            <a:r>
              <a:rPr lang="de-DE" dirty="0"/>
              <a:t>Sicherheitsanalyse Johannes</a:t>
            </a:r>
          </a:p>
          <a:p>
            <a:pPr marL="228600" indent="-228600">
              <a:buAutoNum type="arabicPeriod"/>
            </a:pPr>
            <a:r>
              <a:rPr lang="de-DE" dirty="0"/>
              <a:t>Fazit Johannes und Lukas</a:t>
            </a:r>
          </a:p>
        </p:txBody>
      </p:sp>
      <p:sp>
        <p:nvSpPr>
          <p:cNvPr id="4" name="Foliennummernplatzhalter 3"/>
          <p:cNvSpPr>
            <a:spLocks noGrp="1"/>
          </p:cNvSpPr>
          <p:nvPr>
            <p:ph type="sldNum" sz="quarter" idx="10"/>
          </p:nvPr>
        </p:nvSpPr>
        <p:spPr/>
        <p:txBody>
          <a:bodyPr/>
          <a:lstStyle/>
          <a:p>
            <a:fld id="{19F2E689-7ADB-4F62-9F21-572B82886E3D}" type="slidenum">
              <a:rPr lang="en-US" smtClean="0"/>
              <a:t>1</a:t>
            </a:fld>
            <a:endParaRPr lang="en-US"/>
          </a:p>
        </p:txBody>
      </p:sp>
    </p:spTree>
    <p:extLst>
      <p:ext uri="{BB962C8B-B14F-4D97-AF65-F5344CB8AC3E}">
        <p14:creationId xmlns:p14="http://schemas.microsoft.com/office/powerpoint/2010/main" val="1285973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Motivation:</a:t>
            </a:r>
          </a:p>
          <a:p>
            <a:r>
              <a:rPr lang="de-DE" dirty="0"/>
              <a:t>    Was will uns das Paper im Rahmen von 2PAKE und 2PASS sagen?</a:t>
            </a:r>
          </a:p>
          <a:p>
            <a:r>
              <a:rPr lang="de-DE" dirty="0"/>
              <a:t>    Was ist das Ziel des Papers?</a:t>
            </a:r>
          </a:p>
          <a:p>
            <a:r>
              <a:rPr lang="de-DE" dirty="0"/>
              <a:t>    Welche Rahmenbedingungen gibt es?</a:t>
            </a: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10</a:t>
            </a:fld>
            <a:endParaRPr lang="en-US"/>
          </a:p>
        </p:txBody>
      </p:sp>
    </p:spTree>
    <p:extLst>
      <p:ext uri="{BB962C8B-B14F-4D97-AF65-F5344CB8AC3E}">
        <p14:creationId xmlns:p14="http://schemas.microsoft.com/office/powerpoint/2010/main" val="2231361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r>
              <a:rPr lang="de-DE" b="1" u="sng" dirty="0"/>
              <a:t>FRAGESTELLUNG:</a:t>
            </a:r>
          </a:p>
          <a:p>
            <a:pPr marL="0" indent="0">
              <a:buNone/>
            </a:pPr>
            <a:r>
              <a:rPr lang="de-DE" b="0" u="none" dirty="0"/>
              <a:t>2PAKE und 2PASS sind ziemlich sicher, wofür dann das Paper?</a:t>
            </a:r>
          </a:p>
          <a:p>
            <a:pPr marL="0" indent="0">
              <a:buNone/>
            </a:pPr>
            <a:r>
              <a:rPr lang="de-DE" b="0" u="none" dirty="0"/>
              <a:t>Es muss scheinbar eine Schwachstelle geben?!</a:t>
            </a:r>
          </a:p>
          <a:p>
            <a:pPr marL="0" indent="0">
              <a:buNone/>
            </a:pPr>
            <a:endParaRPr lang="de-DE" b="1" u="sng" dirty="0"/>
          </a:p>
          <a:p>
            <a:pPr marL="0" indent="0">
              <a:buNone/>
            </a:pPr>
            <a:r>
              <a:rPr lang="de-DE" b="1" u="sng" dirty="0"/>
              <a:t>Bedingung:</a:t>
            </a:r>
            <a:endParaRPr lang="de-DE" sz="1200" b="0" i="0" u="none" strike="noStrike" kern="1200" baseline="0" dirty="0">
              <a:solidFill>
                <a:schemeClr val="tx1"/>
              </a:solidFill>
              <a:latin typeface="+mn-lt"/>
              <a:ea typeface="+mn-ea"/>
              <a:cs typeface="+mn-cs"/>
            </a:endParaRPr>
          </a:p>
          <a:p>
            <a:pPr marL="0" indent="0">
              <a:buNone/>
            </a:pPr>
            <a:r>
              <a:rPr lang="de-DE" sz="1200" b="0" i="0" u="none" strike="noStrike" kern="1200" baseline="0" dirty="0">
                <a:solidFill>
                  <a:schemeClr val="tx1"/>
                </a:solidFill>
                <a:latin typeface="+mn-lt"/>
                <a:ea typeface="+mn-ea"/>
                <a:cs typeface="+mn-cs"/>
              </a:rPr>
              <a:t>     - Der Server führt den Passwortcheck durch</a:t>
            </a:r>
          </a:p>
          <a:p>
            <a:pPr marL="0" indent="0">
              <a:buNone/>
            </a:pPr>
            <a:r>
              <a:rPr lang="de-DE" sz="1200" b="0" i="0" u="none" strike="noStrike" kern="1200" baseline="0" dirty="0">
                <a:solidFill>
                  <a:schemeClr val="tx1"/>
                </a:solidFill>
                <a:latin typeface="+mn-lt"/>
                <a:ea typeface="+mn-ea"/>
                <a:cs typeface="+mn-cs"/>
              </a:rPr>
              <a:t>       da 2PASS und 2PAKE nicht sicher gegen schwache Passwörter sind</a:t>
            </a:r>
          </a:p>
          <a:p>
            <a:pPr marL="0" indent="0" algn="l" defTabSz="914400" rtl="0" eaLnBrk="1" latinLnBrk="0" hangingPunct="1">
              <a:buNone/>
            </a:pPr>
            <a:endParaRPr lang="en-US" sz="1200" b="1" u="sng" kern="1200" dirty="0">
              <a:solidFill>
                <a:schemeClr val="tx1"/>
              </a:solidFill>
              <a:latin typeface="+mn-lt"/>
              <a:ea typeface="+mn-ea"/>
              <a:cs typeface="+mn-cs"/>
              <a:sym typeface="Wingdings" panose="05000000000000000000" pitchFamily="2" charset="2"/>
            </a:endParaRPr>
          </a:p>
          <a:p>
            <a:pPr marL="0" indent="0" algn="l" defTabSz="914400" rtl="0" eaLnBrk="1" latinLnBrk="0" hangingPunct="1">
              <a:buNone/>
            </a:pPr>
            <a:r>
              <a:rPr lang="en-US" sz="1200" b="1" u="sng" kern="1200" dirty="0">
                <a:solidFill>
                  <a:schemeClr val="tx1"/>
                </a:solidFill>
                <a:latin typeface="+mn-lt"/>
                <a:ea typeface="+mn-ea"/>
                <a:cs typeface="+mn-cs"/>
                <a:sym typeface="Wingdings" panose="05000000000000000000" pitchFamily="2" charset="2"/>
              </a:rPr>
              <a:t>1. Problem:</a:t>
            </a:r>
            <a:endParaRPr lang="de-DE" sz="1200" b="1" u="sng" kern="1200" dirty="0">
              <a:solidFill>
                <a:schemeClr val="tx1"/>
              </a:solidFill>
              <a:latin typeface="+mn-lt"/>
              <a:ea typeface="+mn-ea"/>
              <a:cs typeface="+mn-cs"/>
            </a:endParaRPr>
          </a:p>
          <a:p>
            <a:r>
              <a:rPr lang="de-DE" dirty="0"/>
              <a:t>    - Richtlinien (Länge, Sonderzeichen, Zahlen, Häufigkeit </a:t>
            </a:r>
            <a:r>
              <a:rPr lang="de-DE" dirty="0" err="1"/>
              <a:t>etc</a:t>
            </a:r>
            <a:r>
              <a:rPr lang="de-DE" dirty="0"/>
              <a:t>)</a:t>
            </a:r>
          </a:p>
          <a:p>
            <a:r>
              <a:rPr lang="de-DE" dirty="0"/>
              <a:t>    - Man braucht für die Kontrolle der Richtlinien das gesamte Passwort</a:t>
            </a:r>
          </a:p>
          <a:p>
            <a:r>
              <a:rPr lang="en-US" sz="1200" b="0" i="0" u="none" strike="noStrike" kern="1200" baseline="0" dirty="0">
                <a:solidFill>
                  <a:schemeClr val="tx1"/>
                </a:solidFill>
                <a:latin typeface="+mn-lt"/>
                <a:ea typeface="+mn-ea"/>
                <a:cs typeface="+mn-cs"/>
              </a:rPr>
              <a:t>    </a:t>
            </a:r>
            <a:r>
              <a:rPr lang="en-US" sz="1200" b="1" i="0" u="sng" strike="noStrike" kern="1200" baseline="0" dirty="0" err="1">
                <a:solidFill>
                  <a:schemeClr val="tx1"/>
                </a:solidFill>
                <a:latin typeface="+mn-lt"/>
                <a:ea typeface="+mn-ea"/>
                <a:cs typeface="+mn-cs"/>
              </a:rPr>
              <a:t>Beispiel</a:t>
            </a:r>
            <a:r>
              <a:rPr lang="en-US" sz="1200" b="1" i="0" u="sng"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        - User P4s5w0rd</a:t>
            </a:r>
          </a:p>
          <a:p>
            <a:r>
              <a:rPr lang="en-US" sz="1200" b="0" i="0" u="none" strike="noStrike" kern="1200" baseline="0" dirty="0">
                <a:solidFill>
                  <a:schemeClr val="tx1"/>
                </a:solidFill>
                <a:latin typeface="+mn-lt"/>
                <a:ea typeface="+mn-ea"/>
                <a:cs typeface="+mn-cs"/>
              </a:rPr>
              <a:t>        - </a:t>
            </a:r>
            <a:r>
              <a:rPr lang="en-US" sz="1200" b="0" i="0" u="none" strike="noStrike" kern="1200" baseline="0" dirty="0" err="1">
                <a:solidFill>
                  <a:schemeClr val="tx1"/>
                </a:solidFill>
                <a:latin typeface="+mn-lt"/>
                <a:ea typeface="+mn-ea"/>
                <a:cs typeface="+mn-cs"/>
              </a:rPr>
              <a:t>Bedingung</a:t>
            </a:r>
            <a:r>
              <a:rPr lang="en-US" sz="1200" b="0" i="0" u="none" strike="noStrike" kern="1200" baseline="0" dirty="0">
                <a:solidFill>
                  <a:schemeClr val="tx1"/>
                </a:solidFill>
                <a:latin typeface="+mn-lt"/>
                <a:ea typeface="+mn-ea"/>
                <a:cs typeface="+mn-cs"/>
              </a:rPr>
              <a:t> S1 min. 3 </a:t>
            </a:r>
            <a:r>
              <a:rPr lang="en-US" sz="1200" b="0" i="0" u="none" strike="noStrike" kern="1200" baseline="0" dirty="0" err="1">
                <a:solidFill>
                  <a:schemeClr val="tx1"/>
                </a:solidFill>
                <a:latin typeface="+mn-lt"/>
                <a:ea typeface="+mn-ea"/>
                <a:cs typeface="+mn-cs"/>
              </a:rPr>
              <a:t>Zahlen</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 </a:t>
            </a:r>
            <a:r>
              <a:rPr lang="en-US" sz="1200" b="0" i="0" u="none" strike="noStrike" kern="1200" baseline="0" dirty="0" err="1">
                <a:solidFill>
                  <a:schemeClr val="tx1"/>
                </a:solidFill>
                <a:latin typeface="+mn-lt"/>
                <a:ea typeface="+mn-ea"/>
                <a:cs typeface="+mn-cs"/>
              </a:rPr>
              <a:t>Bedingung</a:t>
            </a:r>
            <a:r>
              <a:rPr lang="en-US" sz="1200" b="0" i="0" u="none" strike="noStrike" kern="1200" baseline="0" dirty="0">
                <a:solidFill>
                  <a:schemeClr val="tx1"/>
                </a:solidFill>
                <a:latin typeface="+mn-lt"/>
                <a:ea typeface="+mn-ea"/>
                <a:cs typeface="+mn-cs"/>
              </a:rPr>
              <a:t> S2 min. </a:t>
            </a:r>
            <a:r>
              <a:rPr lang="en-US" sz="1200" b="0" i="0" u="none" strike="noStrike" kern="1200" baseline="0" dirty="0" err="1">
                <a:solidFill>
                  <a:schemeClr val="tx1"/>
                </a:solidFill>
                <a:latin typeface="+mn-lt"/>
                <a:ea typeface="+mn-ea"/>
                <a:cs typeface="+mn-cs"/>
              </a:rPr>
              <a:t>Länge</a:t>
            </a:r>
            <a:r>
              <a:rPr lang="en-US" sz="1200" b="0" i="0" u="none" strike="noStrike" kern="1200" baseline="0" dirty="0">
                <a:solidFill>
                  <a:schemeClr val="tx1"/>
                </a:solidFill>
                <a:latin typeface="+mn-lt"/>
                <a:ea typeface="+mn-ea"/>
                <a:cs typeface="+mn-cs"/>
              </a:rPr>
              <a:t> von 7 </a:t>
            </a:r>
            <a:r>
              <a:rPr lang="en-US" sz="1200" b="0" i="0" u="none" strike="noStrike" kern="1200" baseline="0" dirty="0" err="1">
                <a:solidFill>
                  <a:schemeClr val="tx1"/>
                </a:solidFill>
                <a:latin typeface="+mn-lt"/>
                <a:ea typeface="+mn-ea"/>
                <a:cs typeface="+mn-cs"/>
              </a:rPr>
              <a:t>Zeichen</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 </a:t>
            </a:r>
            <a:r>
              <a:rPr lang="en-US" sz="1200" b="0" i="0" u="none" strike="noStrike" kern="1200" baseline="0" dirty="0" err="1">
                <a:solidFill>
                  <a:schemeClr val="tx1"/>
                </a:solidFill>
                <a:latin typeface="+mn-lt"/>
                <a:ea typeface="+mn-ea"/>
                <a:cs typeface="+mn-cs"/>
              </a:rPr>
              <a:t>Nachricht</a:t>
            </a:r>
            <a:r>
              <a:rPr lang="en-US" sz="1200" b="0" i="0" u="none" strike="noStrike" kern="1200" baseline="0" dirty="0">
                <a:solidFill>
                  <a:schemeClr val="tx1"/>
                </a:solidFill>
                <a:latin typeface="+mn-lt"/>
                <a:ea typeface="+mn-ea"/>
                <a:cs typeface="+mn-cs"/>
              </a:rPr>
              <a:t> an S1 P4s5</a:t>
            </a:r>
          </a:p>
          <a:p>
            <a:r>
              <a:rPr lang="en-US" sz="1200" b="0" i="0" u="none" strike="noStrike" kern="1200" baseline="0" dirty="0">
                <a:solidFill>
                  <a:schemeClr val="tx1"/>
                </a:solidFill>
                <a:latin typeface="+mn-lt"/>
                <a:ea typeface="+mn-ea"/>
                <a:cs typeface="+mn-cs"/>
              </a:rPr>
              <a:t>        - </a:t>
            </a:r>
            <a:r>
              <a:rPr lang="en-US" sz="1200" b="0" i="0" u="none" strike="noStrike" kern="1200" baseline="0" dirty="0" err="1">
                <a:solidFill>
                  <a:schemeClr val="tx1"/>
                </a:solidFill>
                <a:latin typeface="+mn-lt"/>
                <a:ea typeface="+mn-ea"/>
                <a:cs typeface="+mn-cs"/>
              </a:rPr>
              <a:t>Nachricht</a:t>
            </a:r>
            <a:r>
              <a:rPr lang="en-US" sz="1200" b="0" i="0" u="none" strike="noStrike" kern="1200" baseline="0" dirty="0">
                <a:solidFill>
                  <a:schemeClr val="tx1"/>
                </a:solidFill>
                <a:latin typeface="+mn-lt"/>
                <a:ea typeface="+mn-ea"/>
                <a:cs typeface="+mn-cs"/>
              </a:rPr>
              <a:t> an S2 w0rd</a:t>
            </a:r>
            <a:endParaRPr lang="de-DE" dirty="0"/>
          </a:p>
          <a:p>
            <a:r>
              <a:rPr lang="de-DE" dirty="0"/>
              <a:t>    </a:t>
            </a:r>
            <a:r>
              <a:rPr lang="de-DE" dirty="0">
                <a:sym typeface="Wingdings" panose="05000000000000000000" pitchFamily="2" charset="2"/>
              </a:rPr>
              <a:t> Passwortcheck nicht möglich</a:t>
            </a:r>
          </a:p>
          <a:p>
            <a:pPr marL="0" indent="0">
              <a:buNone/>
            </a:pPr>
            <a:endParaRPr lang="de-DE" b="1" u="sng" dirty="0"/>
          </a:p>
          <a:p>
            <a:pPr marL="0" indent="0">
              <a:buNone/>
            </a:pPr>
            <a:r>
              <a:rPr lang="de-DE" b="1" u="sng" dirty="0"/>
              <a:t>2. Problem:</a:t>
            </a:r>
          </a:p>
          <a:p>
            <a:pPr marL="0" indent="0">
              <a:buNone/>
            </a:pPr>
            <a:r>
              <a:rPr lang="de-DE" dirty="0"/>
              <a:t>    - Komplettes </a:t>
            </a:r>
            <a:r>
              <a:rPr lang="en-US" sz="1200" b="0" i="0" u="none" strike="noStrike" kern="1200" baseline="0" dirty="0" err="1">
                <a:solidFill>
                  <a:schemeClr val="tx1"/>
                </a:solidFill>
                <a:latin typeface="+mn-lt"/>
                <a:ea typeface="+mn-ea"/>
                <a:cs typeface="+mn-cs"/>
              </a:rPr>
              <a:t>Passwort</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wird</a:t>
            </a:r>
            <a:r>
              <a:rPr lang="en-US" sz="1200" b="0" i="0" u="none" strike="noStrike" kern="1200" baseline="0" dirty="0">
                <a:solidFill>
                  <a:schemeClr val="tx1"/>
                </a:solidFill>
                <a:latin typeface="+mn-lt"/>
                <a:ea typeface="+mn-ea"/>
                <a:cs typeface="+mn-cs"/>
              </a:rPr>
              <a:t> an </a:t>
            </a:r>
            <a:r>
              <a:rPr lang="en-US" sz="1200" b="0" i="0" u="none" strike="noStrike" kern="1200" baseline="0" dirty="0" err="1">
                <a:solidFill>
                  <a:schemeClr val="tx1"/>
                </a:solidFill>
                <a:latin typeface="+mn-lt"/>
                <a:ea typeface="+mn-ea"/>
                <a:cs typeface="+mn-cs"/>
              </a:rPr>
              <a:t>beide</a:t>
            </a:r>
            <a:r>
              <a:rPr lang="en-US" sz="1200" b="0" i="0" u="none" strike="noStrike" kern="1200" baseline="0" dirty="0">
                <a:solidFill>
                  <a:schemeClr val="tx1"/>
                </a:solidFill>
                <a:latin typeface="+mn-lt"/>
                <a:ea typeface="+mn-ea"/>
                <a:cs typeface="+mn-cs"/>
              </a:rPr>
              <a:t> Server </a:t>
            </a:r>
            <a:r>
              <a:rPr lang="en-US" sz="1200" b="0" i="0" u="none" strike="noStrike" kern="1200" baseline="0" dirty="0" err="1">
                <a:solidFill>
                  <a:schemeClr val="tx1"/>
                </a:solidFill>
                <a:latin typeface="+mn-lt"/>
                <a:ea typeface="+mn-ea"/>
                <a:cs typeface="+mn-cs"/>
              </a:rPr>
              <a:t>verschickt</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sym typeface="Wingdings" panose="05000000000000000000" pitchFamily="2" charset="2"/>
              </a:rPr>
              <a:t> </a:t>
            </a:r>
            <a:r>
              <a:rPr lang="en-US" sz="1200" b="0" i="0" u="none" strike="noStrike" kern="1200" baseline="0" dirty="0" err="1">
                <a:solidFill>
                  <a:schemeClr val="tx1"/>
                </a:solidFill>
                <a:latin typeface="+mn-lt"/>
                <a:ea typeface="+mn-ea"/>
                <a:cs typeface="+mn-cs"/>
                <a:sym typeface="Wingdings" panose="05000000000000000000" pitchFamily="2" charset="2"/>
              </a:rPr>
              <a:t>Widerspricht</a:t>
            </a:r>
            <a:r>
              <a:rPr lang="en-US" sz="1200" b="0" i="0" u="none" strike="noStrike" kern="1200" baseline="0" dirty="0">
                <a:solidFill>
                  <a:schemeClr val="tx1"/>
                </a:solidFill>
                <a:latin typeface="+mn-lt"/>
                <a:ea typeface="+mn-ea"/>
                <a:cs typeface="+mn-cs"/>
                <a:sym typeface="Wingdings" panose="05000000000000000000" pitchFamily="2" charset="2"/>
              </a:rPr>
              <a:t> </a:t>
            </a:r>
            <a:r>
              <a:rPr lang="en-US" sz="1200" b="0" i="0" u="none" strike="noStrike" kern="1200" baseline="0" dirty="0" err="1">
                <a:solidFill>
                  <a:schemeClr val="tx1"/>
                </a:solidFill>
                <a:latin typeface="+mn-lt"/>
                <a:ea typeface="+mn-ea"/>
                <a:cs typeface="+mn-cs"/>
                <a:sym typeface="Wingdings" panose="05000000000000000000" pitchFamily="2" charset="2"/>
              </a:rPr>
              <a:t>dem</a:t>
            </a:r>
            <a:r>
              <a:rPr lang="en-US" sz="1200" b="0" i="0" u="none" strike="noStrike" kern="1200" baseline="0" dirty="0">
                <a:solidFill>
                  <a:schemeClr val="tx1"/>
                </a:solidFill>
                <a:latin typeface="+mn-lt"/>
                <a:ea typeface="+mn-ea"/>
                <a:cs typeface="+mn-cs"/>
                <a:sym typeface="Wingdings" panose="05000000000000000000" pitchFamily="2" charset="2"/>
              </a:rPr>
              <a:t> </a:t>
            </a:r>
            <a:r>
              <a:rPr lang="en-US" sz="1200" b="0" i="0" u="none" strike="noStrike" kern="1200" baseline="0" dirty="0" err="1">
                <a:solidFill>
                  <a:schemeClr val="tx1"/>
                </a:solidFill>
                <a:latin typeface="+mn-lt"/>
                <a:ea typeface="+mn-ea"/>
                <a:cs typeface="+mn-cs"/>
                <a:sym typeface="Wingdings" panose="05000000000000000000" pitchFamily="2" charset="2"/>
              </a:rPr>
              <a:t>Ziel</a:t>
            </a:r>
            <a:r>
              <a:rPr lang="en-US" sz="1200" b="0" i="0" u="none" strike="noStrike" kern="1200" baseline="0" dirty="0">
                <a:solidFill>
                  <a:schemeClr val="tx1"/>
                </a:solidFill>
                <a:latin typeface="+mn-lt"/>
                <a:ea typeface="+mn-ea"/>
                <a:cs typeface="+mn-cs"/>
                <a:sym typeface="Wingdings" panose="05000000000000000000" pitchFamily="2" charset="2"/>
              </a:rPr>
              <a:t> von 2PASS &amp; 2PAKE</a:t>
            </a:r>
          </a:p>
          <a:p>
            <a:endParaRPr lang="en-US" sz="1200" b="0" i="0" u="none" strike="noStrike" kern="1200" baseline="0" dirty="0">
              <a:solidFill>
                <a:schemeClr val="tx1"/>
              </a:solidFill>
              <a:latin typeface="+mn-lt"/>
              <a:ea typeface="+mn-ea"/>
              <a:cs typeface="+mn-cs"/>
              <a:sym typeface="Wingdings" panose="05000000000000000000" pitchFamily="2" charset="2"/>
            </a:endParaRPr>
          </a:p>
          <a:p>
            <a:endParaRPr lang="en-US" sz="1200" b="0" i="0" u="none" strike="noStrike" kern="1200" baseline="0" dirty="0">
              <a:solidFill>
                <a:schemeClr val="tx1"/>
              </a:solidFill>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11</a:t>
            </a:fld>
            <a:endParaRPr lang="en-US"/>
          </a:p>
        </p:txBody>
      </p:sp>
    </p:spTree>
    <p:extLst>
      <p:ext uri="{BB962C8B-B14F-4D97-AF65-F5344CB8AC3E}">
        <p14:creationId xmlns:p14="http://schemas.microsoft.com/office/powerpoint/2010/main" val="2378889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r>
              <a:rPr lang="de-DE" dirty="0" err="1"/>
              <a:t>Two</a:t>
            </a:r>
            <a:r>
              <a:rPr lang="de-DE" dirty="0"/>
              <a:t> Server Blind Password Registration</a:t>
            </a:r>
          </a:p>
          <a:p>
            <a:pPr marL="228600" indent="-228600">
              <a:buAutoNum type="arabicPeriod"/>
            </a:pPr>
            <a:endParaRPr lang="de-DE" dirty="0"/>
          </a:p>
          <a:p>
            <a:pPr marL="228600" indent="-228600">
              <a:buAutoNum type="arabicPeriod"/>
            </a:pPr>
            <a:r>
              <a:rPr lang="de-DE" dirty="0"/>
              <a:t>Kiefer und </a:t>
            </a:r>
            <a:r>
              <a:rPr lang="de-DE" dirty="0" err="1"/>
              <a:t>Manulis</a:t>
            </a:r>
            <a:r>
              <a:rPr lang="de-DE" dirty="0"/>
              <a:t> erklären ZKPPC in einem anderem Paper</a:t>
            </a:r>
          </a:p>
          <a:p>
            <a:pPr marL="228600" indent="-228600">
              <a:buAutoNum type="arabicPeriod"/>
            </a:pPr>
            <a:r>
              <a:rPr lang="de-DE" dirty="0"/>
              <a:t>Offline &amp; Online Wörterbuchattacken</a:t>
            </a:r>
          </a:p>
          <a:p>
            <a:pPr marL="228600" indent="-228600">
              <a:buAutoNum type="arabicPeriod"/>
            </a:pPr>
            <a:r>
              <a:rPr lang="de-DE" dirty="0"/>
              <a:t>Das Passwort wird an keinen der beiden </a:t>
            </a:r>
            <a:r>
              <a:rPr lang="de-DE" dirty="0" err="1"/>
              <a:t>server</a:t>
            </a:r>
            <a:r>
              <a:rPr lang="de-DE" dirty="0"/>
              <a:t> transferiert dennoch Policy check</a:t>
            </a:r>
          </a:p>
          <a:p>
            <a:pPr marL="228600" indent="-228600">
              <a:buAutoNum type="arabicPeriod"/>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1" i="0" u="sng" strike="noStrike" kern="1200" baseline="0" dirty="0">
                <a:solidFill>
                  <a:schemeClr val="tx1"/>
                </a:solidFill>
                <a:latin typeface="+mn-lt"/>
                <a:ea typeface="+mn-ea"/>
                <a:cs typeface="+mn-cs"/>
                <a:sym typeface="Wingdings" panose="05000000000000000000" pitchFamily="2" charset="2"/>
              </a:rPr>
              <a:t>Shares werden nur gespeichert, wenn beide Server das Protokoll akzeptieren</a:t>
            </a:r>
          </a:p>
          <a:p>
            <a:pPr marL="228600" indent="-228600">
              <a:buAutoNum type="arabicPeriod"/>
            </a:pPr>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12</a:t>
            </a:fld>
            <a:endParaRPr lang="en-US"/>
          </a:p>
        </p:txBody>
      </p:sp>
    </p:spTree>
    <p:extLst>
      <p:ext uri="{BB962C8B-B14F-4D97-AF65-F5344CB8AC3E}">
        <p14:creationId xmlns:p14="http://schemas.microsoft.com/office/powerpoint/2010/main" val="2631497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Protokolle stehen im Vordergrund und beschreiben zeitlichen Ablauf. Dieser zeitliche Ablauf sollte klar herausgearbeitet werden durch nummern und durch die graphische Veranschaulichung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1" u="sng" kern="1200" dirty="0">
                <a:solidFill>
                  <a:schemeClr val="tx1"/>
                </a:solidFill>
                <a:effectLst/>
                <a:latin typeface="+mn-lt"/>
                <a:ea typeface="+mn-ea"/>
                <a:cs typeface="+mn-cs"/>
              </a:rPr>
              <a:t>Alle die in dem Vortrag zu Oauth2.0 waren kennen sich bereits mit Protokollen aus</a:t>
            </a: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13</a:t>
            </a:fld>
            <a:endParaRPr lang="en-US"/>
          </a:p>
        </p:txBody>
      </p:sp>
    </p:spTree>
    <p:extLst>
      <p:ext uri="{BB962C8B-B14F-4D97-AF65-F5344CB8AC3E}">
        <p14:creationId xmlns:p14="http://schemas.microsoft.com/office/powerpoint/2010/main" val="4173325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1" u="sng" dirty="0">
                <a:effectLst/>
              </a:rPr>
              <a:t>Sprich wenn wir nach den Begriffen zu der Erklärung der </a:t>
            </a:r>
            <a:r>
              <a:rPr lang="de-DE" b="1" u="sng" dirty="0" err="1">
                <a:effectLst/>
              </a:rPr>
              <a:t>protokolle</a:t>
            </a:r>
            <a:r>
              <a:rPr lang="de-DE" b="1" u="sng" dirty="0">
                <a:effectLst/>
              </a:rPr>
              <a:t> kommen immer alles zeitlich aufeinanderfolgend sehen.</a:t>
            </a:r>
          </a:p>
          <a:p>
            <a:endParaRPr lang="de-DE" b="1" u="sng" dirty="0"/>
          </a:p>
          <a:p>
            <a:r>
              <a:rPr lang="de-DE" b="1" u="sng" dirty="0" err="1"/>
              <a:t>Begiffe</a:t>
            </a:r>
            <a:r>
              <a:rPr lang="de-DE" b="1" u="sng" dirty="0"/>
              <a:t>:</a:t>
            </a:r>
          </a:p>
          <a:p>
            <a:r>
              <a:rPr lang="de-DE" dirty="0"/>
              <a:t>    Grundlagen für 2BPR</a:t>
            </a:r>
          </a:p>
          <a:p>
            <a:r>
              <a:rPr lang="de-DE" dirty="0"/>
              <a:t>    1. Was sind </a:t>
            </a:r>
            <a:r>
              <a:rPr lang="de-DE" dirty="0" err="1"/>
              <a:t>Commitments</a:t>
            </a:r>
            <a:r>
              <a:rPr lang="de-DE" dirty="0"/>
              <a:t>? Was ist ein Beispiel für deren Gebrauch?</a:t>
            </a:r>
          </a:p>
          <a:p>
            <a:r>
              <a:rPr lang="de-DE" dirty="0"/>
              <a:t>    2. Zero Knowledge Proof? Wofür wird er benötigt?</a:t>
            </a:r>
          </a:p>
          <a:p>
            <a:r>
              <a:rPr lang="de-DE" dirty="0"/>
              <a:t>    3. Passwörter? Was kann man im Rahmen von Passwörtern sagen?</a:t>
            </a:r>
          </a:p>
          <a:p>
            <a:endParaRPr lang="de-DE" dirty="0"/>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14</a:t>
            </a:fld>
            <a:endParaRPr lang="en-US"/>
          </a:p>
        </p:txBody>
      </p:sp>
    </p:spTree>
    <p:extLst>
      <p:ext uri="{BB962C8B-B14F-4D97-AF65-F5344CB8AC3E}">
        <p14:creationId xmlns:p14="http://schemas.microsoft.com/office/powerpoint/2010/main" val="20814620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Szenario: </a:t>
            </a:r>
            <a:r>
              <a:rPr lang="de-DE" b="0" i="0" u="none" dirty="0"/>
              <a:t>Alice und Bob spielen ein Spiel</a:t>
            </a:r>
          </a:p>
          <a:p>
            <a:endParaRPr lang="de-DE" b="0" i="0" u="none" dirty="0"/>
          </a:p>
          <a:p>
            <a:r>
              <a:rPr lang="de-DE" b="1" u="sng" dirty="0"/>
              <a:t>Andere Beispiele:</a:t>
            </a:r>
            <a:r>
              <a:rPr lang="de-DE" dirty="0"/>
              <a:t> Münzwurf oder Poker</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1" u="sng" kern="1200" dirty="0">
                <a:solidFill>
                  <a:schemeClr val="tx1"/>
                </a:solidFill>
                <a:effectLst/>
                <a:latin typeface="+mn-lt"/>
                <a:ea typeface="+mn-ea"/>
                <a:cs typeface="+mn-cs"/>
              </a:rPr>
              <a:t>Ziel: </a:t>
            </a:r>
            <a:r>
              <a:rPr lang="de-DE" sz="1200" kern="1200" dirty="0">
                <a:solidFill>
                  <a:schemeClr val="tx1"/>
                </a:solidFill>
                <a:effectLst/>
                <a:latin typeface="+mn-lt"/>
                <a:ea typeface="+mn-ea"/>
                <a:cs typeface="+mn-cs"/>
              </a:rPr>
              <a:t>Eine der Parteien muss sich auf einen Wert bekennen. Sprich wenn ich sage, ich wähle A, dann muss dies bindend und gleichzeitig geheim sein. Es wäre äußerst unvorteilhaft, wenn B meine Wahl bei SSP kennt, weil B dann reagieren kann</a:t>
            </a:r>
          </a:p>
          <a:p>
            <a:endParaRPr lang="de-DE" dirty="0"/>
          </a:p>
          <a:p>
            <a:r>
              <a:rPr lang="de-DE" sz="1200" b="0" i="0" kern="1200" dirty="0">
                <a:solidFill>
                  <a:schemeClr val="tx1"/>
                </a:solidFill>
                <a:effectLst/>
                <a:latin typeface="+mn-lt"/>
                <a:ea typeface="+mn-ea"/>
                <a:cs typeface="+mn-cs"/>
              </a:rPr>
              <a:t>Zwei-Parteien-Protokoll</a:t>
            </a:r>
          </a:p>
          <a:p>
            <a:r>
              <a:rPr lang="de-DE" sz="1200" b="0" i="0" kern="1200" dirty="0">
                <a:solidFill>
                  <a:schemeClr val="tx1"/>
                </a:solidFill>
                <a:effectLst/>
                <a:latin typeface="+mn-lt"/>
                <a:ea typeface="+mn-ea"/>
                <a:cs typeface="+mn-cs"/>
              </a:rPr>
              <a:t>Eine Partei legt sich auf Wert fest, ohne etwas über diesen Wert zu verraten</a:t>
            </a:r>
          </a:p>
          <a:p>
            <a:r>
              <a:rPr lang="de-DE" sz="1200" b="0" i="0" kern="1200" dirty="0">
                <a:solidFill>
                  <a:schemeClr val="tx1"/>
                </a:solidFill>
                <a:effectLst/>
                <a:latin typeface="+mn-lt"/>
                <a:ea typeface="+mn-ea"/>
                <a:cs typeface="+mn-cs"/>
              </a:rPr>
              <a:t>Besteht aus Commit und </a:t>
            </a:r>
            <a:r>
              <a:rPr lang="de-DE" sz="1200" b="0" i="0" kern="1200" dirty="0" err="1">
                <a:solidFill>
                  <a:schemeClr val="tx1"/>
                </a:solidFill>
                <a:effectLst/>
                <a:latin typeface="+mn-lt"/>
                <a:ea typeface="+mn-ea"/>
                <a:cs typeface="+mn-cs"/>
              </a:rPr>
              <a:t>Reveal</a:t>
            </a:r>
            <a:r>
              <a:rPr lang="de-DE" sz="1200" b="0" i="0" kern="1200" dirty="0">
                <a:solidFill>
                  <a:schemeClr val="tx1"/>
                </a:solidFill>
                <a:effectLst/>
                <a:latin typeface="+mn-lt"/>
                <a:ea typeface="+mn-ea"/>
                <a:cs typeface="+mn-cs"/>
              </a:rPr>
              <a:t> Phase</a:t>
            </a:r>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15</a:t>
            </a:fld>
            <a:endParaRPr lang="en-US"/>
          </a:p>
        </p:txBody>
      </p:sp>
    </p:spTree>
    <p:extLst>
      <p:ext uri="{BB962C8B-B14F-4D97-AF65-F5344CB8AC3E}">
        <p14:creationId xmlns:p14="http://schemas.microsoft.com/office/powerpoint/2010/main" val="14729351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Außerdem muss es </a:t>
            </a:r>
            <a:r>
              <a:rPr lang="de-DE" b="1" u="sng" dirty="0"/>
              <a:t>effizient</a:t>
            </a:r>
            <a:r>
              <a:rPr lang="de-DE" dirty="0"/>
              <a:t> also in polynomieller Zeit berechenbar sein</a:t>
            </a:r>
          </a:p>
          <a:p>
            <a:endParaRPr lang="de-DE" dirty="0"/>
          </a:p>
          <a:p>
            <a:r>
              <a:rPr lang="de-DE" dirty="0"/>
              <a:t>Und nach dem Aufdecken muss der ursprüngliche Wert wiederhergestellt sein also </a:t>
            </a:r>
            <a:r>
              <a:rPr lang="de-DE" b="1" u="sng" dirty="0" err="1"/>
              <a:t>viability</a:t>
            </a:r>
            <a:endParaRPr lang="de-DE" b="1" u="sng" dirty="0"/>
          </a:p>
          <a:p>
            <a:endParaRPr lang="de-DE" b="1" u="sng" dirty="0"/>
          </a:p>
          <a:p>
            <a:r>
              <a:rPr lang="de-DE" b="1" u="sng" dirty="0"/>
              <a:t>Beispiel </a:t>
            </a:r>
            <a:r>
              <a:rPr lang="de-DE" b="1" u="sng" dirty="0" err="1"/>
              <a:t>Hashcommitment</a:t>
            </a:r>
            <a:r>
              <a:rPr lang="de-DE" b="1" u="sng" dirty="0"/>
              <a:t>:</a:t>
            </a:r>
          </a:p>
          <a:p>
            <a:r>
              <a:rPr lang="de-DE" b="0" u="none" dirty="0"/>
              <a:t>Alice Committet </a:t>
            </a:r>
            <a:r>
              <a:rPr lang="de-DE" b="0" u="none" dirty="0">
                <a:sym typeface="Wingdings" panose="05000000000000000000" pitchFamily="2" charset="2"/>
              </a:rPr>
              <a:t></a:t>
            </a:r>
            <a:r>
              <a:rPr lang="de-DE" b="0" u="none" dirty="0"/>
              <a:t> c = h(m) und sendet c an Bob</a:t>
            </a:r>
          </a:p>
          <a:p>
            <a:r>
              <a:rPr lang="de-DE" b="0" u="none" dirty="0"/>
              <a:t>Alice </a:t>
            </a:r>
            <a:r>
              <a:rPr lang="de-DE" b="0" u="none" dirty="0" err="1"/>
              <a:t>Revealed</a:t>
            </a:r>
            <a:r>
              <a:rPr lang="de-DE" b="0" u="none" dirty="0"/>
              <a:t> </a:t>
            </a:r>
            <a:r>
              <a:rPr lang="de-DE" b="0" u="none" dirty="0">
                <a:sym typeface="Wingdings" panose="05000000000000000000" pitchFamily="2" charset="2"/>
              </a:rPr>
              <a:t> sendet m an Bob, Bob überprüft ob c = h(m)</a:t>
            </a:r>
          </a:p>
          <a:p>
            <a:r>
              <a:rPr lang="de-DE" b="0" u="none" dirty="0">
                <a:sym typeface="Wingdings" panose="05000000000000000000" pitchFamily="2" charset="2"/>
              </a:rPr>
              <a:t>Wenn c = h(m) stimmt das </a:t>
            </a:r>
            <a:r>
              <a:rPr lang="de-DE" b="0" u="none" dirty="0" err="1">
                <a:sym typeface="Wingdings" panose="05000000000000000000" pitchFamily="2" charset="2"/>
              </a:rPr>
              <a:t>Commitment</a:t>
            </a:r>
            <a:r>
              <a:rPr lang="de-DE" b="0" u="none" dirty="0">
                <a:sym typeface="Wingdings" panose="05000000000000000000" pitchFamily="2" charset="2"/>
              </a:rPr>
              <a:t>, ansonsten hat Alice geschummelt</a:t>
            </a:r>
            <a:endParaRPr lang="de-DE" b="0" u="none" dirty="0"/>
          </a:p>
          <a:p>
            <a:endParaRPr lang="de-DE" b="0" u="none" dirty="0"/>
          </a:p>
        </p:txBody>
      </p:sp>
      <p:sp>
        <p:nvSpPr>
          <p:cNvPr id="4" name="Foliennummernplatzhalter 3"/>
          <p:cNvSpPr>
            <a:spLocks noGrp="1"/>
          </p:cNvSpPr>
          <p:nvPr>
            <p:ph type="sldNum" sz="quarter" idx="10"/>
          </p:nvPr>
        </p:nvSpPr>
        <p:spPr/>
        <p:txBody>
          <a:bodyPr/>
          <a:lstStyle/>
          <a:p>
            <a:fld id="{19F2E689-7ADB-4F62-9F21-572B82886E3D}" type="slidenum">
              <a:rPr lang="en-US" smtClean="0"/>
              <a:t>16</a:t>
            </a:fld>
            <a:endParaRPr lang="en-US"/>
          </a:p>
        </p:txBody>
      </p:sp>
    </p:spTree>
    <p:extLst>
      <p:ext uri="{BB962C8B-B14F-4D97-AF65-F5344CB8AC3E}">
        <p14:creationId xmlns:p14="http://schemas.microsoft.com/office/powerpoint/2010/main" val="20815317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1" u="sng" dirty="0" err="1"/>
                  <a:t>Unconditional</a:t>
                </a:r>
                <a:r>
                  <a:rPr lang="de-DE" b="1" u="sng" dirty="0"/>
                  <a:t> </a:t>
                </a:r>
                <a:r>
                  <a:rPr lang="de-DE" b="1" u="sng" dirty="0" err="1"/>
                  <a:t>hiding</a:t>
                </a:r>
                <a:r>
                  <a:rPr lang="de-DE" dirty="0"/>
                  <a:t>, selbst wenn der diskrete Logarithmus gelöst wird</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1" u="sng" dirty="0"/>
                  <a:t>Computational </a:t>
                </a:r>
                <a:r>
                  <a:rPr lang="de-DE" b="1" u="sng" dirty="0" err="1"/>
                  <a:t>binding</a:t>
                </a:r>
                <a:r>
                  <a:rPr lang="de-DE" dirty="0"/>
                  <a:t>, hängt von den Primzahlen ab, die Bob wählt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ym typeface="Wingdings" panose="05000000000000000000" pitchFamily="2" charset="2"/>
                  </a:rPr>
                  <a:t>     somit praktisch auch </a:t>
                </a:r>
                <a:r>
                  <a:rPr lang="de-DE" dirty="0" err="1">
                    <a:sym typeface="Wingdings" panose="05000000000000000000" pitchFamily="2" charset="2"/>
                  </a:rPr>
                  <a:t>unconditional</a:t>
                </a:r>
                <a:r>
                  <a:rPr lang="de-DE" dirty="0">
                    <a:sym typeface="Wingdings" panose="05000000000000000000" pitchFamily="2" charset="2"/>
                  </a:rPr>
                  <a:t> </a:t>
                </a:r>
                <a:r>
                  <a:rPr lang="de-DE" dirty="0" err="1">
                    <a:sym typeface="Wingdings" panose="05000000000000000000" pitchFamily="2" charset="2"/>
                  </a:rPr>
                  <a:t>binding</a:t>
                </a:r>
                <a:endParaRPr lang="de-DE"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ym typeface="Wingdings" panose="05000000000000000000" pitchFamily="2" charset="2"/>
                  </a:rPr>
                  <a:t>Perfektes </a:t>
                </a:r>
                <a:r>
                  <a:rPr lang="de-DE" dirty="0" err="1">
                    <a:sym typeface="Wingdings" panose="05000000000000000000" pitchFamily="2" charset="2"/>
                  </a:rPr>
                  <a:t>Commitment</a:t>
                </a:r>
                <a:r>
                  <a:rPr lang="de-DE" dirty="0">
                    <a:sym typeface="Wingdings" panose="05000000000000000000" pitchFamily="2" charset="2"/>
                  </a:rPr>
                  <a:t> Verfahren was </a:t>
                </a:r>
                <a:r>
                  <a:rPr lang="de-DE" dirty="0" err="1">
                    <a:sym typeface="Wingdings" panose="05000000000000000000" pitchFamily="2" charset="2"/>
                  </a:rPr>
                  <a:t>Unconditional</a:t>
                </a:r>
                <a:r>
                  <a:rPr lang="de-DE" dirty="0">
                    <a:sym typeface="Wingdings" panose="05000000000000000000" pitchFamily="2" charset="2"/>
                  </a:rPr>
                  <a:t> </a:t>
                </a:r>
                <a:r>
                  <a:rPr lang="de-DE" dirty="0" err="1">
                    <a:sym typeface="Wingdings" panose="05000000000000000000" pitchFamily="2" charset="2"/>
                  </a:rPr>
                  <a:t>hiding</a:t>
                </a:r>
                <a:r>
                  <a:rPr lang="de-DE" dirty="0">
                    <a:sym typeface="Wingdings" panose="05000000000000000000" pitchFamily="2" charset="2"/>
                  </a:rPr>
                  <a:t> und </a:t>
                </a:r>
                <a:r>
                  <a:rPr lang="de-DE" dirty="0" err="1">
                    <a:sym typeface="Wingdings" panose="05000000000000000000" pitchFamily="2" charset="2"/>
                  </a:rPr>
                  <a:t>binding</a:t>
                </a:r>
                <a:r>
                  <a:rPr lang="de-DE" dirty="0">
                    <a:sym typeface="Wingdings" panose="05000000000000000000" pitchFamily="2" charset="2"/>
                  </a:rPr>
                  <a:t> ist kann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ym typeface="Wingdings" panose="05000000000000000000" pitchFamily="2" charset="2"/>
                  </a:rPr>
                  <a:t>Mathematisch nicht existieren</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Wegen der Vorteile sind Pedersen </a:t>
                </a:r>
                <a:r>
                  <a:rPr lang="de-DE" dirty="0" err="1"/>
                  <a:t>Commitments</a:t>
                </a:r>
                <a:r>
                  <a:rPr lang="de-DE" dirty="0"/>
                  <a:t> sehr mächtig</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b="1" u="sng" dirty="0"/>
                  <a:t>Additiv </a:t>
                </a:r>
                <a:r>
                  <a:rPr lang="de-DE" b="1" u="sng" dirty="0" err="1"/>
                  <a:t>Homorph</a:t>
                </a:r>
                <a:r>
                  <a:rPr lang="de-DE" b="1" u="sng" dirty="0"/>
                  <a:t> </a:t>
                </a:r>
                <a:r>
                  <a:rPr lang="de-DE" dirty="0"/>
                  <a:t>= Das </a:t>
                </a:r>
                <a:r>
                  <a:rPr lang="de-DE" dirty="0" err="1"/>
                  <a:t>Commitment</a:t>
                </a:r>
                <a:r>
                  <a:rPr lang="de-DE" dirty="0"/>
                  <a:t> zur Summe aller Nachrichten und zur Summe aller Zufallszahlen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Entspricht dem Produkt aller </a:t>
                </a:r>
                <a:r>
                  <a:rPr lang="de-DE" dirty="0" err="1"/>
                  <a:t>Commitments</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Trapdoor</a:t>
                </a:r>
                <a:r>
                  <a:rPr lang="de-DE" dirty="0"/>
                  <a:t> Nachricht lässt sich mit der Lösung zum Diskreten Logarithmus ohne Probleme aufdecken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Benötigt für bösartige Prüfer, dazu kommen wir noch </a:t>
                </a:r>
                <a:r>
                  <a:rPr lang="de-DE" baseline="0" dirty="0"/>
                  <a:t>= </a:t>
                </a:r>
                <a:r>
                  <a:rPr lang="de-DE" dirty="0"/>
                  <a:t>log</a:t>
                </a:r>
                <a:r>
                  <a:rPr lang="de-DE" baseline="-25000" dirty="0"/>
                  <a:t>g</a:t>
                </a:r>
                <a:r>
                  <a:rPr lang="de-DE" baseline="0" dirty="0"/>
                  <a:t>(v)</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Die </a:t>
                </a:r>
                <a:r>
                  <a:rPr lang="de-DE" sz="1200" kern="1200" dirty="0" err="1">
                    <a:solidFill>
                      <a:schemeClr val="tx1"/>
                    </a:solidFill>
                    <a:effectLst/>
                    <a:latin typeface="+mn-lt"/>
                    <a:ea typeface="+mn-ea"/>
                    <a:cs typeface="+mn-cs"/>
                  </a:rPr>
                  <a:t>Trapdoor</a:t>
                </a:r>
                <a:r>
                  <a:rPr lang="de-DE" sz="1200" kern="1200" dirty="0">
                    <a:solidFill>
                      <a:schemeClr val="tx1"/>
                    </a:solidFill>
                    <a:effectLst/>
                    <a:latin typeface="+mn-lt"/>
                    <a:ea typeface="+mn-ea"/>
                    <a:cs typeface="+mn-cs"/>
                  </a:rPr>
                  <a:t> wird hier durch die Lösung zum diskreten Logarithmus ausgelöst. Denn dann kann eine böse Person eine andere Nachricht einschleusen oder das </a:t>
                </a:r>
                <a:r>
                  <a:rPr lang="de-DE" sz="1200" kern="1200" dirty="0" err="1">
                    <a:solidFill>
                      <a:schemeClr val="tx1"/>
                    </a:solidFill>
                    <a:effectLst/>
                    <a:latin typeface="+mn-lt"/>
                    <a:ea typeface="+mn-ea"/>
                    <a:cs typeface="+mn-cs"/>
                  </a:rPr>
                  <a:t>Commitment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fäschen</a:t>
                </a:r>
                <a:r>
                  <a:rPr lang="de-DE" sz="1200" kern="1200" dirty="0">
                    <a:solidFill>
                      <a:schemeClr val="tx1"/>
                    </a:solidFill>
                    <a:effectLst/>
                    <a:latin typeface="+mn-lt"/>
                    <a:ea typeface="+mn-ea"/>
                    <a:cs typeface="+mn-cs"/>
                  </a:rPr>
                  <a:t>. Dazu muss aber log</a:t>
                </a:r>
                <a:r>
                  <a:rPr lang="de-DE" sz="1200" kern="1200" baseline="-25000" dirty="0">
                    <a:solidFill>
                      <a:schemeClr val="tx1"/>
                    </a:solidFill>
                    <a:effectLst/>
                    <a:latin typeface="+mn-lt"/>
                    <a:ea typeface="+mn-ea"/>
                    <a:cs typeface="+mn-cs"/>
                  </a:rPr>
                  <a:t>g</a:t>
                </a:r>
                <a:r>
                  <a:rPr lang="de-DE" sz="1200" kern="1200" dirty="0">
                    <a:solidFill>
                      <a:schemeClr val="tx1"/>
                    </a:solidFill>
                    <a:effectLst/>
                    <a:latin typeface="+mn-lt"/>
                    <a:ea typeface="+mn-ea"/>
                    <a:cs typeface="+mn-cs"/>
                  </a:rPr>
                  <a:t>(v) = </a:t>
                </a:r>
                <a14:m>
                  <m:oMath xmlns:m="http://schemas.openxmlformats.org/officeDocument/2006/math">
                    <m:f>
                      <m:fPr>
                        <m:ctrlPr>
                          <a:rPr lang="de-DE" sz="1200" i="1" kern="1200">
                            <a:solidFill>
                              <a:schemeClr val="tx1"/>
                            </a:solidFill>
                            <a:effectLst/>
                            <a:latin typeface="Cambria Math" panose="02040503050406030204" pitchFamily="18" charset="0"/>
                            <a:ea typeface="+mn-ea"/>
                            <a:cs typeface="+mn-cs"/>
                          </a:rPr>
                        </m:ctrlPr>
                      </m:fPr>
                      <m:num>
                        <m:r>
                          <a:rPr lang="de-DE" sz="1200" i="1" kern="1200">
                            <a:solidFill>
                              <a:schemeClr val="tx1"/>
                            </a:solidFill>
                            <a:effectLst/>
                            <a:latin typeface="Cambria Math" panose="02040503050406030204" pitchFamily="18" charset="0"/>
                            <a:ea typeface="+mn-ea"/>
                            <a:cs typeface="+mn-cs"/>
                          </a:rPr>
                          <m:t>𝑚</m:t>
                        </m:r>
                        <m:r>
                          <a:rPr lang="de-DE" sz="1200" i="1" kern="1200">
                            <a:solidFill>
                              <a:schemeClr val="tx1"/>
                            </a:solidFill>
                            <a:effectLst/>
                            <a:latin typeface="Cambria Math" panose="02040503050406030204" pitchFamily="18" charset="0"/>
                            <a:ea typeface="+mn-ea"/>
                            <a:cs typeface="+mn-cs"/>
                          </a:rPr>
                          <m:t>′−</m:t>
                        </m:r>
                        <m:r>
                          <a:rPr lang="de-DE" sz="1200" i="1" kern="1200">
                            <a:solidFill>
                              <a:schemeClr val="tx1"/>
                            </a:solidFill>
                            <a:effectLst/>
                            <a:latin typeface="Cambria Math" panose="02040503050406030204" pitchFamily="18" charset="0"/>
                            <a:ea typeface="+mn-ea"/>
                            <a:cs typeface="+mn-cs"/>
                          </a:rPr>
                          <m:t>𝑚</m:t>
                        </m:r>
                      </m:num>
                      <m:den>
                        <m:r>
                          <a:rPr lang="de-DE" sz="1200" i="1" kern="1200">
                            <a:solidFill>
                              <a:schemeClr val="tx1"/>
                            </a:solidFill>
                            <a:effectLst/>
                            <a:latin typeface="Cambria Math" panose="02040503050406030204" pitchFamily="18" charset="0"/>
                            <a:ea typeface="+mn-ea"/>
                            <a:cs typeface="+mn-cs"/>
                          </a:rPr>
                          <m:t>𝑟</m:t>
                        </m:r>
                        <m:r>
                          <a:rPr lang="de-DE" sz="1200" i="1" kern="1200">
                            <a:solidFill>
                              <a:schemeClr val="tx1"/>
                            </a:solidFill>
                            <a:effectLst/>
                            <a:latin typeface="Cambria Math" panose="02040503050406030204" pitchFamily="18" charset="0"/>
                            <a:ea typeface="+mn-ea"/>
                            <a:cs typeface="+mn-cs"/>
                          </a:rPr>
                          <m:t>−</m:t>
                        </m:r>
                        <m:sSup>
                          <m:sSupPr>
                            <m:ctrlPr>
                              <a:rPr lang="de-DE" sz="1200" i="1" kern="1200">
                                <a:solidFill>
                                  <a:schemeClr val="tx1"/>
                                </a:solidFill>
                                <a:effectLst/>
                                <a:latin typeface="Cambria Math" panose="02040503050406030204" pitchFamily="18" charset="0"/>
                                <a:ea typeface="+mn-ea"/>
                                <a:cs typeface="+mn-cs"/>
                              </a:rPr>
                            </m:ctrlPr>
                          </m:sSupPr>
                          <m:e>
                            <m:r>
                              <a:rPr lang="de-DE" sz="1200" i="1" kern="1200">
                                <a:solidFill>
                                  <a:schemeClr val="tx1"/>
                                </a:solidFill>
                                <a:effectLst/>
                                <a:latin typeface="Cambria Math" panose="02040503050406030204" pitchFamily="18" charset="0"/>
                                <a:ea typeface="+mn-ea"/>
                                <a:cs typeface="+mn-cs"/>
                              </a:rPr>
                              <m:t>𝑟</m:t>
                            </m:r>
                          </m:e>
                          <m:sup>
                            <m:r>
                              <a:rPr lang="de-DE" sz="1200" i="1" kern="1200">
                                <a:solidFill>
                                  <a:schemeClr val="tx1"/>
                                </a:solidFill>
                                <a:effectLst/>
                                <a:latin typeface="Cambria Math" panose="02040503050406030204" pitchFamily="18" charset="0"/>
                                <a:ea typeface="+mn-ea"/>
                                <a:cs typeface="+mn-cs"/>
                              </a:rPr>
                              <m:t>′</m:t>
                            </m:r>
                          </m:sup>
                        </m:sSup>
                      </m:den>
                    </m:f>
                  </m:oMath>
                </a14:m>
                <a:r>
                  <a:rPr lang="de-DE" sz="1200" kern="1200" dirty="0">
                    <a:solidFill>
                      <a:schemeClr val="tx1"/>
                    </a:solidFill>
                    <a:effectLst/>
                    <a:latin typeface="+mn-lt"/>
                    <a:ea typeface="+mn-ea"/>
                    <a:cs typeface="+mn-cs"/>
                  </a:rPr>
                  <a:t> denn </a:t>
                </a:r>
                <a:r>
                  <a:rPr lang="de-DE" sz="1200" kern="1200" dirty="0" err="1">
                    <a:solidFill>
                      <a:schemeClr val="tx1"/>
                    </a:solidFill>
                    <a:effectLst/>
                    <a:latin typeface="+mn-lt"/>
                    <a:ea typeface="+mn-ea"/>
                    <a:cs typeface="+mn-cs"/>
                  </a:rPr>
                  <a:t>g</a:t>
                </a:r>
                <a:r>
                  <a:rPr lang="de-DE" sz="1200" kern="1200" baseline="30000" dirty="0" err="1">
                    <a:solidFill>
                      <a:schemeClr val="tx1"/>
                    </a:solidFill>
                    <a:effectLst/>
                    <a:latin typeface="+mn-lt"/>
                    <a:ea typeface="+mn-ea"/>
                    <a:cs typeface="+mn-cs"/>
                  </a:rPr>
                  <a:t>r</a:t>
                </a:r>
                <a:r>
                  <a:rPr lang="de-DE" sz="1200" kern="1200" dirty="0" err="1">
                    <a:solidFill>
                      <a:schemeClr val="tx1"/>
                    </a:solidFill>
                    <a:effectLst/>
                    <a:latin typeface="+mn-lt"/>
                    <a:ea typeface="+mn-ea"/>
                    <a:cs typeface="+mn-cs"/>
                  </a:rPr>
                  <a:t>v</a:t>
                </a:r>
                <a:r>
                  <a:rPr lang="de-DE" sz="1200" kern="1200" baseline="30000" dirty="0" err="1">
                    <a:solidFill>
                      <a:schemeClr val="tx1"/>
                    </a:solidFill>
                    <a:effectLst/>
                    <a:latin typeface="+mn-lt"/>
                    <a:ea typeface="+mn-ea"/>
                    <a:cs typeface="+mn-cs"/>
                  </a:rPr>
                  <a:t>m</a:t>
                </a:r>
                <a:r>
                  <a:rPr lang="de-DE" sz="1200" kern="1200" dirty="0">
                    <a:solidFill>
                      <a:schemeClr val="tx1"/>
                    </a:solidFill>
                    <a:effectLst/>
                    <a:latin typeface="+mn-lt"/>
                    <a:ea typeface="+mn-ea"/>
                    <a:cs typeface="+mn-cs"/>
                  </a:rPr>
                  <a:t> = </a:t>
                </a:r>
                <a:r>
                  <a:rPr lang="de-DE" sz="1200" kern="1200" dirty="0" err="1">
                    <a:solidFill>
                      <a:schemeClr val="tx1"/>
                    </a:solidFill>
                    <a:effectLst/>
                    <a:latin typeface="+mn-lt"/>
                    <a:ea typeface="+mn-ea"/>
                    <a:cs typeface="+mn-cs"/>
                  </a:rPr>
                  <a:t>g</a:t>
                </a:r>
                <a:r>
                  <a:rPr lang="de-DE" sz="1200" kern="1200" baseline="30000" dirty="0" err="1">
                    <a:solidFill>
                      <a:schemeClr val="tx1"/>
                    </a:solidFill>
                    <a:effectLst/>
                    <a:latin typeface="+mn-lt"/>
                    <a:ea typeface="+mn-ea"/>
                    <a:cs typeface="+mn-cs"/>
                  </a:rPr>
                  <a:t>r’</a:t>
                </a:r>
                <a:r>
                  <a:rPr lang="de-DE" sz="1200" kern="1200" dirty="0" err="1">
                    <a:solidFill>
                      <a:schemeClr val="tx1"/>
                    </a:solidFill>
                    <a:effectLst/>
                    <a:latin typeface="+mn-lt"/>
                    <a:ea typeface="+mn-ea"/>
                    <a:cs typeface="+mn-cs"/>
                  </a:rPr>
                  <a:t>v</a:t>
                </a:r>
                <a:r>
                  <a:rPr lang="de-DE" sz="1200" kern="1200" baseline="30000" dirty="0" err="1">
                    <a:solidFill>
                      <a:schemeClr val="tx1"/>
                    </a:solidFill>
                    <a:effectLst/>
                    <a:latin typeface="+mn-lt"/>
                    <a:ea typeface="+mn-ea"/>
                    <a:cs typeface="+mn-cs"/>
                  </a:rPr>
                  <a:t>m</a:t>
                </a:r>
                <a:r>
                  <a:rPr lang="de-DE" sz="1200" kern="1200" baseline="30000" dirty="0">
                    <a:solidFill>
                      <a:schemeClr val="tx1"/>
                    </a:solidFill>
                    <a:effectLst/>
                    <a:latin typeface="+mn-lt"/>
                    <a:ea typeface="+mn-ea"/>
                    <a:cs typeface="+mn-cs"/>
                  </a:rPr>
                  <a:t>‘</a:t>
                </a:r>
                <a:r>
                  <a:rPr lang="de-DE" sz="1200" kern="1200" dirty="0">
                    <a:solidFill>
                      <a:schemeClr val="tx1"/>
                    </a:solidFill>
                    <a:effectLst/>
                    <a:latin typeface="+mn-lt"/>
                    <a:ea typeface="+mn-ea"/>
                    <a:cs typeface="+mn-cs"/>
                  </a:rPr>
                  <a:t> </a:t>
                </a:r>
                <a:r>
                  <a:rPr lang="de-DE" sz="1200" kern="1200" dirty="0">
                    <a:solidFill>
                      <a:schemeClr val="tx1"/>
                    </a:solidFill>
                    <a:effectLst/>
                    <a:latin typeface="+mn-lt"/>
                    <a:ea typeface="+mn-ea"/>
                    <a:cs typeface="+mn-cs"/>
                    <a:sym typeface="Wingdings" panose="05000000000000000000" pitchFamily="2" charset="2"/>
                  </a:rPr>
                  <a: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computational</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binding</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endParaRPr lang="de-DE" dirty="0"/>
              </a:p>
            </p:txBody>
          </p:sp>
        </mc:Choice>
        <mc:Fallback xmlns="">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1" u="sng" dirty="0" err="1"/>
                  <a:t>Unconditional</a:t>
                </a:r>
                <a:r>
                  <a:rPr lang="de-DE" b="1" u="sng" dirty="0"/>
                  <a:t> </a:t>
                </a:r>
                <a:r>
                  <a:rPr lang="de-DE" b="1" u="sng" dirty="0" err="1"/>
                  <a:t>hiding</a:t>
                </a:r>
                <a:r>
                  <a:rPr lang="de-DE" dirty="0"/>
                  <a:t>, selbst wenn der diskrete Logarithmus gelöst wird</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1" u="sng" dirty="0"/>
                  <a:t>Computational </a:t>
                </a:r>
                <a:r>
                  <a:rPr lang="de-DE" b="1" u="sng" dirty="0" err="1"/>
                  <a:t>binding</a:t>
                </a:r>
                <a:r>
                  <a:rPr lang="de-DE" dirty="0"/>
                  <a:t>, hängt von den Primzahlen ab, die Bob wählt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ym typeface="Wingdings" panose="05000000000000000000" pitchFamily="2" charset="2"/>
                  </a:rPr>
                  <a:t>     somit praktisch auch </a:t>
                </a:r>
                <a:r>
                  <a:rPr lang="de-DE" dirty="0" err="1">
                    <a:sym typeface="Wingdings" panose="05000000000000000000" pitchFamily="2" charset="2"/>
                  </a:rPr>
                  <a:t>unconditional</a:t>
                </a:r>
                <a:r>
                  <a:rPr lang="de-DE" dirty="0">
                    <a:sym typeface="Wingdings" panose="05000000000000000000" pitchFamily="2" charset="2"/>
                  </a:rPr>
                  <a:t> </a:t>
                </a:r>
                <a:r>
                  <a:rPr lang="de-DE" dirty="0" err="1">
                    <a:sym typeface="Wingdings" panose="05000000000000000000" pitchFamily="2" charset="2"/>
                  </a:rPr>
                  <a:t>binding</a:t>
                </a:r>
                <a:endParaRPr lang="de-DE"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ym typeface="Wingdings" panose="05000000000000000000" pitchFamily="2" charset="2"/>
                  </a:rPr>
                  <a:t>Perfektes </a:t>
                </a:r>
                <a:r>
                  <a:rPr lang="de-DE" dirty="0" err="1">
                    <a:sym typeface="Wingdings" panose="05000000000000000000" pitchFamily="2" charset="2"/>
                  </a:rPr>
                  <a:t>Commitment</a:t>
                </a:r>
                <a:r>
                  <a:rPr lang="de-DE" dirty="0">
                    <a:sym typeface="Wingdings" panose="05000000000000000000" pitchFamily="2" charset="2"/>
                  </a:rPr>
                  <a:t> Verfahren was </a:t>
                </a:r>
                <a:r>
                  <a:rPr lang="de-DE" dirty="0" err="1">
                    <a:sym typeface="Wingdings" panose="05000000000000000000" pitchFamily="2" charset="2"/>
                  </a:rPr>
                  <a:t>Unconditional</a:t>
                </a:r>
                <a:r>
                  <a:rPr lang="de-DE" dirty="0">
                    <a:sym typeface="Wingdings" panose="05000000000000000000" pitchFamily="2" charset="2"/>
                  </a:rPr>
                  <a:t> </a:t>
                </a:r>
                <a:r>
                  <a:rPr lang="de-DE" dirty="0" err="1">
                    <a:sym typeface="Wingdings" panose="05000000000000000000" pitchFamily="2" charset="2"/>
                  </a:rPr>
                  <a:t>hiding</a:t>
                </a:r>
                <a:r>
                  <a:rPr lang="de-DE" dirty="0">
                    <a:sym typeface="Wingdings" panose="05000000000000000000" pitchFamily="2" charset="2"/>
                  </a:rPr>
                  <a:t> und </a:t>
                </a:r>
                <a:r>
                  <a:rPr lang="de-DE" dirty="0" err="1">
                    <a:sym typeface="Wingdings" panose="05000000000000000000" pitchFamily="2" charset="2"/>
                  </a:rPr>
                  <a:t>binding</a:t>
                </a:r>
                <a:r>
                  <a:rPr lang="de-DE" dirty="0">
                    <a:sym typeface="Wingdings" panose="05000000000000000000" pitchFamily="2" charset="2"/>
                  </a:rPr>
                  <a:t> ist kann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ym typeface="Wingdings" panose="05000000000000000000" pitchFamily="2" charset="2"/>
                  </a:rPr>
                  <a:t>Mathematisch nicht existieren</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Wegen der Vorteile sind Pedersen </a:t>
                </a:r>
                <a:r>
                  <a:rPr lang="de-DE" dirty="0" err="1"/>
                  <a:t>Commitments</a:t>
                </a:r>
                <a:r>
                  <a:rPr lang="de-DE" dirty="0"/>
                  <a:t> sehr mächtig</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b="1" u="sng" dirty="0"/>
                  <a:t>Additiv </a:t>
                </a:r>
                <a:r>
                  <a:rPr lang="de-DE" b="1" u="sng" dirty="0" err="1"/>
                  <a:t>Homorph</a:t>
                </a:r>
                <a:r>
                  <a:rPr lang="de-DE" b="1" u="sng" dirty="0"/>
                  <a:t> </a:t>
                </a:r>
                <a:r>
                  <a:rPr lang="de-DE" dirty="0"/>
                  <a:t>= Das </a:t>
                </a:r>
                <a:r>
                  <a:rPr lang="de-DE" dirty="0" err="1"/>
                  <a:t>Commitment</a:t>
                </a:r>
                <a:r>
                  <a:rPr lang="de-DE" dirty="0"/>
                  <a:t> zur Summe aller Nachrichten und zur Summe aller Zufallszahlen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Entspricht dem Produkt aller </a:t>
                </a:r>
                <a:r>
                  <a:rPr lang="de-DE" dirty="0" err="1"/>
                  <a:t>Commitments</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Trapdoor</a:t>
                </a:r>
                <a:r>
                  <a:rPr lang="de-DE" dirty="0"/>
                  <a:t> Nachricht lässt sich mit der Lösung zum Diskreten Logarithmus ohne Probleme aufdecken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Benötigt für bösartige Prüfer, dazu kommen wir noch </a:t>
                </a:r>
                <a:r>
                  <a:rPr lang="de-DE" baseline="0" dirty="0"/>
                  <a:t>= </a:t>
                </a:r>
                <a:r>
                  <a:rPr lang="de-DE" dirty="0"/>
                  <a:t>log</a:t>
                </a:r>
                <a:r>
                  <a:rPr lang="de-DE" baseline="-25000" dirty="0"/>
                  <a:t>g</a:t>
                </a:r>
                <a:r>
                  <a:rPr lang="de-DE" baseline="0" dirty="0"/>
                  <a:t>(v)</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Die </a:t>
                </a:r>
                <a:r>
                  <a:rPr lang="de-DE" sz="1200" kern="1200" dirty="0" err="1">
                    <a:solidFill>
                      <a:schemeClr val="tx1"/>
                    </a:solidFill>
                    <a:effectLst/>
                    <a:latin typeface="+mn-lt"/>
                    <a:ea typeface="+mn-ea"/>
                    <a:cs typeface="+mn-cs"/>
                  </a:rPr>
                  <a:t>Trapdoor</a:t>
                </a:r>
                <a:r>
                  <a:rPr lang="de-DE" sz="1200" kern="1200" dirty="0">
                    <a:solidFill>
                      <a:schemeClr val="tx1"/>
                    </a:solidFill>
                    <a:effectLst/>
                    <a:latin typeface="+mn-lt"/>
                    <a:ea typeface="+mn-ea"/>
                    <a:cs typeface="+mn-cs"/>
                  </a:rPr>
                  <a:t> wird hier durch die Lösung zum diskreten Logarithmus ausgelöst. Denn dann kann eine böse Person eine andere Nachricht einschleusen oder das </a:t>
                </a:r>
                <a:r>
                  <a:rPr lang="de-DE" sz="1200" kern="1200" dirty="0" err="1">
                    <a:solidFill>
                      <a:schemeClr val="tx1"/>
                    </a:solidFill>
                    <a:effectLst/>
                    <a:latin typeface="+mn-lt"/>
                    <a:ea typeface="+mn-ea"/>
                    <a:cs typeface="+mn-cs"/>
                  </a:rPr>
                  <a:t>Commitment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fäschen</a:t>
                </a:r>
                <a:r>
                  <a:rPr lang="de-DE" sz="1200" kern="1200" dirty="0">
                    <a:solidFill>
                      <a:schemeClr val="tx1"/>
                    </a:solidFill>
                    <a:effectLst/>
                    <a:latin typeface="+mn-lt"/>
                    <a:ea typeface="+mn-ea"/>
                    <a:cs typeface="+mn-cs"/>
                  </a:rPr>
                  <a:t>. Dazu muss aber log</a:t>
                </a:r>
                <a:r>
                  <a:rPr lang="de-DE" sz="1200" kern="1200" baseline="-25000" dirty="0">
                    <a:solidFill>
                      <a:schemeClr val="tx1"/>
                    </a:solidFill>
                    <a:effectLst/>
                    <a:latin typeface="+mn-lt"/>
                    <a:ea typeface="+mn-ea"/>
                    <a:cs typeface="+mn-cs"/>
                  </a:rPr>
                  <a:t>g</a:t>
                </a:r>
                <a:r>
                  <a:rPr lang="de-DE" sz="1200" kern="1200" dirty="0">
                    <a:solidFill>
                      <a:schemeClr val="tx1"/>
                    </a:solidFill>
                    <a:effectLst/>
                    <a:latin typeface="+mn-lt"/>
                    <a:ea typeface="+mn-ea"/>
                    <a:cs typeface="+mn-cs"/>
                  </a:rPr>
                  <a:t>(v) = </a:t>
                </a:r>
                <a:r>
                  <a:rPr lang="de-DE" sz="1200" i="0" kern="1200">
                    <a:solidFill>
                      <a:schemeClr val="tx1"/>
                    </a:solidFill>
                    <a:effectLst/>
                    <a:latin typeface="+mn-lt"/>
                    <a:ea typeface="+mn-ea"/>
                    <a:cs typeface="+mn-cs"/>
                  </a:rPr>
                  <a:t>(𝑚′−𝑚)/(𝑟−𝑟^′ )</a:t>
                </a:r>
                <a:r>
                  <a:rPr lang="de-DE" sz="1200" kern="1200" dirty="0">
                    <a:solidFill>
                      <a:schemeClr val="tx1"/>
                    </a:solidFill>
                    <a:effectLst/>
                    <a:latin typeface="+mn-lt"/>
                    <a:ea typeface="+mn-ea"/>
                    <a:cs typeface="+mn-cs"/>
                  </a:rPr>
                  <a:t> denn </a:t>
                </a:r>
                <a:r>
                  <a:rPr lang="de-DE" sz="1200" kern="1200" dirty="0" err="1">
                    <a:solidFill>
                      <a:schemeClr val="tx1"/>
                    </a:solidFill>
                    <a:effectLst/>
                    <a:latin typeface="+mn-lt"/>
                    <a:ea typeface="+mn-ea"/>
                    <a:cs typeface="+mn-cs"/>
                  </a:rPr>
                  <a:t>g</a:t>
                </a:r>
                <a:r>
                  <a:rPr lang="de-DE" sz="1200" kern="1200" baseline="30000" dirty="0" err="1">
                    <a:solidFill>
                      <a:schemeClr val="tx1"/>
                    </a:solidFill>
                    <a:effectLst/>
                    <a:latin typeface="+mn-lt"/>
                    <a:ea typeface="+mn-ea"/>
                    <a:cs typeface="+mn-cs"/>
                  </a:rPr>
                  <a:t>r</a:t>
                </a:r>
                <a:r>
                  <a:rPr lang="de-DE" sz="1200" kern="1200" dirty="0" err="1">
                    <a:solidFill>
                      <a:schemeClr val="tx1"/>
                    </a:solidFill>
                    <a:effectLst/>
                    <a:latin typeface="+mn-lt"/>
                    <a:ea typeface="+mn-ea"/>
                    <a:cs typeface="+mn-cs"/>
                  </a:rPr>
                  <a:t>v</a:t>
                </a:r>
                <a:r>
                  <a:rPr lang="de-DE" sz="1200" kern="1200" baseline="30000" dirty="0" err="1">
                    <a:solidFill>
                      <a:schemeClr val="tx1"/>
                    </a:solidFill>
                    <a:effectLst/>
                    <a:latin typeface="+mn-lt"/>
                    <a:ea typeface="+mn-ea"/>
                    <a:cs typeface="+mn-cs"/>
                  </a:rPr>
                  <a:t>m</a:t>
                </a:r>
                <a:r>
                  <a:rPr lang="de-DE" sz="1200" kern="1200" dirty="0">
                    <a:solidFill>
                      <a:schemeClr val="tx1"/>
                    </a:solidFill>
                    <a:effectLst/>
                    <a:latin typeface="+mn-lt"/>
                    <a:ea typeface="+mn-ea"/>
                    <a:cs typeface="+mn-cs"/>
                  </a:rPr>
                  <a:t> = </a:t>
                </a:r>
                <a:r>
                  <a:rPr lang="de-DE" sz="1200" kern="1200" dirty="0" err="1">
                    <a:solidFill>
                      <a:schemeClr val="tx1"/>
                    </a:solidFill>
                    <a:effectLst/>
                    <a:latin typeface="+mn-lt"/>
                    <a:ea typeface="+mn-ea"/>
                    <a:cs typeface="+mn-cs"/>
                  </a:rPr>
                  <a:t>g</a:t>
                </a:r>
                <a:r>
                  <a:rPr lang="de-DE" sz="1200" kern="1200" baseline="30000" dirty="0" err="1">
                    <a:solidFill>
                      <a:schemeClr val="tx1"/>
                    </a:solidFill>
                    <a:effectLst/>
                    <a:latin typeface="+mn-lt"/>
                    <a:ea typeface="+mn-ea"/>
                    <a:cs typeface="+mn-cs"/>
                  </a:rPr>
                  <a:t>r’</a:t>
                </a:r>
                <a:r>
                  <a:rPr lang="de-DE" sz="1200" kern="1200" dirty="0" err="1">
                    <a:solidFill>
                      <a:schemeClr val="tx1"/>
                    </a:solidFill>
                    <a:effectLst/>
                    <a:latin typeface="+mn-lt"/>
                    <a:ea typeface="+mn-ea"/>
                    <a:cs typeface="+mn-cs"/>
                  </a:rPr>
                  <a:t>v</a:t>
                </a:r>
                <a:r>
                  <a:rPr lang="de-DE" sz="1200" kern="1200" baseline="30000" dirty="0" err="1">
                    <a:solidFill>
                      <a:schemeClr val="tx1"/>
                    </a:solidFill>
                    <a:effectLst/>
                    <a:latin typeface="+mn-lt"/>
                    <a:ea typeface="+mn-ea"/>
                    <a:cs typeface="+mn-cs"/>
                  </a:rPr>
                  <a:t>m</a:t>
                </a:r>
                <a:r>
                  <a:rPr lang="de-DE" sz="1200" kern="1200" baseline="30000" dirty="0">
                    <a:solidFill>
                      <a:schemeClr val="tx1"/>
                    </a:solidFill>
                    <a:effectLst/>
                    <a:latin typeface="+mn-lt"/>
                    <a:ea typeface="+mn-ea"/>
                    <a:cs typeface="+mn-cs"/>
                  </a:rPr>
                  <a:t>‘</a:t>
                </a:r>
                <a:r>
                  <a:rPr lang="de-DE" sz="1200" kern="1200" dirty="0">
                    <a:solidFill>
                      <a:schemeClr val="tx1"/>
                    </a:solidFill>
                    <a:effectLst/>
                    <a:latin typeface="+mn-lt"/>
                    <a:ea typeface="+mn-ea"/>
                    <a:cs typeface="+mn-cs"/>
                  </a:rPr>
                  <a:t> </a:t>
                </a:r>
                <a:r>
                  <a:rPr lang="de-DE" sz="1200" kern="1200" dirty="0">
                    <a:solidFill>
                      <a:schemeClr val="tx1"/>
                    </a:solidFill>
                    <a:effectLst/>
                    <a:latin typeface="+mn-lt"/>
                    <a:ea typeface="+mn-ea"/>
                    <a:cs typeface="+mn-cs"/>
                    <a:sym typeface="Wingdings" panose="05000000000000000000" pitchFamily="2" charset="2"/>
                  </a:rPr>
                  <a: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computational</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binding</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endParaRPr lang="de-DE" dirty="0"/>
              </a:p>
            </p:txBody>
          </p:sp>
        </mc:Fallback>
      </mc:AlternateContent>
      <p:sp>
        <p:nvSpPr>
          <p:cNvPr id="4" name="Foliennummernplatzhalter 3"/>
          <p:cNvSpPr>
            <a:spLocks noGrp="1"/>
          </p:cNvSpPr>
          <p:nvPr>
            <p:ph type="sldNum" sz="quarter" idx="10"/>
          </p:nvPr>
        </p:nvSpPr>
        <p:spPr/>
        <p:txBody>
          <a:bodyPr/>
          <a:lstStyle/>
          <a:p>
            <a:fld id="{19F2E689-7ADB-4F62-9F21-572B82886E3D}" type="slidenum">
              <a:rPr lang="en-US" smtClean="0"/>
              <a:t>17</a:t>
            </a:fld>
            <a:endParaRPr lang="en-US"/>
          </a:p>
        </p:txBody>
      </p:sp>
    </p:spTree>
    <p:extLst>
      <p:ext uri="{BB962C8B-B14F-4D97-AF65-F5344CB8AC3E}">
        <p14:creationId xmlns:p14="http://schemas.microsoft.com/office/powerpoint/2010/main" val="3161995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u="sng" kern="1200" dirty="0">
                <a:solidFill>
                  <a:schemeClr val="tx1"/>
                </a:solidFill>
                <a:effectLst/>
                <a:latin typeface="+mn-lt"/>
                <a:ea typeface="+mn-ea"/>
                <a:cs typeface="+mn-cs"/>
              </a:rPr>
              <a:t>Ziel: </a:t>
            </a:r>
            <a:r>
              <a:rPr lang="de-DE" sz="1200" kern="1200" dirty="0">
                <a:solidFill>
                  <a:schemeClr val="tx1"/>
                </a:solidFill>
                <a:effectLst/>
                <a:latin typeface="+mn-lt"/>
                <a:ea typeface="+mn-ea"/>
                <a:cs typeface="+mn-cs"/>
              </a:rPr>
              <a:t>Man beweist, dass man eine Information besitzt ohne diese Information konkret zu enthüllen. Sprich wenn ich in einer Abteilung arbeite und ein Geheimnis oder einen Skandal entdecke und öffentlich machen will, dann muss ich beweisen, dass ich an die Information kommen kann ohne konkret zu enthüllen wer ich bin oder in welcher Abteilung ich arbeite.</a:t>
            </a:r>
            <a:endParaRPr lang="de-DE" b="1" u="sng" dirty="0"/>
          </a:p>
          <a:p>
            <a:endParaRPr lang="de-DE" b="1" u="sng" dirty="0"/>
          </a:p>
          <a:p>
            <a:r>
              <a:rPr lang="de-DE" b="1" u="sng" dirty="0"/>
              <a:t>Beispiel:</a:t>
            </a:r>
          </a:p>
          <a:p>
            <a:r>
              <a:rPr lang="de-DE" dirty="0"/>
              <a:t>Entworfen von J</a:t>
            </a:r>
            <a:r>
              <a:rPr lang="de-DE" sz="1200" b="0" i="0" kern="1200" dirty="0">
                <a:solidFill>
                  <a:schemeClr val="tx1"/>
                </a:solidFill>
                <a:effectLst/>
                <a:latin typeface="+mn-lt"/>
                <a:ea typeface="+mn-ea"/>
                <a:cs typeface="+mn-cs"/>
              </a:rPr>
              <a:t>ean-Jacques </a:t>
            </a:r>
            <a:r>
              <a:rPr lang="de-DE" sz="1200" b="0" i="0" kern="1200" dirty="0" err="1">
                <a:solidFill>
                  <a:schemeClr val="tx1"/>
                </a:solidFill>
                <a:effectLst/>
                <a:latin typeface="+mn-lt"/>
                <a:ea typeface="+mn-ea"/>
                <a:cs typeface="+mn-cs"/>
              </a:rPr>
              <a:t>Quisquater</a:t>
            </a:r>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18</a:t>
            </a:fld>
            <a:endParaRPr lang="en-US"/>
          </a:p>
        </p:txBody>
      </p:sp>
    </p:spTree>
    <p:extLst>
      <p:ext uri="{BB962C8B-B14F-4D97-AF65-F5344CB8AC3E}">
        <p14:creationId xmlns:p14="http://schemas.microsoft.com/office/powerpoint/2010/main" val="1011853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Passwort Richtlinien:</a:t>
            </a:r>
          </a:p>
          <a:p>
            <a:r>
              <a:rPr lang="de-DE" dirty="0"/>
              <a:t>    Auch Password Policy genannt</a:t>
            </a:r>
          </a:p>
          <a:p>
            <a:r>
              <a:rPr lang="de-DE" dirty="0"/>
              <a:t>    Regulärer Ausdruck R (Anzahl Buchstaben gibt Häufigkeit an) und Mindestlänge n</a:t>
            </a:r>
          </a:p>
          <a:p>
            <a:r>
              <a:rPr lang="de-DE" dirty="0"/>
              <a:t>    Policy für 2PAKE und 2PASS entspricht Mutual Policy</a:t>
            </a:r>
          </a:p>
          <a:p>
            <a:r>
              <a:rPr lang="de-DE" dirty="0"/>
              <a:t>    Signifikant werden die </a:t>
            </a:r>
            <a:r>
              <a:rPr lang="de-DE" dirty="0" err="1"/>
              <a:t>Character</a:t>
            </a:r>
            <a:r>
              <a:rPr lang="de-DE" dirty="0"/>
              <a:t> genannt, die zur Erfüllung der Policy benötigt werden</a:t>
            </a:r>
          </a:p>
          <a:p>
            <a:endParaRPr lang="de-DE" dirty="0"/>
          </a:p>
          <a:p>
            <a:r>
              <a:rPr lang="de-DE" b="1" u="sng" dirty="0"/>
              <a:t>Passwort </a:t>
            </a:r>
            <a:r>
              <a:rPr lang="de-DE" b="1" u="sng" dirty="0">
                <a:sym typeface="Wingdings" panose="05000000000000000000" pitchFamily="2" charset="2"/>
              </a:rPr>
              <a:t> Ganzzahl:</a:t>
            </a:r>
          </a:p>
          <a:p>
            <a:r>
              <a:rPr lang="de-DE" dirty="0">
                <a:sym typeface="Wingdings" panose="05000000000000000000" pitchFamily="2" charset="2"/>
              </a:rPr>
              <a:t>    Funktion kann in Paper nachgeschlagen werden</a:t>
            </a:r>
          </a:p>
          <a:p>
            <a:r>
              <a:rPr lang="de-DE" dirty="0">
                <a:sym typeface="Wingdings" panose="05000000000000000000" pitchFamily="2" charset="2"/>
              </a:rPr>
              <a:t>    wird oft als PI angegeben</a:t>
            </a:r>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22</a:t>
            </a:fld>
            <a:endParaRPr lang="en-US"/>
          </a:p>
        </p:txBody>
      </p:sp>
    </p:spTree>
    <p:extLst>
      <p:ext uri="{BB962C8B-B14F-4D97-AF65-F5344CB8AC3E}">
        <p14:creationId xmlns:p14="http://schemas.microsoft.com/office/powerpoint/2010/main" val="29592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Hintergrund:</a:t>
            </a:r>
          </a:p>
          <a:p>
            <a:r>
              <a:rPr lang="de-DE" dirty="0"/>
              <a:t>    In welchem Umfeld befinden wir uns?</a:t>
            </a:r>
          </a:p>
          <a:p>
            <a:r>
              <a:rPr lang="de-DE" dirty="0"/>
              <a:t>    Was ist 2PAKE &amp; 2PASS?</a:t>
            </a:r>
          </a:p>
          <a:p>
            <a:r>
              <a:rPr lang="de-DE" dirty="0"/>
              <a:t>    Wozu braucht man 2PAKE oder 2PASS?</a:t>
            </a:r>
          </a:p>
          <a:p>
            <a:r>
              <a:rPr lang="de-DE" dirty="0"/>
              <a:t>    Wie sichere ich mein </a:t>
            </a:r>
            <a:r>
              <a:rPr lang="de-DE" dirty="0" err="1"/>
              <a:t>Muliusersystem</a:t>
            </a:r>
            <a:r>
              <a:rPr lang="de-DE" dirty="0"/>
              <a:t> ab?</a:t>
            </a:r>
          </a:p>
          <a:p>
            <a:r>
              <a:rPr lang="de-DE" dirty="0"/>
              <a:t>    Vor- und Nachteile der beiden Protokolle?</a:t>
            </a:r>
          </a:p>
          <a:p>
            <a:endParaRPr lang="de-DE" dirty="0"/>
          </a:p>
          <a:p>
            <a:r>
              <a:rPr lang="de-DE" dirty="0"/>
              <a:t>Wenn man Thema hört hat man ja irgendeine Assoziation?</a:t>
            </a:r>
          </a:p>
          <a:p>
            <a:r>
              <a:rPr lang="de-DE" b="1" u="sng" dirty="0"/>
              <a:t>ALSO BEVOR ES LOS GEHT WAS GLAUBT IHR WORUM ES </a:t>
            </a:r>
          </a:p>
          <a:p>
            <a:r>
              <a:rPr lang="de-DE" b="1" u="sng" dirty="0"/>
              <a:t>BEI DEM PAPER GEHT, WENN IHR „</a:t>
            </a:r>
            <a:r>
              <a:rPr lang="de-DE" b="0" u="none" dirty="0" err="1"/>
              <a:t>Two</a:t>
            </a:r>
            <a:r>
              <a:rPr lang="de-DE" b="0" u="none" dirty="0"/>
              <a:t> Server Blind Password Registration hört</a:t>
            </a:r>
            <a:r>
              <a:rPr lang="de-DE" b="1" u="sng" dirty="0"/>
              <a:t>“?</a:t>
            </a:r>
          </a:p>
          <a:p>
            <a:r>
              <a:rPr lang="de-DE" b="0" u="none" dirty="0"/>
              <a:t>Mal schauen wer am ende recht behält</a:t>
            </a: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2</a:t>
            </a:fld>
            <a:endParaRPr lang="en-US"/>
          </a:p>
        </p:txBody>
      </p:sp>
    </p:spTree>
    <p:extLst>
      <p:ext uri="{BB962C8B-B14F-4D97-AF65-F5344CB8AC3E}">
        <p14:creationId xmlns:p14="http://schemas.microsoft.com/office/powerpoint/2010/main" val="12211653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23</a:t>
            </a:fld>
            <a:endParaRPr lang="en-US"/>
          </a:p>
        </p:txBody>
      </p:sp>
    </p:spTree>
    <p:extLst>
      <p:ext uri="{BB962C8B-B14F-4D97-AF65-F5344CB8AC3E}">
        <p14:creationId xmlns:p14="http://schemas.microsoft.com/office/powerpoint/2010/main" val="9017507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Motivation:</a:t>
            </a:r>
          </a:p>
          <a:p>
            <a:r>
              <a:rPr lang="de-DE" dirty="0"/>
              <a:t>    Was will uns das Paper im Rahmen von 2PAKE und 2PASS sagen?</a:t>
            </a:r>
          </a:p>
          <a:p>
            <a:r>
              <a:rPr lang="de-DE" dirty="0"/>
              <a:t>    Was ist das Ziel des Papers?</a:t>
            </a:r>
          </a:p>
          <a:p>
            <a:r>
              <a:rPr lang="de-DE" dirty="0"/>
              <a:t>    Welche Rahmenbedingungen gibt es?</a:t>
            </a:r>
          </a:p>
          <a:p>
            <a:r>
              <a:rPr lang="de-DE" b="1" u="sng" dirty="0" err="1"/>
              <a:t>Begiffe</a:t>
            </a:r>
            <a:r>
              <a:rPr lang="de-DE" b="1" u="sng" dirty="0"/>
              <a:t>:</a:t>
            </a:r>
          </a:p>
          <a:p>
            <a:r>
              <a:rPr lang="de-DE" dirty="0"/>
              <a:t>    Grundlagen für 2BPR</a:t>
            </a:r>
          </a:p>
          <a:p>
            <a:r>
              <a:rPr lang="de-DE" dirty="0"/>
              <a:t>    Was sind </a:t>
            </a:r>
            <a:r>
              <a:rPr lang="de-DE" dirty="0" err="1"/>
              <a:t>Commitments</a:t>
            </a:r>
            <a:r>
              <a:rPr lang="de-DE" dirty="0"/>
              <a:t>?</a:t>
            </a:r>
          </a:p>
          <a:p>
            <a:r>
              <a:rPr lang="de-DE" dirty="0"/>
              <a:t>    Was ist ein Beispiel für deren Gebrauch?</a:t>
            </a: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24</a:t>
            </a:fld>
            <a:endParaRPr lang="en-US"/>
          </a:p>
        </p:txBody>
      </p:sp>
    </p:spTree>
    <p:extLst>
      <p:ext uri="{BB962C8B-B14F-4D97-AF65-F5344CB8AC3E}">
        <p14:creationId xmlns:p14="http://schemas.microsoft.com/office/powerpoint/2010/main" val="38856403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Policy Compliance:</a:t>
            </a:r>
          </a:p>
          <a:p>
            <a:r>
              <a:rPr lang="de-DE" dirty="0">
                <a:solidFill>
                  <a:srgbClr val="FFC000"/>
                </a:solidFill>
              </a:rPr>
              <a:t>    </a:t>
            </a:r>
            <a:r>
              <a:rPr lang="en-US" dirty="0" err="1">
                <a:solidFill>
                  <a:srgbClr val="FFC000"/>
                </a:solidFill>
              </a:rPr>
              <a:t>Angreifer</a:t>
            </a:r>
            <a:r>
              <a:rPr lang="en-US" dirty="0">
                <a:solidFill>
                  <a:srgbClr val="FFC000"/>
                </a:solidFill>
              </a:rPr>
              <a:t> </a:t>
            </a:r>
            <a:r>
              <a:rPr lang="en-US" dirty="0" err="1">
                <a:solidFill>
                  <a:srgbClr val="FFC000"/>
                </a:solidFill>
              </a:rPr>
              <a:t>versucht</a:t>
            </a:r>
            <a:r>
              <a:rPr lang="en-US" dirty="0">
                <a:solidFill>
                  <a:srgbClr val="FFC000"/>
                </a:solidFill>
              </a:rPr>
              <a:t> </a:t>
            </a:r>
            <a:r>
              <a:rPr lang="en-US" dirty="0" err="1">
                <a:solidFill>
                  <a:srgbClr val="FFC000"/>
                </a:solidFill>
              </a:rPr>
              <a:t>Passwort</a:t>
            </a:r>
            <a:r>
              <a:rPr lang="en-US" dirty="0">
                <a:solidFill>
                  <a:srgbClr val="FFC000"/>
                </a:solidFill>
              </a:rPr>
              <a:t> das </a:t>
            </a:r>
            <a:r>
              <a:rPr lang="en-US" dirty="0" err="1">
                <a:solidFill>
                  <a:srgbClr val="FFC000"/>
                </a:solidFill>
              </a:rPr>
              <a:t>nicht</a:t>
            </a:r>
            <a:r>
              <a:rPr lang="en-US" dirty="0">
                <a:solidFill>
                  <a:srgbClr val="FFC000"/>
                </a:solidFill>
              </a:rPr>
              <a:t> Policy </a:t>
            </a:r>
            <a:r>
              <a:rPr lang="en-US" dirty="0" err="1">
                <a:solidFill>
                  <a:srgbClr val="FFC000"/>
                </a:solidFill>
              </a:rPr>
              <a:t>konform</a:t>
            </a:r>
            <a:r>
              <a:rPr lang="en-US" dirty="0">
                <a:solidFill>
                  <a:srgbClr val="FFC000"/>
                </a:solidFill>
              </a:rPr>
              <a:t> </a:t>
            </a:r>
            <a:r>
              <a:rPr lang="en-US" dirty="0" err="1">
                <a:solidFill>
                  <a:srgbClr val="FFC000"/>
                </a:solidFill>
              </a:rPr>
              <a:t>ist</a:t>
            </a:r>
            <a:r>
              <a:rPr lang="en-US" dirty="0">
                <a:solidFill>
                  <a:srgbClr val="FFC000"/>
                </a:solidFill>
              </a:rPr>
              <a:t> </a:t>
            </a:r>
            <a:r>
              <a:rPr lang="en-US" dirty="0" err="1">
                <a:solidFill>
                  <a:srgbClr val="FFC000"/>
                </a:solidFill>
              </a:rPr>
              <a:t>zu</a:t>
            </a:r>
            <a:r>
              <a:rPr lang="en-US" dirty="0">
                <a:solidFill>
                  <a:srgbClr val="FFC000"/>
                </a:solidFill>
              </a:rPr>
              <a:t> </a:t>
            </a:r>
            <a:r>
              <a:rPr lang="en-US" dirty="0" err="1">
                <a:solidFill>
                  <a:srgbClr val="FFC000"/>
                </a:solidFill>
              </a:rPr>
              <a:t>registrieren</a:t>
            </a:r>
            <a:endParaRPr lang="en-US" dirty="0">
              <a:solidFill>
                <a:srgbClr val="FFC000"/>
              </a:solidFill>
            </a:endParaRPr>
          </a:p>
          <a:p>
            <a:endParaRPr lang="de-DE" dirty="0"/>
          </a:p>
          <a:p>
            <a:r>
              <a:rPr lang="de-DE" dirty="0"/>
              <a:t>Man kann das ganze auch formal notieren, steht aber auch im Paper</a:t>
            </a:r>
          </a:p>
        </p:txBody>
      </p:sp>
      <p:sp>
        <p:nvSpPr>
          <p:cNvPr id="4" name="Foliennummernplatzhalter 3"/>
          <p:cNvSpPr>
            <a:spLocks noGrp="1"/>
          </p:cNvSpPr>
          <p:nvPr>
            <p:ph type="sldNum" sz="quarter" idx="10"/>
          </p:nvPr>
        </p:nvSpPr>
        <p:spPr/>
        <p:txBody>
          <a:bodyPr/>
          <a:lstStyle/>
          <a:p>
            <a:fld id="{19F2E689-7ADB-4F62-9F21-572B82886E3D}" type="slidenum">
              <a:rPr lang="en-US" smtClean="0"/>
              <a:t>25</a:t>
            </a:fld>
            <a:endParaRPr lang="en-US"/>
          </a:p>
        </p:txBody>
      </p:sp>
    </p:spTree>
    <p:extLst>
      <p:ext uri="{BB962C8B-B14F-4D97-AF65-F5344CB8AC3E}">
        <p14:creationId xmlns:p14="http://schemas.microsoft.com/office/powerpoint/2010/main" val="37545493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PC stellt sicher das der kein Client ein unsicheres PW auswählen kann und</a:t>
            </a:r>
          </a:p>
          <a:p>
            <a:r>
              <a:rPr lang="de-DE" dirty="0"/>
              <a:t>sichert das Protokoll gegen Attacken aus dem Client Bereich ab.</a:t>
            </a:r>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F2E689-7ADB-4F62-9F21-572B82886E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20614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Password Blindness:</a:t>
            </a:r>
          </a:p>
          <a:p>
            <a:r>
              <a:rPr lang="en-US" dirty="0"/>
              <a:t>    Gilt </a:t>
            </a:r>
            <a:r>
              <a:rPr lang="en-US" dirty="0" err="1"/>
              <a:t>für</a:t>
            </a:r>
            <a:r>
              <a:rPr lang="en-US" dirty="0"/>
              <a:t> </a:t>
            </a:r>
            <a:r>
              <a:rPr lang="en-US" dirty="0" err="1"/>
              <a:t>alle</a:t>
            </a:r>
            <a:r>
              <a:rPr lang="en-US" dirty="0"/>
              <a:t> Policies und </a:t>
            </a:r>
            <a:r>
              <a:rPr lang="en-US" dirty="0" err="1"/>
              <a:t>alle</a:t>
            </a:r>
            <a:r>
              <a:rPr lang="en-US" dirty="0"/>
              <a:t> </a:t>
            </a:r>
            <a:r>
              <a:rPr lang="en-US" dirty="0" err="1"/>
              <a:t>Passwörter</a:t>
            </a:r>
            <a:endParaRPr lang="en-US" dirty="0"/>
          </a:p>
          <a:p>
            <a:endParaRPr lang="de-DE" dirty="0"/>
          </a:p>
          <a:p>
            <a:r>
              <a:rPr lang="de-DE" b="1" u="sng" dirty="0" err="1"/>
              <a:t>Two</a:t>
            </a:r>
            <a:r>
              <a:rPr lang="de-DE" b="1" u="sng" dirty="0"/>
              <a:t> Server Blind Password Registration</a:t>
            </a:r>
          </a:p>
          <a:p>
            <a:r>
              <a:rPr lang="de-DE" dirty="0"/>
              <a:t>Die Server akzeptieren das Passwort zur Mutual Password Policy eventuell, wenn …</a:t>
            </a:r>
          </a:p>
          <a:p>
            <a:r>
              <a:rPr lang="de-DE" dirty="0"/>
              <a:t>    1. das Passwort Policy konform ist</a:t>
            </a:r>
          </a:p>
          <a:p>
            <a:r>
              <a:rPr lang="de-DE" dirty="0"/>
              <a:t>    2. s</a:t>
            </a:r>
            <a:r>
              <a:rPr lang="de-DE" baseline="-25000" dirty="0"/>
              <a:t>1</a:t>
            </a:r>
            <a:r>
              <a:rPr lang="de-DE" baseline="0" dirty="0"/>
              <a:t> + s</a:t>
            </a:r>
            <a:r>
              <a:rPr lang="de-DE" baseline="-25000" dirty="0"/>
              <a:t>2</a:t>
            </a:r>
            <a:r>
              <a:rPr lang="de-DE" baseline="0" dirty="0"/>
              <a:t> = </a:t>
            </a:r>
            <a:r>
              <a:rPr lang="el-GR" baseline="0" dirty="0">
                <a:latin typeface="Calibri" panose="020F0502020204030204" pitchFamily="34" charset="0"/>
                <a:cs typeface="Calibri" panose="020F0502020204030204" pitchFamily="34" charset="0"/>
              </a:rPr>
              <a:t>π</a:t>
            </a:r>
            <a:endParaRPr lang="de-DE" baseline="0" dirty="0">
              <a:latin typeface="Calibri" panose="020F0502020204030204" pitchFamily="34" charset="0"/>
              <a:cs typeface="Calibri" panose="020F0502020204030204" pitchFamily="34" charset="0"/>
            </a:endParaRPr>
          </a:p>
          <a:p>
            <a:endParaRPr lang="de-DE" baseline="0" dirty="0">
              <a:latin typeface="Calibri" panose="020F0502020204030204" pitchFamily="34" charset="0"/>
              <a:cs typeface="Calibri" panose="020F0502020204030204" pitchFamily="34" charset="0"/>
            </a:endParaRPr>
          </a:p>
          <a:p>
            <a:r>
              <a:rPr lang="de-DE" baseline="0" dirty="0">
                <a:latin typeface="Calibri" panose="020F0502020204030204" pitchFamily="34" charset="0"/>
                <a:cs typeface="Calibri" panose="020F0502020204030204" pitchFamily="34" charset="0"/>
                <a:sym typeface="Wingdings" panose="05000000000000000000" pitchFamily="2" charset="2"/>
              </a:rPr>
              <a:t> Da die beiden Server physikalisch getrennt sind kann mehr oder weniger nie eine offline Wörterbuchattacke gemountet werden.</a:t>
            </a:r>
            <a:endParaRPr lang="de-DE" baseline="0" dirty="0">
              <a:latin typeface="Calibri" panose="020F0502020204030204" pitchFamily="34" charset="0"/>
              <a:cs typeface="Calibri" panose="020F0502020204030204" pitchFamily="34" charset="0"/>
            </a:endParaRPr>
          </a:p>
          <a:p>
            <a:endParaRPr lang="de-DE" i="1" baseline="0" dirty="0">
              <a:latin typeface="Calibri" panose="020F0502020204030204" pitchFamily="34" charset="0"/>
              <a:ea typeface="Cambria Math" panose="02040503050406030204" pitchFamily="18" charset="0"/>
              <a:cs typeface="Calibri" panose="020F0502020204030204" pitchFamily="34" charset="0"/>
            </a:endParaRPr>
          </a:p>
          <a:p>
            <a:endParaRPr lang="en-US" i="1" dirty="0">
              <a:latin typeface="Cambria Math" panose="02040503050406030204" pitchFamily="18" charset="0"/>
              <a:ea typeface="Cambria Math" panose="02040503050406030204" pitchFamily="18" charset="0"/>
            </a:endParaRP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27</a:t>
            </a:fld>
            <a:endParaRPr lang="en-US"/>
          </a:p>
        </p:txBody>
      </p:sp>
    </p:spTree>
    <p:extLst>
      <p:ext uri="{BB962C8B-B14F-4D97-AF65-F5344CB8AC3E}">
        <p14:creationId xmlns:p14="http://schemas.microsoft.com/office/powerpoint/2010/main" val="40776860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Password Blindness: Die Server kennen das Passwort nicht.</a:t>
            </a:r>
          </a:p>
          <a:p>
            <a:r>
              <a:rPr lang="de-DE" dirty="0"/>
              <a:t>Selbst wenn ein Hacker einen Server vollständig kontrolliert, soll er nicht in der Lage sein ein vollständiges Passwort irgendeines Users ermitteln zu können.</a:t>
            </a:r>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F2E689-7ADB-4F62-9F21-572B82886E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34573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den nächsten Folien werden wir das Protokoll zeitlich durchgehen und graphisch veranschaulichen</a:t>
            </a:r>
          </a:p>
          <a:p>
            <a:endParaRPr lang="de-DE" dirty="0"/>
          </a:p>
          <a:p>
            <a:r>
              <a:rPr lang="de-DE" dirty="0"/>
              <a:t>Protokolle basieren auf einem festen zeitlichen Ablauf</a:t>
            </a:r>
          </a:p>
          <a:p>
            <a:r>
              <a:rPr lang="de-DE" dirty="0"/>
              <a:t>Nach dem Motto </a:t>
            </a:r>
            <a:r>
              <a:rPr lang="de-DE" b="1" u="sng" dirty="0"/>
              <a:t>wenn </a:t>
            </a:r>
            <a:r>
              <a:rPr lang="de-DE" b="1" u="sng" dirty="0">
                <a:sym typeface="Wingdings" panose="05000000000000000000" pitchFamily="2" charset="2"/>
              </a:rPr>
              <a:t> dann</a:t>
            </a:r>
            <a:endParaRPr lang="de-DE" b="1" u="sng" dirty="0"/>
          </a:p>
        </p:txBody>
      </p:sp>
      <p:sp>
        <p:nvSpPr>
          <p:cNvPr id="4" name="Foliennummernplatzhalter 3"/>
          <p:cNvSpPr>
            <a:spLocks noGrp="1"/>
          </p:cNvSpPr>
          <p:nvPr>
            <p:ph type="sldNum" sz="quarter" idx="10"/>
          </p:nvPr>
        </p:nvSpPr>
        <p:spPr/>
        <p:txBody>
          <a:bodyPr/>
          <a:lstStyle/>
          <a:p>
            <a:fld id="{19F2E689-7ADB-4F62-9F21-572B82886E3D}" type="slidenum">
              <a:rPr lang="en-US" smtClean="0"/>
              <a:t>29</a:t>
            </a:fld>
            <a:endParaRPr lang="en-US"/>
          </a:p>
        </p:txBody>
      </p:sp>
    </p:spTree>
    <p:extLst>
      <p:ext uri="{BB962C8B-B14F-4D97-AF65-F5344CB8AC3E}">
        <p14:creationId xmlns:p14="http://schemas.microsoft.com/office/powerpoint/2010/main" val="14579959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Ausgangsposition:</a:t>
            </a:r>
          </a:p>
          <a:p>
            <a:r>
              <a:rPr lang="de-DE" dirty="0"/>
              <a:t>    Der Client hat die Password </a:t>
            </a:r>
            <a:r>
              <a:rPr lang="de-DE" dirty="0" err="1"/>
              <a:t>Policies</a:t>
            </a:r>
            <a:r>
              <a:rPr lang="de-DE" dirty="0"/>
              <a:t> der beiden Server erhalten</a:t>
            </a:r>
          </a:p>
          <a:p>
            <a:r>
              <a:rPr lang="de-DE" dirty="0"/>
              <a:t>    Alle Kanäle sind verschlüsselt und vom Server </a:t>
            </a:r>
            <a:r>
              <a:rPr lang="de-DE" dirty="0" err="1"/>
              <a:t>authetifiziert</a:t>
            </a:r>
            <a:endParaRPr lang="de-DE" dirty="0"/>
          </a:p>
          <a:p>
            <a:endParaRPr lang="de-DE" dirty="0"/>
          </a:p>
          <a:p>
            <a:r>
              <a:rPr lang="de-DE" b="1" u="sng" dirty="0"/>
              <a:t>4. </a:t>
            </a:r>
            <a:r>
              <a:rPr lang="de-DE" dirty="0"/>
              <a:t>Share Größen sind zufällig</a:t>
            </a:r>
          </a:p>
          <a:p>
            <a:r>
              <a:rPr lang="de-DE" b="1" u="sng" dirty="0"/>
              <a:t>5. </a:t>
            </a:r>
            <a:r>
              <a:rPr lang="de-DE" dirty="0"/>
              <a:t>Die </a:t>
            </a:r>
            <a:r>
              <a:rPr lang="de-DE" dirty="0" err="1"/>
              <a:t>Commitments</a:t>
            </a:r>
            <a:r>
              <a:rPr lang="de-DE" dirty="0"/>
              <a:t> bewirken, dass der Client bis zum Ende an das Passwort gebunden ist</a:t>
            </a:r>
          </a:p>
          <a:p>
            <a:r>
              <a:rPr lang="de-DE" dirty="0"/>
              <a:t>    Er kann also nicht zwischendurch ein neues illegales Passwort wählen</a:t>
            </a:r>
          </a:p>
        </p:txBody>
      </p:sp>
      <p:sp>
        <p:nvSpPr>
          <p:cNvPr id="4" name="Foliennummernplatzhalter 3"/>
          <p:cNvSpPr>
            <a:spLocks noGrp="1"/>
          </p:cNvSpPr>
          <p:nvPr>
            <p:ph type="sldNum" sz="quarter" idx="10"/>
          </p:nvPr>
        </p:nvSpPr>
        <p:spPr/>
        <p:txBody>
          <a:bodyPr/>
          <a:lstStyle/>
          <a:p>
            <a:fld id="{19F2E689-7ADB-4F62-9F21-572B82886E3D}" type="slidenum">
              <a:rPr lang="en-US" smtClean="0"/>
              <a:t>30</a:t>
            </a:fld>
            <a:endParaRPr lang="en-US"/>
          </a:p>
        </p:txBody>
      </p:sp>
    </p:spTree>
    <p:extLst>
      <p:ext uri="{BB962C8B-B14F-4D97-AF65-F5344CB8AC3E}">
        <p14:creationId xmlns:p14="http://schemas.microsoft.com/office/powerpoint/2010/main" val="16545093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 Client bereitet die Kommunikation vor</a:t>
            </a:r>
          </a:p>
          <a:p>
            <a:endParaRPr lang="de-DE" dirty="0"/>
          </a:p>
          <a:p>
            <a:r>
              <a:rPr lang="de-DE" dirty="0"/>
              <a:t>Die Server sind in diesen Schritt nicht involviert</a:t>
            </a:r>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F2E689-7ADB-4F62-9F21-572B82886E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02078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TAFELBILD:</a:t>
            </a:r>
          </a:p>
          <a:p>
            <a:pPr marL="228600" indent="-228600">
              <a:buAutoNum type="arabicPeriod"/>
            </a:pPr>
            <a:r>
              <a:rPr lang="de-DE" b="0" u="none" dirty="0" err="1"/>
              <a:t>pw</a:t>
            </a:r>
            <a:r>
              <a:rPr lang="de-DE" b="0" u="none" dirty="0"/>
              <a:t> = P4s5w0rd</a:t>
            </a:r>
          </a:p>
          <a:p>
            <a:pPr marL="228600" indent="-228600">
              <a:buAutoNum type="arabicPeriod"/>
            </a:pPr>
            <a:r>
              <a:rPr lang="de-DE" b="0" u="none" dirty="0">
                <a:latin typeface="Calibri" panose="020F0502020204030204" pitchFamily="34" charset="0"/>
                <a:cs typeface="Calibri" panose="020F0502020204030204" pitchFamily="34" charset="0"/>
              </a:rPr>
              <a:t>π = 450</a:t>
            </a:r>
          </a:p>
          <a:p>
            <a:pPr marL="228600" indent="-228600">
              <a:buAutoNum type="arabicPeriod"/>
            </a:pPr>
            <a:r>
              <a:rPr lang="de-DE" b="0" u="none" dirty="0">
                <a:latin typeface="Calibri" panose="020F0502020204030204" pitchFamily="34" charset="0"/>
                <a:cs typeface="Calibri" panose="020F0502020204030204" pitchFamily="34" charset="0"/>
              </a:rPr>
              <a:t>π</a:t>
            </a:r>
            <a:r>
              <a:rPr lang="de-DE" b="0" u="none" baseline="-25000" dirty="0">
                <a:latin typeface="Calibri" panose="020F0502020204030204" pitchFamily="34" charset="0"/>
                <a:cs typeface="Calibri" panose="020F0502020204030204" pitchFamily="34" charset="0"/>
              </a:rPr>
              <a:t>i</a:t>
            </a:r>
            <a:r>
              <a:rPr lang="de-DE" b="0" u="none" baseline="0" dirty="0">
                <a:latin typeface="Calibri" panose="020F0502020204030204" pitchFamily="34" charset="0"/>
                <a:cs typeface="Calibri" panose="020F0502020204030204" pitchFamily="34" charset="0"/>
              </a:rPr>
              <a:t> = Buchstabe mit Index i, </a:t>
            </a:r>
            <a:r>
              <a:rPr lang="de-DE" b="0" u="none" dirty="0">
                <a:latin typeface="Calibri" panose="020F0502020204030204" pitchFamily="34" charset="0"/>
                <a:cs typeface="Calibri" panose="020F0502020204030204" pitchFamily="34" charset="0"/>
              </a:rPr>
              <a:t>π</a:t>
            </a:r>
            <a:r>
              <a:rPr lang="de-DE" b="0" u="none" baseline="-25000" dirty="0">
                <a:latin typeface="Calibri" panose="020F0502020204030204" pitchFamily="34" charset="0"/>
                <a:cs typeface="Calibri" panose="020F0502020204030204" pitchFamily="34" charset="0"/>
              </a:rPr>
              <a:t>0 </a:t>
            </a:r>
            <a:r>
              <a:rPr lang="de-DE" b="0" u="none" baseline="0" dirty="0">
                <a:latin typeface="Calibri" panose="020F0502020204030204" pitchFamily="34" charset="0"/>
                <a:cs typeface="Calibri" panose="020F0502020204030204" pitchFamily="34" charset="0"/>
              </a:rPr>
              <a:t>= 45 entspricht „P“</a:t>
            </a:r>
          </a:p>
          <a:p>
            <a:pPr marL="228600" indent="-228600">
              <a:buFont typeface="+mj-lt"/>
              <a:buAutoNum type="arabicPeriod"/>
            </a:pPr>
            <a:r>
              <a:rPr lang="de-DE" b="0" u="none" dirty="0"/>
              <a:t>S</a:t>
            </a:r>
            <a:r>
              <a:rPr lang="de-DE" b="0" u="none" baseline="-25000" dirty="0"/>
              <a:t>0</a:t>
            </a:r>
            <a:r>
              <a:rPr lang="de-DE" b="0" u="none" baseline="0" dirty="0"/>
              <a:t> = 300, S</a:t>
            </a:r>
            <a:r>
              <a:rPr lang="de-DE" b="0" u="none" baseline="-25000" dirty="0"/>
              <a:t>1</a:t>
            </a:r>
            <a:r>
              <a:rPr lang="de-DE" b="0" u="none" baseline="0" dirty="0"/>
              <a:t> = 150</a:t>
            </a:r>
          </a:p>
          <a:p>
            <a:pPr marL="228600" indent="-228600">
              <a:buFont typeface="+mj-lt"/>
              <a:buAutoNum type="arabicPeriod"/>
            </a:pPr>
            <a:r>
              <a:rPr lang="de-DE" b="0" u="none" baseline="0" dirty="0"/>
              <a:t>C</a:t>
            </a:r>
            <a:r>
              <a:rPr lang="de-DE" b="0" u="none" baseline="-25000" dirty="0"/>
              <a:t>0 </a:t>
            </a:r>
            <a:r>
              <a:rPr lang="de-DE" b="0" u="none" baseline="0" dirty="0"/>
              <a:t>= </a:t>
            </a:r>
            <a:r>
              <a:rPr lang="de-DE" b="0" u="none" baseline="0" dirty="0" err="1"/>
              <a:t>Commitment</a:t>
            </a:r>
            <a:r>
              <a:rPr lang="de-DE" b="0" u="none" baseline="0" dirty="0"/>
              <a:t> für 300, C</a:t>
            </a:r>
            <a:r>
              <a:rPr lang="de-DE" b="0" u="none" baseline="-25000" dirty="0"/>
              <a:t>1</a:t>
            </a:r>
            <a:r>
              <a:rPr lang="de-DE" b="0" u="none" baseline="0" dirty="0"/>
              <a:t>=</a:t>
            </a:r>
            <a:r>
              <a:rPr lang="de-DE" b="0" u="none" baseline="0" dirty="0" err="1"/>
              <a:t>Commitment</a:t>
            </a:r>
            <a:r>
              <a:rPr lang="de-DE" b="0" u="none" baseline="0" dirty="0"/>
              <a:t> für 150, P</a:t>
            </a:r>
            <a:r>
              <a:rPr lang="de-DE" b="0" u="none" baseline="-25000" dirty="0"/>
              <a:t>0</a:t>
            </a:r>
            <a:r>
              <a:rPr lang="de-DE" b="0" u="none" baseline="0" dirty="0"/>
              <a:t>=C</a:t>
            </a:r>
            <a:r>
              <a:rPr lang="de-DE" b="0" u="none" baseline="-25000" dirty="0"/>
              <a:t>0 </a:t>
            </a:r>
            <a:r>
              <a:rPr lang="de-DE" b="0" u="none" baseline="0" dirty="0"/>
              <a:t>mit S</a:t>
            </a:r>
            <a:r>
              <a:rPr lang="de-DE" b="0" u="none" baseline="-25000" dirty="0"/>
              <a:t>1</a:t>
            </a:r>
            <a:r>
              <a:rPr lang="de-DE" b="0" u="none" baseline="0" dirty="0"/>
              <a:t>, P</a:t>
            </a:r>
            <a:r>
              <a:rPr lang="de-DE" b="0" u="none" baseline="-25000" dirty="0"/>
              <a:t>1</a:t>
            </a:r>
            <a:r>
              <a:rPr lang="de-DE" b="0" u="none" baseline="0" dirty="0"/>
              <a:t>=C</a:t>
            </a:r>
            <a:r>
              <a:rPr lang="de-DE" b="0" u="none" baseline="-25000" dirty="0"/>
              <a:t>1</a:t>
            </a:r>
            <a:r>
              <a:rPr lang="de-DE" b="0" u="none" baseline="0" dirty="0"/>
              <a:t> mit S</a:t>
            </a:r>
            <a:r>
              <a:rPr lang="de-DE" b="0" u="none" baseline="-25000" dirty="0"/>
              <a:t>0</a:t>
            </a:r>
          </a:p>
          <a:p>
            <a:pPr marL="0" indent="0">
              <a:buFont typeface="+mj-lt"/>
              <a:buNone/>
            </a:pPr>
            <a:r>
              <a:rPr lang="de-DE" b="0" u="none" baseline="-25000" dirty="0"/>
              <a:t>         </a:t>
            </a:r>
            <a:r>
              <a:rPr lang="de-DE" b="1" u="none" baseline="-25000" dirty="0"/>
              <a:t>WICHTIG FÜR DIE 3 PAHSE DES PROTOKOLLS</a:t>
            </a:r>
          </a:p>
          <a:p>
            <a:pPr marL="228600" indent="-228600">
              <a:buAutoNum type="arabicPeriod"/>
            </a:pPr>
            <a:endParaRPr lang="de-DE" b="0" u="none" dirty="0"/>
          </a:p>
          <a:p>
            <a:pPr marL="228600" indent="-228600">
              <a:buAutoNum type="arabicPeriod"/>
            </a:pPr>
            <a:endParaRPr lang="de-DE" b="0" u="none" dirty="0"/>
          </a:p>
        </p:txBody>
      </p:sp>
      <p:sp>
        <p:nvSpPr>
          <p:cNvPr id="4" name="Foliennummernplatzhalter 3"/>
          <p:cNvSpPr>
            <a:spLocks noGrp="1"/>
          </p:cNvSpPr>
          <p:nvPr>
            <p:ph type="sldNum" sz="quarter" idx="10"/>
          </p:nvPr>
        </p:nvSpPr>
        <p:spPr/>
        <p:txBody>
          <a:bodyPr/>
          <a:lstStyle/>
          <a:p>
            <a:fld id="{19F2E689-7ADB-4F62-9F21-572B82886E3D}" type="slidenum">
              <a:rPr lang="en-US" smtClean="0"/>
              <a:t>32</a:t>
            </a:fld>
            <a:endParaRPr lang="en-US"/>
          </a:p>
        </p:txBody>
      </p:sp>
    </p:spTree>
    <p:extLst>
      <p:ext uri="{BB962C8B-B14F-4D97-AF65-F5344CB8AC3E}">
        <p14:creationId xmlns:p14="http://schemas.microsoft.com/office/powerpoint/2010/main" val="287666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1. Multiusersystem:</a:t>
            </a:r>
          </a:p>
          <a:p>
            <a:r>
              <a:rPr lang="de-DE" dirty="0"/>
              <a:t> - Apps verbinden Leute</a:t>
            </a:r>
          </a:p>
          <a:p>
            <a:r>
              <a:rPr lang="de-DE" dirty="0"/>
              <a:t> - Informationen teilen</a:t>
            </a:r>
          </a:p>
          <a:p>
            <a:r>
              <a:rPr lang="de-DE" dirty="0"/>
              <a:t> - Zusätzliche Desktopapplikation</a:t>
            </a:r>
          </a:p>
          <a:p>
            <a:r>
              <a:rPr lang="de-DE" dirty="0"/>
              <a:t> </a:t>
            </a:r>
            <a:r>
              <a:rPr lang="de-DE" dirty="0">
                <a:sym typeface="Wingdings" panose="05000000000000000000" pitchFamily="2" charset="2"/>
              </a:rPr>
              <a:t> Viele Vorteile daher so beliebt</a:t>
            </a:r>
            <a:endParaRPr lang="de-DE" dirty="0"/>
          </a:p>
          <a:p>
            <a:endParaRPr lang="de-DE" dirty="0"/>
          </a:p>
          <a:p>
            <a:r>
              <a:rPr lang="de-DE" sz="1200" b="1" u="sng" kern="1200" dirty="0">
                <a:solidFill>
                  <a:schemeClr val="tx1"/>
                </a:solidFill>
                <a:latin typeface="+mn-lt"/>
                <a:ea typeface="+mn-ea"/>
                <a:cs typeface="+mn-cs"/>
              </a:rPr>
              <a:t>2. Einzel- oder Einplatzsystem:</a:t>
            </a:r>
          </a:p>
          <a:p>
            <a:r>
              <a:rPr lang="de-DE" dirty="0"/>
              <a:t> - Word, PowerPoint nur bedingt</a:t>
            </a:r>
          </a:p>
        </p:txBody>
      </p:sp>
      <p:sp>
        <p:nvSpPr>
          <p:cNvPr id="4" name="Foliennummernplatzhalter 3"/>
          <p:cNvSpPr>
            <a:spLocks noGrp="1"/>
          </p:cNvSpPr>
          <p:nvPr>
            <p:ph type="sldNum" sz="quarter" idx="10"/>
          </p:nvPr>
        </p:nvSpPr>
        <p:spPr/>
        <p:txBody>
          <a:bodyPr/>
          <a:lstStyle/>
          <a:p>
            <a:fld id="{19F2E689-7ADB-4F62-9F21-572B82886E3D}" type="slidenum">
              <a:rPr lang="en-US" smtClean="0"/>
              <a:t>3</a:t>
            </a:fld>
            <a:endParaRPr lang="en-US"/>
          </a:p>
        </p:txBody>
      </p:sp>
    </p:spTree>
    <p:extLst>
      <p:ext uri="{BB962C8B-B14F-4D97-AF65-F5344CB8AC3E}">
        <p14:creationId xmlns:p14="http://schemas.microsoft.com/office/powerpoint/2010/main" val="20088845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a:t>
            </a:r>
          </a:p>
        </p:txBody>
      </p:sp>
      <p:sp>
        <p:nvSpPr>
          <p:cNvPr id="4" name="Foliennummernplatzhalter 3"/>
          <p:cNvSpPr>
            <a:spLocks noGrp="1"/>
          </p:cNvSpPr>
          <p:nvPr>
            <p:ph type="sldNum" sz="quarter" idx="10"/>
          </p:nvPr>
        </p:nvSpPr>
        <p:spPr/>
        <p:txBody>
          <a:bodyPr/>
          <a:lstStyle/>
          <a:p>
            <a:fld id="{19F2E689-7ADB-4F62-9F21-572B82886E3D}" type="slidenum">
              <a:rPr lang="en-US" smtClean="0"/>
              <a:t>33</a:t>
            </a:fld>
            <a:endParaRPr lang="en-US"/>
          </a:p>
        </p:txBody>
      </p:sp>
    </p:spTree>
    <p:extLst>
      <p:ext uri="{BB962C8B-B14F-4D97-AF65-F5344CB8AC3E}">
        <p14:creationId xmlns:p14="http://schemas.microsoft.com/office/powerpoint/2010/main" val="21685172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folgenden 3 Proofs sind die Hauptleistung der Autoren</a:t>
            </a:r>
          </a:p>
        </p:txBody>
      </p:sp>
      <p:sp>
        <p:nvSpPr>
          <p:cNvPr id="4" name="Foliennummernplatzhalter 3"/>
          <p:cNvSpPr>
            <a:spLocks noGrp="1"/>
          </p:cNvSpPr>
          <p:nvPr>
            <p:ph type="sldNum" sz="quarter" idx="10"/>
          </p:nvPr>
        </p:nvSpPr>
        <p:spPr/>
        <p:txBody>
          <a:bodyPr/>
          <a:lstStyle/>
          <a:p>
            <a:fld id="{19F2E689-7ADB-4F62-9F21-572B82886E3D}" type="slidenum">
              <a:rPr lang="en-US" smtClean="0"/>
              <a:t>34</a:t>
            </a:fld>
            <a:endParaRPr lang="en-US"/>
          </a:p>
        </p:txBody>
      </p:sp>
    </p:spTree>
    <p:extLst>
      <p:ext uri="{BB962C8B-B14F-4D97-AF65-F5344CB8AC3E}">
        <p14:creationId xmlns:p14="http://schemas.microsoft.com/office/powerpoint/2010/main" val="2539783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Kommunikation zwischen Servern kann auch über Client laufen</a:t>
            </a:r>
          </a:p>
          <a:p>
            <a:endParaRPr lang="de-DE" dirty="0"/>
          </a:p>
          <a:p>
            <a:r>
              <a:rPr lang="de-DE" dirty="0"/>
              <a:t>Alle Kanäle sind verschlüsselt und gesichert</a:t>
            </a:r>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F2E689-7ADB-4F62-9F21-572B82886E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64329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a:t>
            </a:r>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F2E689-7ADB-4F62-9F21-572B82886E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54968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werden die </a:t>
            </a:r>
            <a:r>
              <a:rPr lang="de-DE" dirty="0" err="1"/>
              <a:t>Commitments</a:t>
            </a:r>
            <a:r>
              <a:rPr lang="de-DE" dirty="0"/>
              <a:t> aufgedeckt</a:t>
            </a:r>
          </a:p>
        </p:txBody>
      </p:sp>
      <p:sp>
        <p:nvSpPr>
          <p:cNvPr id="4" name="Foliennummernplatzhalter 3"/>
          <p:cNvSpPr>
            <a:spLocks noGrp="1"/>
          </p:cNvSpPr>
          <p:nvPr>
            <p:ph type="sldNum" sz="quarter" idx="10"/>
          </p:nvPr>
        </p:nvSpPr>
        <p:spPr/>
        <p:txBody>
          <a:bodyPr/>
          <a:lstStyle/>
          <a:p>
            <a:fld id="{19F2E689-7ADB-4F62-9F21-572B82886E3D}" type="slidenum">
              <a:rPr lang="en-US" smtClean="0"/>
              <a:t>39</a:t>
            </a:fld>
            <a:endParaRPr lang="en-US"/>
          </a:p>
        </p:txBody>
      </p:sp>
    </p:spTree>
    <p:extLst>
      <p:ext uri="{BB962C8B-B14F-4D97-AF65-F5344CB8AC3E}">
        <p14:creationId xmlns:p14="http://schemas.microsoft.com/office/powerpoint/2010/main" val="21316049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a:t>
            </a:r>
          </a:p>
        </p:txBody>
      </p:sp>
      <p:sp>
        <p:nvSpPr>
          <p:cNvPr id="4" name="Foliennummernplatzhalter 3"/>
          <p:cNvSpPr>
            <a:spLocks noGrp="1"/>
          </p:cNvSpPr>
          <p:nvPr>
            <p:ph type="sldNum" sz="quarter" idx="10"/>
          </p:nvPr>
        </p:nvSpPr>
        <p:spPr/>
        <p:txBody>
          <a:bodyPr/>
          <a:lstStyle/>
          <a:p>
            <a:fld id="{19F2E689-7ADB-4F62-9F21-572B82886E3D}" type="slidenum">
              <a:rPr lang="en-US" smtClean="0"/>
              <a:t>40</a:t>
            </a:fld>
            <a:endParaRPr lang="en-US"/>
          </a:p>
        </p:txBody>
      </p:sp>
    </p:spTree>
    <p:extLst>
      <p:ext uri="{BB962C8B-B14F-4D97-AF65-F5344CB8AC3E}">
        <p14:creationId xmlns:p14="http://schemas.microsoft.com/office/powerpoint/2010/main" val="929219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Kommunikation zwischen Servern kann auch über Client laufen</a:t>
            </a:r>
          </a:p>
          <a:p>
            <a:endParaRPr lang="de-DE" dirty="0"/>
          </a:p>
          <a:p>
            <a:r>
              <a:rPr lang="de-DE" dirty="0"/>
              <a:t>Alle Kanäle sind verschlüsselt und gesichert</a:t>
            </a:r>
          </a:p>
          <a:p>
            <a:endParaRPr lang="de-DE" dirty="0"/>
          </a:p>
          <a:p>
            <a:r>
              <a:rPr lang="de-DE" dirty="0"/>
              <a:t>Um den „Kreis der Sicherheit“ zu schließen muss nun noch die Kommunikation zwischen den Servern stattfinden</a:t>
            </a:r>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F2E689-7ADB-4F62-9F21-572B82886E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32735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Begriff:</a:t>
            </a:r>
          </a:p>
          <a:p>
            <a:r>
              <a:rPr lang="de-DE" b="0" u="none" dirty="0"/>
              <a:t>    Games</a:t>
            </a: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42</a:t>
            </a:fld>
            <a:endParaRPr lang="en-US"/>
          </a:p>
        </p:txBody>
      </p:sp>
    </p:spTree>
    <p:extLst>
      <p:ext uri="{BB962C8B-B14F-4D97-AF65-F5344CB8AC3E}">
        <p14:creationId xmlns:p14="http://schemas.microsoft.com/office/powerpoint/2010/main" val="15225288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a:t>
            </a:r>
          </a:p>
        </p:txBody>
      </p:sp>
      <p:sp>
        <p:nvSpPr>
          <p:cNvPr id="4" name="Foliennummernplatzhalter 3"/>
          <p:cNvSpPr>
            <a:spLocks noGrp="1"/>
          </p:cNvSpPr>
          <p:nvPr>
            <p:ph type="sldNum" sz="quarter" idx="10"/>
          </p:nvPr>
        </p:nvSpPr>
        <p:spPr/>
        <p:txBody>
          <a:bodyPr/>
          <a:lstStyle/>
          <a:p>
            <a:fld id="{19F2E689-7ADB-4F62-9F21-572B82886E3D}" type="slidenum">
              <a:rPr lang="en-US" smtClean="0"/>
              <a:t>44</a:t>
            </a:fld>
            <a:endParaRPr lang="en-US"/>
          </a:p>
        </p:txBody>
      </p:sp>
    </p:spTree>
    <p:extLst>
      <p:ext uri="{BB962C8B-B14F-4D97-AF65-F5344CB8AC3E}">
        <p14:creationId xmlns:p14="http://schemas.microsoft.com/office/powerpoint/2010/main" val="11545902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Performance:</a:t>
            </a:r>
          </a:p>
          <a:p>
            <a:r>
              <a:rPr lang="de-DE" dirty="0"/>
              <a:t>Implementierung ist nicht parallelisiert</a:t>
            </a:r>
          </a:p>
        </p:txBody>
      </p:sp>
      <p:sp>
        <p:nvSpPr>
          <p:cNvPr id="4" name="Foliennummernplatzhalter 3"/>
          <p:cNvSpPr>
            <a:spLocks noGrp="1"/>
          </p:cNvSpPr>
          <p:nvPr>
            <p:ph type="sldNum" sz="quarter" idx="10"/>
          </p:nvPr>
        </p:nvSpPr>
        <p:spPr/>
        <p:txBody>
          <a:bodyPr/>
          <a:lstStyle/>
          <a:p>
            <a:fld id="{19F2E689-7ADB-4F62-9F21-572B82886E3D}" type="slidenum">
              <a:rPr lang="en-US" smtClean="0"/>
              <a:t>46</a:t>
            </a:fld>
            <a:endParaRPr lang="en-US"/>
          </a:p>
        </p:txBody>
      </p:sp>
    </p:spTree>
    <p:extLst>
      <p:ext uri="{BB962C8B-B14F-4D97-AF65-F5344CB8AC3E}">
        <p14:creationId xmlns:p14="http://schemas.microsoft.com/office/powerpoint/2010/main" val="2668791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Angenommen wir wollen ein neues </a:t>
            </a:r>
            <a:r>
              <a:rPr lang="de-DE" b="1" u="sng" dirty="0" err="1"/>
              <a:t>Studenplansystem</a:t>
            </a:r>
            <a:r>
              <a:rPr lang="de-DE" b="1" u="sng" dirty="0"/>
              <a:t> für die TH entwickeln?</a:t>
            </a:r>
          </a:p>
          <a:p>
            <a:r>
              <a:rPr lang="de-DE" b="1" u="sng" dirty="0"/>
              <a:t>Wie sichern wir den kontrollierten Zugriff ab?</a:t>
            </a:r>
          </a:p>
          <a:p>
            <a:endParaRPr lang="de-DE" b="1" u="sng" dirty="0"/>
          </a:p>
          <a:p>
            <a:r>
              <a:rPr lang="de-DE" b="1" u="sng" dirty="0"/>
              <a:t>1. Passwortkomplexität</a:t>
            </a:r>
          </a:p>
          <a:p>
            <a:r>
              <a:rPr lang="de-DE" dirty="0"/>
              <a:t>    Kontrolliert durch Client oder Server</a:t>
            </a:r>
          </a:p>
          <a:p>
            <a:r>
              <a:rPr lang="de-DE" dirty="0"/>
              <a:t>    Client = Vertrauenswürdig = Beispiel?! Eigentlich nicht Gang und Gebe</a:t>
            </a:r>
          </a:p>
          <a:p>
            <a:r>
              <a:rPr lang="de-DE" dirty="0"/>
              <a:t>    Server = Wenn Client unseriös = Beispiel?! </a:t>
            </a:r>
          </a:p>
          <a:p>
            <a:r>
              <a:rPr lang="de-DE" dirty="0"/>
              <a:t>        Verschlüsselung initialisieren und Passwort versenden</a:t>
            </a:r>
          </a:p>
          <a:p>
            <a:r>
              <a:rPr lang="de-DE" dirty="0"/>
              <a:t>        Übertragung per TLS oder SSL</a:t>
            </a:r>
          </a:p>
          <a:p>
            <a:r>
              <a:rPr lang="de-DE" dirty="0"/>
              <a:t>        Man muss dem Server vertrauen</a:t>
            </a:r>
          </a:p>
          <a:p>
            <a:endParaRPr lang="de-DE" dirty="0"/>
          </a:p>
          <a:p>
            <a:r>
              <a:rPr lang="de-DE" dirty="0"/>
              <a:t>    Plain Passwort Datenbanken (Wer glaubt sowas gibt es nicht, der irrt sich):</a:t>
            </a:r>
          </a:p>
          <a:p>
            <a:r>
              <a:rPr lang="de-DE" sz="1200" b="0" i="0" kern="1200" dirty="0">
                <a:solidFill>
                  <a:schemeClr val="bg1">
                    <a:lumMod val="75000"/>
                  </a:schemeClr>
                </a:solidFill>
                <a:effectLst/>
                <a:latin typeface="+mn-lt"/>
                <a:ea typeface="+mn-ea"/>
                <a:cs typeface="+mn-cs"/>
              </a:rPr>
              <a:t>         Cupid Media = </a:t>
            </a:r>
            <a:r>
              <a:rPr lang="en-US" sz="1200" b="0" i="0" kern="1200" dirty="0">
                <a:solidFill>
                  <a:schemeClr val="bg1">
                    <a:lumMod val="75000"/>
                  </a:schemeClr>
                </a:solidFill>
                <a:effectLst/>
                <a:latin typeface="+mn-lt"/>
                <a:ea typeface="+mn-ea"/>
                <a:cs typeface="+mn-cs"/>
              </a:rPr>
              <a:t>1.9 million accounts protected by 123456, 1.2 million accounts protected 111111 von 42 </a:t>
            </a:r>
            <a:r>
              <a:rPr lang="en-US" sz="1200" b="0" i="0" kern="1200" dirty="0" err="1">
                <a:solidFill>
                  <a:schemeClr val="bg1">
                    <a:lumMod val="75000"/>
                  </a:schemeClr>
                </a:solidFill>
                <a:effectLst/>
                <a:latin typeface="+mn-lt"/>
                <a:ea typeface="+mn-ea"/>
                <a:cs typeface="+mn-cs"/>
              </a:rPr>
              <a:t>Millionen</a:t>
            </a:r>
            <a:endParaRPr lang="en-US" sz="1200" b="0" i="0" kern="1200" dirty="0">
              <a:solidFill>
                <a:schemeClr val="bg1">
                  <a:lumMod val="75000"/>
                </a:schemeClr>
              </a:solidFill>
              <a:effectLst/>
              <a:latin typeface="+mn-lt"/>
              <a:ea typeface="+mn-ea"/>
              <a:cs typeface="+mn-cs"/>
            </a:endParaRPr>
          </a:p>
          <a:p>
            <a:r>
              <a:rPr lang="en-US" sz="1200" b="0" i="0" kern="1200" dirty="0">
                <a:solidFill>
                  <a:schemeClr val="bg1">
                    <a:lumMod val="75000"/>
                  </a:schemeClr>
                </a:solidFill>
                <a:effectLst/>
                <a:latin typeface="+mn-lt"/>
                <a:ea typeface="+mn-ea"/>
                <a:cs typeface="+mn-cs"/>
              </a:rPr>
              <a:t>         </a:t>
            </a:r>
            <a:r>
              <a:rPr lang="en-US" sz="1200" b="0" i="0" kern="1200" dirty="0" err="1">
                <a:solidFill>
                  <a:schemeClr val="bg1">
                    <a:lumMod val="75000"/>
                  </a:schemeClr>
                </a:solidFill>
                <a:effectLst/>
                <a:latin typeface="+mn-lt"/>
                <a:ea typeface="+mn-ea"/>
                <a:cs typeface="+mn-cs"/>
              </a:rPr>
              <a:t>RockYou</a:t>
            </a:r>
            <a:r>
              <a:rPr lang="en-US" sz="1200" b="0" i="0" kern="1200" dirty="0">
                <a:solidFill>
                  <a:schemeClr val="bg1">
                    <a:lumMod val="75000"/>
                  </a:schemeClr>
                </a:solidFill>
                <a:effectLst/>
                <a:latin typeface="+mn-lt"/>
                <a:ea typeface="+mn-ea"/>
                <a:cs typeface="+mn-cs"/>
              </a:rPr>
              <a:t> = 32 </a:t>
            </a:r>
            <a:r>
              <a:rPr lang="en-US" sz="1200" b="0" i="0" kern="1200" dirty="0" err="1">
                <a:solidFill>
                  <a:schemeClr val="bg1">
                    <a:lumMod val="75000"/>
                  </a:schemeClr>
                </a:solidFill>
                <a:effectLst/>
                <a:latin typeface="+mn-lt"/>
                <a:ea typeface="+mn-ea"/>
                <a:cs typeface="+mn-cs"/>
              </a:rPr>
              <a:t>Millionen</a:t>
            </a:r>
            <a:r>
              <a:rPr lang="en-US" sz="1200" b="0" i="0" kern="1200" dirty="0">
                <a:solidFill>
                  <a:schemeClr val="bg1">
                    <a:lumMod val="75000"/>
                  </a:schemeClr>
                </a:solidFill>
                <a:effectLst/>
                <a:latin typeface="+mn-lt"/>
                <a:ea typeface="+mn-ea"/>
                <a:cs typeface="+mn-cs"/>
              </a:rPr>
              <a:t> </a:t>
            </a:r>
            <a:r>
              <a:rPr lang="en-US" sz="1200" b="0" i="0" kern="1200" dirty="0" err="1">
                <a:solidFill>
                  <a:schemeClr val="bg1">
                    <a:lumMod val="75000"/>
                  </a:schemeClr>
                </a:solidFill>
                <a:effectLst/>
                <a:latin typeface="+mn-lt"/>
                <a:ea typeface="+mn-ea"/>
                <a:cs typeface="+mn-cs"/>
              </a:rPr>
              <a:t>Daten</a:t>
            </a:r>
            <a:r>
              <a:rPr lang="en-US" sz="1200" b="0" i="0" kern="1200" dirty="0">
                <a:solidFill>
                  <a:schemeClr val="bg1">
                    <a:lumMod val="75000"/>
                  </a:schemeClr>
                </a:solidFill>
                <a:effectLst/>
                <a:latin typeface="+mn-lt"/>
                <a:ea typeface="+mn-ea"/>
                <a:cs typeface="+mn-cs"/>
              </a:rPr>
              <a:t> in Plaintext + Credentials </a:t>
            </a:r>
            <a:r>
              <a:rPr lang="en-US" sz="1200" b="0" i="0" kern="1200" dirty="0" err="1">
                <a:solidFill>
                  <a:schemeClr val="bg1">
                    <a:lumMod val="75000"/>
                  </a:schemeClr>
                </a:solidFill>
                <a:effectLst/>
                <a:latin typeface="+mn-lt"/>
                <a:ea typeface="+mn-ea"/>
                <a:cs typeface="+mn-cs"/>
              </a:rPr>
              <a:t>für</a:t>
            </a:r>
            <a:r>
              <a:rPr lang="en-US" sz="1200" b="0" i="0" kern="1200" dirty="0">
                <a:solidFill>
                  <a:schemeClr val="bg1">
                    <a:lumMod val="75000"/>
                  </a:schemeClr>
                </a:solidFill>
                <a:effectLst/>
                <a:latin typeface="+mn-lt"/>
                <a:ea typeface="+mn-ea"/>
                <a:cs typeface="+mn-cs"/>
              </a:rPr>
              <a:t> </a:t>
            </a:r>
            <a:r>
              <a:rPr lang="en-US" sz="1200" b="0" i="0" kern="1200" dirty="0" err="1">
                <a:solidFill>
                  <a:schemeClr val="bg1">
                    <a:lumMod val="75000"/>
                  </a:schemeClr>
                </a:solidFill>
                <a:effectLst/>
                <a:latin typeface="+mn-lt"/>
                <a:ea typeface="+mn-ea"/>
                <a:cs typeface="+mn-cs"/>
              </a:rPr>
              <a:t>Partnerwebsites</a:t>
            </a:r>
            <a:r>
              <a:rPr lang="en-US" sz="1200" b="0" i="0" kern="1200" dirty="0">
                <a:solidFill>
                  <a:schemeClr val="bg1">
                    <a:lumMod val="75000"/>
                  </a:schemeClr>
                </a:solidFill>
                <a:effectLst/>
                <a:latin typeface="+mn-lt"/>
                <a:ea typeface="+mn-ea"/>
                <a:cs typeface="+mn-cs"/>
              </a:rPr>
              <a:t> </a:t>
            </a:r>
            <a:r>
              <a:rPr lang="en-US" sz="1200" b="0" i="0" kern="1200" dirty="0" err="1">
                <a:solidFill>
                  <a:schemeClr val="bg1">
                    <a:lumMod val="75000"/>
                  </a:schemeClr>
                </a:solidFill>
                <a:effectLst/>
                <a:latin typeface="+mn-lt"/>
                <a:ea typeface="+mn-ea"/>
                <a:cs typeface="+mn-cs"/>
              </a:rPr>
              <a:t>über</a:t>
            </a:r>
            <a:r>
              <a:rPr lang="en-US" sz="1200" b="0" i="0" kern="1200" dirty="0">
                <a:solidFill>
                  <a:schemeClr val="bg1">
                    <a:lumMod val="75000"/>
                  </a:schemeClr>
                </a:solidFill>
                <a:effectLst/>
                <a:latin typeface="+mn-lt"/>
                <a:ea typeface="+mn-ea"/>
                <a:cs typeface="+mn-cs"/>
              </a:rPr>
              <a:t> </a:t>
            </a:r>
            <a:r>
              <a:rPr lang="en-US" sz="1200" b="0" i="0" kern="1200" dirty="0" err="1">
                <a:solidFill>
                  <a:schemeClr val="bg1">
                    <a:lumMod val="75000"/>
                  </a:schemeClr>
                </a:solidFill>
                <a:effectLst/>
                <a:latin typeface="+mn-lt"/>
                <a:ea typeface="+mn-ea"/>
                <a:cs typeface="+mn-cs"/>
              </a:rPr>
              <a:t>SQLInjection</a:t>
            </a:r>
            <a:endParaRPr lang="en-US" sz="1200" b="0" i="0" kern="1200" dirty="0">
              <a:solidFill>
                <a:schemeClr val="bg1">
                  <a:lumMod val="75000"/>
                </a:schemeClr>
              </a:solidFill>
              <a:effectLst/>
              <a:latin typeface="+mn-lt"/>
              <a:ea typeface="+mn-ea"/>
              <a:cs typeface="+mn-cs"/>
            </a:endParaRPr>
          </a:p>
          <a:p>
            <a:r>
              <a:rPr lang="en-US" sz="1200" b="0" i="0" kern="1200" dirty="0">
                <a:solidFill>
                  <a:schemeClr val="bg1">
                    <a:lumMod val="75000"/>
                  </a:schemeClr>
                </a:solidFill>
                <a:effectLst/>
                <a:latin typeface="+mn-lt"/>
                <a:ea typeface="+mn-ea"/>
                <a:cs typeface="+mn-cs"/>
              </a:rPr>
              <a:t>         Adobe = 125 </a:t>
            </a:r>
            <a:r>
              <a:rPr lang="en-US" sz="1200" b="0" i="0" kern="1200" dirty="0" err="1">
                <a:solidFill>
                  <a:schemeClr val="bg1">
                    <a:lumMod val="75000"/>
                  </a:schemeClr>
                </a:solidFill>
                <a:effectLst/>
                <a:latin typeface="+mn-lt"/>
                <a:ea typeface="+mn-ea"/>
                <a:cs typeface="+mn-cs"/>
              </a:rPr>
              <a:t>Millionen</a:t>
            </a:r>
            <a:r>
              <a:rPr lang="en-US" sz="1200" b="0" i="0" kern="1200" dirty="0">
                <a:solidFill>
                  <a:schemeClr val="bg1">
                    <a:lumMod val="75000"/>
                  </a:schemeClr>
                </a:solidFill>
                <a:effectLst/>
                <a:latin typeface="+mn-lt"/>
                <a:ea typeface="+mn-ea"/>
                <a:cs typeface="+mn-cs"/>
              </a:rPr>
              <a:t> </a:t>
            </a:r>
            <a:r>
              <a:rPr lang="en-US" sz="1200" b="0" i="0" kern="1200" dirty="0" err="1">
                <a:solidFill>
                  <a:schemeClr val="bg1">
                    <a:lumMod val="75000"/>
                  </a:schemeClr>
                </a:solidFill>
                <a:effectLst/>
                <a:latin typeface="+mn-lt"/>
                <a:ea typeface="+mn-ea"/>
                <a:cs typeface="+mn-cs"/>
              </a:rPr>
              <a:t>gehackte</a:t>
            </a:r>
            <a:r>
              <a:rPr lang="en-US" sz="1200" b="0" i="0" kern="1200" dirty="0">
                <a:solidFill>
                  <a:schemeClr val="bg1">
                    <a:lumMod val="75000"/>
                  </a:schemeClr>
                </a:solidFill>
                <a:effectLst/>
                <a:latin typeface="+mn-lt"/>
                <a:ea typeface="+mn-ea"/>
                <a:cs typeface="+mn-cs"/>
              </a:rPr>
              <a:t> Accounts und 108 </a:t>
            </a:r>
            <a:r>
              <a:rPr lang="en-US" sz="1200" b="0" i="0" kern="1200" dirty="0" err="1">
                <a:solidFill>
                  <a:schemeClr val="bg1">
                    <a:lumMod val="75000"/>
                  </a:schemeClr>
                </a:solidFill>
                <a:effectLst/>
                <a:latin typeface="+mn-lt"/>
                <a:ea typeface="+mn-ea"/>
                <a:cs typeface="+mn-cs"/>
              </a:rPr>
              <a:t>Millionen</a:t>
            </a:r>
            <a:r>
              <a:rPr lang="en-US" sz="1200" b="0" i="0" kern="1200" dirty="0">
                <a:solidFill>
                  <a:schemeClr val="bg1">
                    <a:lumMod val="75000"/>
                  </a:schemeClr>
                </a:solidFill>
                <a:effectLst/>
                <a:latin typeface="+mn-lt"/>
                <a:ea typeface="+mn-ea"/>
                <a:cs typeface="+mn-cs"/>
              </a:rPr>
              <a:t> </a:t>
            </a:r>
            <a:r>
              <a:rPr lang="en-US" sz="1200" b="0" i="0" kern="1200" dirty="0" err="1">
                <a:solidFill>
                  <a:schemeClr val="bg1">
                    <a:lumMod val="75000"/>
                  </a:schemeClr>
                </a:solidFill>
                <a:effectLst/>
                <a:latin typeface="+mn-lt"/>
                <a:ea typeface="+mn-ea"/>
                <a:cs typeface="+mn-cs"/>
              </a:rPr>
              <a:t>haben</a:t>
            </a:r>
            <a:r>
              <a:rPr lang="en-US" sz="1200" b="0" i="0" kern="1200" dirty="0">
                <a:solidFill>
                  <a:schemeClr val="bg1">
                    <a:lumMod val="75000"/>
                  </a:schemeClr>
                </a:solidFill>
                <a:effectLst/>
                <a:latin typeface="+mn-lt"/>
                <a:ea typeface="+mn-ea"/>
                <a:cs typeface="+mn-cs"/>
              </a:rPr>
              <a:t> </a:t>
            </a:r>
            <a:r>
              <a:rPr lang="en-US" sz="1200" b="0" i="0" kern="1200" dirty="0" err="1">
                <a:solidFill>
                  <a:schemeClr val="bg1">
                    <a:lumMod val="75000"/>
                  </a:schemeClr>
                </a:solidFill>
                <a:effectLst/>
                <a:latin typeface="+mn-lt"/>
                <a:ea typeface="+mn-ea"/>
                <a:cs typeface="+mn-cs"/>
              </a:rPr>
              <a:t>einfache</a:t>
            </a:r>
            <a:r>
              <a:rPr lang="en-US" sz="1200" b="0" i="0" kern="1200" dirty="0">
                <a:solidFill>
                  <a:schemeClr val="bg1">
                    <a:lumMod val="75000"/>
                  </a:schemeClr>
                </a:solidFill>
                <a:effectLst/>
                <a:latin typeface="+mn-lt"/>
                <a:ea typeface="+mn-ea"/>
                <a:cs typeface="+mn-cs"/>
              </a:rPr>
              <a:t> </a:t>
            </a:r>
            <a:r>
              <a:rPr lang="en-US" sz="1200" b="0" i="0" kern="1200" dirty="0" err="1">
                <a:solidFill>
                  <a:schemeClr val="bg1">
                    <a:lumMod val="75000"/>
                  </a:schemeClr>
                </a:solidFill>
                <a:effectLst/>
                <a:latin typeface="+mn-lt"/>
                <a:ea typeface="+mn-ea"/>
                <a:cs typeface="+mn-cs"/>
              </a:rPr>
              <a:t>Passwörter</a:t>
            </a:r>
            <a:endParaRPr lang="en-US" sz="1200" b="0" i="0" kern="1200" dirty="0">
              <a:solidFill>
                <a:schemeClr val="bg1">
                  <a:lumMod val="75000"/>
                </a:schemeClr>
              </a:solidFill>
              <a:effectLst/>
              <a:latin typeface="+mn-lt"/>
              <a:ea typeface="+mn-ea"/>
              <a:cs typeface="+mn-cs"/>
            </a:endParaRPr>
          </a:p>
          <a:p>
            <a:r>
              <a:rPr lang="en-US" sz="1200" b="0" i="0" kern="1200" dirty="0">
                <a:solidFill>
                  <a:schemeClr val="bg1">
                    <a:lumMod val="75000"/>
                  </a:schemeClr>
                </a:solidFill>
                <a:effectLst/>
                <a:latin typeface="+mn-lt"/>
                <a:ea typeface="+mn-ea"/>
                <a:cs typeface="+mn-cs"/>
              </a:rPr>
              <a:t>         </a:t>
            </a:r>
          </a:p>
          <a:p>
            <a:endParaRPr lang="de-DE" sz="1200" b="0" i="0" kern="1200" dirty="0">
              <a:solidFill>
                <a:schemeClr val="bg1">
                  <a:lumMod val="75000"/>
                </a:schemeClr>
              </a:solidFill>
              <a:effectLst/>
              <a:latin typeface="+mn-lt"/>
              <a:ea typeface="+mn-ea"/>
              <a:cs typeface="+mn-cs"/>
            </a:endParaRPr>
          </a:p>
          <a:p>
            <a:r>
              <a:rPr lang="de-DE" sz="1200" b="0" i="0" kern="1200" dirty="0">
                <a:solidFill>
                  <a:schemeClr val="bg1">
                    <a:lumMod val="75000"/>
                  </a:schemeClr>
                </a:solidFill>
                <a:effectLst/>
                <a:latin typeface="+mn-lt"/>
                <a:ea typeface="+mn-ea"/>
                <a:cs typeface="+mn-cs"/>
              </a:rPr>
              <a:t>    </a:t>
            </a:r>
            <a:r>
              <a:rPr lang="de-DE" sz="1200" b="0" i="0" kern="1200" dirty="0" err="1">
                <a:solidFill>
                  <a:schemeClr val="bg1">
                    <a:lumMod val="75000"/>
                  </a:schemeClr>
                </a:solidFill>
                <a:effectLst/>
                <a:latin typeface="+mn-lt"/>
                <a:ea typeface="+mn-ea"/>
                <a:cs typeface="+mn-cs"/>
              </a:rPr>
              <a:t>Passworthashes</a:t>
            </a:r>
            <a:r>
              <a:rPr lang="de-DE" sz="1200" b="0" i="0" kern="1200" dirty="0">
                <a:solidFill>
                  <a:schemeClr val="bg1">
                    <a:lumMod val="75000"/>
                  </a:schemeClr>
                </a:solidFill>
                <a:effectLst/>
                <a:latin typeface="+mn-lt"/>
                <a:ea typeface="+mn-ea"/>
                <a:cs typeface="+mn-cs"/>
              </a:rPr>
              <a:t> nicht sicher:</a:t>
            </a:r>
          </a:p>
          <a:p>
            <a:r>
              <a:rPr lang="de-DE" sz="1200" b="0" i="0" kern="1200" dirty="0">
                <a:solidFill>
                  <a:schemeClr val="bg1">
                    <a:lumMod val="75000"/>
                  </a:schemeClr>
                </a:solidFill>
                <a:effectLst/>
                <a:latin typeface="+mn-lt"/>
                <a:ea typeface="+mn-ea"/>
                <a:cs typeface="+mn-cs"/>
              </a:rPr>
              <a:t>        </a:t>
            </a:r>
            <a:r>
              <a:rPr lang="de-DE" sz="1200" b="1" i="0" kern="1200" dirty="0" err="1">
                <a:solidFill>
                  <a:schemeClr val="bg1">
                    <a:lumMod val="75000"/>
                  </a:schemeClr>
                </a:solidFill>
                <a:effectLst/>
                <a:latin typeface="+mn-lt"/>
                <a:ea typeface="+mn-ea"/>
                <a:cs typeface="+mn-cs"/>
              </a:rPr>
              <a:t>Kerckhoffs‘s</a:t>
            </a:r>
            <a:r>
              <a:rPr lang="de-DE" sz="1200" b="1" i="0" kern="1200" dirty="0">
                <a:solidFill>
                  <a:schemeClr val="bg1">
                    <a:lumMod val="75000"/>
                  </a:schemeClr>
                </a:solidFill>
                <a:effectLst/>
                <a:latin typeface="+mn-lt"/>
                <a:ea typeface="+mn-ea"/>
                <a:cs typeface="+mn-cs"/>
              </a:rPr>
              <a:t> </a:t>
            </a:r>
            <a:r>
              <a:rPr lang="de-DE" sz="1200" b="1" i="0" kern="1200" dirty="0" err="1">
                <a:solidFill>
                  <a:schemeClr val="bg1">
                    <a:lumMod val="75000"/>
                  </a:schemeClr>
                </a:solidFill>
                <a:effectLst/>
                <a:latin typeface="+mn-lt"/>
                <a:ea typeface="+mn-ea"/>
                <a:cs typeface="+mn-cs"/>
              </a:rPr>
              <a:t>prinzip</a:t>
            </a:r>
            <a:r>
              <a:rPr lang="de-DE" sz="1200" b="1" i="0" kern="1200" dirty="0">
                <a:solidFill>
                  <a:schemeClr val="bg1">
                    <a:lumMod val="75000"/>
                  </a:schemeClr>
                </a:solidFill>
                <a:effectLst/>
                <a:latin typeface="+mn-lt"/>
                <a:ea typeface="+mn-ea"/>
                <a:cs typeface="+mn-cs"/>
              </a:rPr>
              <a:t> </a:t>
            </a:r>
            <a:r>
              <a:rPr lang="de-DE" sz="1200" b="0" i="0" kern="1200" dirty="0">
                <a:solidFill>
                  <a:schemeClr val="bg1">
                    <a:lumMod val="75000"/>
                  </a:schemeClr>
                </a:solidFill>
                <a:effectLst/>
                <a:latin typeface="+mn-lt"/>
                <a:ea typeface="+mn-ea"/>
                <a:cs typeface="+mn-cs"/>
              </a:rPr>
              <a:t>Der </a:t>
            </a:r>
            <a:r>
              <a:rPr lang="de-DE" sz="1200" b="0" i="0" kern="1200" dirty="0">
                <a:solidFill>
                  <a:schemeClr val="tx1"/>
                </a:solidFill>
                <a:effectLst/>
                <a:latin typeface="+mn-lt"/>
                <a:ea typeface="+mn-ea"/>
                <a:cs typeface="+mn-cs"/>
              </a:rPr>
              <a:t>Angreifer kennt den Quellcode</a:t>
            </a:r>
            <a:endParaRPr lang="de-DE" dirty="0"/>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4</a:t>
            </a:fld>
            <a:endParaRPr lang="en-US"/>
          </a:p>
        </p:txBody>
      </p:sp>
    </p:spTree>
    <p:extLst>
      <p:ext uri="{BB962C8B-B14F-4D97-AF65-F5344CB8AC3E}">
        <p14:creationId xmlns:p14="http://schemas.microsoft.com/office/powerpoint/2010/main" val="36532936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2 Beispiel Artikel (eventuell öffnen?)</a:t>
            </a: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47</a:t>
            </a:fld>
            <a:endParaRPr lang="en-US"/>
          </a:p>
        </p:txBody>
      </p:sp>
    </p:spTree>
    <p:extLst>
      <p:ext uri="{BB962C8B-B14F-4D97-AF65-F5344CB8AC3E}">
        <p14:creationId xmlns:p14="http://schemas.microsoft.com/office/powerpoint/2010/main" val="1129318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2. Besseres </a:t>
            </a:r>
            <a:r>
              <a:rPr lang="de-DE" b="1" u="sng" dirty="0" err="1"/>
              <a:t>Abspeicher</a:t>
            </a:r>
            <a:r>
              <a:rPr lang="de-DE" b="1" u="sng" dirty="0"/>
              <a:t> Salt &amp; Hash</a:t>
            </a:r>
            <a:r>
              <a:rPr lang="de-DE" sz="800" b="1" u="sng" dirty="0"/>
              <a:t> [2]</a:t>
            </a:r>
          </a:p>
          <a:p>
            <a:r>
              <a:rPr lang="de-DE" dirty="0"/>
              <a:t>    Unterschiedliches Salt erzeugt bei gleichem Input andere Hashes</a:t>
            </a:r>
          </a:p>
          <a:p>
            <a:r>
              <a:rPr lang="de-DE" dirty="0"/>
              <a:t>    </a:t>
            </a:r>
            <a:r>
              <a:rPr lang="de-DE" dirty="0" err="1"/>
              <a:t>Lookuptables</a:t>
            </a:r>
            <a:r>
              <a:rPr lang="de-DE" dirty="0"/>
              <a:t> werden zu komplex für den Angreifen</a:t>
            </a:r>
          </a:p>
          <a:p>
            <a:r>
              <a:rPr lang="de-DE" dirty="0"/>
              <a:t>    Regelmäßiges Ändern + Policy sichert gegen schwache Passwörter ab</a:t>
            </a:r>
          </a:p>
          <a:p>
            <a:endParaRPr lang="de-DE" dirty="0"/>
          </a:p>
          <a:p>
            <a:r>
              <a:rPr lang="de-DE" dirty="0"/>
              <a:t>    Vorgehen:</a:t>
            </a:r>
          </a:p>
          <a:p>
            <a:pPr marL="685800" lvl="1" indent="-228600">
              <a:buAutoNum type="arabicPeriod"/>
            </a:pPr>
            <a:r>
              <a:rPr lang="en-US" sz="1200" b="0" i="0" kern="1200" dirty="0">
                <a:solidFill>
                  <a:schemeClr val="tx1"/>
                </a:solidFill>
                <a:effectLst/>
                <a:latin typeface="+mn-lt"/>
                <a:ea typeface="+mn-ea"/>
                <a:cs typeface="+mn-cs"/>
              </a:rPr>
              <a:t>Ein </a:t>
            </a:r>
            <a:r>
              <a:rPr lang="en-US" sz="1200" b="0" i="0" kern="1200" dirty="0" err="1">
                <a:solidFill>
                  <a:schemeClr val="tx1"/>
                </a:solidFill>
                <a:effectLst/>
                <a:latin typeface="+mn-lt"/>
                <a:ea typeface="+mn-ea"/>
                <a:cs typeface="+mn-cs"/>
              </a:rPr>
              <a:t>sicheres</a:t>
            </a:r>
            <a:r>
              <a:rPr lang="en-US" sz="1200" b="0" i="0" kern="1200" dirty="0">
                <a:solidFill>
                  <a:schemeClr val="tx1"/>
                </a:solidFill>
                <a:effectLst/>
                <a:latin typeface="+mn-lt"/>
                <a:ea typeface="+mn-ea"/>
                <a:cs typeface="+mn-cs"/>
              </a:rPr>
              <a:t> Salt </a:t>
            </a:r>
            <a:r>
              <a:rPr lang="en-US" sz="1200" b="0" i="0" kern="1200" dirty="0" err="1">
                <a:solidFill>
                  <a:schemeClr val="tx1"/>
                </a:solidFill>
                <a:effectLst/>
                <a:latin typeface="+mn-lt"/>
                <a:ea typeface="+mn-ea"/>
                <a:cs typeface="+mn-cs"/>
              </a:rPr>
              <a:t>mit</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Cryptographically Secure Pseudo-Random Number Generator </a:t>
            </a:r>
            <a:r>
              <a:rPr lang="en-US" sz="1200" b="0" i="0" kern="1200" dirty="0" err="1">
                <a:solidFill>
                  <a:schemeClr val="tx1"/>
                </a:solidFill>
                <a:effectLst/>
                <a:latin typeface="+mn-lt"/>
                <a:ea typeface="+mn-ea"/>
                <a:cs typeface="+mn-cs"/>
              </a:rPr>
              <a:t>erstellen</a:t>
            </a:r>
            <a:endParaRPr lang="en-US" sz="1200" b="0" i="0" kern="1200" dirty="0">
              <a:solidFill>
                <a:schemeClr val="tx1"/>
              </a:solidFill>
              <a:effectLst/>
              <a:latin typeface="+mn-lt"/>
              <a:ea typeface="+mn-ea"/>
              <a:cs typeface="+mn-cs"/>
            </a:endParaRPr>
          </a:p>
          <a:p>
            <a:pPr marL="685800" lvl="1" indent="-228600">
              <a:buFont typeface="+mj-lt"/>
              <a:buAutoNum type="arabicPeriod"/>
            </a:pPr>
            <a:r>
              <a:rPr lang="en-US" sz="1200" b="0" i="0" kern="1200" dirty="0">
                <a:solidFill>
                  <a:schemeClr val="tx1"/>
                </a:solidFill>
                <a:effectLst/>
                <a:latin typeface="+mn-lt"/>
                <a:ea typeface="+mn-ea"/>
                <a:cs typeface="+mn-cs"/>
              </a:rPr>
              <a:t>Salt + </a:t>
            </a:r>
            <a:r>
              <a:rPr lang="en-US" sz="1200" b="0" i="0" kern="1200" dirty="0" err="1">
                <a:solidFill>
                  <a:schemeClr val="tx1"/>
                </a:solidFill>
                <a:effectLst/>
                <a:latin typeface="+mn-lt"/>
                <a:ea typeface="+mn-ea"/>
                <a:cs typeface="+mn-cs"/>
              </a:rPr>
              <a:t>Passwort</a:t>
            </a:r>
            <a:r>
              <a:rPr lang="en-US" sz="1200" b="0" i="0" kern="1200" dirty="0">
                <a:solidFill>
                  <a:schemeClr val="tx1"/>
                </a:solidFill>
                <a:effectLst/>
                <a:latin typeface="+mn-lt"/>
                <a:ea typeface="+mn-ea"/>
                <a:cs typeface="+mn-cs"/>
              </a:rPr>
              <a:t> und </a:t>
            </a:r>
            <a:r>
              <a:rPr lang="en-US" sz="1200" b="0" i="0" kern="1200" dirty="0" err="1">
                <a:solidFill>
                  <a:schemeClr val="tx1"/>
                </a:solidFill>
                <a:effectLst/>
                <a:latin typeface="+mn-lt"/>
                <a:ea typeface="+mn-ea"/>
                <a:cs typeface="+mn-cs"/>
              </a:rPr>
              <a:t>hashen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mit</a:t>
            </a:r>
            <a:r>
              <a:rPr lang="en-US" sz="1200" b="0" i="0" kern="1200" dirty="0">
                <a:solidFill>
                  <a:schemeClr val="tx1"/>
                </a:solidFill>
                <a:effectLst/>
                <a:latin typeface="+mn-lt"/>
                <a:ea typeface="+mn-ea"/>
                <a:cs typeface="+mn-cs"/>
              </a:rPr>
              <a:t> Argon2, </a:t>
            </a:r>
            <a:r>
              <a:rPr lang="en-US" sz="1200" b="0" i="0" kern="1200" dirty="0" err="1">
                <a:solidFill>
                  <a:schemeClr val="tx1"/>
                </a:solidFill>
                <a:effectLst/>
                <a:latin typeface="+mn-lt"/>
                <a:ea typeface="+mn-ea"/>
                <a:cs typeface="+mn-cs"/>
              </a:rPr>
              <a:t>bcrypt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scrypt</a:t>
            </a:r>
            <a:r>
              <a:rPr lang="en-US" sz="1200" b="0" i="0" kern="1200" dirty="0">
                <a:solidFill>
                  <a:schemeClr val="tx1"/>
                </a:solidFill>
                <a:effectLst/>
                <a:latin typeface="+mn-lt"/>
                <a:ea typeface="+mn-ea"/>
                <a:cs typeface="+mn-cs"/>
              </a:rPr>
              <a:t>, or PBKDF2.</a:t>
            </a:r>
          </a:p>
          <a:p>
            <a:pPr marL="685800" lvl="1" indent="-228600">
              <a:buFont typeface="+mj-lt"/>
              <a:buAutoNum type="arabicPeriod"/>
            </a:pPr>
            <a:r>
              <a:rPr lang="en-US" sz="1200" b="0" i="0" kern="1200" dirty="0">
                <a:solidFill>
                  <a:schemeClr val="tx1"/>
                </a:solidFill>
                <a:effectLst/>
                <a:latin typeface="+mn-lt"/>
                <a:ea typeface="+mn-ea"/>
                <a:cs typeface="+mn-cs"/>
              </a:rPr>
              <a:t>Hash und Salt </a:t>
            </a:r>
            <a:r>
              <a:rPr lang="en-US" sz="1200" b="0" i="0" kern="1200" dirty="0" err="1">
                <a:solidFill>
                  <a:schemeClr val="tx1"/>
                </a:solidFill>
                <a:effectLst/>
                <a:latin typeface="+mn-lt"/>
                <a:ea typeface="+mn-ea"/>
                <a:cs typeface="+mn-cs"/>
              </a:rPr>
              <a:t>abspeichern</a:t>
            </a:r>
            <a:endParaRPr lang="en-US" sz="1200" b="0" i="0" kern="1200" dirty="0">
              <a:solidFill>
                <a:schemeClr val="tx1"/>
              </a:solidFill>
              <a:effectLst/>
              <a:latin typeface="+mn-lt"/>
              <a:ea typeface="+mn-ea"/>
              <a:cs typeface="+mn-cs"/>
            </a:endParaRPr>
          </a:p>
          <a:p>
            <a:endParaRPr lang="de-DE" dirty="0"/>
          </a:p>
          <a:p>
            <a:r>
              <a:rPr lang="de-DE" dirty="0"/>
              <a:t>    </a:t>
            </a:r>
          </a:p>
          <a:p>
            <a:r>
              <a:rPr lang="de-DE" dirty="0"/>
              <a:t>    Problem:</a:t>
            </a:r>
          </a:p>
          <a:p>
            <a:r>
              <a:rPr lang="de-DE" dirty="0"/>
              <a:t>         Falsche Verwendung von Hash und Salt</a:t>
            </a:r>
          </a:p>
          <a:p>
            <a:r>
              <a:rPr lang="de-DE" dirty="0"/>
              <a:t>         </a:t>
            </a:r>
            <a:r>
              <a:rPr lang="de-DE" dirty="0" err="1"/>
              <a:t>Wacky</a:t>
            </a:r>
            <a:r>
              <a:rPr lang="de-DE" dirty="0"/>
              <a:t> </a:t>
            </a:r>
            <a:r>
              <a:rPr lang="de-DE" dirty="0" err="1"/>
              <a:t>Functions</a:t>
            </a:r>
            <a:r>
              <a:rPr lang="de-DE" dirty="0"/>
              <a:t> nicht sicher</a:t>
            </a:r>
          </a:p>
          <a:p>
            <a:r>
              <a:rPr lang="de-DE" dirty="0"/>
              <a:t>         Zu kurze </a:t>
            </a:r>
            <a:r>
              <a:rPr lang="de-DE" dirty="0" err="1"/>
              <a:t>Salts</a:t>
            </a:r>
            <a:r>
              <a:rPr lang="de-DE" dirty="0"/>
              <a:t> genau so wahrscheinlich wie </a:t>
            </a:r>
            <a:r>
              <a:rPr lang="de-DE" dirty="0" err="1"/>
              <a:t>Plainpasswortddatenbanken</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a:t>
            </a:r>
            <a:r>
              <a:rPr lang="de-DE" dirty="0">
                <a:sym typeface="Wingdings" panose="05000000000000000000" pitchFamily="2" charset="2"/>
              </a:rPr>
              <a:t> An </a:t>
            </a:r>
            <a:r>
              <a:rPr lang="de-DE" dirty="0" err="1">
                <a:sym typeface="Wingdings" panose="05000000000000000000" pitchFamily="2" charset="2"/>
              </a:rPr>
              <a:t>tafel</a:t>
            </a:r>
            <a:r>
              <a:rPr lang="de-DE" dirty="0">
                <a:sym typeface="Wingdings" panose="05000000000000000000" pitchFamily="2" charset="2"/>
              </a:rPr>
              <a:t> Anschreiben </a:t>
            </a:r>
            <a:r>
              <a:rPr lang="de-DE" sz="1200" b="1" dirty="0">
                <a:solidFill>
                  <a:schemeClr val="bg1">
                    <a:lumMod val="50000"/>
                  </a:schemeClr>
                </a:solidFill>
              </a:rPr>
              <a:t>95x95x95 = 857,375</a:t>
            </a: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5</a:t>
            </a:fld>
            <a:endParaRPr lang="en-US"/>
          </a:p>
        </p:txBody>
      </p:sp>
    </p:spTree>
    <p:extLst>
      <p:ext uri="{BB962C8B-B14F-4D97-AF65-F5344CB8AC3E}">
        <p14:creationId xmlns:p14="http://schemas.microsoft.com/office/powerpoint/2010/main" val="3682688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3. Mehrserverauthentifizierung</a:t>
            </a:r>
          </a:p>
          <a:p>
            <a:r>
              <a:rPr lang="de-DE" dirty="0"/>
              <a:t>    Kein Server kennt das Klartextpasswort</a:t>
            </a:r>
          </a:p>
          <a:p>
            <a:r>
              <a:rPr lang="de-DE" dirty="0"/>
              <a:t>    Jeder Server kennt ein Stück oder Feature des Passworts</a:t>
            </a:r>
          </a:p>
          <a:p>
            <a:r>
              <a:rPr lang="de-DE" dirty="0">
                <a:sym typeface="Wingdings" panose="05000000000000000000" pitchFamily="2" charset="2"/>
              </a:rPr>
              <a:t> </a:t>
            </a:r>
            <a:r>
              <a:rPr lang="de-DE" dirty="0"/>
              <a:t>Sichert gegen einen </a:t>
            </a:r>
            <a:r>
              <a:rPr lang="de-DE" dirty="0" err="1"/>
              <a:t>korumpierten</a:t>
            </a:r>
            <a:r>
              <a:rPr lang="de-DE" dirty="0"/>
              <a:t> Server ab</a:t>
            </a:r>
          </a:p>
          <a:p>
            <a:endParaRPr lang="de-DE" dirty="0"/>
          </a:p>
          <a:p>
            <a:r>
              <a:rPr lang="de-DE" dirty="0"/>
              <a:t>    Problem:</a:t>
            </a:r>
          </a:p>
          <a:p>
            <a:r>
              <a:rPr lang="de-DE" dirty="0"/>
              <a:t>        </a:t>
            </a:r>
            <a:r>
              <a:rPr lang="en-US" sz="1200" b="0" i="0" u="none" strike="noStrike" kern="1200" baseline="0" dirty="0">
                <a:solidFill>
                  <a:schemeClr val="tx1"/>
                </a:solidFill>
                <a:latin typeface="+mn-lt"/>
                <a:ea typeface="+mn-ea"/>
                <a:cs typeface="+mn-cs"/>
              </a:rPr>
              <a:t>Das </a:t>
            </a:r>
            <a:r>
              <a:rPr lang="en-US" sz="1200" b="0" i="0" u="none" strike="noStrike" kern="1200" baseline="0" dirty="0" err="1">
                <a:solidFill>
                  <a:schemeClr val="tx1"/>
                </a:solidFill>
                <a:latin typeface="+mn-lt"/>
                <a:ea typeface="+mn-ea"/>
                <a:cs typeface="+mn-cs"/>
              </a:rPr>
              <a:t>Passwort</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geht</a:t>
            </a:r>
            <a:r>
              <a:rPr lang="en-US" sz="1200" b="0" i="0" u="none" strike="noStrike" kern="1200" baseline="0" dirty="0">
                <a:solidFill>
                  <a:schemeClr val="tx1"/>
                </a:solidFill>
                <a:latin typeface="+mn-lt"/>
                <a:ea typeface="+mn-ea"/>
                <a:cs typeface="+mn-cs"/>
              </a:rPr>
              <a:t> an </a:t>
            </a:r>
            <a:r>
              <a:rPr lang="en-US" sz="1200" b="0" i="0" u="none" strike="noStrike" kern="1200" baseline="0" dirty="0" err="1">
                <a:solidFill>
                  <a:schemeClr val="tx1"/>
                </a:solidFill>
                <a:latin typeface="+mn-lt"/>
                <a:ea typeface="+mn-ea"/>
                <a:cs typeface="+mn-cs"/>
              </a:rPr>
              <a:t>beide</a:t>
            </a:r>
            <a:r>
              <a:rPr lang="en-US" sz="1200" b="0" i="0" u="none" strike="noStrike" kern="1200" baseline="0" dirty="0">
                <a:solidFill>
                  <a:schemeClr val="tx1"/>
                </a:solidFill>
                <a:latin typeface="+mn-lt"/>
                <a:ea typeface="+mn-ea"/>
                <a:cs typeface="+mn-cs"/>
              </a:rPr>
              <a:t> in </a:t>
            </a:r>
            <a:r>
              <a:rPr lang="en-US" sz="1200" b="0" i="0" u="none" strike="noStrike" kern="1200" baseline="0" dirty="0" err="1">
                <a:solidFill>
                  <a:schemeClr val="tx1"/>
                </a:solidFill>
                <a:latin typeface="+mn-lt"/>
                <a:ea typeface="+mn-ea"/>
                <a:cs typeface="+mn-cs"/>
              </a:rPr>
              <a:t>Klartext</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bei</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Registrierung</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Widerspricht</a:t>
            </a:r>
            <a:r>
              <a:rPr lang="en-US" sz="1200" b="0" i="0" u="none" strike="noStrike" kern="1200" baseline="0" dirty="0">
                <a:solidFill>
                  <a:schemeClr val="tx1"/>
                </a:solidFill>
                <a:latin typeface="+mn-lt"/>
                <a:ea typeface="+mn-ea"/>
                <a:cs typeface="+mn-cs"/>
              </a:rPr>
              <a:t> den </a:t>
            </a:r>
            <a:r>
              <a:rPr lang="en-US" sz="1200" b="0" i="0" u="none" strike="noStrike" kern="1200" baseline="0" dirty="0" err="1">
                <a:solidFill>
                  <a:schemeClr val="tx1"/>
                </a:solidFill>
                <a:latin typeface="+mn-lt"/>
                <a:ea typeface="+mn-ea"/>
                <a:cs typeface="+mn-cs"/>
              </a:rPr>
              <a:t>Absichten</a:t>
            </a:r>
            <a:r>
              <a:rPr lang="en-US" sz="1200" b="0" i="0" u="none" strike="noStrike" kern="1200" baseline="0" dirty="0">
                <a:solidFill>
                  <a:schemeClr val="tx1"/>
                </a:solidFill>
                <a:latin typeface="+mn-lt"/>
                <a:ea typeface="+mn-ea"/>
                <a:cs typeface="+mn-cs"/>
              </a:rPr>
              <a:t> und </a:t>
            </a:r>
            <a:r>
              <a:rPr lang="en-US" sz="1200" b="0" i="0" u="none" strike="noStrike" kern="1200" baseline="0" dirty="0" err="1">
                <a:solidFill>
                  <a:schemeClr val="tx1"/>
                </a:solidFill>
                <a:latin typeface="+mn-lt"/>
                <a:ea typeface="+mn-ea"/>
                <a:cs typeface="+mn-cs"/>
              </a:rPr>
              <a:t>Vertrauenswürdigkeit</a:t>
            </a:r>
            <a:r>
              <a:rPr lang="en-US" sz="1200" b="0" i="0" u="none" strike="noStrike" kern="1200" baseline="0" dirty="0">
                <a:solidFill>
                  <a:schemeClr val="tx1"/>
                </a:solidFill>
                <a:latin typeface="+mn-lt"/>
                <a:ea typeface="+mn-ea"/>
                <a:cs typeface="+mn-cs"/>
              </a:rPr>
              <a:t> der Server</a:t>
            </a:r>
            <a:endParaRPr lang="de-DE" dirty="0"/>
          </a:p>
          <a:p>
            <a:r>
              <a:rPr lang="de-DE" dirty="0"/>
              <a:t>    </a:t>
            </a:r>
          </a:p>
        </p:txBody>
      </p:sp>
      <p:sp>
        <p:nvSpPr>
          <p:cNvPr id="4" name="Foliennummernplatzhalter 3"/>
          <p:cNvSpPr>
            <a:spLocks noGrp="1"/>
          </p:cNvSpPr>
          <p:nvPr>
            <p:ph type="sldNum" sz="quarter" idx="10"/>
          </p:nvPr>
        </p:nvSpPr>
        <p:spPr/>
        <p:txBody>
          <a:bodyPr/>
          <a:lstStyle/>
          <a:p>
            <a:fld id="{19F2E689-7ADB-4F62-9F21-572B82886E3D}" type="slidenum">
              <a:rPr lang="en-US" smtClean="0"/>
              <a:t>6</a:t>
            </a:fld>
            <a:endParaRPr lang="en-US"/>
          </a:p>
        </p:txBody>
      </p:sp>
    </p:spTree>
    <p:extLst>
      <p:ext uri="{BB962C8B-B14F-4D97-AF65-F5344CB8AC3E}">
        <p14:creationId xmlns:p14="http://schemas.microsoft.com/office/powerpoint/2010/main" val="3848712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 1. 2PAKE [10]</a:t>
            </a:r>
          </a:p>
          <a:p>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Two</a:t>
            </a:r>
            <a:r>
              <a:rPr lang="de-DE" sz="1200" b="0" i="0" u="none" strike="noStrike" kern="1200" baseline="0" dirty="0">
                <a:solidFill>
                  <a:schemeClr val="tx1"/>
                </a:solidFill>
                <a:latin typeface="+mn-lt"/>
                <a:ea typeface="+mn-ea"/>
                <a:cs typeface="+mn-cs"/>
              </a:rPr>
              <a:t>-server </a:t>
            </a:r>
            <a:r>
              <a:rPr lang="de-DE" sz="1200" b="0" i="0" u="none" strike="noStrike" kern="1200" baseline="0" dirty="0" err="1">
                <a:solidFill>
                  <a:schemeClr val="tx1"/>
                </a:solidFill>
                <a:latin typeface="+mn-lt"/>
                <a:ea typeface="+mn-ea"/>
                <a:cs typeface="+mn-cs"/>
              </a:rPr>
              <a:t>password</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authenticated</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key</a:t>
            </a:r>
            <a:r>
              <a:rPr lang="de-DE" sz="1200" b="0" i="0" u="none" strike="noStrike" kern="1200" baseline="0" dirty="0">
                <a:solidFill>
                  <a:schemeClr val="tx1"/>
                </a:solidFill>
                <a:latin typeface="+mn-lt"/>
                <a:ea typeface="+mn-ea"/>
                <a:cs typeface="+mn-cs"/>
              </a:rPr>
              <a:t>-exchange</a:t>
            </a:r>
            <a:endParaRPr lang="de-DE" dirty="0"/>
          </a:p>
          <a:p>
            <a:r>
              <a:rPr lang="de-DE" dirty="0"/>
              <a:t>    Jeder Server hat ein Share und beide tauschen sich aus</a:t>
            </a:r>
          </a:p>
          <a:p>
            <a:endParaRPr lang="de-DE" dirty="0"/>
          </a:p>
          <a:p>
            <a:r>
              <a:rPr lang="de-DE" b="1" u="sng" dirty="0"/>
              <a:t>2. 2PASS </a:t>
            </a:r>
          </a:p>
          <a:p>
            <a:r>
              <a:rPr lang="de-DE" dirty="0"/>
              <a:t>    </a:t>
            </a:r>
            <a:r>
              <a:rPr lang="de-DE" dirty="0" err="1"/>
              <a:t>Two</a:t>
            </a:r>
            <a:r>
              <a:rPr lang="de-DE" dirty="0"/>
              <a:t>-server </a:t>
            </a:r>
            <a:r>
              <a:rPr lang="de-DE" dirty="0" err="1"/>
              <a:t>password</a:t>
            </a:r>
            <a:r>
              <a:rPr lang="de-DE" dirty="0"/>
              <a:t> </a:t>
            </a:r>
            <a:r>
              <a:rPr lang="de-DE" dirty="0" err="1"/>
              <a:t>authenticated</a:t>
            </a:r>
            <a:r>
              <a:rPr lang="de-DE" dirty="0"/>
              <a:t> </a:t>
            </a:r>
            <a:r>
              <a:rPr lang="de-DE" dirty="0" err="1"/>
              <a:t>secret</a:t>
            </a:r>
            <a:r>
              <a:rPr lang="de-DE" dirty="0"/>
              <a:t> </a:t>
            </a:r>
            <a:r>
              <a:rPr lang="de-DE" dirty="0" err="1"/>
              <a:t>sharing</a:t>
            </a:r>
            <a:endParaRPr lang="de-DE" dirty="0"/>
          </a:p>
          <a:p>
            <a:r>
              <a:rPr lang="de-DE" dirty="0"/>
              <a:t>    Passwort mit Hoher Entropie (Informationsdichte) auf Servern abgelegt</a:t>
            </a:r>
          </a:p>
          <a:p>
            <a:r>
              <a:rPr lang="de-DE" dirty="0"/>
              <a:t>    Client besitzt Passwort mit geringer Entropie für Autorisierung</a:t>
            </a:r>
          </a:p>
          <a:p>
            <a:endParaRPr lang="de-DE" dirty="0"/>
          </a:p>
          <a:p>
            <a:r>
              <a:rPr lang="de-DE" b="1" u="sng" dirty="0"/>
              <a:t>Ziel:</a:t>
            </a:r>
          </a:p>
          <a:p>
            <a:r>
              <a:rPr lang="de-DE" dirty="0"/>
              <a:t>    - Man kann beiden Servern vertrauen, da keiner genügend Infos hat, um</a:t>
            </a:r>
          </a:p>
          <a:p>
            <a:r>
              <a:rPr lang="de-DE" dirty="0"/>
              <a:t>       alleine Schaden anrichten zu können.</a:t>
            </a:r>
          </a:p>
          <a:p>
            <a:endParaRPr lang="de-DE" dirty="0"/>
          </a:p>
        </p:txBody>
      </p:sp>
      <p:sp>
        <p:nvSpPr>
          <p:cNvPr id="4" name="Foliennummernplatzhalter 3"/>
          <p:cNvSpPr>
            <a:spLocks noGrp="1"/>
          </p:cNvSpPr>
          <p:nvPr>
            <p:ph type="sldNum" sz="quarter" idx="10"/>
          </p:nvPr>
        </p:nvSpPr>
        <p:spPr/>
        <p:txBody>
          <a:bodyPr/>
          <a:lstStyle/>
          <a:p>
            <a:fld id="{19F2E689-7ADB-4F62-9F21-572B82886E3D}" type="slidenum">
              <a:rPr lang="en-US" smtClean="0"/>
              <a:t>7</a:t>
            </a:fld>
            <a:endParaRPr lang="en-US"/>
          </a:p>
        </p:txBody>
      </p:sp>
    </p:spTree>
    <p:extLst>
      <p:ext uri="{BB962C8B-B14F-4D97-AF65-F5344CB8AC3E}">
        <p14:creationId xmlns:p14="http://schemas.microsoft.com/office/powerpoint/2010/main" val="4097507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Kommunikation zwischen Servern kann auch über Client laufen</a:t>
            </a:r>
          </a:p>
          <a:p>
            <a:endParaRPr lang="de-DE" dirty="0"/>
          </a:p>
          <a:p>
            <a:r>
              <a:rPr lang="de-DE" dirty="0"/>
              <a:t>Alle Kanäle sind verschlüsselt und gesichert</a:t>
            </a:r>
          </a:p>
        </p:txBody>
      </p:sp>
      <p:sp>
        <p:nvSpPr>
          <p:cNvPr id="4" name="Foliennummernplatzhalter 3"/>
          <p:cNvSpPr>
            <a:spLocks noGrp="1"/>
          </p:cNvSpPr>
          <p:nvPr>
            <p:ph type="sldNum" sz="quarter" idx="10"/>
          </p:nvPr>
        </p:nvSpPr>
        <p:spPr/>
        <p:txBody>
          <a:bodyPr/>
          <a:lstStyle/>
          <a:p>
            <a:fld id="{19F2E689-7ADB-4F62-9F21-572B82886E3D}" type="slidenum">
              <a:rPr lang="en-US" smtClean="0"/>
              <a:t>8</a:t>
            </a:fld>
            <a:endParaRPr lang="en-US"/>
          </a:p>
        </p:txBody>
      </p:sp>
    </p:spTree>
    <p:extLst>
      <p:ext uri="{BB962C8B-B14F-4D97-AF65-F5344CB8AC3E}">
        <p14:creationId xmlns:p14="http://schemas.microsoft.com/office/powerpoint/2010/main" val="2247968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u="sng" dirty="0"/>
              <a:t>FRAGE</a:t>
            </a:r>
            <a:r>
              <a:rPr lang="de-DE" dirty="0"/>
              <a:t>: </a:t>
            </a:r>
          </a:p>
          <a:p>
            <a:r>
              <a:rPr lang="de-DE" dirty="0"/>
              <a:t>Wie sieht das jetzt mit </a:t>
            </a:r>
            <a:r>
              <a:rPr lang="de-DE" dirty="0" err="1"/>
              <a:t>Brutforce</a:t>
            </a:r>
            <a:r>
              <a:rPr lang="de-DE" dirty="0"/>
              <a:t> oder man in </a:t>
            </a:r>
            <a:r>
              <a:rPr lang="de-DE" dirty="0" err="1"/>
              <a:t>the</a:t>
            </a:r>
            <a:r>
              <a:rPr lang="de-DE" dirty="0"/>
              <a:t> </a:t>
            </a:r>
            <a:r>
              <a:rPr lang="de-DE" dirty="0" err="1"/>
              <a:t>middle</a:t>
            </a:r>
            <a:r>
              <a:rPr lang="de-DE" dirty="0"/>
              <a:t> aus?</a:t>
            </a:r>
          </a:p>
          <a:p>
            <a:endParaRPr lang="de-DE" dirty="0"/>
          </a:p>
          <a:p>
            <a:r>
              <a:rPr lang="de-DE" b="1" u="sng" dirty="0"/>
              <a:t>ANTWORT:</a:t>
            </a:r>
          </a:p>
          <a:p>
            <a:r>
              <a:rPr lang="de-DE" dirty="0"/>
              <a:t>SICHER!!!! Aber Warum?</a:t>
            </a:r>
          </a:p>
          <a:p>
            <a:endParaRPr lang="de-DE" dirty="0"/>
          </a:p>
          <a:p>
            <a:r>
              <a:rPr lang="de-DE" dirty="0"/>
              <a:t>Man in </a:t>
            </a:r>
            <a:r>
              <a:rPr lang="de-DE" dirty="0" err="1"/>
              <a:t>the</a:t>
            </a:r>
            <a:r>
              <a:rPr lang="de-DE" dirty="0"/>
              <a:t> Middle:</a:t>
            </a:r>
          </a:p>
          <a:p>
            <a:r>
              <a:rPr lang="de-DE" dirty="0"/>
              <a:t>     - Mit Hilfe der abgefangen Infos lassen sich keine Rückschlüsse auf die beiden Teile machen</a:t>
            </a:r>
          </a:p>
          <a:p>
            <a:endParaRPr lang="de-DE" dirty="0"/>
          </a:p>
          <a:p>
            <a:r>
              <a:rPr lang="de-DE" dirty="0" err="1"/>
              <a:t>Brutforce</a:t>
            </a:r>
            <a:r>
              <a:rPr lang="de-DE" dirty="0"/>
              <a:t>:</a:t>
            </a:r>
          </a:p>
          <a:p>
            <a:r>
              <a:rPr lang="de-DE" dirty="0"/>
              <a:t>    - Offline </a:t>
            </a:r>
            <a:r>
              <a:rPr lang="de-DE" dirty="0" err="1"/>
              <a:t>vs</a:t>
            </a:r>
            <a:r>
              <a:rPr lang="de-DE" dirty="0"/>
              <a:t> Online</a:t>
            </a:r>
          </a:p>
          <a:p>
            <a:r>
              <a:rPr lang="de-DE" dirty="0"/>
              <a:t>    - Offline Dictionary Attacken sind auf keinen Fall möglich, da man ein 2 Server Setting hat</a:t>
            </a:r>
          </a:p>
          <a:p>
            <a:r>
              <a:rPr lang="de-DE" dirty="0"/>
              <a:t>       Offline Attacken verlangen keine Kommunikation mit dem System</a:t>
            </a:r>
          </a:p>
          <a:p>
            <a:r>
              <a:rPr lang="de-DE" dirty="0"/>
              <a:t>       Registrierung basiert hier aber maßgeblich auf Kommunikation</a:t>
            </a:r>
          </a:p>
          <a:p>
            <a:r>
              <a:rPr lang="de-DE" dirty="0"/>
              <a:t>       Bleibt eher unentdeckt</a:t>
            </a:r>
          </a:p>
          <a:p>
            <a:r>
              <a:rPr lang="de-DE" dirty="0"/>
              <a:t>       Nicht möglich auch nicht mit Man in </a:t>
            </a:r>
            <a:r>
              <a:rPr lang="de-DE" dirty="0" err="1"/>
              <a:t>the</a:t>
            </a:r>
            <a:r>
              <a:rPr lang="de-DE" dirty="0"/>
              <a:t> </a:t>
            </a:r>
            <a:r>
              <a:rPr lang="de-DE" dirty="0" err="1"/>
              <a:t>middle</a:t>
            </a:r>
            <a:r>
              <a:rPr lang="de-DE" dirty="0"/>
              <a:t> </a:t>
            </a:r>
            <a:r>
              <a:rPr lang="de-DE" dirty="0" err="1"/>
              <a:t>infos</a:t>
            </a:r>
            <a:endParaRPr lang="de-DE" dirty="0"/>
          </a:p>
          <a:p>
            <a:r>
              <a:rPr lang="de-DE" dirty="0"/>
              <a:t>    - Online Attacken möglich, aber mit starken Passwörtern ist das auch schwer bis unmöglich</a:t>
            </a:r>
          </a:p>
          <a:p>
            <a:r>
              <a:rPr lang="de-DE" dirty="0"/>
              <a:t>       Verlangen </a:t>
            </a:r>
            <a:r>
              <a:rPr lang="de-DE" dirty="0" err="1"/>
              <a:t>kommunikation</a:t>
            </a:r>
            <a:r>
              <a:rPr lang="de-DE" dirty="0"/>
              <a:t> mit dem System</a:t>
            </a:r>
          </a:p>
          <a:p>
            <a:r>
              <a:rPr lang="de-DE" dirty="0"/>
              <a:t>       Sind daher generell schwerer </a:t>
            </a:r>
          </a:p>
        </p:txBody>
      </p:sp>
      <p:sp>
        <p:nvSpPr>
          <p:cNvPr id="4" name="Foliennummernplatzhalter 3"/>
          <p:cNvSpPr>
            <a:spLocks noGrp="1"/>
          </p:cNvSpPr>
          <p:nvPr>
            <p:ph type="sldNum" sz="quarter" idx="10"/>
          </p:nvPr>
        </p:nvSpPr>
        <p:spPr/>
        <p:txBody>
          <a:bodyPr/>
          <a:lstStyle/>
          <a:p>
            <a:fld id="{19F2E689-7ADB-4F62-9F21-572B82886E3D}" type="slidenum">
              <a:rPr lang="en-US" smtClean="0"/>
              <a:t>9</a:t>
            </a:fld>
            <a:endParaRPr lang="en-US"/>
          </a:p>
        </p:txBody>
      </p:sp>
    </p:spTree>
    <p:extLst>
      <p:ext uri="{BB962C8B-B14F-4D97-AF65-F5344CB8AC3E}">
        <p14:creationId xmlns:p14="http://schemas.microsoft.com/office/powerpoint/2010/main" val="1967418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4" name="Datumsplatzhalter 3">
            <a:extLst>
              <a:ext uri="{FF2B5EF4-FFF2-40B4-BE49-F238E27FC236}">
                <a16:creationId xmlns:a16="http://schemas.microsoft.com/office/drawing/2014/main" id="{F84FC8E2-4DDC-4D19-BC38-DF113FB233A3}"/>
              </a:ext>
            </a:extLst>
          </p:cNvPr>
          <p:cNvSpPr>
            <a:spLocks noGrp="1"/>
          </p:cNvSpPr>
          <p:nvPr>
            <p:ph type="dt" sz="half" idx="10"/>
          </p:nvPr>
        </p:nvSpPr>
        <p:spPr/>
        <p:txBody>
          <a:bodyPr/>
          <a:lstStyle/>
          <a:p>
            <a:fld id="{040B55A3-D050-4512-A2B7-3FAE9AAB8B27}" type="datetime1">
              <a:rPr lang="de-DE" smtClean="0"/>
              <a:t>10.01.2018</a:t>
            </a:fld>
            <a:endParaRPr lang="en-US" dirty="0"/>
          </a:p>
        </p:txBody>
      </p:sp>
      <p:sp>
        <p:nvSpPr>
          <p:cNvPr id="5" name="Fußzeilenplatzhalter 4">
            <a:extLst>
              <a:ext uri="{FF2B5EF4-FFF2-40B4-BE49-F238E27FC236}">
                <a16:creationId xmlns:a16="http://schemas.microsoft.com/office/drawing/2014/main" id="{1776A508-718D-42EA-90F1-94A0B84AE53F}"/>
              </a:ext>
            </a:extLst>
          </p:cNvPr>
          <p:cNvSpPr>
            <a:spLocks noGrp="1"/>
          </p:cNvSpPr>
          <p:nvPr>
            <p:ph type="ftr" sz="quarter" idx="11"/>
          </p:nvPr>
        </p:nvSpPr>
        <p:spPr/>
        <p:txBody>
          <a:bodyPr vert="horz" lIns="91440" tIns="45720" rIns="91440" bIns="45720" rtlCol="0" anchor="ctr"/>
          <a:lstStyle>
            <a:lvl1pPr>
              <a:defRPr lang="en-US" sz="1600" smtClean="0"/>
            </a:lvl1pPr>
          </a:lstStyle>
          <a:p>
            <a:r>
              <a:rPr lang="de-DE" dirty="0"/>
              <a:t>Johannes Strauß &amp; Lukas Justen</a:t>
            </a:r>
          </a:p>
        </p:txBody>
      </p:sp>
      <p:cxnSp>
        <p:nvCxnSpPr>
          <p:cNvPr id="7" name="Straight Connector 8">
            <a:extLst>
              <a:ext uri="{FF2B5EF4-FFF2-40B4-BE49-F238E27FC236}">
                <a16:creationId xmlns:a16="http://schemas.microsoft.com/office/drawing/2014/main" id="{77377542-D53B-429B-BC99-D2BA19DE7557}"/>
              </a:ext>
            </a:extLst>
          </p:cNvPr>
          <p:cNvCxnSpPr/>
          <p:nvPr userDrawn="1"/>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9">
            <a:extLst>
              <a:ext uri="{FF2B5EF4-FFF2-40B4-BE49-F238E27FC236}">
                <a16:creationId xmlns:a16="http://schemas.microsoft.com/office/drawing/2014/main" id="{BBF3F750-387B-4757-B6D3-80EFAF28B5C1}"/>
              </a:ext>
            </a:extLst>
          </p:cNvPr>
          <p:cNvCxnSpPr/>
          <p:nvPr userDrawn="1"/>
        </p:nvCxnSpPr>
        <p:spPr>
          <a:xfrm>
            <a:off x="1193532" y="1494573"/>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Subtitle 2">
            <a:extLst>
              <a:ext uri="{FF2B5EF4-FFF2-40B4-BE49-F238E27FC236}">
                <a16:creationId xmlns:a16="http://schemas.microsoft.com/office/drawing/2014/main" id="{48143824-F788-4F50-A9B1-1E4F50EE602C}"/>
              </a:ext>
            </a:extLst>
          </p:cNvPr>
          <p:cNvSpPr>
            <a:spLocks noGrp="1"/>
          </p:cNvSpPr>
          <p:nvPr>
            <p:ph type="subTitle" idx="1"/>
          </p:nvPr>
        </p:nvSpPr>
        <p:spPr>
          <a:xfrm>
            <a:off x="1100051" y="4455620"/>
            <a:ext cx="10058400" cy="1143000"/>
          </a:xfrm>
          <a:prstGeom prst="rect">
            <a:avLst/>
          </a:prstGeom>
        </p:spPr>
        <p:txBody>
          <a:bodyPr lIns="91440" rIns="91440">
            <a:normAutofit/>
          </a:bodyPr>
          <a:lstStyle>
            <a:lvl1pPr marL="0" indent="0" algn="l">
              <a:buNone/>
              <a:defRPr sz="22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13" name="Foliennummernplatzhalter 5">
            <a:extLst>
              <a:ext uri="{FF2B5EF4-FFF2-40B4-BE49-F238E27FC236}">
                <a16:creationId xmlns:a16="http://schemas.microsoft.com/office/drawing/2014/main" id="{01938529-89D1-4536-BBB1-CBF929CC7EEB}"/>
              </a:ext>
            </a:extLst>
          </p:cNvPr>
          <p:cNvSpPr>
            <a:spLocks noGrp="1"/>
          </p:cNvSpPr>
          <p:nvPr>
            <p:ph type="sldNum" sz="quarter" idx="4"/>
          </p:nvPr>
        </p:nvSpPr>
        <p:spPr>
          <a:xfrm>
            <a:off x="11315325" y="6420417"/>
            <a:ext cx="720794" cy="365125"/>
          </a:xfrm>
          <a:prstGeom prst="rect">
            <a:avLst/>
          </a:prstGeom>
        </p:spPr>
        <p:txBody>
          <a:bodyPr vert="horz" lIns="91440" tIns="45720" rIns="91440" bIns="45720" rtlCol="0" anchor="ctr"/>
          <a:lstStyle>
            <a:lvl1pPr>
              <a:defRPr lang="en-US" smtClean="0"/>
            </a:lvl1pPr>
          </a:lstStyle>
          <a:p>
            <a:fld id="{95B0EFA8-D4E6-438F-A5A4-BE862A6AB6EC}" type="slidenum">
              <a:rPr lang="en-US" smtClean="0"/>
              <a:pPr/>
              <a:t>‹Nr.›</a:t>
            </a:fld>
            <a:endParaRPr lang="en-US" dirty="0"/>
          </a:p>
        </p:txBody>
      </p:sp>
      <p:sp>
        <p:nvSpPr>
          <p:cNvPr id="14" name="Rechteck 13">
            <a:extLst>
              <a:ext uri="{FF2B5EF4-FFF2-40B4-BE49-F238E27FC236}">
                <a16:creationId xmlns:a16="http://schemas.microsoft.com/office/drawing/2014/main" id="{EC257049-F937-4D40-80D5-CDFD4B7C3FE0}"/>
              </a:ext>
            </a:extLst>
          </p:cNvPr>
          <p:cNvSpPr/>
          <p:nvPr userDrawn="1"/>
        </p:nvSpPr>
        <p:spPr>
          <a:xfrm>
            <a:off x="1097280" y="130629"/>
            <a:ext cx="10554789" cy="12279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BB7666AC-4473-465D-81AE-A41B6DD90641}"/>
              </a:ext>
            </a:extLst>
          </p:cNvPr>
          <p:cNvSpPr>
            <a:spLocks noGrp="1"/>
          </p:cNvSpPr>
          <p:nvPr>
            <p:ph type="ctrTitle"/>
          </p:nvPr>
        </p:nvSpPr>
        <p:spPr>
          <a:xfrm>
            <a:off x="1097280" y="1494574"/>
            <a:ext cx="10058400" cy="2830538"/>
          </a:xfrm>
          <a:prstGeom prst="rect">
            <a:avLst/>
          </a:prstGeom>
        </p:spPr>
        <p:txBody>
          <a:bodyPr anchor="ctr">
            <a:normAutofit/>
          </a:bodyPr>
          <a:lstStyle>
            <a:lvl1pPr algn="l">
              <a:lnSpc>
                <a:spcPct val="85000"/>
              </a:lnSpc>
              <a:defRPr sz="8000" spc="-50" baseline="0">
                <a:solidFill>
                  <a:schemeClr val="tx1">
                    <a:lumMod val="85000"/>
                    <a:lumOff val="15000"/>
                  </a:schemeClr>
                </a:solidFill>
              </a:defRPr>
            </a:lvl1pPr>
          </a:lstStyle>
          <a:p>
            <a:r>
              <a:rPr lang="de-DE"/>
              <a:t>Mastertitelformat bearbeiten</a:t>
            </a:r>
            <a:endParaRPr lang="en-US" dirty="0"/>
          </a:p>
        </p:txBody>
      </p:sp>
    </p:spTree>
    <p:extLst>
      <p:ext uri="{BB962C8B-B14F-4D97-AF65-F5344CB8AC3E}">
        <p14:creationId xmlns:p14="http://schemas.microsoft.com/office/powerpoint/2010/main" val="4007517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568BD214-2ED9-4381-8A32-49283B14C5D4}"/>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258E3444-B573-4324-A26B-FECD5A704EE7}"/>
              </a:ext>
            </a:extLst>
          </p:cNvPr>
          <p:cNvSpPr>
            <a:spLocks noGrp="1"/>
          </p:cNvSpPr>
          <p:nvPr>
            <p:ph type="dt" sz="half" idx="10"/>
          </p:nvPr>
        </p:nvSpPr>
        <p:spPr/>
        <p:txBody>
          <a:bodyPr vert="horz" lIns="91440" tIns="45720" rIns="91440" bIns="45720" rtlCol="0" anchor="ctr"/>
          <a:lstStyle>
            <a:lvl1pPr algn="l">
              <a:defRPr lang="en-US" smtClean="0"/>
            </a:lvl1pPr>
          </a:lstStyle>
          <a:p>
            <a:fld id="{28D50BB7-E2B5-4873-9F23-4433FF9FF057}" type="datetime1">
              <a:rPr lang="de-DE" smtClean="0"/>
              <a:t>10.01.2018</a:t>
            </a:fld>
            <a:endParaRPr lang="en-US" dirty="0"/>
          </a:p>
        </p:txBody>
      </p:sp>
      <p:sp>
        <p:nvSpPr>
          <p:cNvPr id="5" name="Fußzeilenplatzhalter 4">
            <a:extLst>
              <a:ext uri="{FF2B5EF4-FFF2-40B4-BE49-F238E27FC236}">
                <a16:creationId xmlns:a16="http://schemas.microsoft.com/office/drawing/2014/main" id="{80BEAA9D-30CC-47E0-BC75-5628C3533B71}"/>
              </a:ext>
            </a:extLst>
          </p:cNvPr>
          <p:cNvSpPr>
            <a:spLocks noGrp="1"/>
          </p:cNvSpPr>
          <p:nvPr>
            <p:ph type="ftr" sz="quarter" idx="11"/>
          </p:nvPr>
        </p:nvSpPr>
        <p:spPr/>
        <p:txBody>
          <a:bodyPr vert="horz" lIns="91440" tIns="45720" rIns="91440" bIns="45720" rtlCol="0" anchor="ctr"/>
          <a:lstStyle>
            <a:lvl1pPr>
              <a:defRPr lang="de-DE" sz="1600" kern="1200" dirty="0" smtClean="0">
                <a:solidFill>
                  <a:schemeClr val="tx1">
                    <a:lumMod val="65000"/>
                    <a:lumOff val="35000"/>
                  </a:schemeClr>
                </a:solidFill>
                <a:latin typeface="+mn-lt"/>
                <a:ea typeface="+mn-ea"/>
                <a:cs typeface="+mn-cs"/>
              </a:defRPr>
            </a:lvl1pPr>
          </a:lstStyle>
          <a:p>
            <a:r>
              <a:rPr lang="en-US" dirty="0"/>
              <a:t>Johannes </a:t>
            </a:r>
            <a:r>
              <a:rPr lang="en-US" dirty="0" err="1"/>
              <a:t>Strauß</a:t>
            </a:r>
            <a:r>
              <a:rPr lang="en-US" dirty="0"/>
              <a:t> &amp; Lukas Justen</a:t>
            </a:r>
          </a:p>
        </p:txBody>
      </p:sp>
      <p:sp>
        <p:nvSpPr>
          <p:cNvPr id="10" name="Foliennummernplatzhalter 5">
            <a:extLst>
              <a:ext uri="{FF2B5EF4-FFF2-40B4-BE49-F238E27FC236}">
                <a16:creationId xmlns:a16="http://schemas.microsoft.com/office/drawing/2014/main" id="{03D9D4EB-A804-49BE-B1BF-A74F9E95B363}"/>
              </a:ext>
            </a:extLst>
          </p:cNvPr>
          <p:cNvSpPr>
            <a:spLocks noGrp="1"/>
          </p:cNvSpPr>
          <p:nvPr>
            <p:ph type="sldNum" sz="quarter" idx="4"/>
          </p:nvPr>
        </p:nvSpPr>
        <p:spPr>
          <a:xfrm>
            <a:off x="11315325" y="6420417"/>
            <a:ext cx="720794" cy="365125"/>
          </a:xfrm>
          <a:prstGeom prst="rect">
            <a:avLst/>
          </a:prstGeom>
        </p:spPr>
        <p:txBody>
          <a:bodyPr vert="horz" lIns="91440" tIns="45720" rIns="91440" bIns="45720" rtlCol="0" anchor="ctr"/>
          <a:lstStyle>
            <a:lvl1pPr algn="ctr">
              <a:defRPr lang="en-US" sz="2000" b="1" kern="1200" smtClean="0">
                <a:solidFill>
                  <a:schemeClr val="bg2">
                    <a:lumMod val="50000"/>
                  </a:schemeClr>
                </a:solidFill>
                <a:latin typeface="+mn-lt"/>
                <a:ea typeface="+mn-ea"/>
                <a:cs typeface="+mn-cs"/>
              </a:defRPr>
            </a:lvl1pPr>
          </a:lstStyle>
          <a:p>
            <a:fld id="{95B0EFA8-D4E6-438F-A5A4-BE862A6AB6EC}" type="slidenum">
              <a:rPr lang="en-US" smtClean="0"/>
              <a:pPr/>
              <a:t>‹Nr.›</a:t>
            </a:fld>
            <a:endParaRPr lang="en-US" dirty="0"/>
          </a:p>
        </p:txBody>
      </p:sp>
      <p:sp>
        <p:nvSpPr>
          <p:cNvPr id="12" name="Title Placeholder 1">
            <a:extLst>
              <a:ext uri="{FF2B5EF4-FFF2-40B4-BE49-F238E27FC236}">
                <a16:creationId xmlns:a16="http://schemas.microsoft.com/office/drawing/2014/main" id="{37F64B3B-A6B5-4C25-BFAE-E55E0B975B16}"/>
              </a:ext>
            </a:extLst>
          </p:cNvPr>
          <p:cNvSpPr>
            <a:spLocks noGrp="1"/>
          </p:cNvSpPr>
          <p:nvPr>
            <p:ph type="title"/>
          </p:nvPr>
        </p:nvSpPr>
        <p:spPr>
          <a:xfrm>
            <a:off x="1097280" y="-160595"/>
            <a:ext cx="8961120" cy="1450757"/>
          </a:xfrm>
          <a:prstGeom prst="rect">
            <a:avLst/>
          </a:prstGeom>
        </p:spPr>
        <p:txBody>
          <a:bodyPr vert="horz" lIns="91440" tIns="45720" rIns="91440" bIns="45720" rtlCol="0" anchor="b">
            <a:normAutofit/>
          </a:bodyPr>
          <a:lstStyle/>
          <a:p>
            <a:r>
              <a:rPr lang="de-DE"/>
              <a:t>Mastertitelformat bearbeiten</a:t>
            </a:r>
            <a:endParaRPr lang="en-US" dirty="0"/>
          </a:p>
        </p:txBody>
      </p:sp>
    </p:spTree>
    <p:extLst>
      <p:ext uri="{BB962C8B-B14F-4D97-AF65-F5344CB8AC3E}">
        <p14:creationId xmlns:p14="http://schemas.microsoft.com/office/powerpoint/2010/main" val="458849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B5F9EF20-D943-4A6D-9309-C94056A83996}"/>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F9EA372B-6D72-45D2-B825-B0CB03CAE0E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A6A3A82D-80D9-46AA-ACE2-05CB6BF8A85C}"/>
              </a:ext>
            </a:extLst>
          </p:cNvPr>
          <p:cNvSpPr>
            <a:spLocks noGrp="1"/>
          </p:cNvSpPr>
          <p:nvPr>
            <p:ph type="dt" sz="half" idx="10"/>
          </p:nvPr>
        </p:nvSpPr>
        <p:spPr/>
        <p:txBody>
          <a:bodyPr/>
          <a:lstStyle/>
          <a:p>
            <a:fld id="{BDAEB85F-B10B-445E-B56D-626F3D600529}" type="datetime1">
              <a:rPr lang="de-DE" smtClean="0"/>
              <a:t>10.01.2018</a:t>
            </a:fld>
            <a:endParaRPr lang="en-US"/>
          </a:p>
        </p:txBody>
      </p:sp>
      <p:sp>
        <p:nvSpPr>
          <p:cNvPr id="6" name="Fußzeilenplatzhalter 5">
            <a:extLst>
              <a:ext uri="{FF2B5EF4-FFF2-40B4-BE49-F238E27FC236}">
                <a16:creationId xmlns:a16="http://schemas.microsoft.com/office/drawing/2014/main" id="{0AB74132-BDCC-4FA2-AD60-CBC34C04EAE8}"/>
              </a:ext>
            </a:extLst>
          </p:cNvPr>
          <p:cNvSpPr>
            <a:spLocks noGrp="1"/>
          </p:cNvSpPr>
          <p:nvPr>
            <p:ph type="ftr" sz="quarter" idx="11"/>
          </p:nvPr>
        </p:nvSpPr>
        <p:spPr/>
        <p:txBody>
          <a:bodyPr vert="horz" lIns="91440" tIns="45720" rIns="91440" bIns="45720" rtlCol="0" anchor="ctr"/>
          <a:lstStyle>
            <a:lvl1pPr marL="0" algn="ctr" defTabSz="914400" rtl="0" eaLnBrk="1" latinLnBrk="0" hangingPunct="1">
              <a:defRPr lang="de-DE" sz="1600" kern="1200" smtClean="0">
                <a:solidFill>
                  <a:schemeClr val="tx1">
                    <a:lumMod val="65000"/>
                    <a:lumOff val="35000"/>
                  </a:schemeClr>
                </a:solidFill>
                <a:latin typeface="+mn-lt"/>
                <a:ea typeface="+mn-ea"/>
                <a:cs typeface="+mn-cs"/>
              </a:defRPr>
            </a:lvl1pPr>
          </a:lstStyle>
          <a:p>
            <a:r>
              <a:rPr lang="en-US" dirty="0"/>
              <a:t>Johannes </a:t>
            </a:r>
            <a:r>
              <a:rPr lang="en-US" dirty="0" err="1"/>
              <a:t>Strauß</a:t>
            </a:r>
            <a:r>
              <a:rPr lang="en-US" dirty="0"/>
              <a:t> &amp; Lukas Justen</a:t>
            </a:r>
          </a:p>
        </p:txBody>
      </p:sp>
      <p:sp>
        <p:nvSpPr>
          <p:cNvPr id="7" name="Foliennummernplatzhalter 6">
            <a:extLst>
              <a:ext uri="{FF2B5EF4-FFF2-40B4-BE49-F238E27FC236}">
                <a16:creationId xmlns:a16="http://schemas.microsoft.com/office/drawing/2014/main" id="{F9B320F2-96FA-46F1-B520-066F10CE39C8}"/>
              </a:ext>
            </a:extLst>
          </p:cNvPr>
          <p:cNvSpPr>
            <a:spLocks noGrp="1"/>
          </p:cNvSpPr>
          <p:nvPr>
            <p:ph type="sldNum" sz="quarter" idx="12"/>
          </p:nvPr>
        </p:nvSpPr>
        <p:spPr/>
        <p:txBody>
          <a:bodyPr/>
          <a:lstStyle>
            <a:lvl1pPr algn="ctr">
              <a:defRPr/>
            </a:lvl1pPr>
          </a:lstStyle>
          <a:p>
            <a:fld id="{95B0EFA8-D4E6-438F-A5A4-BE862A6AB6EC}" type="slidenum">
              <a:rPr lang="en-US" smtClean="0"/>
              <a:pPr/>
              <a:t>‹Nr.›</a:t>
            </a:fld>
            <a:endParaRPr lang="en-US"/>
          </a:p>
        </p:txBody>
      </p:sp>
      <p:sp>
        <p:nvSpPr>
          <p:cNvPr id="8" name="Title Placeholder 1">
            <a:extLst>
              <a:ext uri="{FF2B5EF4-FFF2-40B4-BE49-F238E27FC236}">
                <a16:creationId xmlns:a16="http://schemas.microsoft.com/office/drawing/2014/main" id="{7E0CAC37-D036-4584-AEBA-33D6DBC5417B}"/>
              </a:ext>
            </a:extLst>
          </p:cNvPr>
          <p:cNvSpPr>
            <a:spLocks noGrp="1"/>
          </p:cNvSpPr>
          <p:nvPr>
            <p:ph type="title"/>
          </p:nvPr>
        </p:nvSpPr>
        <p:spPr>
          <a:xfrm>
            <a:off x="1097280" y="-160595"/>
            <a:ext cx="8961120" cy="1450757"/>
          </a:xfrm>
          <a:prstGeom prst="rect">
            <a:avLst/>
          </a:prstGeom>
        </p:spPr>
        <p:txBody>
          <a:bodyPr vert="horz" lIns="91440" tIns="45720" rIns="91440" bIns="45720" rtlCol="0" anchor="b">
            <a:normAutofit/>
          </a:bodyPr>
          <a:lstStyle/>
          <a:p>
            <a:r>
              <a:rPr lang="de-DE"/>
              <a:t>Mastertitelformat bearbeiten</a:t>
            </a:r>
            <a:endParaRPr lang="en-US" dirty="0"/>
          </a:p>
        </p:txBody>
      </p:sp>
    </p:spTree>
    <p:extLst>
      <p:ext uri="{BB962C8B-B14F-4D97-AF65-F5344CB8AC3E}">
        <p14:creationId xmlns:p14="http://schemas.microsoft.com/office/powerpoint/2010/main" val="863084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F558273F-1DB4-4FB6-971F-6D004DF7F3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731F26A-B728-4578-9DBE-EED7B7D71A76}"/>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2AFA0A01-45B1-42F6-A5C9-981F1BB2DA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7D69EF97-2E3B-4D4E-979D-E92ECF3C1A2D}"/>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374145D4-23E6-41C3-BBA8-5803AC4F57A7}"/>
              </a:ext>
            </a:extLst>
          </p:cNvPr>
          <p:cNvSpPr>
            <a:spLocks noGrp="1"/>
          </p:cNvSpPr>
          <p:nvPr>
            <p:ph type="dt" sz="half" idx="10"/>
          </p:nvPr>
        </p:nvSpPr>
        <p:spPr/>
        <p:txBody>
          <a:bodyPr/>
          <a:lstStyle/>
          <a:p>
            <a:fld id="{5538D691-F215-41DA-944D-CC2EEF668359}" type="datetime1">
              <a:rPr lang="de-DE" smtClean="0"/>
              <a:t>10.01.2018</a:t>
            </a:fld>
            <a:endParaRPr lang="en-US"/>
          </a:p>
        </p:txBody>
      </p:sp>
      <p:sp>
        <p:nvSpPr>
          <p:cNvPr id="8" name="Fußzeilenplatzhalter 7">
            <a:extLst>
              <a:ext uri="{FF2B5EF4-FFF2-40B4-BE49-F238E27FC236}">
                <a16:creationId xmlns:a16="http://schemas.microsoft.com/office/drawing/2014/main" id="{C0EF1A47-96AF-4354-974E-FAC3FC8B9B40}"/>
              </a:ext>
            </a:extLst>
          </p:cNvPr>
          <p:cNvSpPr>
            <a:spLocks noGrp="1"/>
          </p:cNvSpPr>
          <p:nvPr>
            <p:ph type="ftr" sz="quarter" idx="11"/>
          </p:nvPr>
        </p:nvSpPr>
        <p:spPr/>
        <p:txBody>
          <a:bodyPr vert="horz" lIns="91440" tIns="45720" rIns="91440" bIns="45720" rtlCol="0" anchor="ctr"/>
          <a:lstStyle>
            <a:lvl1pPr marL="0" algn="ctr" defTabSz="914400" rtl="0" eaLnBrk="1" latinLnBrk="0" hangingPunct="1">
              <a:defRPr lang="de-DE" sz="1600" kern="1200" smtClean="0">
                <a:solidFill>
                  <a:schemeClr val="tx1">
                    <a:lumMod val="65000"/>
                    <a:lumOff val="35000"/>
                  </a:schemeClr>
                </a:solidFill>
                <a:latin typeface="+mn-lt"/>
                <a:ea typeface="+mn-ea"/>
                <a:cs typeface="+mn-cs"/>
              </a:defRPr>
            </a:lvl1pPr>
          </a:lstStyle>
          <a:p>
            <a:r>
              <a:rPr lang="en-US" dirty="0"/>
              <a:t>Johannes </a:t>
            </a:r>
            <a:r>
              <a:rPr lang="en-US" dirty="0" err="1"/>
              <a:t>Strauß</a:t>
            </a:r>
            <a:r>
              <a:rPr lang="en-US" dirty="0"/>
              <a:t> &amp; Lukas Justen</a:t>
            </a:r>
          </a:p>
        </p:txBody>
      </p:sp>
      <p:sp>
        <p:nvSpPr>
          <p:cNvPr id="9" name="Foliennummernplatzhalter 8">
            <a:extLst>
              <a:ext uri="{FF2B5EF4-FFF2-40B4-BE49-F238E27FC236}">
                <a16:creationId xmlns:a16="http://schemas.microsoft.com/office/drawing/2014/main" id="{4B68449E-8F3E-42E4-A910-75E1F8FDD154}"/>
              </a:ext>
            </a:extLst>
          </p:cNvPr>
          <p:cNvSpPr>
            <a:spLocks noGrp="1"/>
          </p:cNvSpPr>
          <p:nvPr>
            <p:ph type="sldNum" sz="quarter" idx="12"/>
          </p:nvPr>
        </p:nvSpPr>
        <p:spPr/>
        <p:txBody>
          <a:bodyPr/>
          <a:lstStyle>
            <a:lvl1pPr algn="ctr">
              <a:defRPr/>
            </a:lvl1pPr>
          </a:lstStyle>
          <a:p>
            <a:fld id="{95B0EFA8-D4E6-438F-A5A4-BE862A6AB6EC}" type="slidenum">
              <a:rPr lang="en-US" smtClean="0"/>
              <a:pPr/>
              <a:t>‹Nr.›</a:t>
            </a:fld>
            <a:endParaRPr lang="en-US"/>
          </a:p>
        </p:txBody>
      </p:sp>
      <p:sp>
        <p:nvSpPr>
          <p:cNvPr id="10" name="Title Placeholder 1">
            <a:extLst>
              <a:ext uri="{FF2B5EF4-FFF2-40B4-BE49-F238E27FC236}">
                <a16:creationId xmlns:a16="http://schemas.microsoft.com/office/drawing/2014/main" id="{74D6D8B0-255D-4FCA-B66F-1705A44DBC10}"/>
              </a:ext>
            </a:extLst>
          </p:cNvPr>
          <p:cNvSpPr>
            <a:spLocks noGrp="1"/>
          </p:cNvSpPr>
          <p:nvPr>
            <p:ph type="title"/>
          </p:nvPr>
        </p:nvSpPr>
        <p:spPr>
          <a:xfrm>
            <a:off x="1097280" y="-160595"/>
            <a:ext cx="8961120" cy="1450757"/>
          </a:xfrm>
          <a:prstGeom prst="rect">
            <a:avLst/>
          </a:prstGeom>
        </p:spPr>
        <p:txBody>
          <a:bodyPr vert="horz" lIns="91440" tIns="45720" rIns="91440" bIns="45720" rtlCol="0" anchor="b">
            <a:normAutofit/>
          </a:bodyPr>
          <a:lstStyle/>
          <a:p>
            <a:r>
              <a:rPr lang="de-DE"/>
              <a:t>Mastertitelformat bearbeiten</a:t>
            </a:r>
            <a:endParaRPr lang="en-US" dirty="0"/>
          </a:p>
        </p:txBody>
      </p:sp>
    </p:spTree>
    <p:extLst>
      <p:ext uri="{BB962C8B-B14F-4D97-AF65-F5344CB8AC3E}">
        <p14:creationId xmlns:p14="http://schemas.microsoft.com/office/powerpoint/2010/main" val="4021337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E59017E-4BD6-45C4-A311-B401A47DD6F7}"/>
              </a:ext>
            </a:extLst>
          </p:cNvPr>
          <p:cNvSpPr>
            <a:spLocks noGrp="1"/>
          </p:cNvSpPr>
          <p:nvPr>
            <p:ph type="dt" sz="half" idx="10"/>
          </p:nvPr>
        </p:nvSpPr>
        <p:spPr/>
        <p:txBody>
          <a:bodyPr/>
          <a:lstStyle/>
          <a:p>
            <a:fld id="{D3387745-CC3C-41E7-B983-4C6D7C62A2B9}" type="datetime1">
              <a:rPr lang="de-DE" smtClean="0"/>
              <a:t>10.01.2018</a:t>
            </a:fld>
            <a:endParaRPr lang="en-US"/>
          </a:p>
        </p:txBody>
      </p:sp>
      <p:sp>
        <p:nvSpPr>
          <p:cNvPr id="4" name="Fußzeilenplatzhalter 3">
            <a:extLst>
              <a:ext uri="{FF2B5EF4-FFF2-40B4-BE49-F238E27FC236}">
                <a16:creationId xmlns:a16="http://schemas.microsoft.com/office/drawing/2014/main" id="{747D1505-33ED-49AF-8961-B2472A45C5A2}"/>
              </a:ext>
            </a:extLst>
          </p:cNvPr>
          <p:cNvSpPr>
            <a:spLocks noGrp="1"/>
          </p:cNvSpPr>
          <p:nvPr>
            <p:ph type="ftr" sz="quarter" idx="11"/>
          </p:nvPr>
        </p:nvSpPr>
        <p:spPr/>
        <p:txBody>
          <a:bodyPr vert="horz" lIns="91440" tIns="45720" rIns="91440" bIns="45720" rtlCol="0" anchor="ctr"/>
          <a:lstStyle>
            <a:lvl1pPr>
              <a:defRPr lang="en-US" sz="1600" smtClean="0"/>
            </a:lvl1pPr>
          </a:lstStyle>
          <a:p>
            <a:r>
              <a:rPr lang="de-DE" dirty="0"/>
              <a:t>Johannes Strauß &amp; Lukas Justen</a:t>
            </a:r>
          </a:p>
        </p:txBody>
      </p:sp>
      <p:sp>
        <p:nvSpPr>
          <p:cNvPr id="5" name="Foliennummernplatzhalter 4">
            <a:extLst>
              <a:ext uri="{FF2B5EF4-FFF2-40B4-BE49-F238E27FC236}">
                <a16:creationId xmlns:a16="http://schemas.microsoft.com/office/drawing/2014/main" id="{6A81E11B-395B-4FC1-A8C4-D7E5E82DB814}"/>
              </a:ext>
            </a:extLst>
          </p:cNvPr>
          <p:cNvSpPr>
            <a:spLocks noGrp="1"/>
          </p:cNvSpPr>
          <p:nvPr>
            <p:ph type="sldNum" sz="quarter" idx="12"/>
          </p:nvPr>
        </p:nvSpPr>
        <p:spPr/>
        <p:txBody>
          <a:bodyPr/>
          <a:lstStyle>
            <a:lvl1pPr algn="ctr">
              <a:defRPr/>
            </a:lvl1pPr>
          </a:lstStyle>
          <a:p>
            <a:fld id="{95B0EFA8-D4E6-438F-A5A4-BE862A6AB6EC}" type="slidenum">
              <a:rPr lang="en-US" smtClean="0"/>
              <a:pPr/>
              <a:t>‹Nr.›</a:t>
            </a:fld>
            <a:endParaRPr lang="en-US"/>
          </a:p>
        </p:txBody>
      </p:sp>
      <p:sp>
        <p:nvSpPr>
          <p:cNvPr id="6" name="Title Placeholder 1">
            <a:extLst>
              <a:ext uri="{FF2B5EF4-FFF2-40B4-BE49-F238E27FC236}">
                <a16:creationId xmlns:a16="http://schemas.microsoft.com/office/drawing/2014/main" id="{22981A24-CD50-4497-A492-14184DC977FC}"/>
              </a:ext>
            </a:extLst>
          </p:cNvPr>
          <p:cNvSpPr>
            <a:spLocks noGrp="1"/>
          </p:cNvSpPr>
          <p:nvPr>
            <p:ph type="title"/>
          </p:nvPr>
        </p:nvSpPr>
        <p:spPr>
          <a:xfrm>
            <a:off x="1097280" y="-160595"/>
            <a:ext cx="8961120" cy="1450757"/>
          </a:xfrm>
          <a:prstGeom prst="rect">
            <a:avLst/>
          </a:prstGeom>
        </p:spPr>
        <p:txBody>
          <a:bodyPr vert="horz" lIns="91440" tIns="45720" rIns="91440" bIns="45720" rtlCol="0" anchor="b">
            <a:normAutofit/>
          </a:bodyPr>
          <a:lstStyle/>
          <a:p>
            <a:r>
              <a:rPr lang="de-DE"/>
              <a:t>Mastertitelformat bearbeiten</a:t>
            </a:r>
            <a:endParaRPr lang="en-US" dirty="0"/>
          </a:p>
        </p:txBody>
      </p:sp>
    </p:spTree>
    <p:extLst>
      <p:ext uri="{BB962C8B-B14F-4D97-AF65-F5344CB8AC3E}">
        <p14:creationId xmlns:p14="http://schemas.microsoft.com/office/powerpoint/2010/main" val="3055333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er">
    <p:bg>
      <p:bgRef idx="1001">
        <a:schemeClr val="bg1"/>
      </p:bgRef>
    </p:bg>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A5AD07F-6F54-45E5-849D-E2932CDC3531}"/>
              </a:ext>
            </a:extLst>
          </p:cNvPr>
          <p:cNvSpPr>
            <a:spLocks noGrp="1"/>
          </p:cNvSpPr>
          <p:nvPr>
            <p:ph type="dt" sz="half" idx="10"/>
          </p:nvPr>
        </p:nvSpPr>
        <p:spPr/>
        <p:txBody>
          <a:bodyPr/>
          <a:lstStyle/>
          <a:p>
            <a:fld id="{2E51F313-B50C-4CC5-AB69-010D209F5784}" type="datetime1">
              <a:rPr lang="de-DE" smtClean="0"/>
              <a:t>10.01.2018</a:t>
            </a:fld>
            <a:endParaRPr lang="en-US"/>
          </a:p>
        </p:txBody>
      </p:sp>
      <p:sp>
        <p:nvSpPr>
          <p:cNvPr id="3" name="Fußzeilenplatzhalter 2">
            <a:extLst>
              <a:ext uri="{FF2B5EF4-FFF2-40B4-BE49-F238E27FC236}">
                <a16:creationId xmlns:a16="http://schemas.microsoft.com/office/drawing/2014/main" id="{9FE6A4A3-F638-400B-A937-7EA4B0B5CBEA}"/>
              </a:ext>
            </a:extLst>
          </p:cNvPr>
          <p:cNvSpPr>
            <a:spLocks noGrp="1"/>
          </p:cNvSpPr>
          <p:nvPr>
            <p:ph type="ftr" sz="quarter" idx="11"/>
          </p:nvPr>
        </p:nvSpPr>
        <p:spPr/>
        <p:txBody>
          <a:bodyPr vert="horz" lIns="91440" tIns="45720" rIns="91440" bIns="45720" rtlCol="0" anchor="ctr"/>
          <a:lstStyle>
            <a:lvl1pPr>
              <a:defRPr lang="en-US" sz="1600" smtClean="0"/>
            </a:lvl1pPr>
          </a:lstStyle>
          <a:p>
            <a:r>
              <a:rPr lang="de-DE" dirty="0"/>
              <a:t>Johannes Strauß &amp; Lukas Justen</a:t>
            </a:r>
          </a:p>
        </p:txBody>
      </p:sp>
      <p:sp>
        <p:nvSpPr>
          <p:cNvPr id="4" name="Foliennummernplatzhalter 3">
            <a:extLst>
              <a:ext uri="{FF2B5EF4-FFF2-40B4-BE49-F238E27FC236}">
                <a16:creationId xmlns:a16="http://schemas.microsoft.com/office/drawing/2014/main" id="{B1BECF7B-F004-4DB3-B594-703DD35248CA}"/>
              </a:ext>
            </a:extLst>
          </p:cNvPr>
          <p:cNvSpPr>
            <a:spLocks noGrp="1"/>
          </p:cNvSpPr>
          <p:nvPr>
            <p:ph type="sldNum" sz="quarter" idx="12"/>
          </p:nvPr>
        </p:nvSpPr>
        <p:spPr/>
        <p:txBody>
          <a:bodyPr/>
          <a:lstStyle>
            <a:lvl1pPr algn="ctr">
              <a:defRPr/>
            </a:lvl1pPr>
          </a:lstStyle>
          <a:p>
            <a:fld id="{95B0EFA8-D4E6-438F-A5A4-BE862A6AB6EC}" type="slidenum">
              <a:rPr lang="en-US" smtClean="0"/>
              <a:pPr/>
              <a:t>‹Nr.›</a:t>
            </a:fld>
            <a:endParaRPr lang="en-US"/>
          </a:p>
        </p:txBody>
      </p:sp>
      <p:sp>
        <p:nvSpPr>
          <p:cNvPr id="6" name="Rechteck 5">
            <a:extLst>
              <a:ext uri="{FF2B5EF4-FFF2-40B4-BE49-F238E27FC236}">
                <a16:creationId xmlns:a16="http://schemas.microsoft.com/office/drawing/2014/main" id="{2149D586-9E6E-460C-AFC8-E6784C5AB3C3}"/>
              </a:ext>
            </a:extLst>
          </p:cNvPr>
          <p:cNvSpPr/>
          <p:nvPr userDrawn="1"/>
        </p:nvSpPr>
        <p:spPr>
          <a:xfrm>
            <a:off x="1071154" y="143691"/>
            <a:ext cx="10345783" cy="12932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638659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reihandform: Form 1">
            <a:extLst>
              <a:ext uri="{FF2B5EF4-FFF2-40B4-BE49-F238E27FC236}">
                <a16:creationId xmlns:a16="http://schemas.microsoft.com/office/drawing/2014/main" id="{0D71BE6B-8A99-4BC4-8456-33E9F9CDECFC}"/>
              </a:ext>
            </a:extLst>
          </p:cNvPr>
          <p:cNvSpPr/>
          <p:nvPr userDrawn="1"/>
        </p:nvSpPr>
        <p:spPr>
          <a:xfrm>
            <a:off x="10487891" y="5749636"/>
            <a:ext cx="1537854" cy="872837"/>
          </a:xfrm>
          <a:custGeom>
            <a:avLst/>
            <a:gdLst>
              <a:gd name="connsiteX0" fmla="*/ 1274618 w 1537854"/>
              <a:gd name="connsiteY0" fmla="*/ 0 h 872837"/>
              <a:gd name="connsiteX1" fmla="*/ 0 w 1537854"/>
              <a:gd name="connsiteY1" fmla="*/ 817419 h 872837"/>
              <a:gd name="connsiteX2" fmla="*/ 1094509 w 1537854"/>
              <a:gd name="connsiteY2" fmla="*/ 872837 h 872837"/>
              <a:gd name="connsiteX3" fmla="*/ 1537854 w 1537854"/>
              <a:gd name="connsiteY3" fmla="*/ 263237 h 872837"/>
              <a:gd name="connsiteX4" fmla="*/ 1274618 w 1537854"/>
              <a:gd name="connsiteY4" fmla="*/ 0 h 872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7854" h="872837">
                <a:moveTo>
                  <a:pt x="1274618" y="0"/>
                </a:moveTo>
                <a:lnTo>
                  <a:pt x="0" y="817419"/>
                </a:lnTo>
                <a:lnTo>
                  <a:pt x="1094509" y="872837"/>
                </a:lnTo>
                <a:lnTo>
                  <a:pt x="1537854" y="263237"/>
                </a:lnTo>
                <a:lnTo>
                  <a:pt x="1274618" y="0"/>
                </a:lnTo>
                <a:close/>
              </a:path>
            </a:pathLst>
          </a:custGeom>
          <a:solidFill>
            <a:srgbClr val="FFC000"/>
          </a:solidFill>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18" name="Freihandform: Form 17">
            <a:extLst>
              <a:ext uri="{FF2B5EF4-FFF2-40B4-BE49-F238E27FC236}">
                <a16:creationId xmlns:a16="http://schemas.microsoft.com/office/drawing/2014/main" id="{FA0B4E47-56F7-4087-8B53-9C2FCC861F48}"/>
              </a:ext>
            </a:extLst>
          </p:cNvPr>
          <p:cNvSpPr/>
          <p:nvPr userDrawn="1"/>
        </p:nvSpPr>
        <p:spPr>
          <a:xfrm>
            <a:off x="-12700" y="6096000"/>
            <a:ext cx="12230100" cy="774700"/>
          </a:xfrm>
          <a:custGeom>
            <a:avLst/>
            <a:gdLst>
              <a:gd name="connsiteX0" fmla="*/ 0 w 12230100"/>
              <a:gd name="connsiteY0" fmla="*/ 0 h 774700"/>
              <a:gd name="connsiteX1" fmla="*/ 0 w 12230100"/>
              <a:gd name="connsiteY1" fmla="*/ 774700 h 774700"/>
              <a:gd name="connsiteX2" fmla="*/ 12230100 w 12230100"/>
              <a:gd name="connsiteY2" fmla="*/ 774700 h 774700"/>
              <a:gd name="connsiteX3" fmla="*/ 12230100 w 12230100"/>
              <a:gd name="connsiteY3" fmla="*/ 279400 h 774700"/>
              <a:gd name="connsiteX4" fmla="*/ 0 w 12230100"/>
              <a:gd name="connsiteY4" fmla="*/ 0 h 774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0100" h="774700">
                <a:moveTo>
                  <a:pt x="0" y="0"/>
                </a:moveTo>
                <a:lnTo>
                  <a:pt x="0" y="774700"/>
                </a:lnTo>
                <a:lnTo>
                  <a:pt x="12230100" y="774700"/>
                </a:lnTo>
                <a:lnTo>
                  <a:pt x="12230100" y="279400"/>
                </a:lnTo>
                <a:lnTo>
                  <a:pt x="0" y="0"/>
                </a:lnTo>
                <a:close/>
              </a:path>
            </a:pathLst>
          </a:cu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platzhalter 2">
            <a:extLst>
              <a:ext uri="{FF2B5EF4-FFF2-40B4-BE49-F238E27FC236}">
                <a16:creationId xmlns:a16="http://schemas.microsoft.com/office/drawing/2014/main" id="{BB175B31-F18D-4551-8326-59DF2536D5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umsplatzhalter 3">
            <a:extLst>
              <a:ext uri="{FF2B5EF4-FFF2-40B4-BE49-F238E27FC236}">
                <a16:creationId xmlns:a16="http://schemas.microsoft.com/office/drawing/2014/main" id="{8D815E25-9001-450D-B5E7-69A2E1D194FA}"/>
              </a:ext>
            </a:extLst>
          </p:cNvPr>
          <p:cNvSpPr>
            <a:spLocks noGrp="1"/>
          </p:cNvSpPr>
          <p:nvPr>
            <p:ph type="dt" sz="half" idx="2"/>
          </p:nvPr>
        </p:nvSpPr>
        <p:spPr>
          <a:xfrm>
            <a:off x="838200" y="6423025"/>
            <a:ext cx="1287780" cy="365125"/>
          </a:xfrm>
          <a:prstGeom prst="rect">
            <a:avLst/>
          </a:prstGeom>
        </p:spPr>
        <p:txBody>
          <a:bodyPr vert="horz" lIns="91440" tIns="45720" rIns="91440" bIns="45720" rtlCol="0" anchor="ctr"/>
          <a:lstStyle>
            <a:lvl1pPr algn="l">
              <a:defRPr sz="1600">
                <a:solidFill>
                  <a:schemeClr val="tx1">
                    <a:lumMod val="65000"/>
                    <a:lumOff val="35000"/>
                  </a:schemeClr>
                </a:solidFill>
              </a:defRPr>
            </a:lvl1pPr>
          </a:lstStyle>
          <a:p>
            <a:fld id="{014A7E50-CDC5-4B03-A3F1-913F3732ECE4}" type="datetime1">
              <a:rPr lang="de-DE" smtClean="0"/>
              <a:pPr/>
              <a:t>10.01.2018</a:t>
            </a:fld>
            <a:endParaRPr lang="en-US" dirty="0"/>
          </a:p>
        </p:txBody>
      </p:sp>
      <p:sp>
        <p:nvSpPr>
          <p:cNvPr id="5" name="Fußzeilenplatzhalter 4">
            <a:extLst>
              <a:ext uri="{FF2B5EF4-FFF2-40B4-BE49-F238E27FC236}">
                <a16:creationId xmlns:a16="http://schemas.microsoft.com/office/drawing/2014/main" id="{0BDC7A50-BF97-4FE6-84B9-B19DC5D69A79}"/>
              </a:ext>
            </a:extLst>
          </p:cNvPr>
          <p:cNvSpPr>
            <a:spLocks noGrp="1"/>
          </p:cNvSpPr>
          <p:nvPr>
            <p:ph type="ftr" sz="quarter" idx="3"/>
          </p:nvPr>
        </p:nvSpPr>
        <p:spPr>
          <a:xfrm>
            <a:off x="7073899" y="6422402"/>
            <a:ext cx="3941764" cy="365125"/>
          </a:xfrm>
          <a:prstGeom prst="rect">
            <a:avLst/>
          </a:prstGeom>
        </p:spPr>
        <p:txBody>
          <a:bodyPr vert="horz" lIns="91440" tIns="45720" rIns="91440" bIns="45720" rtlCol="0" anchor="ctr"/>
          <a:lstStyle>
            <a:lvl1pPr algn="ctr">
              <a:defRPr sz="1600">
                <a:solidFill>
                  <a:schemeClr val="tx1">
                    <a:lumMod val="65000"/>
                    <a:lumOff val="35000"/>
                  </a:schemeClr>
                </a:solidFill>
              </a:defRPr>
            </a:lvl1pPr>
          </a:lstStyle>
          <a:p>
            <a:r>
              <a:rPr lang="en-US" dirty="0"/>
              <a:t>Johannes </a:t>
            </a:r>
            <a:r>
              <a:rPr lang="en-US" dirty="0" err="1"/>
              <a:t>Strauß</a:t>
            </a:r>
            <a:r>
              <a:rPr lang="en-US" dirty="0"/>
              <a:t> &amp; Lukas Justen</a:t>
            </a:r>
          </a:p>
        </p:txBody>
      </p:sp>
      <p:cxnSp>
        <p:nvCxnSpPr>
          <p:cNvPr id="14" name="Straight Connector 9">
            <a:extLst>
              <a:ext uri="{FF2B5EF4-FFF2-40B4-BE49-F238E27FC236}">
                <a16:creationId xmlns:a16="http://schemas.microsoft.com/office/drawing/2014/main" id="{2E8136DA-DB85-4A1C-B07E-527C82AADF92}"/>
              </a:ext>
            </a:extLst>
          </p:cNvPr>
          <p:cNvCxnSpPr/>
          <p:nvPr userDrawn="1"/>
        </p:nvCxnSpPr>
        <p:spPr>
          <a:xfrm>
            <a:off x="1193532" y="1316773"/>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Title Placeholder 1">
            <a:extLst>
              <a:ext uri="{FF2B5EF4-FFF2-40B4-BE49-F238E27FC236}">
                <a16:creationId xmlns:a16="http://schemas.microsoft.com/office/drawing/2014/main" id="{1B1E3641-0347-4351-B4C3-C00F3A5B425B}"/>
              </a:ext>
            </a:extLst>
          </p:cNvPr>
          <p:cNvSpPr>
            <a:spLocks noGrp="1"/>
          </p:cNvSpPr>
          <p:nvPr>
            <p:ph type="title"/>
          </p:nvPr>
        </p:nvSpPr>
        <p:spPr>
          <a:xfrm>
            <a:off x="1097280" y="-160595"/>
            <a:ext cx="8961120" cy="1450757"/>
          </a:xfrm>
          <a:prstGeom prst="rect">
            <a:avLst/>
          </a:prstGeom>
        </p:spPr>
        <p:txBody>
          <a:bodyPr vert="horz" lIns="91440" tIns="45720" rIns="91440" bIns="45720" rtlCol="0" anchor="b">
            <a:normAutofit/>
          </a:bodyPr>
          <a:lstStyle/>
          <a:p>
            <a:r>
              <a:rPr lang="de-DE" dirty="0"/>
              <a:t>Titelmasterformat durch Klicken bearbeiten</a:t>
            </a:r>
            <a:endParaRPr lang="en-US" dirty="0"/>
          </a:p>
        </p:txBody>
      </p:sp>
      <p:pic>
        <p:nvPicPr>
          <p:cNvPr id="1026" name="Picture 2" descr="Bildergebnis für th bingen logo">
            <a:extLst>
              <a:ext uri="{FF2B5EF4-FFF2-40B4-BE49-F238E27FC236}">
                <a16:creationId xmlns:a16="http://schemas.microsoft.com/office/drawing/2014/main" id="{59F6C139-D016-40C0-A0D8-7A76D7A7FE8A}"/>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8915728" y="231088"/>
            <a:ext cx="2285343" cy="831259"/>
          </a:xfrm>
          <a:prstGeom prst="rect">
            <a:avLst/>
          </a:prstGeom>
          <a:noFill/>
          <a:extLst>
            <a:ext uri="{909E8E84-426E-40DD-AFC4-6F175D3DCCD1}">
              <a14:hiddenFill xmlns:a14="http://schemas.microsoft.com/office/drawing/2010/main">
                <a:solidFill>
                  <a:srgbClr val="FFFFFF"/>
                </a:solidFill>
              </a14:hiddenFill>
            </a:ext>
          </a:extLst>
        </p:spPr>
      </p:pic>
      <p:sp>
        <p:nvSpPr>
          <p:cNvPr id="19" name="Freihandform: Form 18">
            <a:extLst>
              <a:ext uri="{FF2B5EF4-FFF2-40B4-BE49-F238E27FC236}">
                <a16:creationId xmlns:a16="http://schemas.microsoft.com/office/drawing/2014/main" id="{F4457761-3E53-4266-A90E-7201D3868CEB}"/>
              </a:ext>
            </a:extLst>
          </p:cNvPr>
          <p:cNvSpPr/>
          <p:nvPr userDrawn="1"/>
        </p:nvSpPr>
        <p:spPr>
          <a:xfrm>
            <a:off x="11068050" y="4648200"/>
            <a:ext cx="1133475" cy="2228850"/>
          </a:xfrm>
          <a:custGeom>
            <a:avLst/>
            <a:gdLst>
              <a:gd name="connsiteX0" fmla="*/ 0 w 1133475"/>
              <a:gd name="connsiteY0" fmla="*/ 2228850 h 2228850"/>
              <a:gd name="connsiteX1" fmla="*/ 1133475 w 1133475"/>
              <a:gd name="connsiteY1" fmla="*/ 0 h 2228850"/>
              <a:gd name="connsiteX2" fmla="*/ 1133475 w 1133475"/>
              <a:gd name="connsiteY2" fmla="*/ 2219325 h 2228850"/>
              <a:gd name="connsiteX3" fmla="*/ 0 w 1133475"/>
              <a:gd name="connsiteY3" fmla="*/ 2228850 h 2228850"/>
            </a:gdLst>
            <a:ahLst/>
            <a:cxnLst>
              <a:cxn ang="0">
                <a:pos x="connsiteX0" y="connsiteY0"/>
              </a:cxn>
              <a:cxn ang="0">
                <a:pos x="connsiteX1" y="connsiteY1"/>
              </a:cxn>
              <a:cxn ang="0">
                <a:pos x="connsiteX2" y="connsiteY2"/>
              </a:cxn>
              <a:cxn ang="0">
                <a:pos x="connsiteX3" y="connsiteY3"/>
              </a:cxn>
            </a:cxnLst>
            <a:rect l="l" t="t" r="r" b="b"/>
            <a:pathLst>
              <a:path w="1133475" h="2228850">
                <a:moveTo>
                  <a:pt x="0" y="2228850"/>
                </a:moveTo>
                <a:lnTo>
                  <a:pt x="1133475" y="0"/>
                </a:lnTo>
                <a:lnTo>
                  <a:pt x="1133475" y="2219325"/>
                </a:lnTo>
                <a:lnTo>
                  <a:pt x="0" y="2228850"/>
                </a:lnTo>
                <a:close/>
              </a:path>
            </a:pathLst>
          </a:custGeom>
          <a:solidFill>
            <a:srgbClr val="2B7299"/>
          </a:solidFill>
          <a:ln>
            <a:solidFill>
              <a:srgbClr val="2B7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ihandform: Form 19">
            <a:extLst>
              <a:ext uri="{FF2B5EF4-FFF2-40B4-BE49-F238E27FC236}">
                <a16:creationId xmlns:a16="http://schemas.microsoft.com/office/drawing/2014/main" id="{F3B26AD5-37DC-4B74-AC8C-5B4CD1AA0155}"/>
              </a:ext>
            </a:extLst>
          </p:cNvPr>
          <p:cNvSpPr/>
          <p:nvPr userDrawn="1"/>
        </p:nvSpPr>
        <p:spPr>
          <a:xfrm>
            <a:off x="11051382" y="6355556"/>
            <a:ext cx="1185862" cy="528638"/>
          </a:xfrm>
          <a:custGeom>
            <a:avLst/>
            <a:gdLst>
              <a:gd name="connsiteX0" fmla="*/ 0 w 1185862"/>
              <a:gd name="connsiteY0" fmla="*/ 528638 h 528638"/>
              <a:gd name="connsiteX1" fmla="*/ 280987 w 1185862"/>
              <a:gd name="connsiteY1" fmla="*/ 0 h 528638"/>
              <a:gd name="connsiteX2" fmla="*/ 1181100 w 1185862"/>
              <a:gd name="connsiteY2" fmla="*/ 23813 h 528638"/>
              <a:gd name="connsiteX3" fmla="*/ 1185862 w 1185862"/>
              <a:gd name="connsiteY3" fmla="*/ 523875 h 528638"/>
              <a:gd name="connsiteX4" fmla="*/ 0 w 1185862"/>
              <a:gd name="connsiteY4" fmla="*/ 528638 h 528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5862" h="528638">
                <a:moveTo>
                  <a:pt x="0" y="528638"/>
                </a:moveTo>
                <a:lnTo>
                  <a:pt x="280987" y="0"/>
                </a:lnTo>
                <a:lnTo>
                  <a:pt x="1181100" y="23813"/>
                </a:lnTo>
                <a:cubicBezTo>
                  <a:pt x="1182687" y="190500"/>
                  <a:pt x="1184275" y="357188"/>
                  <a:pt x="1185862" y="523875"/>
                </a:cubicBezTo>
                <a:lnTo>
                  <a:pt x="0" y="528638"/>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 name="Foliennummernplatzhalter 5">
            <a:extLst>
              <a:ext uri="{FF2B5EF4-FFF2-40B4-BE49-F238E27FC236}">
                <a16:creationId xmlns:a16="http://schemas.microsoft.com/office/drawing/2014/main" id="{880F6664-35BD-40EE-930D-4933EB62CB18}"/>
              </a:ext>
            </a:extLst>
          </p:cNvPr>
          <p:cNvSpPr>
            <a:spLocks noGrp="1"/>
          </p:cNvSpPr>
          <p:nvPr>
            <p:ph type="sldNum" sz="quarter" idx="4"/>
          </p:nvPr>
        </p:nvSpPr>
        <p:spPr>
          <a:xfrm>
            <a:off x="11315325" y="6420417"/>
            <a:ext cx="720794" cy="365125"/>
          </a:xfrm>
          <a:prstGeom prst="rect">
            <a:avLst/>
          </a:prstGeom>
        </p:spPr>
        <p:txBody>
          <a:bodyPr vert="horz" lIns="91440" tIns="45720" rIns="91440" bIns="45720" rtlCol="0" anchor="ctr"/>
          <a:lstStyle>
            <a:lvl1pPr algn="ctr">
              <a:defRPr sz="2000" b="1">
                <a:solidFill>
                  <a:schemeClr val="tx1">
                    <a:lumMod val="65000"/>
                    <a:lumOff val="35000"/>
                  </a:schemeClr>
                </a:solidFill>
              </a:defRPr>
            </a:lvl1pPr>
          </a:lstStyle>
          <a:p>
            <a:fld id="{95B0EFA8-D4E6-438F-A5A4-BE862A6AB6EC}" type="slidenum">
              <a:rPr lang="en-US" smtClean="0"/>
              <a:pPr/>
              <a:t>‹Nr.›</a:t>
            </a:fld>
            <a:endParaRPr lang="en-US" dirty="0"/>
          </a:p>
        </p:txBody>
      </p:sp>
      <p:sp>
        <p:nvSpPr>
          <p:cNvPr id="22" name="Fußzeilenplatzhalter 4">
            <a:extLst>
              <a:ext uri="{FF2B5EF4-FFF2-40B4-BE49-F238E27FC236}">
                <a16:creationId xmlns:a16="http://schemas.microsoft.com/office/drawing/2014/main" id="{53242400-DD4B-4E59-9128-43BDE33168A5}"/>
              </a:ext>
            </a:extLst>
          </p:cNvPr>
          <p:cNvSpPr txBox="1">
            <a:spLocks/>
          </p:cNvSpPr>
          <p:nvPr userDrawn="1"/>
        </p:nvSpPr>
        <p:spPr>
          <a:xfrm>
            <a:off x="2122710" y="6423025"/>
            <a:ext cx="4951189" cy="365125"/>
          </a:xfrm>
          <a:prstGeom prst="rect">
            <a:avLst/>
          </a:prstGeom>
        </p:spPr>
        <p:txBody>
          <a:bodyPr vert="horz" lIns="91440" tIns="45720" rIns="91440" bIns="45720" rtlCol="0" anchor="ctr"/>
          <a:lstStyle>
            <a:defPPr>
              <a:defRPr lang="en-US"/>
            </a:defPPr>
            <a:lvl1pPr algn="ctr">
              <a:defRPr sz="1300">
                <a:solidFill>
                  <a:schemeClr val="bg2">
                    <a:lumMod val="50000"/>
                  </a:schemeClr>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1600" dirty="0">
                <a:solidFill>
                  <a:schemeClr val="tx1">
                    <a:lumMod val="65000"/>
                    <a:lumOff val="35000"/>
                  </a:schemeClr>
                </a:solidFill>
              </a:rPr>
              <a:t>2BPR – Two-Server Blind Password Registration</a:t>
            </a:r>
          </a:p>
        </p:txBody>
      </p:sp>
    </p:spTree>
    <p:extLst>
      <p:ext uri="{BB962C8B-B14F-4D97-AF65-F5344CB8AC3E}">
        <p14:creationId xmlns:p14="http://schemas.microsoft.com/office/powerpoint/2010/main" val="3142294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 Id="rId9"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4.png"/><Relationship Id="rId12" Type="http://schemas.microsoft.com/office/2007/relationships/hdphoto" Target="../media/hdphoto3.wdp"/><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7.png"/><Relationship Id="rId7"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comments" Target="../comments/comment7.xml"/><Relationship Id="rId5" Type="http://schemas.microsoft.com/office/2007/relationships/hdphoto" Target="../media/hdphoto4.wdp"/><Relationship Id="rId10" Type="http://schemas.openxmlformats.org/officeDocument/2006/relationships/image" Target="../media/image33.png"/><Relationship Id="rId4" Type="http://schemas.openxmlformats.org/officeDocument/2006/relationships/image" Target="../media/image28.png"/><Relationship Id="rId9" Type="http://schemas.microsoft.com/office/2007/relationships/hdphoto" Target="../media/hdphoto5.wdp"/></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4.png"/><Relationship Id="rId12" Type="http://schemas.microsoft.com/office/2007/relationships/hdphoto" Target="../media/hdphoto3.wdp"/><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comments" Target="../comments/comment8.xml"/></Relationships>
</file>

<file path=ppt/slides/_rels/slide15.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37.png"/><Relationship Id="rId7"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39.png"/><Relationship Id="rId4" Type="http://schemas.openxmlformats.org/officeDocument/2006/relationships/image" Target="../media/image38.jpe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comments" Target="../comments/comment9.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39.png"/><Relationship Id="rId4" Type="http://schemas.openxmlformats.org/officeDocument/2006/relationships/image" Target="../media/image38.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4.png"/><Relationship Id="rId12" Type="http://schemas.microsoft.com/office/2007/relationships/hdphoto" Target="../media/hdphoto3.wdp"/><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4.png"/><Relationship Id="rId12" Type="http://schemas.microsoft.com/office/2007/relationships/hdphoto" Target="../media/hdphoto3.wdp"/><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comments" Target="../comments/comment12.xml"/><Relationship Id="rId5" Type="http://schemas.microsoft.com/office/2007/relationships/hdphoto" Target="../media/hdphoto4.wdp"/><Relationship Id="rId10" Type="http://schemas.openxmlformats.org/officeDocument/2006/relationships/image" Target="../media/image5.png"/><Relationship Id="rId4" Type="http://schemas.openxmlformats.org/officeDocument/2006/relationships/image" Target="../media/image28.png"/><Relationship Id="rId9" Type="http://schemas.openxmlformats.org/officeDocument/2006/relationships/image" Target="../media/image3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comments" Target="../comments/comment13.xml"/><Relationship Id="rId5" Type="http://schemas.microsoft.com/office/2007/relationships/hdphoto" Target="../media/hdphoto4.wdp"/><Relationship Id="rId10" Type="http://schemas.openxmlformats.org/officeDocument/2006/relationships/image" Target="../media/image5.png"/><Relationship Id="rId4" Type="http://schemas.openxmlformats.org/officeDocument/2006/relationships/image" Target="../media/image28.png"/><Relationship Id="rId9" Type="http://schemas.openxmlformats.org/officeDocument/2006/relationships/image" Target="../media/image3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9.png"/><Relationship Id="rId18" Type="http://schemas.openxmlformats.org/officeDocument/2006/relationships/image" Target="../media/image23.png"/><Relationship Id="rId3" Type="http://schemas.openxmlformats.org/officeDocument/2006/relationships/image" Target="../media/image10.jpeg"/><Relationship Id="rId21" Type="http://schemas.openxmlformats.org/officeDocument/2006/relationships/image" Target="../media/image9.png"/><Relationship Id="rId7" Type="http://schemas.openxmlformats.org/officeDocument/2006/relationships/image" Target="../media/image14.png"/><Relationship Id="rId12" Type="http://schemas.openxmlformats.org/officeDocument/2006/relationships/image" Target="../media/image18.png"/><Relationship Id="rId17" Type="http://schemas.openxmlformats.org/officeDocument/2006/relationships/image" Target="../media/image22.png"/><Relationship Id="rId2" Type="http://schemas.openxmlformats.org/officeDocument/2006/relationships/notesSlide" Target="../notesSlides/notesSlide3.xml"/><Relationship Id="rId16" Type="http://schemas.openxmlformats.org/officeDocument/2006/relationships/image" Target="../media/image7.png"/><Relationship Id="rId20"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3.jpeg"/><Relationship Id="rId11" Type="http://schemas.openxmlformats.org/officeDocument/2006/relationships/image" Target="../media/image17.png"/><Relationship Id="rId5" Type="http://schemas.openxmlformats.org/officeDocument/2006/relationships/image" Target="../media/image12.jpeg"/><Relationship Id="rId15" Type="http://schemas.openxmlformats.org/officeDocument/2006/relationships/image" Target="../media/image21.png"/><Relationship Id="rId10" Type="http://schemas.openxmlformats.org/officeDocument/2006/relationships/image" Target="../media/image6.png"/><Relationship Id="rId19" Type="http://schemas.openxmlformats.org/officeDocument/2006/relationships/image" Target="../media/image24.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0.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png"/><Relationship Id="rId5" Type="http://schemas.microsoft.com/office/2007/relationships/hdphoto" Target="../media/hdphoto4.wdp"/><Relationship Id="rId10" Type="http://schemas.openxmlformats.org/officeDocument/2006/relationships/image" Target="../media/image5.png"/><Relationship Id="rId4" Type="http://schemas.openxmlformats.org/officeDocument/2006/relationships/image" Target="../media/image28.png"/><Relationship Id="rId9" Type="http://schemas.openxmlformats.org/officeDocument/2006/relationships/image" Target="../media/image3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comments" Target="../comments/comment14.xml"/><Relationship Id="rId5" Type="http://schemas.microsoft.com/office/2007/relationships/hdphoto" Target="../media/hdphoto4.wdp"/><Relationship Id="rId10" Type="http://schemas.openxmlformats.org/officeDocument/2006/relationships/image" Target="../media/image5.png"/><Relationship Id="rId4" Type="http://schemas.openxmlformats.org/officeDocument/2006/relationships/image" Target="../media/image28.png"/><Relationship Id="rId9" Type="http://schemas.openxmlformats.org/officeDocument/2006/relationships/image" Target="../media/image32.png"/></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comments" Target="../comments/comment2.xml"/><Relationship Id="rId5" Type="http://schemas.openxmlformats.org/officeDocument/2006/relationships/image" Target="../media/image30.png"/><Relationship Id="rId4" Type="http://schemas.openxmlformats.org/officeDocument/2006/relationships/customXml" Target="../ink/ink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2.png"/><Relationship Id="rId5" Type="http://schemas.microsoft.com/office/2007/relationships/hdphoto" Target="../media/hdphoto4.wdp"/><Relationship Id="rId10" Type="http://schemas.openxmlformats.org/officeDocument/2006/relationships/image" Target="../media/image5.png"/><Relationship Id="rId4" Type="http://schemas.openxmlformats.org/officeDocument/2006/relationships/image" Target="../media/image28.png"/><Relationship Id="rId9" Type="http://schemas.openxmlformats.org/officeDocument/2006/relationships/image" Target="../media/image32.png"/></Relationships>
</file>

<file path=ppt/slides/_rels/slide42.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4.png"/><Relationship Id="rId12" Type="http://schemas.microsoft.com/office/2007/relationships/hdphoto" Target="../media/hdphoto3.wdp"/><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4.png"/><Relationship Id="rId12" Type="http://schemas.microsoft.com/office/2007/relationships/hdphoto" Target="../media/hdphoto3.wdp"/><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8" Type="http://schemas.openxmlformats.org/officeDocument/2006/relationships/hyperlink" Target="https://upload.wikimedia.org/wikipedia/commons/thumb/1/18/GitLab_Logo.svg/1200px-GitLab_Logo.svg.png" TargetMode="External"/><Relationship Id="rId3" Type="http://schemas.openxmlformats.org/officeDocument/2006/relationships/hyperlink" Target="https://www.iconexperience.com/" TargetMode="External"/><Relationship Id="rId7" Type="http://schemas.openxmlformats.org/officeDocument/2006/relationships/hyperlink" Target="https://lh3.googleusercontent.com/dSDutSmwU9LMJDCs9PaJI1JjXQthi8IDNRHPviI1NzocGTwuWC-PTAF6QiagTcGF0A=w300" TargetMode="External"/><Relationship Id="rId2" Type="http://schemas.openxmlformats.org/officeDocument/2006/relationships/hyperlink" Target="http://wfarm2.dataknet.com/static/resources/icons/set112/8cbf6bf1.png" TargetMode="External"/><Relationship Id="rId1" Type="http://schemas.openxmlformats.org/officeDocument/2006/relationships/slideLayout" Target="../slideLayouts/slideLayout2.xml"/><Relationship Id="rId6" Type="http://schemas.openxmlformats.org/officeDocument/2006/relationships/hyperlink" Target="https://lh3.googleusercontent.com/UrY7BAZ-XfXGpfkeWg0zCCeo-7ras4DCoRalC_WXXWTK9q5b0Iw7B0YQMsVxZaNB7DM=w300" TargetMode="External"/><Relationship Id="rId11" Type="http://schemas.openxmlformats.org/officeDocument/2006/relationships/hyperlink" Target="https://lh3.googleusercontent.com/Dq-mZ5mmdE6aFPeD61DNlVTwYSI75UwHBYDq_BxBZOMSzCBnQ5OCC4-LjfP42tDlyw=w300" TargetMode="External"/><Relationship Id="rId5" Type="http://schemas.openxmlformats.org/officeDocument/2006/relationships/hyperlink" Target="https://fthmb.tqn.com/jRaoLvoOhFQWEWmMmyiZRcL_NHg=/768x0/filters:no_upscale()/Outlook-icon-57f005363df78c690f62c7af.png" TargetMode="External"/><Relationship Id="rId10" Type="http://schemas.openxmlformats.org/officeDocument/2006/relationships/hyperlink" Target="https://lh3.googleusercontent.com/z7oKSvTI-2ynS5bHggIctR9GVkS8sGKqpDlfCvgxLo0du7Az00u6XpJ0LLyvzBusW-Jd=w300" TargetMode="External"/><Relationship Id="rId4" Type="http://schemas.openxmlformats.org/officeDocument/2006/relationships/hyperlink" Target="https://upload.wikimedia.org/wikipedia/commons/thumb/4/45/New_Logo_Gmail.svg/1200px-New_Logo_Gmail.svg.png" TargetMode="External"/><Relationship Id="rId9" Type="http://schemas.openxmlformats.org/officeDocument/2006/relationships/hyperlink" Target="https://assets-cdn.github.com/images/modules/open_graph/github-mark.pn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comments" Target="../comments/comment3.xml"/><Relationship Id="rId5" Type="http://schemas.openxmlformats.org/officeDocument/2006/relationships/image" Target="../media/image30.png"/><Relationship Id="rId4" Type="http://schemas.openxmlformats.org/officeDocument/2006/relationships/customXml" Target="../ink/ink2.xml"/></Relationships>
</file>

<file path=ppt/slides/_rels/slide50.xml.rels><?xml version="1.0" encoding="UTF-8" standalone="yes"?>
<Relationships xmlns="http://schemas.openxmlformats.org/package/2006/relationships"><Relationship Id="rId8" Type="http://schemas.openxmlformats.org/officeDocument/2006/relationships/hyperlink" Target="https://pixabay.com/p-1581266/?no_redirect" TargetMode="External"/><Relationship Id="rId3" Type="http://schemas.openxmlformats.org/officeDocument/2006/relationships/hyperlink" Target="https://logos-download.com/wp-content/uploads/2016/10/GMX_logo_blue.png" TargetMode="External"/><Relationship Id="rId7" Type="http://schemas.openxmlformats.org/officeDocument/2006/relationships/hyperlink" Target="https://www.facebook.com/images/fb_icon_325x325.png" TargetMode="External"/><Relationship Id="rId12" Type="http://schemas.openxmlformats.org/officeDocument/2006/relationships/hyperlink" Target="http://logodatabases.com/wp-content/uploads/2012/03/deutsche-bank.jpg" TargetMode="External"/><Relationship Id="rId2" Type="http://schemas.openxmlformats.org/officeDocument/2006/relationships/hyperlink" Target="http://www.horizont.net/news/media/2/Web-hat-es-nic-gescha-Unddu-zu-ein-erfolgreic-Por--16438.jpeg" TargetMode="External"/><Relationship Id="rId1" Type="http://schemas.openxmlformats.org/officeDocument/2006/relationships/slideLayout" Target="../slideLayouts/slideLayout2.xml"/><Relationship Id="rId6" Type="http://schemas.openxmlformats.org/officeDocument/2006/relationships/hyperlink" Target="https://upload.wikimedia.org/wikipedia/de/thumb/9/9f/Twitter_bird_logo_2012.svg/1200px-Twitter_bird_logo_2012.svg.png" TargetMode="External"/><Relationship Id="rId11" Type="http://schemas.openxmlformats.org/officeDocument/2006/relationships/hyperlink" Target="http://millionmedia.com/wp-content/uploads/2014/11/deezer-logo-circle.png" TargetMode="External"/><Relationship Id="rId5" Type="http://schemas.openxmlformats.org/officeDocument/2006/relationships/hyperlink" Target="https://d1x0mwiac2rqwt.cloudfront.net/bab0a0c4b1c3135a24bd0518417b66e3/as/logo_todoist_schema.png" TargetMode="External"/><Relationship Id="rId10" Type="http://schemas.openxmlformats.org/officeDocument/2006/relationships/hyperlink" Target="https://upload.wikimedia.org/wikipedia/commons/thumb/a/ab/Volksbank_Logo.svg/1000px-Volksbank_Logo.svg.png" TargetMode="External"/><Relationship Id="rId4" Type="http://schemas.openxmlformats.org/officeDocument/2006/relationships/hyperlink" Target="https://tradingeducationblogs.com/wp-content/uploads/2017/03/snapchat-logo.png" TargetMode="External"/><Relationship Id="rId9" Type="http://schemas.openxmlformats.org/officeDocument/2006/relationships/hyperlink" Target="https://upload.wikimedia.org/wikipedia/commons/thumb/8/83/Sparkasse.svg/2000px-Sparkasse.svg.png" TargetMode="External"/></Relationships>
</file>

<file path=ppt/slides/_rels/slide51.xml.rels><?xml version="1.0" encoding="UTF-8" standalone="yes"?>
<Relationships xmlns="http://schemas.openxmlformats.org/package/2006/relationships"><Relationship Id="rId8" Type="http://schemas.openxmlformats.org/officeDocument/2006/relationships/hyperlink" Target="http://www.it-administrator.de/lexikon/protokoll.html" TargetMode="External"/><Relationship Id="rId3" Type="http://schemas.openxmlformats.org/officeDocument/2006/relationships/hyperlink" Target="https://arstechnica.com/information-technology/2013/11/" TargetMode="External"/><Relationship Id="rId7" Type="http://schemas.openxmlformats.org/officeDocument/2006/relationships/hyperlink" Target="https://de.wikipedia.org/wiki/Zero-Knowledge-Beweis" TargetMode="External"/><Relationship Id="rId2" Type="http://schemas.openxmlformats.org/officeDocument/2006/relationships/hyperlink" Target="http://www.itwissen.info/Mehrbenutzersystem-multi-user-system.html" TargetMode="External"/><Relationship Id="rId1" Type="http://schemas.openxmlformats.org/officeDocument/2006/relationships/slideLayout" Target="../slideLayouts/slideLayout2.xml"/><Relationship Id="rId6" Type="http://schemas.openxmlformats.org/officeDocument/2006/relationships/hyperlink" Target="https://crackstation.net/hashing-security.htm" TargetMode="External"/><Relationship Id="rId11" Type="http://schemas.openxmlformats.org/officeDocument/2006/relationships/hyperlink" Target="https://en.wikipedia.org/wiki/Password-authenticated_key_agreement" TargetMode="External"/><Relationship Id="rId5" Type="http://schemas.openxmlformats.org/officeDocument/2006/relationships/hyperlink" Target="https://www.reuters.com/article/us-adobe-cyberattack/" TargetMode="External"/><Relationship Id="rId10" Type="http://schemas.openxmlformats.org/officeDocument/2006/relationships/hyperlink" Target="https://budickda.gitbooks.io/commitment-schemes/content/chapter3.html" TargetMode="External"/><Relationship Id="rId4" Type="http://schemas.openxmlformats.org/officeDocument/2006/relationships/hyperlink" Target="https://techcrunch.com/2009/12/14/rockyou-hack" TargetMode="External"/><Relationship Id="rId9" Type="http://schemas.openxmlformats.org/officeDocument/2006/relationships/hyperlink" Target="https://oauth.net/2/"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omments" Target="../comments/comment4.xml"/><Relationship Id="rId5" Type="http://schemas.openxmlformats.org/officeDocument/2006/relationships/image" Target="../media/image30.png"/><Relationship Id="rId4" Type="http://schemas.openxmlformats.org/officeDocument/2006/relationships/customXml" Target="../ink/ink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comments" Target="../comments/comment5.xml"/><Relationship Id="rId5" Type="http://schemas.microsoft.com/office/2007/relationships/hdphoto" Target="../media/hdphoto4.wdp"/><Relationship Id="rId10" Type="http://schemas.openxmlformats.org/officeDocument/2006/relationships/image" Target="../media/image5.png"/><Relationship Id="rId4" Type="http://schemas.openxmlformats.org/officeDocument/2006/relationships/image" Target="../media/image28.png"/><Relationship Id="rId9" Type="http://schemas.openxmlformats.org/officeDocument/2006/relationships/image" Target="../media/image32.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comments" Target="../comments/comment6.xml"/><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C1FE138-7E0D-480A-B7EF-0A4D4DEDB995}"/>
              </a:ext>
            </a:extLst>
          </p:cNvPr>
          <p:cNvSpPr>
            <a:spLocks noGrp="1"/>
          </p:cNvSpPr>
          <p:nvPr>
            <p:ph type="dt" sz="half" idx="10"/>
          </p:nvPr>
        </p:nvSpPr>
        <p:spPr/>
        <p:txBody>
          <a:bodyPr/>
          <a:lstStyle/>
          <a:p>
            <a:fld id="{040B55A3-D050-4512-A2B7-3FAE9AAB8B27}" type="datetime1">
              <a:rPr lang="de-DE" smtClean="0"/>
              <a:t>10.01.2018</a:t>
            </a:fld>
            <a:endParaRPr lang="en-US" dirty="0"/>
          </a:p>
        </p:txBody>
      </p:sp>
      <p:sp>
        <p:nvSpPr>
          <p:cNvPr id="3" name="Fußzeilenplatzhalter 2">
            <a:extLst>
              <a:ext uri="{FF2B5EF4-FFF2-40B4-BE49-F238E27FC236}">
                <a16:creationId xmlns:a16="http://schemas.microsoft.com/office/drawing/2014/main" id="{741CE1E2-43CA-4004-B91D-553B19696284}"/>
              </a:ext>
            </a:extLst>
          </p:cNvPr>
          <p:cNvSpPr>
            <a:spLocks noGrp="1"/>
          </p:cNvSpPr>
          <p:nvPr>
            <p:ph type="ftr" sz="quarter" idx="11"/>
          </p:nvPr>
        </p:nvSpPr>
        <p:spPr/>
        <p:txBody>
          <a:bodyPr/>
          <a:lstStyle/>
          <a:p>
            <a:r>
              <a:rPr lang="de-DE"/>
              <a:t>Johannes Strauß &amp; Lukas Justen</a:t>
            </a:r>
            <a:endParaRPr lang="de-DE" dirty="0"/>
          </a:p>
        </p:txBody>
      </p:sp>
      <p:sp>
        <p:nvSpPr>
          <p:cNvPr id="4" name="Untertitel 3">
            <a:extLst>
              <a:ext uri="{FF2B5EF4-FFF2-40B4-BE49-F238E27FC236}">
                <a16:creationId xmlns:a16="http://schemas.microsoft.com/office/drawing/2014/main" id="{99A0FF52-9AD2-42D2-85FD-A70F999258FE}"/>
              </a:ext>
            </a:extLst>
          </p:cNvPr>
          <p:cNvSpPr>
            <a:spLocks noGrp="1"/>
          </p:cNvSpPr>
          <p:nvPr>
            <p:ph type="subTitle" idx="1"/>
          </p:nvPr>
        </p:nvSpPr>
        <p:spPr>
          <a:xfrm>
            <a:off x="1100050" y="4455620"/>
            <a:ext cx="10135299" cy="1143000"/>
          </a:xfrm>
        </p:spPr>
        <p:txBody>
          <a:bodyPr>
            <a:normAutofit/>
          </a:bodyPr>
          <a:lstStyle/>
          <a:p>
            <a:r>
              <a:rPr lang="en-US" sz="2000" dirty="0"/>
              <a:t>Blind Password Registration for Two-</a:t>
            </a:r>
            <a:r>
              <a:rPr lang="en-US" sz="2000" dirty="0" err="1"/>
              <a:t>ServeR</a:t>
            </a:r>
            <a:r>
              <a:rPr lang="en-US" sz="2000" dirty="0"/>
              <a:t> </a:t>
            </a:r>
            <a:r>
              <a:rPr lang="de-DE" sz="2000" dirty="0"/>
              <a:t>Password </a:t>
            </a:r>
            <a:r>
              <a:rPr lang="de-DE" sz="2000" dirty="0" err="1"/>
              <a:t>Authenticated</a:t>
            </a:r>
            <a:r>
              <a:rPr lang="de-DE" sz="2000" dirty="0"/>
              <a:t> Key Exchange and Secret Sharing </a:t>
            </a:r>
            <a:r>
              <a:rPr lang="de-DE" sz="2000" dirty="0" err="1"/>
              <a:t>Protocols</a:t>
            </a:r>
            <a:endParaRPr lang="de-DE" sz="2000" dirty="0"/>
          </a:p>
        </p:txBody>
      </p:sp>
      <p:sp>
        <p:nvSpPr>
          <p:cNvPr id="5" name="Foliennummernplatzhalter 4">
            <a:extLst>
              <a:ext uri="{FF2B5EF4-FFF2-40B4-BE49-F238E27FC236}">
                <a16:creationId xmlns:a16="http://schemas.microsoft.com/office/drawing/2014/main" id="{08768745-4504-4529-A808-E5485469AD86}"/>
              </a:ext>
            </a:extLst>
          </p:cNvPr>
          <p:cNvSpPr>
            <a:spLocks noGrp="1"/>
          </p:cNvSpPr>
          <p:nvPr>
            <p:ph type="sldNum" sz="quarter" idx="4"/>
          </p:nvPr>
        </p:nvSpPr>
        <p:spPr/>
        <p:txBody>
          <a:bodyPr/>
          <a:lstStyle/>
          <a:p>
            <a:fld id="{95B0EFA8-D4E6-438F-A5A4-BE862A6AB6EC}" type="slidenum">
              <a:rPr lang="en-US" smtClean="0"/>
              <a:pPr/>
              <a:t>1</a:t>
            </a:fld>
            <a:endParaRPr lang="en-US" dirty="0"/>
          </a:p>
        </p:txBody>
      </p:sp>
      <p:sp>
        <p:nvSpPr>
          <p:cNvPr id="6" name="Titel 5">
            <a:extLst>
              <a:ext uri="{FF2B5EF4-FFF2-40B4-BE49-F238E27FC236}">
                <a16:creationId xmlns:a16="http://schemas.microsoft.com/office/drawing/2014/main" id="{558818EE-AA18-49F5-BDEE-89D4772B1FBC}"/>
              </a:ext>
            </a:extLst>
          </p:cNvPr>
          <p:cNvSpPr>
            <a:spLocks noGrp="1"/>
          </p:cNvSpPr>
          <p:nvPr>
            <p:ph type="ctrTitle"/>
          </p:nvPr>
        </p:nvSpPr>
        <p:spPr/>
        <p:txBody>
          <a:bodyPr/>
          <a:lstStyle/>
          <a:p>
            <a:r>
              <a:rPr lang="de-DE" dirty="0"/>
              <a:t>2BPR</a:t>
            </a:r>
          </a:p>
        </p:txBody>
      </p:sp>
      <p:pic>
        <p:nvPicPr>
          <p:cNvPr id="28" name="Picture 18" descr="https://www.iconexperience.com/_img/g_collection_png/standard/512x512/server_network.png">
            <a:extLst>
              <a:ext uri="{FF2B5EF4-FFF2-40B4-BE49-F238E27FC236}">
                <a16:creationId xmlns:a16="http://schemas.microsoft.com/office/drawing/2014/main" id="{8BE0ACF0-F8F8-4FDE-8D47-4C65C82D57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1735" y="2052964"/>
            <a:ext cx="1642175" cy="188157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2" descr="https://www.iconexperience.com/_img/g_collection_png/standard/256x256/key2.png">
            <a:extLst>
              <a:ext uri="{FF2B5EF4-FFF2-40B4-BE49-F238E27FC236}">
                <a16:creationId xmlns:a16="http://schemas.microsoft.com/office/drawing/2014/main" id="{ACD39A28-A423-41BC-9D46-91D805A831F3}"/>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2734" b="89844" l="9766" r="97266">
                        <a14:foregroundMark x1="90234" y1="25781" x2="91016" y2="34766"/>
                        <a14:foregroundMark x1="92578" y1="27734" x2="96484" y2="37109"/>
                        <a14:foregroundMark x1="97266" y1="32031" x2="89453" y2="39844"/>
                        <a14:foregroundMark x1="79297" y1="12500" x2="55078" y2="16797"/>
                        <a14:foregroundMark x1="58594" y1="14453" x2="71875" y2="10938"/>
                        <a14:foregroundMark x1="56250" y1="12891" x2="73438" y2="273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5958071" y="2400330"/>
            <a:ext cx="786626" cy="98063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8" descr="https://www.iconexperience.com/_img/g_collection_png/standard/512x512/server_network.png">
            <a:extLst>
              <a:ext uri="{FF2B5EF4-FFF2-40B4-BE49-F238E27FC236}">
                <a16:creationId xmlns:a16="http://schemas.microsoft.com/office/drawing/2014/main" id="{B10E9F67-1A9C-41F8-967A-A6166BAC73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3927" y="2035965"/>
            <a:ext cx="1642175" cy="188157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4" descr="https://www.iconexperience.com/_img/g_collection_png/standard/256x256/key.png">
            <a:extLst>
              <a:ext uri="{FF2B5EF4-FFF2-40B4-BE49-F238E27FC236}">
                <a16:creationId xmlns:a16="http://schemas.microsoft.com/office/drawing/2014/main" id="{A23AA6E9-F6C0-4212-919E-61BB539FF05E}"/>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2344" b="99609" l="391" r="98438">
                        <a14:foregroundMark x1="59375" y1="9766" x2="84766" y2="5859"/>
                        <a14:foregroundMark x1="87500" y1="8984" x2="87500" y2="14063"/>
                        <a14:foregroundMark x1="86719" y1="33203" x2="88281" y2="33984"/>
                        <a14:foregroundMark x1="89453" y1="14844" x2="92050" y2="16900"/>
                        <a14:foregroundMark x1="81250" y1="8203" x2="60938" y2="2344"/>
                        <a14:foregroundMark x1="10938" y1="76953" x2="17969" y2="87891"/>
                        <a14:foregroundMark x1="19531" y1="86328" x2="391" y2="86328"/>
                        <a14:foregroundMark x1="19531" y1="84375" x2="19531" y2="92188"/>
                        <a14:foregroundMark x1="24219" y1="89453" x2="23047" y2="94531"/>
                        <a14:foregroundMark x1="25781" y1="92969" x2="29297" y2="99609"/>
                        <a14:backgroundMark x1="96875" y1="16406" x2="98438" y2="31641"/>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10269539" y="2507990"/>
            <a:ext cx="720795" cy="765312"/>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Gerade Verbindung mit Pfeil 15">
            <a:extLst>
              <a:ext uri="{FF2B5EF4-FFF2-40B4-BE49-F238E27FC236}">
                <a16:creationId xmlns:a16="http://schemas.microsoft.com/office/drawing/2014/main" id="{73BB1B9B-436B-4EB5-BA6E-DB2CC02F7AD1}"/>
              </a:ext>
            </a:extLst>
          </p:cNvPr>
          <p:cNvCxnSpPr>
            <a:cxnSpLocks/>
          </p:cNvCxnSpPr>
          <p:nvPr/>
        </p:nvCxnSpPr>
        <p:spPr>
          <a:xfrm flipV="1">
            <a:off x="7474857" y="2863218"/>
            <a:ext cx="2191657" cy="823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7" name="Picture 26" descr="https://www.iconexperience.com/_img/g_collection_png/standard/256x256/passport.png">
            <a:extLst>
              <a:ext uri="{FF2B5EF4-FFF2-40B4-BE49-F238E27FC236}">
                <a16:creationId xmlns:a16="http://schemas.microsoft.com/office/drawing/2014/main" id="{704DBF7B-2D5E-4E3D-AFCF-8EA17BAB397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86080" y="1833184"/>
            <a:ext cx="797744" cy="91404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uppieren 17">
            <a:extLst>
              <a:ext uri="{FF2B5EF4-FFF2-40B4-BE49-F238E27FC236}">
                <a16:creationId xmlns:a16="http://schemas.microsoft.com/office/drawing/2014/main" id="{F39943D1-6FAE-49E0-88D2-31E9AB26EAC1}"/>
              </a:ext>
            </a:extLst>
          </p:cNvPr>
          <p:cNvGrpSpPr/>
          <p:nvPr/>
        </p:nvGrpSpPr>
        <p:grpSpPr>
          <a:xfrm>
            <a:off x="8716437" y="1872504"/>
            <a:ext cx="441051" cy="449956"/>
            <a:chOff x="2975429" y="2177144"/>
            <a:chExt cx="420914" cy="411446"/>
          </a:xfrm>
        </p:grpSpPr>
        <p:sp>
          <p:nvSpPr>
            <p:cNvPr id="19" name="Ellipse 18">
              <a:extLst>
                <a:ext uri="{FF2B5EF4-FFF2-40B4-BE49-F238E27FC236}">
                  <a16:creationId xmlns:a16="http://schemas.microsoft.com/office/drawing/2014/main" id="{B86705E0-6D4B-4610-942F-C8E682F1A316}"/>
                </a:ext>
              </a:extLst>
            </p:cNvPr>
            <p:cNvSpPr/>
            <p:nvPr/>
          </p:nvSpPr>
          <p:spPr>
            <a:xfrm>
              <a:off x="2975429" y="2177144"/>
              <a:ext cx="420914" cy="411446"/>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25000" dirty="0"/>
            </a:p>
          </p:txBody>
        </p:sp>
        <p:grpSp>
          <p:nvGrpSpPr>
            <p:cNvPr id="20" name="Gruppieren 19">
              <a:extLst>
                <a:ext uri="{FF2B5EF4-FFF2-40B4-BE49-F238E27FC236}">
                  <a16:creationId xmlns:a16="http://schemas.microsoft.com/office/drawing/2014/main" id="{DF568F5F-C9E9-42D2-9012-8D9671897D71}"/>
                </a:ext>
              </a:extLst>
            </p:cNvPr>
            <p:cNvGrpSpPr/>
            <p:nvPr/>
          </p:nvGrpSpPr>
          <p:grpSpPr>
            <a:xfrm rot="12970512" flipH="1">
              <a:off x="3125567" y="2263555"/>
              <a:ext cx="120638" cy="214811"/>
              <a:chOff x="3663321" y="2076290"/>
              <a:chExt cx="375279" cy="357349"/>
            </a:xfrm>
          </p:grpSpPr>
          <p:sp>
            <p:nvSpPr>
              <p:cNvPr id="21" name="Rechteck 20">
                <a:extLst>
                  <a:ext uri="{FF2B5EF4-FFF2-40B4-BE49-F238E27FC236}">
                    <a16:creationId xmlns:a16="http://schemas.microsoft.com/office/drawing/2014/main" id="{0EA7507F-2F2E-437F-8F91-8EEBD75B2BB6}"/>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Rechteck 21">
                <a:extLst>
                  <a:ext uri="{FF2B5EF4-FFF2-40B4-BE49-F238E27FC236}">
                    <a16:creationId xmlns:a16="http://schemas.microsoft.com/office/drawing/2014/main" id="{57DB9806-CA76-40EE-91B3-BCE0E86B0625}"/>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7" name="Textfeld 6">
            <a:extLst>
              <a:ext uri="{FF2B5EF4-FFF2-40B4-BE49-F238E27FC236}">
                <a16:creationId xmlns:a16="http://schemas.microsoft.com/office/drawing/2014/main" id="{09E56D57-842B-461F-8B57-F32B1E6F48C0}"/>
              </a:ext>
            </a:extLst>
          </p:cNvPr>
          <p:cNvSpPr txBox="1"/>
          <p:nvPr/>
        </p:nvSpPr>
        <p:spPr>
          <a:xfrm flipH="1">
            <a:off x="1097280" y="5149517"/>
            <a:ext cx="4719280" cy="369332"/>
          </a:xfrm>
          <a:prstGeom prst="rect">
            <a:avLst/>
          </a:prstGeom>
          <a:noFill/>
        </p:spPr>
        <p:txBody>
          <a:bodyPr wrap="square" rtlCol="0">
            <a:spAutoFit/>
          </a:bodyPr>
          <a:lstStyle/>
          <a:p>
            <a:r>
              <a:rPr lang="de-DE" i="1" dirty="0">
                <a:solidFill>
                  <a:schemeClr val="tx2"/>
                </a:solidFill>
                <a:latin typeface="+mj-lt"/>
              </a:rPr>
              <a:t>Franziskus Kiefer &amp; Mark </a:t>
            </a:r>
            <a:r>
              <a:rPr lang="de-DE" i="1" dirty="0" err="1">
                <a:solidFill>
                  <a:schemeClr val="tx2"/>
                </a:solidFill>
                <a:latin typeface="+mj-lt"/>
              </a:rPr>
              <a:t>Manulis</a:t>
            </a:r>
            <a:endParaRPr lang="de-DE" i="1" dirty="0">
              <a:solidFill>
                <a:schemeClr val="tx2"/>
              </a:solidFill>
              <a:latin typeface="+mj-lt"/>
            </a:endParaRPr>
          </a:p>
        </p:txBody>
      </p:sp>
    </p:spTree>
    <p:extLst>
      <p:ext uri="{BB962C8B-B14F-4D97-AF65-F5344CB8AC3E}">
        <p14:creationId xmlns:p14="http://schemas.microsoft.com/office/powerpoint/2010/main" val="4287146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DF0330C-7CC3-487E-BD09-DF7EEE1C53D6}"/>
              </a:ext>
            </a:extLst>
          </p:cNvPr>
          <p:cNvSpPr>
            <a:spLocks noGrp="1"/>
          </p:cNvSpPr>
          <p:nvPr>
            <p:ph idx="1"/>
          </p:nvPr>
        </p:nvSpPr>
        <p:spPr>
          <a:xfrm>
            <a:off x="1160122" y="1678317"/>
            <a:ext cx="10515600" cy="4351338"/>
          </a:xfrm>
        </p:spPr>
        <p:txBody>
          <a:bodyPr>
            <a:normAutofit fontScale="85000" lnSpcReduction="20000"/>
          </a:bodyPr>
          <a:lstStyle/>
          <a:p>
            <a:pPr marL="514350" indent="-514350">
              <a:lnSpc>
                <a:spcPct val="150000"/>
              </a:lnSpc>
              <a:buFont typeface="+mj-lt"/>
              <a:buAutoNum type="arabicPeriod"/>
            </a:pPr>
            <a:r>
              <a:rPr lang="de-DE" dirty="0">
                <a:solidFill>
                  <a:schemeClr val="bg1">
                    <a:lumMod val="75000"/>
                  </a:schemeClr>
                </a:solidFill>
              </a:rPr>
              <a:t>Hintergrund</a:t>
            </a:r>
          </a:p>
          <a:p>
            <a:pPr marL="514350" indent="-514350">
              <a:lnSpc>
                <a:spcPct val="150000"/>
              </a:lnSpc>
              <a:buFont typeface="+mj-lt"/>
              <a:buAutoNum type="arabicPeriod"/>
            </a:pPr>
            <a:r>
              <a:rPr lang="de-DE" dirty="0"/>
              <a:t>Motivation</a:t>
            </a:r>
          </a:p>
          <a:p>
            <a:pPr marL="514350" indent="-514350">
              <a:lnSpc>
                <a:spcPct val="150000"/>
              </a:lnSpc>
              <a:buFont typeface="+mj-lt"/>
              <a:buAutoNum type="arabicPeriod"/>
            </a:pPr>
            <a:r>
              <a:rPr lang="de-DE" dirty="0">
                <a:solidFill>
                  <a:schemeClr val="bg1">
                    <a:lumMod val="75000"/>
                  </a:schemeClr>
                </a:solidFill>
              </a:rPr>
              <a:t>Begriffe</a:t>
            </a:r>
          </a:p>
          <a:p>
            <a:pPr marL="514350" indent="-514350">
              <a:lnSpc>
                <a:spcPct val="150000"/>
              </a:lnSpc>
              <a:buFont typeface="+mj-lt"/>
              <a:buAutoNum type="arabicPeriod"/>
            </a:pPr>
            <a:endParaRPr lang="de-DE" dirty="0">
              <a:solidFill>
                <a:schemeClr val="bg1">
                  <a:lumMod val="75000"/>
                </a:schemeClr>
              </a:solidFill>
            </a:endParaRPr>
          </a:p>
          <a:p>
            <a:pPr marL="514350" indent="-514350">
              <a:lnSpc>
                <a:spcPct val="150000"/>
              </a:lnSpc>
              <a:buFont typeface="+mj-lt"/>
              <a:buAutoNum type="arabicPeriod"/>
            </a:pPr>
            <a:r>
              <a:rPr lang="de-DE" dirty="0">
                <a:solidFill>
                  <a:schemeClr val="bg1">
                    <a:lumMod val="75000"/>
                  </a:schemeClr>
                </a:solidFill>
              </a:rPr>
              <a:t>Protokoll</a:t>
            </a:r>
          </a:p>
          <a:p>
            <a:pPr marL="514350" indent="-514350">
              <a:lnSpc>
                <a:spcPct val="150000"/>
              </a:lnSpc>
              <a:buFont typeface="+mj-lt"/>
              <a:buAutoNum type="arabicPeriod"/>
            </a:pPr>
            <a:r>
              <a:rPr lang="de-DE" dirty="0">
                <a:solidFill>
                  <a:schemeClr val="bg1">
                    <a:lumMod val="75000"/>
                  </a:schemeClr>
                </a:solidFill>
              </a:rPr>
              <a:t>Sicherheitsanalyse</a:t>
            </a:r>
          </a:p>
          <a:p>
            <a:pPr marL="514350" indent="-514350">
              <a:lnSpc>
                <a:spcPct val="150000"/>
              </a:lnSpc>
              <a:buFont typeface="+mj-lt"/>
              <a:buAutoNum type="arabicPeriod"/>
            </a:pPr>
            <a:r>
              <a:rPr lang="de-DE" dirty="0">
                <a:solidFill>
                  <a:schemeClr val="bg1">
                    <a:lumMod val="75000"/>
                  </a:schemeClr>
                </a:solidFill>
              </a:rPr>
              <a:t>Fazit</a:t>
            </a:r>
          </a:p>
          <a:p>
            <a:pPr marL="514350" indent="-514350">
              <a:lnSpc>
                <a:spcPct val="150000"/>
              </a:lnSpc>
              <a:buFont typeface="+mj-lt"/>
              <a:buAutoNum type="arabicPeriod"/>
            </a:pPr>
            <a:endParaRPr lang="de-DE" dirty="0">
              <a:solidFill>
                <a:schemeClr val="bg1">
                  <a:lumMod val="75000"/>
                </a:schemeClr>
              </a:solidFill>
            </a:endParaRPr>
          </a:p>
          <a:p>
            <a:pPr marL="514350" indent="-514350">
              <a:lnSpc>
                <a:spcPct val="150000"/>
              </a:lnSpc>
              <a:buFont typeface="+mj-lt"/>
              <a:buAutoNum type="arabicPeriod"/>
            </a:pPr>
            <a:endParaRPr lang="de-DE" dirty="0">
              <a:solidFill>
                <a:schemeClr val="bg1">
                  <a:lumMod val="75000"/>
                </a:schemeClr>
              </a:solidFill>
            </a:endParaRPr>
          </a:p>
        </p:txBody>
      </p:sp>
      <p:sp>
        <p:nvSpPr>
          <p:cNvPr id="3" name="Datumsplatzhalter 2">
            <a:extLst>
              <a:ext uri="{FF2B5EF4-FFF2-40B4-BE49-F238E27FC236}">
                <a16:creationId xmlns:a16="http://schemas.microsoft.com/office/drawing/2014/main" id="{6BB56B34-12ED-4356-B12E-F9C0BA426CC7}"/>
              </a:ext>
            </a:extLst>
          </p:cNvPr>
          <p:cNvSpPr>
            <a:spLocks noGrp="1"/>
          </p:cNvSpPr>
          <p:nvPr>
            <p:ph type="dt" sz="half" idx="10"/>
          </p:nvPr>
        </p:nvSpPr>
        <p:spPr/>
        <p:txBody>
          <a:bodyPr/>
          <a:lstStyle/>
          <a:p>
            <a:fld id="{28D50BB7-E2B5-4873-9F23-4433FF9FF057}" type="datetime1">
              <a:rPr lang="de-DE" smtClean="0"/>
              <a:t>10.01.2018</a:t>
            </a:fld>
            <a:endParaRPr lang="en-US" dirty="0"/>
          </a:p>
        </p:txBody>
      </p:sp>
      <p:sp>
        <p:nvSpPr>
          <p:cNvPr id="4" name="Fußzeilenplatzhalter 3">
            <a:extLst>
              <a:ext uri="{FF2B5EF4-FFF2-40B4-BE49-F238E27FC236}">
                <a16:creationId xmlns:a16="http://schemas.microsoft.com/office/drawing/2014/main" id="{C26891DF-BC6B-4255-B042-C2EEE5CDEB40}"/>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32C0C543-AAB2-4DB7-95C6-5C7895B821B2}"/>
              </a:ext>
            </a:extLst>
          </p:cNvPr>
          <p:cNvSpPr>
            <a:spLocks noGrp="1"/>
          </p:cNvSpPr>
          <p:nvPr>
            <p:ph type="sldNum" sz="quarter" idx="4"/>
          </p:nvPr>
        </p:nvSpPr>
        <p:spPr/>
        <p:txBody>
          <a:bodyPr/>
          <a:lstStyle/>
          <a:p>
            <a:fld id="{95B0EFA8-D4E6-438F-A5A4-BE862A6AB6EC}" type="slidenum">
              <a:rPr lang="en-US" smtClean="0"/>
              <a:pPr/>
              <a:t>10</a:t>
            </a:fld>
            <a:endParaRPr lang="en-US" dirty="0"/>
          </a:p>
        </p:txBody>
      </p:sp>
      <p:sp>
        <p:nvSpPr>
          <p:cNvPr id="6" name="Titel 5">
            <a:extLst>
              <a:ext uri="{FF2B5EF4-FFF2-40B4-BE49-F238E27FC236}">
                <a16:creationId xmlns:a16="http://schemas.microsoft.com/office/drawing/2014/main" id="{81BC0A14-67FD-48B9-8C0D-170778BDE3A6}"/>
              </a:ext>
            </a:extLst>
          </p:cNvPr>
          <p:cNvSpPr>
            <a:spLocks noGrp="1"/>
          </p:cNvSpPr>
          <p:nvPr>
            <p:ph type="title"/>
          </p:nvPr>
        </p:nvSpPr>
        <p:spPr/>
        <p:txBody>
          <a:bodyPr/>
          <a:lstStyle/>
          <a:p>
            <a:r>
              <a:rPr lang="de-DE" dirty="0"/>
              <a:t>Gliederung</a:t>
            </a:r>
          </a:p>
        </p:txBody>
      </p:sp>
      <p:grpSp>
        <p:nvGrpSpPr>
          <p:cNvPr id="7" name="Gruppieren 6">
            <a:extLst>
              <a:ext uri="{FF2B5EF4-FFF2-40B4-BE49-F238E27FC236}">
                <a16:creationId xmlns:a16="http://schemas.microsoft.com/office/drawing/2014/main" id="{78D796E6-E23C-43C5-BC6D-64120326773B}"/>
              </a:ext>
            </a:extLst>
          </p:cNvPr>
          <p:cNvGrpSpPr/>
          <p:nvPr/>
        </p:nvGrpSpPr>
        <p:grpSpPr>
          <a:xfrm>
            <a:off x="5577840" y="2606672"/>
            <a:ext cx="5058031" cy="2882348"/>
            <a:chOff x="6151025" y="2416172"/>
            <a:chExt cx="5058031" cy="2882348"/>
          </a:xfrm>
        </p:grpSpPr>
        <p:grpSp>
          <p:nvGrpSpPr>
            <p:cNvPr id="8" name="Gruppieren 7">
              <a:extLst>
                <a:ext uri="{FF2B5EF4-FFF2-40B4-BE49-F238E27FC236}">
                  <a16:creationId xmlns:a16="http://schemas.microsoft.com/office/drawing/2014/main" id="{CBE2C56E-58B3-4136-B79A-9D8A75D5D887}"/>
                </a:ext>
              </a:extLst>
            </p:cNvPr>
            <p:cNvGrpSpPr/>
            <p:nvPr/>
          </p:nvGrpSpPr>
          <p:grpSpPr>
            <a:xfrm rot="1338305">
              <a:off x="6151025" y="2416172"/>
              <a:ext cx="5058031" cy="2062034"/>
              <a:chOff x="5958071" y="1872504"/>
              <a:chExt cx="5058031" cy="2062034"/>
            </a:xfrm>
          </p:grpSpPr>
          <p:pic>
            <p:nvPicPr>
              <p:cNvPr id="14" name="Picture 26" descr="https://www.iconexperience.com/_img/g_collection_png/standard/256x256/passport.png">
                <a:extLst>
                  <a:ext uri="{FF2B5EF4-FFF2-40B4-BE49-F238E27FC236}">
                    <a16:creationId xmlns:a16="http://schemas.microsoft.com/office/drawing/2014/main" id="{9B55BF52-490F-4D38-84AA-475032627C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60784">
                <a:off x="8160736" y="1949230"/>
                <a:ext cx="797744" cy="9140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8" descr="https://www.iconexperience.com/_img/g_collection_png/standard/512x512/server_network.png">
                <a:extLst>
                  <a:ext uri="{FF2B5EF4-FFF2-40B4-BE49-F238E27FC236}">
                    <a16:creationId xmlns:a16="http://schemas.microsoft.com/office/drawing/2014/main" id="{9872B037-1040-4DBB-89BF-98CC49B477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1735" y="2052964"/>
                <a:ext cx="1642175" cy="188157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2" descr="https://www.iconexperience.com/_img/g_collection_png/standard/256x256/key2.png">
                <a:extLst>
                  <a:ext uri="{FF2B5EF4-FFF2-40B4-BE49-F238E27FC236}">
                    <a16:creationId xmlns:a16="http://schemas.microsoft.com/office/drawing/2014/main" id="{A0D326A2-32A6-4AF9-AA00-9FCE4E3489DC}"/>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2734" b="89844" l="9766" r="97266">
                            <a14:foregroundMark x1="90234" y1="25781" x2="91016" y2="34766"/>
                            <a14:foregroundMark x1="92578" y1="27734" x2="96484" y2="37109"/>
                            <a14:foregroundMark x1="97266" y1="32031" x2="89453" y2="39844"/>
                            <a14:foregroundMark x1="79297" y1="12500" x2="55078" y2="16797"/>
                            <a14:foregroundMark x1="58594" y1="14453" x2="71875" y2="10938"/>
                            <a14:foregroundMark x1="56250" y1="12891" x2="73438" y2="273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5958071" y="2400330"/>
                <a:ext cx="786626" cy="9806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descr="https://www.iconexperience.com/_img/g_collection_png/standard/512x512/server_network.png">
                <a:extLst>
                  <a:ext uri="{FF2B5EF4-FFF2-40B4-BE49-F238E27FC236}">
                    <a16:creationId xmlns:a16="http://schemas.microsoft.com/office/drawing/2014/main" id="{58B7BDE4-C102-4EC7-A476-E661875254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3927" y="2035965"/>
                <a:ext cx="1642175" cy="18815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4" descr="https://www.iconexperience.com/_img/g_collection_png/standard/256x256/key.png">
                <a:extLst>
                  <a:ext uri="{FF2B5EF4-FFF2-40B4-BE49-F238E27FC236}">
                    <a16:creationId xmlns:a16="http://schemas.microsoft.com/office/drawing/2014/main" id="{F5EFDC03-27C0-4430-B37C-4F21AEF48395}"/>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2344" b="99609" l="391" r="98438">
                            <a14:foregroundMark x1="59375" y1="9766" x2="84766" y2="5859"/>
                            <a14:foregroundMark x1="87500" y1="8984" x2="87500" y2="14063"/>
                            <a14:foregroundMark x1="86719" y1="33203" x2="88281" y2="33984"/>
                            <a14:foregroundMark x1="89453" y1="14844" x2="92050" y2="16900"/>
                            <a14:foregroundMark x1="81250" y1="8203" x2="60938" y2="2344"/>
                            <a14:foregroundMark x1="10938" y1="76953" x2="17969" y2="87891"/>
                            <a14:foregroundMark x1="19531" y1="86328" x2="391" y2="86328"/>
                            <a14:foregroundMark x1="19531" y1="84375" x2="19531" y2="92188"/>
                            <a14:foregroundMark x1="24219" y1="89453" x2="23047" y2="94531"/>
                            <a14:foregroundMark x1="25781" y1="92969" x2="29297" y2="99609"/>
                            <a14:backgroundMark x1="96875" y1="16406" x2="98438" y2="31641"/>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10269539" y="2507990"/>
                <a:ext cx="720795" cy="765312"/>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Gerade Verbindung mit Pfeil 18">
                <a:extLst>
                  <a:ext uri="{FF2B5EF4-FFF2-40B4-BE49-F238E27FC236}">
                    <a16:creationId xmlns:a16="http://schemas.microsoft.com/office/drawing/2014/main" id="{30560707-720B-4208-B9DA-600A049CF042}"/>
                  </a:ext>
                </a:extLst>
              </p:cNvPr>
              <p:cNvCxnSpPr>
                <a:cxnSpLocks/>
              </p:cNvCxnSpPr>
              <p:nvPr/>
            </p:nvCxnSpPr>
            <p:spPr>
              <a:xfrm flipV="1">
                <a:off x="7474857" y="2863218"/>
                <a:ext cx="2191657" cy="823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0" name="Gruppieren 19">
                <a:extLst>
                  <a:ext uri="{FF2B5EF4-FFF2-40B4-BE49-F238E27FC236}">
                    <a16:creationId xmlns:a16="http://schemas.microsoft.com/office/drawing/2014/main" id="{E6B7BE8F-DDCE-4AA6-886B-38C6FBAC9BC3}"/>
                  </a:ext>
                </a:extLst>
              </p:cNvPr>
              <p:cNvGrpSpPr/>
              <p:nvPr/>
            </p:nvGrpSpPr>
            <p:grpSpPr>
              <a:xfrm>
                <a:off x="8716437" y="1872504"/>
                <a:ext cx="441051" cy="449956"/>
                <a:chOff x="2975429" y="2177144"/>
                <a:chExt cx="420914" cy="411446"/>
              </a:xfrm>
            </p:grpSpPr>
            <p:sp>
              <p:nvSpPr>
                <p:cNvPr id="21" name="Ellipse 20">
                  <a:extLst>
                    <a:ext uri="{FF2B5EF4-FFF2-40B4-BE49-F238E27FC236}">
                      <a16:creationId xmlns:a16="http://schemas.microsoft.com/office/drawing/2014/main" id="{8C8FF36B-6ADB-4755-A4EE-BC88351F39C5}"/>
                    </a:ext>
                  </a:extLst>
                </p:cNvPr>
                <p:cNvSpPr/>
                <p:nvPr/>
              </p:nvSpPr>
              <p:spPr>
                <a:xfrm>
                  <a:off x="2975429" y="2177144"/>
                  <a:ext cx="420914" cy="411446"/>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25000" dirty="0"/>
                </a:p>
              </p:txBody>
            </p:sp>
            <p:grpSp>
              <p:nvGrpSpPr>
                <p:cNvPr id="22" name="Gruppieren 21">
                  <a:extLst>
                    <a:ext uri="{FF2B5EF4-FFF2-40B4-BE49-F238E27FC236}">
                      <a16:creationId xmlns:a16="http://schemas.microsoft.com/office/drawing/2014/main" id="{1B0BAECE-E134-44C6-837B-A80E32930005}"/>
                    </a:ext>
                  </a:extLst>
                </p:cNvPr>
                <p:cNvGrpSpPr/>
                <p:nvPr/>
              </p:nvGrpSpPr>
              <p:grpSpPr>
                <a:xfrm rot="12970512" flipH="1">
                  <a:off x="3125567" y="2263555"/>
                  <a:ext cx="120638" cy="214811"/>
                  <a:chOff x="3663321" y="2076290"/>
                  <a:chExt cx="375279" cy="357349"/>
                </a:xfrm>
              </p:grpSpPr>
              <p:sp>
                <p:nvSpPr>
                  <p:cNvPr id="23" name="Rechteck 22">
                    <a:extLst>
                      <a:ext uri="{FF2B5EF4-FFF2-40B4-BE49-F238E27FC236}">
                        <a16:creationId xmlns:a16="http://schemas.microsoft.com/office/drawing/2014/main" id="{A615502E-801C-45D7-B991-0234AE2241DA}"/>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Rechteck 23">
                    <a:extLst>
                      <a:ext uri="{FF2B5EF4-FFF2-40B4-BE49-F238E27FC236}">
                        <a16:creationId xmlns:a16="http://schemas.microsoft.com/office/drawing/2014/main" id="{32B23595-B108-4C0D-89A0-FCDDF31ED103}"/>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pic>
          <p:nvPicPr>
            <p:cNvPr id="9" name="Picture 8" descr="https://lh3.googleusercontent.com/UrY7BAZ-XfXGpfkeWg0zCCeo-7ras4DCoRalC_WXXWTK9q5b0Iw7B0YQMsVxZaNB7DM=w300">
              <a:extLst>
                <a:ext uri="{FF2B5EF4-FFF2-40B4-BE49-F238E27FC236}">
                  <a16:creationId xmlns:a16="http://schemas.microsoft.com/office/drawing/2014/main" id="{4597F3A6-412F-41EC-8058-2637A0F6B91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1515" y="3589896"/>
              <a:ext cx="1200919" cy="12009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https://upload.wikimedia.org/wikipedia/commons/thumb/1/18/GitLab_Logo.svg/1200px-GitLab_Logo.svg.png">
              <a:extLst>
                <a:ext uri="{FF2B5EF4-FFF2-40B4-BE49-F238E27FC236}">
                  <a16:creationId xmlns:a16="http://schemas.microsoft.com/office/drawing/2014/main" id="{5F468D46-3C5C-455C-A95E-111EE7834A8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9368" y="3357607"/>
              <a:ext cx="1020153" cy="94288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s://www.iconexperience.com/_img/g_collection_png/standard/512x512/criminal.png">
              <a:extLst>
                <a:ext uri="{FF2B5EF4-FFF2-40B4-BE49-F238E27FC236}">
                  <a16:creationId xmlns:a16="http://schemas.microsoft.com/office/drawing/2014/main" id="{B08C7069-3557-4D06-BB74-7D90ACAAF0B2}"/>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2734" b="96875" l="9961" r="89844">
                          <a14:foregroundMark x1="41406" y1="59961" x2="27930" y2="96875"/>
                          <a14:foregroundMark x1="27930" y1="96875" x2="53125" y2="66406"/>
                          <a14:foregroundMark x1="53125" y1="66406" x2="53125" y2="65820"/>
                          <a14:foregroundMark x1="37500" y1="12891" x2="65820" y2="14844"/>
                          <a14:foregroundMark x1="65820" y1="10938" x2="74805" y2="11914"/>
                          <a14:foregroundMark x1="69922" y1="12891" x2="66797" y2="10938"/>
                          <a14:foregroundMark x1="40625" y1="4297" x2="67188" y2="9375"/>
                          <a14:foregroundMark x1="55273" y1="2734" x2="54883" y2="5469"/>
                        </a14:backgroundRemoval>
                      </a14:imgEffect>
                    </a14:imgLayer>
                  </a14:imgProps>
                </a:ext>
                <a:ext uri="{28A0092B-C50C-407E-A947-70E740481C1C}">
                  <a14:useLocalDpi xmlns:a14="http://schemas.microsoft.com/office/drawing/2010/main" val="0"/>
                </a:ext>
              </a:extLst>
            </a:blip>
            <a:srcRect/>
            <a:stretch>
              <a:fillRect/>
            </a:stretch>
          </p:blipFill>
          <p:spPr bwMode="auto">
            <a:xfrm>
              <a:off x="8692339" y="3972580"/>
              <a:ext cx="1276651" cy="1276651"/>
            </a:xfrm>
            <a:prstGeom prst="rect">
              <a:avLst/>
            </a:prstGeom>
            <a:noFill/>
            <a:extLst>
              <a:ext uri="{909E8E84-426E-40DD-AFC4-6F175D3DCCD1}">
                <a14:hiddenFill xmlns:a14="http://schemas.microsoft.com/office/drawing/2010/main">
                  <a:solidFill>
                    <a:srgbClr val="FFFFFF"/>
                  </a:solidFill>
                </a14:hiddenFill>
              </a:ext>
            </a:extLst>
          </p:spPr>
        </p:pic>
        <p:sp>
          <p:nvSpPr>
            <p:cNvPr id="12" name="Verbotsymbol 11">
              <a:extLst>
                <a:ext uri="{FF2B5EF4-FFF2-40B4-BE49-F238E27FC236}">
                  <a16:creationId xmlns:a16="http://schemas.microsoft.com/office/drawing/2014/main" id="{9AA38D40-AF0D-4473-BC5C-107A0A5FA99F}"/>
                </a:ext>
              </a:extLst>
            </p:cNvPr>
            <p:cNvSpPr/>
            <p:nvPr/>
          </p:nvSpPr>
          <p:spPr>
            <a:xfrm>
              <a:off x="8623464" y="3937044"/>
              <a:ext cx="1383229" cy="1361476"/>
            </a:xfrm>
            <a:prstGeom prst="noSmoking">
              <a:avLst>
                <a:gd name="adj" fmla="val 118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pic>
          <p:nvPicPr>
            <p:cNvPr id="13" name="Picture 22" descr="https://upload.wikimedia.org/wikipedia/de/thumb/9/9f/Twitter_bird_logo_2012.svg/1200px-Twitter_bird_logo_2012.svg.png">
              <a:extLst>
                <a:ext uri="{FF2B5EF4-FFF2-40B4-BE49-F238E27FC236}">
                  <a16:creationId xmlns:a16="http://schemas.microsoft.com/office/drawing/2014/main" id="{310209C8-D468-401F-9157-0F43951A6D1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84426" y="4276256"/>
              <a:ext cx="1145724" cy="93193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32720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B8C0BF2-51C5-453F-89C4-D3E80182FA0A}"/>
              </a:ext>
            </a:extLst>
          </p:cNvPr>
          <p:cNvSpPr>
            <a:spLocks noGrp="1"/>
          </p:cNvSpPr>
          <p:nvPr>
            <p:ph type="dt" sz="half" idx="10"/>
          </p:nvPr>
        </p:nvSpPr>
        <p:spPr/>
        <p:txBody>
          <a:bodyPr/>
          <a:lstStyle/>
          <a:p>
            <a:fld id="{28D50BB7-E2B5-4873-9F23-4433FF9FF057}" type="datetime1">
              <a:rPr lang="de-DE" smtClean="0"/>
              <a:t>10.01.2018</a:t>
            </a:fld>
            <a:endParaRPr lang="en-US" dirty="0"/>
          </a:p>
        </p:txBody>
      </p:sp>
      <p:sp>
        <p:nvSpPr>
          <p:cNvPr id="4" name="Fußzeilenplatzhalter 3">
            <a:extLst>
              <a:ext uri="{FF2B5EF4-FFF2-40B4-BE49-F238E27FC236}">
                <a16:creationId xmlns:a16="http://schemas.microsoft.com/office/drawing/2014/main" id="{2B35CD7B-FF83-424F-A6A1-6CD5D7410BDF}"/>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073FB034-D2C9-4C51-9FA1-F0B06555EF00}"/>
              </a:ext>
            </a:extLst>
          </p:cNvPr>
          <p:cNvSpPr>
            <a:spLocks noGrp="1"/>
          </p:cNvSpPr>
          <p:nvPr>
            <p:ph type="sldNum" sz="quarter" idx="4"/>
          </p:nvPr>
        </p:nvSpPr>
        <p:spPr/>
        <p:txBody>
          <a:bodyPr/>
          <a:lstStyle/>
          <a:p>
            <a:fld id="{95B0EFA8-D4E6-438F-A5A4-BE862A6AB6EC}" type="slidenum">
              <a:rPr lang="en-US" smtClean="0"/>
              <a:pPr/>
              <a:t>11</a:t>
            </a:fld>
            <a:endParaRPr lang="en-US" dirty="0"/>
          </a:p>
        </p:txBody>
      </p:sp>
      <p:sp>
        <p:nvSpPr>
          <p:cNvPr id="6" name="Titel 5">
            <a:extLst>
              <a:ext uri="{FF2B5EF4-FFF2-40B4-BE49-F238E27FC236}">
                <a16:creationId xmlns:a16="http://schemas.microsoft.com/office/drawing/2014/main" id="{2125A8AE-A4AC-4A92-B76A-F0532B57C998}"/>
              </a:ext>
            </a:extLst>
          </p:cNvPr>
          <p:cNvSpPr>
            <a:spLocks noGrp="1"/>
          </p:cNvSpPr>
          <p:nvPr>
            <p:ph type="title"/>
          </p:nvPr>
        </p:nvSpPr>
        <p:spPr/>
        <p:txBody>
          <a:bodyPr/>
          <a:lstStyle/>
          <a:p>
            <a:r>
              <a:rPr lang="de-DE" dirty="0"/>
              <a:t>Motivation</a:t>
            </a:r>
          </a:p>
        </p:txBody>
      </p:sp>
      <p:grpSp>
        <p:nvGrpSpPr>
          <p:cNvPr id="2055" name="Gruppieren 2054">
            <a:extLst>
              <a:ext uri="{FF2B5EF4-FFF2-40B4-BE49-F238E27FC236}">
                <a16:creationId xmlns:a16="http://schemas.microsoft.com/office/drawing/2014/main" id="{A6FC1B50-14B9-4142-97F7-8A46BCA7B1B4}"/>
              </a:ext>
            </a:extLst>
          </p:cNvPr>
          <p:cNvGrpSpPr/>
          <p:nvPr/>
        </p:nvGrpSpPr>
        <p:grpSpPr>
          <a:xfrm>
            <a:off x="1482090" y="1648828"/>
            <a:ext cx="8479490" cy="4414285"/>
            <a:chOff x="1516734" y="1593841"/>
            <a:chExt cx="8479490" cy="4414285"/>
          </a:xfrm>
        </p:grpSpPr>
        <p:grpSp>
          <p:nvGrpSpPr>
            <p:cNvPr id="12" name="Gruppieren 11">
              <a:extLst>
                <a:ext uri="{FF2B5EF4-FFF2-40B4-BE49-F238E27FC236}">
                  <a16:creationId xmlns:a16="http://schemas.microsoft.com/office/drawing/2014/main" id="{ED6D19C6-7229-45C1-87D5-4FA7C9B194F9}"/>
                </a:ext>
              </a:extLst>
            </p:cNvPr>
            <p:cNvGrpSpPr/>
            <p:nvPr/>
          </p:nvGrpSpPr>
          <p:grpSpPr>
            <a:xfrm>
              <a:off x="1516734" y="2634885"/>
              <a:ext cx="2396971" cy="2172711"/>
              <a:chOff x="1542945" y="3100004"/>
              <a:chExt cx="2396971" cy="2172711"/>
            </a:xfrm>
          </p:grpSpPr>
          <p:pic>
            <p:nvPicPr>
              <p:cNvPr id="2060" name="Picture 12" descr="https://www.iconexperience.com/_img/g_collection_png/standard/512x512/person.png">
                <a:extLst>
                  <a:ext uri="{FF2B5EF4-FFF2-40B4-BE49-F238E27FC236}">
                    <a16:creationId xmlns:a16="http://schemas.microsoft.com/office/drawing/2014/main" id="{9B0DB491-DF23-43BC-A15C-C0723A000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945" y="3100004"/>
                <a:ext cx="2172711" cy="217271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www.iconexperience.com/_img/g_collection_png/standard/512x512/workstation.png">
                <a:extLst>
                  <a:ext uri="{FF2B5EF4-FFF2-40B4-BE49-F238E27FC236}">
                    <a16:creationId xmlns:a16="http://schemas.microsoft.com/office/drawing/2014/main" id="{3E0D855A-5C37-4845-8533-E73059FF2B1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961" b="94141" l="1172" r="95703">
                            <a14:foregroundMark x1="68359" y1="35938" x2="28320" y2="33203"/>
                            <a14:foregroundMark x1="28320" y1="33203" x2="4297" y2="65234"/>
                            <a14:foregroundMark x1="4297" y1="65234" x2="35547" y2="91406"/>
                            <a14:foregroundMark x1="35547" y1="91406" x2="49023" y2="84570"/>
                            <a14:foregroundMark x1="10938" y1="28906" x2="9180" y2="68945"/>
                            <a14:foregroundMark x1="9180" y1="68945" x2="9766" y2="35156"/>
                            <a14:foregroundMark x1="20898" y1="37109" x2="12109" y2="76953"/>
                            <a14:foregroundMark x1="12109" y1="76953" x2="48438" y2="59570"/>
                            <a14:foregroundMark x1="48438" y1="59570" x2="17773" y2="43555"/>
                            <a14:foregroundMark x1="10547" y1="31250" x2="1172" y2="70703"/>
                            <a14:foregroundMark x1="1172" y1="70703" x2="17773" y2="81836"/>
                            <a14:foregroundMark x1="32813" y1="83789" x2="56445" y2="91406"/>
                            <a14:foregroundMark x1="79492" y1="14258" x2="91992" y2="52734"/>
                            <a14:foregroundMark x1="91992" y1="52734" x2="89844" y2="92773"/>
                            <a14:foregroundMark x1="89844" y1="92773" x2="67188" y2="89844"/>
                            <a14:foregroundMark x1="88477" y1="16992" x2="91797" y2="92578"/>
                            <a14:foregroundMark x1="92969" y1="93750" x2="91797" y2="15039"/>
                            <a14:foregroundMark x1="91406" y1="16211" x2="92188" y2="93359"/>
                            <a14:foregroundMark x1="95313" y1="92969" x2="94141" y2="53320"/>
                            <a14:foregroundMark x1="94141" y1="53320" x2="92969" y2="93750"/>
                            <a14:foregroundMark x1="92969" y1="93750" x2="93359" y2="94141"/>
                            <a14:foregroundMark x1="92188" y1="15430" x2="97656" y2="58984"/>
                            <a14:foregroundMark x1="97656" y1="58984" x2="93164" y2="17969"/>
                            <a14:foregroundMark x1="93164" y1="17969" x2="95703" y2="31250"/>
                          </a14:backgroundRemoval>
                        </a14:imgEffect>
                      </a14:imgLayer>
                    </a14:imgProps>
                  </a:ext>
                  <a:ext uri="{28A0092B-C50C-407E-A947-70E740481C1C}">
                    <a14:useLocalDpi xmlns:a14="http://schemas.microsoft.com/office/drawing/2010/main" val="0"/>
                  </a:ext>
                </a:extLst>
              </a:blip>
              <a:srcRect/>
              <a:stretch>
                <a:fillRect/>
              </a:stretch>
            </p:blipFill>
            <p:spPr bwMode="auto">
              <a:xfrm>
                <a:off x="2625362" y="3827334"/>
                <a:ext cx="1314554" cy="1314554"/>
              </a:xfrm>
              <a:prstGeom prst="rect">
                <a:avLst/>
              </a:prstGeom>
              <a:noFill/>
              <a:extLst>
                <a:ext uri="{909E8E84-426E-40DD-AFC4-6F175D3DCCD1}">
                  <a14:hiddenFill xmlns:a14="http://schemas.microsoft.com/office/drawing/2010/main">
                    <a:solidFill>
                      <a:srgbClr val="FFFFFF"/>
                    </a:solidFill>
                  </a14:hiddenFill>
                </a:ext>
              </a:extLst>
            </p:spPr>
          </p:pic>
        </p:grpSp>
        <p:pic>
          <p:nvPicPr>
            <p:cNvPr id="2066" name="Picture 18" descr="https://www.iconexperience.com/_img/g_collection_png/standard/512x512/server_network.png">
              <a:extLst>
                <a:ext uri="{FF2B5EF4-FFF2-40B4-BE49-F238E27FC236}">
                  <a16:creationId xmlns:a16="http://schemas.microsoft.com/office/drawing/2014/main" id="{01C5434F-8C55-49A4-B514-02AFD3C6F8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6" y="159384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8" descr="https://www.iconexperience.com/_img/g_collection_png/standard/512x512/server_network.png">
              <a:extLst>
                <a:ext uri="{FF2B5EF4-FFF2-40B4-BE49-F238E27FC236}">
                  <a16:creationId xmlns:a16="http://schemas.microsoft.com/office/drawing/2014/main" id="{2581F778-E251-4A46-B731-E790E5FE11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5" y="4411271"/>
              <a:ext cx="1596855" cy="1596855"/>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uppieren 10">
              <a:extLst>
                <a:ext uri="{FF2B5EF4-FFF2-40B4-BE49-F238E27FC236}">
                  <a16:creationId xmlns:a16="http://schemas.microsoft.com/office/drawing/2014/main" id="{85DB8A14-784C-4959-BA5D-B8494FF0F049}"/>
                </a:ext>
              </a:extLst>
            </p:cNvPr>
            <p:cNvGrpSpPr/>
            <p:nvPr/>
          </p:nvGrpSpPr>
          <p:grpSpPr>
            <a:xfrm>
              <a:off x="4114585" y="2846519"/>
              <a:ext cx="1314554" cy="1961077"/>
              <a:chOff x="4300672" y="3327397"/>
              <a:chExt cx="1314554" cy="1961077"/>
            </a:xfrm>
          </p:grpSpPr>
          <p:pic>
            <p:nvPicPr>
              <p:cNvPr id="2068" name="Picture 20" descr="https://www.iconexperience.com/_img/g_collection_png/standard/256x256/keys.png">
                <a:extLst>
                  <a:ext uri="{FF2B5EF4-FFF2-40B4-BE49-F238E27FC236}">
                    <a16:creationId xmlns:a16="http://schemas.microsoft.com/office/drawing/2014/main" id="{7A21C46B-EB9C-474F-9116-AD16CEBCE9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06406" y="3789062"/>
                <a:ext cx="1103087" cy="1103087"/>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abgerundete Ecken 8">
                <a:extLst>
                  <a:ext uri="{FF2B5EF4-FFF2-40B4-BE49-F238E27FC236}">
                    <a16:creationId xmlns:a16="http://schemas.microsoft.com/office/drawing/2014/main" id="{749EA42A-0EA3-4DCD-B557-2DF0E155FD43}"/>
                  </a:ext>
                </a:extLst>
              </p:cNvPr>
              <p:cNvSpPr/>
              <p:nvPr/>
            </p:nvSpPr>
            <p:spPr>
              <a:xfrm>
                <a:off x="4300672" y="4892149"/>
                <a:ext cx="1314554" cy="396325"/>
              </a:xfrm>
              <a:prstGeom prst="roundRect">
                <a:avLst/>
              </a:prstGeom>
              <a:solidFill>
                <a:srgbClr val="A7CD74"/>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accent6">
                        <a:lumMod val="50000"/>
                      </a:schemeClr>
                    </a:solidFill>
                  </a:rPr>
                  <a:t>Passwort</a:t>
                </a:r>
              </a:p>
            </p:txBody>
          </p:sp>
          <p:sp>
            <p:nvSpPr>
              <p:cNvPr id="10" name="Textfeld 9">
                <a:extLst>
                  <a:ext uri="{FF2B5EF4-FFF2-40B4-BE49-F238E27FC236}">
                    <a16:creationId xmlns:a16="http://schemas.microsoft.com/office/drawing/2014/main" id="{68AE14EE-DC09-41C0-A289-C87688DB754C}"/>
                  </a:ext>
                </a:extLst>
              </p:cNvPr>
              <p:cNvSpPr txBox="1"/>
              <p:nvPr/>
            </p:nvSpPr>
            <p:spPr>
              <a:xfrm>
                <a:off x="4555107" y="3327397"/>
                <a:ext cx="888961" cy="461665"/>
              </a:xfrm>
              <a:prstGeom prst="rect">
                <a:avLst/>
              </a:prstGeom>
              <a:noFill/>
            </p:spPr>
            <p:txBody>
              <a:bodyPr wrap="none" rtlCol="0">
                <a:spAutoFit/>
              </a:bodyPr>
              <a:lstStyle/>
              <a:p>
                <a:r>
                  <a:rPr lang="de-DE" sz="2400" b="1" dirty="0"/>
                  <a:t>(A, B)</a:t>
                </a:r>
              </a:p>
            </p:txBody>
          </p:sp>
        </p:grpSp>
        <p:cxnSp>
          <p:nvCxnSpPr>
            <p:cNvPr id="16" name="Gerade Verbindung mit Pfeil 15">
              <a:extLst>
                <a:ext uri="{FF2B5EF4-FFF2-40B4-BE49-F238E27FC236}">
                  <a16:creationId xmlns:a16="http://schemas.microsoft.com/office/drawing/2014/main" id="{E77A326E-6045-4C7C-8F7A-B77524027D12}"/>
                </a:ext>
              </a:extLst>
            </p:cNvPr>
            <p:cNvCxnSpPr>
              <a:cxnSpLocks/>
              <a:stCxn id="2066" idx="1"/>
            </p:cNvCxnSpPr>
            <p:nvPr/>
          </p:nvCxnSpPr>
          <p:spPr>
            <a:xfrm flipH="1">
              <a:off x="5347189" y="2392269"/>
              <a:ext cx="2756937" cy="1260811"/>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E7742571-A69D-4834-BB1F-BFE40FD2AAF8}"/>
                </a:ext>
              </a:extLst>
            </p:cNvPr>
            <p:cNvCxnSpPr>
              <a:cxnSpLocks/>
              <a:stCxn id="18" idx="1"/>
            </p:cNvCxnSpPr>
            <p:nvPr/>
          </p:nvCxnSpPr>
          <p:spPr>
            <a:xfrm flipH="1" flipV="1">
              <a:off x="5347189" y="4019492"/>
              <a:ext cx="2756936" cy="119020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ABBF3630-AAF0-4635-AEC2-C0C17B290B9A}"/>
                </a:ext>
              </a:extLst>
            </p:cNvPr>
            <p:cNvSpPr txBox="1"/>
            <p:nvPr/>
          </p:nvSpPr>
          <p:spPr>
            <a:xfrm>
              <a:off x="6471245" y="4650366"/>
              <a:ext cx="357790" cy="461665"/>
            </a:xfrm>
            <a:prstGeom prst="rect">
              <a:avLst/>
            </a:prstGeom>
            <a:noFill/>
          </p:spPr>
          <p:txBody>
            <a:bodyPr wrap="none" rtlCol="0">
              <a:spAutoFit/>
            </a:bodyPr>
            <a:lstStyle/>
            <a:p>
              <a:r>
                <a:rPr lang="de-DE" sz="2400" b="1" dirty="0"/>
                <a:t>B</a:t>
              </a:r>
            </a:p>
          </p:txBody>
        </p:sp>
        <p:sp>
          <p:nvSpPr>
            <p:cNvPr id="40" name="Textfeld 39">
              <a:extLst>
                <a:ext uri="{FF2B5EF4-FFF2-40B4-BE49-F238E27FC236}">
                  <a16:creationId xmlns:a16="http://schemas.microsoft.com/office/drawing/2014/main" id="{01487D65-C072-4CDB-9138-D4B4DD9D5C60}"/>
                </a:ext>
              </a:extLst>
            </p:cNvPr>
            <p:cNvSpPr txBox="1"/>
            <p:nvPr/>
          </p:nvSpPr>
          <p:spPr>
            <a:xfrm>
              <a:off x="6471245" y="2481384"/>
              <a:ext cx="370614" cy="461665"/>
            </a:xfrm>
            <a:prstGeom prst="rect">
              <a:avLst/>
            </a:prstGeom>
            <a:noFill/>
          </p:spPr>
          <p:txBody>
            <a:bodyPr wrap="none" rtlCol="0">
              <a:spAutoFit/>
            </a:bodyPr>
            <a:lstStyle/>
            <a:p>
              <a:r>
                <a:rPr lang="de-DE" sz="2400" b="1" dirty="0"/>
                <a:t>A</a:t>
              </a:r>
            </a:p>
          </p:txBody>
        </p:sp>
        <p:grpSp>
          <p:nvGrpSpPr>
            <p:cNvPr id="2051" name="Gruppieren 2050">
              <a:extLst>
                <a:ext uri="{FF2B5EF4-FFF2-40B4-BE49-F238E27FC236}">
                  <a16:creationId xmlns:a16="http://schemas.microsoft.com/office/drawing/2014/main" id="{1BB13ECD-9D12-4D85-B691-C5982C624152}"/>
                </a:ext>
              </a:extLst>
            </p:cNvPr>
            <p:cNvGrpSpPr/>
            <p:nvPr/>
          </p:nvGrpSpPr>
          <p:grpSpPr>
            <a:xfrm rot="12970512" flipH="1">
              <a:off x="9875586" y="3976567"/>
              <a:ext cx="120638" cy="214811"/>
              <a:chOff x="3663321" y="2076290"/>
              <a:chExt cx="375279" cy="357349"/>
            </a:xfrm>
          </p:grpSpPr>
          <p:sp>
            <p:nvSpPr>
              <p:cNvPr id="2048" name="Rechteck 2047">
                <a:extLst>
                  <a:ext uri="{FF2B5EF4-FFF2-40B4-BE49-F238E27FC236}">
                    <a16:creationId xmlns:a16="http://schemas.microsoft.com/office/drawing/2014/main" id="{EF6DD1B3-A639-4CF3-9CAF-FE97B0AEFE3B}"/>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49" name="Rechteck 2048">
                <a:extLst>
                  <a:ext uri="{FF2B5EF4-FFF2-40B4-BE49-F238E27FC236}">
                    <a16:creationId xmlns:a16="http://schemas.microsoft.com/office/drawing/2014/main" id="{E751BA28-5DEB-4DE1-B8AA-F5C47EC8AA34}"/>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pic>
        <p:nvPicPr>
          <p:cNvPr id="33" name="Picture 20" descr="https://www.iconexperience.com/_img/g_collection_png/standard/256x256/keys.png">
            <a:extLst>
              <a:ext uri="{FF2B5EF4-FFF2-40B4-BE49-F238E27FC236}">
                <a16:creationId xmlns:a16="http://schemas.microsoft.com/office/drawing/2014/main" id="{4220E541-A133-4DB0-A56C-0DEEFE698251}"/>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0" b="92969" l="9766" r="89844">
                        <a14:foregroundMark x1="82008" y1="18219" x2="85156" y2="18750"/>
                        <a14:foregroundMark x1="55078" y1="13672" x2="55924" y2="13815"/>
                        <a14:foregroundMark x1="83527" y1="13251" x2="84375" y2="15625"/>
                        <a14:foregroundMark x1="82422" y1="10156" x2="83316" y2="12660"/>
                        <a14:foregroundMark x1="56763" y1="15019" x2="46094" y2="16797"/>
                        <a14:foregroundMark x1="83594" y1="10547" x2="81545" y2="10888"/>
                        <a14:foregroundMark x1="77903" y1="7904" x2="57813" y2="0"/>
                        <a14:foregroundMark x1="81641" y1="9375" x2="78988" y2="8331"/>
                        <a14:foregroundMark x1="58594" y1="89453" x2="62891" y2="91406"/>
                        <a14:foregroundMark x1="58984" y1="92969" x2="55859" y2="92969"/>
                        <a14:backgroundMark x1="66797" y1="10938" x2="64063" y2="13672"/>
                        <a14:backgroundMark x1="73828" y1="14063" x2="76172" y2="20313"/>
                        <a14:backgroundMark x1="76563" y1="16797" x2="66406" y2="14844"/>
                        <a14:backgroundMark x1="77734" y1="12891" x2="73047" y2="10938"/>
                        <a14:backgroundMark x1="73047" y1="11719" x2="78516" y2="17188"/>
                        <a14:backgroundMark x1="67578" y1="16406" x2="61328" y2="14063"/>
                        <a14:backgroundMark x1="57813" y1="15625" x2="61719" y2="12109"/>
                        <a14:backgroundMark x1="60156" y1="16797" x2="61719" y2="16406"/>
                        <a14:backgroundMark x1="62109" y1="15234" x2="57813" y2="14063"/>
                        <a14:backgroundMark x1="65234" y1="13672" x2="56641" y2="14844"/>
                      </a14:backgroundRemoval>
                    </a14:imgEffect>
                  </a14:imgLayer>
                </a14:imgProps>
              </a:ext>
              <a:ext uri="{28A0092B-C50C-407E-A947-70E740481C1C}">
                <a14:useLocalDpi xmlns:a14="http://schemas.microsoft.com/office/drawing/2010/main" val="0"/>
              </a:ext>
            </a:extLst>
          </a:blip>
          <a:srcRect/>
          <a:stretch>
            <a:fillRect/>
          </a:stretch>
        </p:blipFill>
        <p:spPr bwMode="auto">
          <a:xfrm>
            <a:off x="5122528" y="3276640"/>
            <a:ext cx="697108" cy="60195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0" descr="https://www.iconexperience.com/_img/g_collection_png/standard/256x256/keys.png">
            <a:extLst>
              <a:ext uri="{FF2B5EF4-FFF2-40B4-BE49-F238E27FC236}">
                <a16:creationId xmlns:a16="http://schemas.microsoft.com/office/drawing/2014/main" id="{0F9FCB72-CFC9-4184-A6A6-FFDD4F909CA4}"/>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0" b="92969" l="9766" r="89844">
                        <a14:foregroundMark x1="82008" y1="18219" x2="85156" y2="18750"/>
                        <a14:foregroundMark x1="55078" y1="13672" x2="55924" y2="13815"/>
                        <a14:foregroundMark x1="83527" y1="13251" x2="84375" y2="15625"/>
                        <a14:foregroundMark x1="82422" y1="10156" x2="83316" y2="12660"/>
                        <a14:foregroundMark x1="56763" y1="15019" x2="46094" y2="16797"/>
                        <a14:foregroundMark x1="83594" y1="10547" x2="81545" y2="10888"/>
                        <a14:foregroundMark x1="77903" y1="7904" x2="57813" y2="0"/>
                        <a14:foregroundMark x1="81641" y1="9375" x2="78988" y2="8331"/>
                        <a14:foregroundMark x1="58594" y1="89453" x2="62891" y2="91406"/>
                        <a14:foregroundMark x1="58984" y1="92969" x2="55859" y2="92969"/>
                        <a14:backgroundMark x1="66797" y1="10938" x2="64063" y2="13672"/>
                        <a14:backgroundMark x1="73828" y1="14063" x2="76172" y2="20313"/>
                        <a14:backgroundMark x1="76563" y1="16797" x2="66406" y2="14844"/>
                        <a14:backgroundMark x1="77734" y1="12891" x2="73047" y2="10938"/>
                        <a14:backgroundMark x1="73047" y1="11719" x2="78516" y2="17188"/>
                        <a14:backgroundMark x1="67578" y1="16406" x2="61328" y2="14063"/>
                        <a14:backgroundMark x1="57813" y1="15625" x2="61719" y2="12109"/>
                        <a14:backgroundMark x1="60156" y1="16797" x2="61719" y2="16406"/>
                        <a14:backgroundMark x1="62109" y1="15234" x2="57813" y2="14063"/>
                        <a14:backgroundMark x1="65234" y1="13672" x2="56641" y2="14844"/>
                      </a14:backgroundRemoval>
                    </a14:imgEffect>
                  </a14:imgLayer>
                </a14:imgProps>
              </a:ext>
              <a:ext uri="{28A0092B-C50C-407E-A947-70E740481C1C}">
                <a14:useLocalDpi xmlns:a14="http://schemas.microsoft.com/office/drawing/2010/main" val="0"/>
              </a:ext>
            </a:extLst>
          </a:blip>
          <a:srcRect/>
          <a:stretch>
            <a:fillRect/>
          </a:stretch>
        </p:blipFill>
        <p:spPr bwMode="auto">
          <a:xfrm>
            <a:off x="5086472" y="3880331"/>
            <a:ext cx="697108" cy="60195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https://www.iconexperience.com/_img/g_collection_png/standard/512x512/criminal.png">
            <a:extLst>
              <a:ext uri="{FF2B5EF4-FFF2-40B4-BE49-F238E27FC236}">
                <a16:creationId xmlns:a16="http://schemas.microsoft.com/office/drawing/2014/main" id="{E8C1B3EF-D220-4829-A89F-F7779348B13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91672" y="1930220"/>
            <a:ext cx="759652" cy="759652"/>
          </a:xfrm>
          <a:prstGeom prst="rect">
            <a:avLst/>
          </a:prstGeom>
          <a:noFill/>
          <a:extLst>
            <a:ext uri="{909E8E84-426E-40DD-AFC4-6F175D3DCCD1}">
              <a14:hiddenFill xmlns:a14="http://schemas.microsoft.com/office/drawing/2010/main">
                <a:solidFill>
                  <a:srgbClr val="FFFFFF"/>
                </a:solidFill>
              </a14:hiddenFill>
            </a:ext>
          </a:extLst>
        </p:spPr>
      </p:pic>
      <p:sp>
        <p:nvSpPr>
          <p:cNvPr id="30" name="Rechteck 29">
            <a:extLst>
              <a:ext uri="{FF2B5EF4-FFF2-40B4-BE49-F238E27FC236}">
                <a16:creationId xmlns:a16="http://schemas.microsoft.com/office/drawing/2014/main" id="{EA29EDDD-C63B-4DEB-952A-7ECF93063D97}"/>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2" name="Gleichschenkliges Dreieck 31">
            <a:extLst>
              <a:ext uri="{FF2B5EF4-FFF2-40B4-BE49-F238E27FC236}">
                <a16:creationId xmlns:a16="http://schemas.microsoft.com/office/drawing/2014/main" id="{B3C5F4EA-3E42-4E55-9A1B-053734DD086D}"/>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6" name="Textfeld 9">
            <a:extLst>
              <a:ext uri="{FF2B5EF4-FFF2-40B4-BE49-F238E27FC236}">
                <a16:creationId xmlns:a16="http://schemas.microsoft.com/office/drawing/2014/main" id="{FAE6F508-4638-463D-BA72-A300C84EAABD}"/>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2</a:t>
            </a:r>
          </a:p>
        </p:txBody>
      </p:sp>
    </p:spTree>
    <p:extLst>
      <p:ext uri="{BB962C8B-B14F-4D97-AF65-F5344CB8AC3E}">
        <p14:creationId xmlns:p14="http://schemas.microsoft.com/office/powerpoint/2010/main" val="382197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par>
                          <p:cTn id="9" fill="hold">
                            <p:stCondLst>
                              <p:cond delay="0"/>
                            </p:stCondLst>
                            <p:childTnLst>
                              <p:par>
                                <p:cTn id="10" presetID="42" presetClass="path" presetSubtype="0" accel="50000" decel="50000" fill="hold" nodeType="afterEffect">
                                  <p:stCondLst>
                                    <p:cond delay="0"/>
                                  </p:stCondLst>
                                  <p:childTnLst>
                                    <p:animMotion origin="layout" path="M 2.08333E-6 2.22222E-6 L 0.2151 -0.16505 " pathEditMode="relative" rAng="0" ptsTypes="AA">
                                      <p:cBhvr>
                                        <p:cTn id="11" dur="2000" fill="hold"/>
                                        <p:tgtEl>
                                          <p:spTgt spid="33"/>
                                        </p:tgtEl>
                                        <p:attrNameLst>
                                          <p:attrName>ppt_x</p:attrName>
                                          <p:attrName>ppt_y</p:attrName>
                                        </p:attrNameLst>
                                      </p:cBhvr>
                                      <p:rCtr x="10755" y="-8264"/>
                                    </p:animMotion>
                                  </p:childTnLst>
                                </p:cTn>
                              </p:par>
                              <p:par>
                                <p:cTn id="12" presetID="42" presetClass="path" presetSubtype="0" accel="50000" decel="50000" fill="hold" nodeType="withEffect">
                                  <p:stCondLst>
                                    <p:cond delay="0"/>
                                  </p:stCondLst>
                                  <p:childTnLst>
                                    <p:animMotion origin="layout" path="M 0.0017 -0.00393 L 0.2181 0.1581 " pathEditMode="relative" rAng="0" ptsTypes="AA">
                                      <p:cBhvr>
                                        <p:cTn id="13" dur="2000" fill="hold"/>
                                        <p:tgtEl>
                                          <p:spTgt spid="34"/>
                                        </p:tgtEl>
                                        <p:attrNameLst>
                                          <p:attrName>ppt_x</p:attrName>
                                          <p:attrName>ppt_y</p:attrName>
                                        </p:attrNameLst>
                                      </p:cBhvr>
                                      <p:rCtr x="10820" y="8102"/>
                                    </p:animMotion>
                                  </p:childTnLst>
                                </p:cTn>
                              </p:par>
                              <p:par>
                                <p:cTn id="14" presetID="1" presetClass="entr" presetSubtype="0"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951F109-62CA-4A96-8DF4-3AA2833EB42A}"/>
              </a:ext>
            </a:extLst>
          </p:cNvPr>
          <p:cNvSpPr>
            <a:spLocks noGrp="1"/>
          </p:cNvSpPr>
          <p:nvPr>
            <p:ph idx="1"/>
          </p:nvPr>
        </p:nvSpPr>
        <p:spPr>
          <a:xfrm>
            <a:off x="1097280" y="3221490"/>
            <a:ext cx="10515600" cy="3448277"/>
          </a:xfrm>
        </p:spPr>
        <p:txBody>
          <a:bodyPr/>
          <a:lstStyle/>
          <a:p>
            <a:r>
              <a:rPr lang="de-DE" dirty="0" err="1"/>
              <a:t>Commitments</a:t>
            </a:r>
            <a:r>
              <a:rPr lang="de-DE" dirty="0"/>
              <a:t> &amp; Zero Knowledge Password Policy Checks (ZKPPC)</a:t>
            </a:r>
          </a:p>
          <a:p>
            <a:r>
              <a:rPr lang="de-DE" dirty="0"/>
              <a:t>Keine offline Wörterbuch Attacken möglich</a:t>
            </a:r>
          </a:p>
          <a:p>
            <a:r>
              <a:rPr lang="de-DE" dirty="0"/>
              <a:t>Sichere Registrierung von neuen Passwörtern</a:t>
            </a:r>
          </a:p>
          <a:p>
            <a:endParaRPr lang="de-DE" dirty="0"/>
          </a:p>
          <a:p>
            <a:pPr marL="0" indent="0">
              <a:buNone/>
            </a:pPr>
            <a:r>
              <a:rPr lang="de-DE" dirty="0">
                <a:sym typeface="Wingdings" panose="05000000000000000000" pitchFamily="2" charset="2"/>
              </a:rPr>
              <a:t> Sicherer Registrierungsprozess in 2PAKE &amp; 2PASS Multiusersystemen</a:t>
            </a:r>
            <a:endParaRPr lang="de-DE" dirty="0"/>
          </a:p>
        </p:txBody>
      </p:sp>
      <p:sp>
        <p:nvSpPr>
          <p:cNvPr id="3" name="Datumsplatzhalter 2">
            <a:extLst>
              <a:ext uri="{FF2B5EF4-FFF2-40B4-BE49-F238E27FC236}">
                <a16:creationId xmlns:a16="http://schemas.microsoft.com/office/drawing/2014/main" id="{D260167B-7CEE-4A90-91BC-97745501740E}"/>
              </a:ext>
            </a:extLst>
          </p:cNvPr>
          <p:cNvSpPr>
            <a:spLocks noGrp="1"/>
          </p:cNvSpPr>
          <p:nvPr>
            <p:ph type="dt" sz="half" idx="10"/>
          </p:nvPr>
        </p:nvSpPr>
        <p:spPr/>
        <p:txBody>
          <a:bodyPr/>
          <a:lstStyle/>
          <a:p>
            <a:fld id="{28D50BB7-E2B5-4873-9F23-4433FF9FF057}" type="datetime1">
              <a:rPr lang="de-DE" smtClean="0"/>
              <a:t>10.01.2018</a:t>
            </a:fld>
            <a:endParaRPr lang="en-US" dirty="0"/>
          </a:p>
        </p:txBody>
      </p:sp>
      <p:sp>
        <p:nvSpPr>
          <p:cNvPr id="4" name="Fußzeilenplatzhalter 3">
            <a:extLst>
              <a:ext uri="{FF2B5EF4-FFF2-40B4-BE49-F238E27FC236}">
                <a16:creationId xmlns:a16="http://schemas.microsoft.com/office/drawing/2014/main" id="{210839A0-A52C-49B4-AF60-53CCBF6E0E83}"/>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28B15555-B7D8-4B0C-8B52-8788E6E1CE3D}"/>
              </a:ext>
            </a:extLst>
          </p:cNvPr>
          <p:cNvSpPr>
            <a:spLocks noGrp="1"/>
          </p:cNvSpPr>
          <p:nvPr>
            <p:ph type="sldNum" sz="quarter" idx="4"/>
          </p:nvPr>
        </p:nvSpPr>
        <p:spPr/>
        <p:txBody>
          <a:bodyPr/>
          <a:lstStyle/>
          <a:p>
            <a:fld id="{95B0EFA8-D4E6-438F-A5A4-BE862A6AB6EC}" type="slidenum">
              <a:rPr lang="en-US" smtClean="0"/>
              <a:pPr/>
              <a:t>12</a:t>
            </a:fld>
            <a:endParaRPr lang="en-US" dirty="0"/>
          </a:p>
        </p:txBody>
      </p:sp>
      <p:sp>
        <p:nvSpPr>
          <p:cNvPr id="6" name="Titel 5">
            <a:extLst>
              <a:ext uri="{FF2B5EF4-FFF2-40B4-BE49-F238E27FC236}">
                <a16:creationId xmlns:a16="http://schemas.microsoft.com/office/drawing/2014/main" id="{7E9A263E-4ECC-42A2-9151-540DC20AD566}"/>
              </a:ext>
            </a:extLst>
          </p:cNvPr>
          <p:cNvSpPr>
            <a:spLocks noGrp="1"/>
          </p:cNvSpPr>
          <p:nvPr>
            <p:ph type="title"/>
          </p:nvPr>
        </p:nvSpPr>
        <p:spPr/>
        <p:txBody>
          <a:bodyPr/>
          <a:lstStyle/>
          <a:p>
            <a:r>
              <a:rPr lang="de-DE" dirty="0"/>
              <a:t>Motivation</a:t>
            </a:r>
          </a:p>
        </p:txBody>
      </p:sp>
      <p:sp>
        <p:nvSpPr>
          <p:cNvPr id="7" name="Inhaltsplatzhalter 1">
            <a:extLst>
              <a:ext uri="{FF2B5EF4-FFF2-40B4-BE49-F238E27FC236}">
                <a16:creationId xmlns:a16="http://schemas.microsoft.com/office/drawing/2014/main" id="{AB9DA9EE-C8CA-47C6-B29E-F6594B7B8CAA}"/>
              </a:ext>
            </a:extLst>
          </p:cNvPr>
          <p:cNvSpPr txBox="1">
            <a:spLocks/>
          </p:cNvSpPr>
          <p:nvPr/>
        </p:nvSpPr>
        <p:spPr>
          <a:xfrm>
            <a:off x="1958067" y="1942624"/>
            <a:ext cx="1063496" cy="4862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a:t>2BPR</a:t>
            </a:r>
            <a:endParaRPr lang="de-DE" dirty="0"/>
          </a:p>
        </p:txBody>
      </p:sp>
      <p:pic>
        <p:nvPicPr>
          <p:cNvPr id="8" name="Picture 2" descr="Bildergebnis für Icon solution">
            <a:extLst>
              <a:ext uri="{FF2B5EF4-FFF2-40B4-BE49-F238E27FC236}">
                <a16:creationId xmlns:a16="http://schemas.microsoft.com/office/drawing/2014/main" id="{D666DF6F-EB54-48AC-87D2-F2CBEC70C253}"/>
              </a:ext>
            </a:extLst>
          </p:cNvPr>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1097280" y="1753938"/>
            <a:ext cx="800138" cy="815090"/>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uppieren 8">
            <a:extLst>
              <a:ext uri="{FF2B5EF4-FFF2-40B4-BE49-F238E27FC236}">
                <a16:creationId xmlns:a16="http://schemas.microsoft.com/office/drawing/2014/main" id="{E8AC2008-C02A-4FEA-9303-736A9ECE4637}"/>
              </a:ext>
            </a:extLst>
          </p:cNvPr>
          <p:cNvGrpSpPr/>
          <p:nvPr/>
        </p:nvGrpSpPr>
        <p:grpSpPr>
          <a:xfrm>
            <a:off x="3566267" y="1894113"/>
            <a:ext cx="4750418" cy="534740"/>
            <a:chOff x="4090339" y="1943980"/>
            <a:chExt cx="4750418" cy="534740"/>
          </a:xfrm>
        </p:grpSpPr>
        <p:sp>
          <p:nvSpPr>
            <p:cNvPr id="10" name="Gewitterblitz 9">
              <a:extLst>
                <a:ext uri="{FF2B5EF4-FFF2-40B4-BE49-F238E27FC236}">
                  <a16:creationId xmlns:a16="http://schemas.microsoft.com/office/drawing/2014/main" id="{25D1106D-389D-43A0-B1FE-D1B520DF333C}"/>
                </a:ext>
              </a:extLst>
            </p:cNvPr>
            <p:cNvSpPr/>
            <p:nvPr/>
          </p:nvSpPr>
          <p:spPr>
            <a:xfrm rot="898299">
              <a:off x="4090339" y="1943980"/>
              <a:ext cx="458784" cy="504619"/>
            </a:xfrm>
            <a:prstGeom prst="lightningBolt">
              <a:avLst/>
            </a:prstGeom>
            <a:solidFill>
              <a:srgbClr val="FFC000"/>
            </a:solidFill>
            <a:ln w="5715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a:extLst>
                <a:ext uri="{FF2B5EF4-FFF2-40B4-BE49-F238E27FC236}">
                  <a16:creationId xmlns:a16="http://schemas.microsoft.com/office/drawing/2014/main" id="{0F74C691-14FA-4CC6-96C7-2B59263F17B9}"/>
                </a:ext>
              </a:extLst>
            </p:cNvPr>
            <p:cNvSpPr txBox="1"/>
            <p:nvPr/>
          </p:nvSpPr>
          <p:spPr>
            <a:xfrm>
              <a:off x="4640240" y="1955500"/>
              <a:ext cx="4200517" cy="523220"/>
            </a:xfrm>
            <a:prstGeom prst="rect">
              <a:avLst/>
            </a:prstGeom>
            <a:noFill/>
          </p:spPr>
          <p:txBody>
            <a:bodyPr wrap="square" rtlCol="0">
              <a:spAutoFit/>
            </a:bodyPr>
            <a:lstStyle/>
            <a:p>
              <a:r>
                <a:rPr lang="de-DE" sz="2800" strike="sngStrike" dirty="0"/>
                <a:t>Kontrolle der Richtlinien</a:t>
              </a:r>
            </a:p>
          </p:txBody>
        </p:sp>
      </p:grpSp>
      <p:sp>
        <p:nvSpPr>
          <p:cNvPr id="15" name="Rechteck 14">
            <a:extLst>
              <a:ext uri="{FF2B5EF4-FFF2-40B4-BE49-F238E27FC236}">
                <a16:creationId xmlns:a16="http://schemas.microsoft.com/office/drawing/2014/main" id="{3E8D55A1-417D-41E9-8D75-216A37CCD9DA}"/>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6" name="Gleichschenkliges Dreieck 15">
            <a:extLst>
              <a:ext uri="{FF2B5EF4-FFF2-40B4-BE49-F238E27FC236}">
                <a16:creationId xmlns:a16="http://schemas.microsoft.com/office/drawing/2014/main" id="{8E2655E1-D983-4481-882A-BEA15F4D8C65}"/>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7" name="Textfeld 9">
            <a:extLst>
              <a:ext uri="{FF2B5EF4-FFF2-40B4-BE49-F238E27FC236}">
                <a16:creationId xmlns:a16="http://schemas.microsoft.com/office/drawing/2014/main" id="{1719666C-87AF-46F4-9EA9-3EAC12E0977A}"/>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2</a:t>
            </a:r>
          </a:p>
        </p:txBody>
      </p:sp>
    </p:spTree>
    <p:extLst>
      <p:ext uri="{BB962C8B-B14F-4D97-AF65-F5344CB8AC3E}">
        <p14:creationId xmlns:p14="http://schemas.microsoft.com/office/powerpoint/2010/main" val="4020961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97E1920-FB83-441B-BF9B-497D6E41734B}"/>
              </a:ext>
            </a:extLst>
          </p:cNvPr>
          <p:cNvSpPr>
            <a:spLocks noGrp="1"/>
          </p:cNvSpPr>
          <p:nvPr>
            <p:ph idx="1"/>
          </p:nvPr>
        </p:nvSpPr>
        <p:spPr>
          <a:xfrm>
            <a:off x="1097280" y="1678317"/>
            <a:ext cx="10515600" cy="4351338"/>
          </a:xfrm>
        </p:spPr>
        <p:txBody>
          <a:bodyPr/>
          <a:lstStyle/>
          <a:p>
            <a:pPr marL="0" indent="0">
              <a:buNone/>
            </a:pPr>
            <a:r>
              <a:rPr lang="de-DE" dirty="0"/>
              <a:t>2BPR ist ein Protokoll, doch was ist ein Protokoll?</a:t>
            </a:r>
          </a:p>
          <a:p>
            <a:pPr marL="0" indent="0">
              <a:buNone/>
            </a:pPr>
            <a:endParaRPr lang="de-DE" dirty="0"/>
          </a:p>
          <a:p>
            <a:pPr marL="0" indent="0" algn="ctr">
              <a:buNone/>
            </a:pPr>
            <a:r>
              <a:rPr lang="de-DE" i="1" dirty="0"/>
              <a:t>„Ein Protokoll ist in der Datenkommunikationstechnik eine definierte Vereinbarung über die Art und Weise des Informationsaustauschs zwischen zwei Systemen“ </a:t>
            </a:r>
            <a:r>
              <a:rPr lang="de-DE" i="1" baseline="-25000" dirty="0"/>
              <a:t>[7]</a:t>
            </a:r>
            <a:endParaRPr lang="de-DE" i="1" dirty="0"/>
          </a:p>
          <a:p>
            <a:pPr marL="0" indent="0" algn="ctr">
              <a:buNone/>
            </a:pPr>
            <a:endParaRPr lang="de-DE" i="1" dirty="0"/>
          </a:p>
          <a:p>
            <a:pPr marL="0" indent="0" algn="ctr">
              <a:buNone/>
            </a:pPr>
            <a:endParaRPr lang="de-DE" i="1" dirty="0"/>
          </a:p>
          <a:p>
            <a:pPr marL="0" indent="0">
              <a:buNone/>
            </a:pPr>
            <a:endParaRPr lang="de-DE" dirty="0"/>
          </a:p>
          <a:p>
            <a:pPr marL="0" indent="0">
              <a:buNone/>
            </a:pPr>
            <a:endParaRPr lang="de-DE" dirty="0"/>
          </a:p>
          <a:p>
            <a:pPr marL="0" indent="0">
              <a:buNone/>
            </a:pPr>
            <a:endParaRPr lang="de-DE" dirty="0"/>
          </a:p>
          <a:p>
            <a:endParaRPr lang="de-DE" dirty="0"/>
          </a:p>
        </p:txBody>
      </p:sp>
      <p:sp>
        <p:nvSpPr>
          <p:cNvPr id="3" name="Datumsplatzhalter 2">
            <a:extLst>
              <a:ext uri="{FF2B5EF4-FFF2-40B4-BE49-F238E27FC236}">
                <a16:creationId xmlns:a16="http://schemas.microsoft.com/office/drawing/2014/main" id="{C40C89FD-51A1-4CF4-B5CD-AB44F2B29F37}"/>
              </a:ext>
            </a:extLst>
          </p:cNvPr>
          <p:cNvSpPr>
            <a:spLocks noGrp="1"/>
          </p:cNvSpPr>
          <p:nvPr>
            <p:ph type="dt" sz="half" idx="10"/>
          </p:nvPr>
        </p:nvSpPr>
        <p:spPr/>
        <p:txBody>
          <a:bodyPr/>
          <a:lstStyle/>
          <a:p>
            <a:fld id="{28D50BB7-E2B5-4873-9F23-4433FF9FF057}" type="datetime1">
              <a:rPr lang="de-DE" smtClean="0"/>
              <a:t>10.01.2018</a:t>
            </a:fld>
            <a:endParaRPr lang="en-US" dirty="0"/>
          </a:p>
        </p:txBody>
      </p:sp>
      <p:sp>
        <p:nvSpPr>
          <p:cNvPr id="4" name="Fußzeilenplatzhalter 3">
            <a:extLst>
              <a:ext uri="{FF2B5EF4-FFF2-40B4-BE49-F238E27FC236}">
                <a16:creationId xmlns:a16="http://schemas.microsoft.com/office/drawing/2014/main" id="{17639522-672C-4413-823D-82C4831DB620}"/>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ACD44980-9464-4C08-BACF-5378891D7C0E}"/>
              </a:ext>
            </a:extLst>
          </p:cNvPr>
          <p:cNvSpPr>
            <a:spLocks noGrp="1"/>
          </p:cNvSpPr>
          <p:nvPr>
            <p:ph type="sldNum" sz="quarter" idx="4"/>
          </p:nvPr>
        </p:nvSpPr>
        <p:spPr/>
        <p:txBody>
          <a:bodyPr/>
          <a:lstStyle/>
          <a:p>
            <a:fld id="{95B0EFA8-D4E6-438F-A5A4-BE862A6AB6EC}" type="slidenum">
              <a:rPr lang="en-US" smtClean="0"/>
              <a:pPr/>
              <a:t>13</a:t>
            </a:fld>
            <a:endParaRPr lang="en-US" dirty="0"/>
          </a:p>
        </p:txBody>
      </p:sp>
      <p:sp>
        <p:nvSpPr>
          <p:cNvPr id="6" name="Titel 5">
            <a:extLst>
              <a:ext uri="{FF2B5EF4-FFF2-40B4-BE49-F238E27FC236}">
                <a16:creationId xmlns:a16="http://schemas.microsoft.com/office/drawing/2014/main" id="{59657AFD-4546-49A4-9B56-A1AD55815A78}"/>
              </a:ext>
            </a:extLst>
          </p:cNvPr>
          <p:cNvSpPr>
            <a:spLocks noGrp="1"/>
          </p:cNvSpPr>
          <p:nvPr>
            <p:ph type="title"/>
          </p:nvPr>
        </p:nvSpPr>
        <p:spPr/>
        <p:txBody>
          <a:bodyPr/>
          <a:lstStyle/>
          <a:p>
            <a:r>
              <a:rPr lang="de-DE" dirty="0"/>
              <a:t>Motivation - Protokoll</a:t>
            </a:r>
          </a:p>
        </p:txBody>
      </p:sp>
      <p:sp>
        <p:nvSpPr>
          <p:cNvPr id="7" name="Rechteck 6">
            <a:extLst>
              <a:ext uri="{FF2B5EF4-FFF2-40B4-BE49-F238E27FC236}">
                <a16:creationId xmlns:a16="http://schemas.microsoft.com/office/drawing/2014/main" id="{EE554327-3F83-47DB-BEC9-E1AE354EFDA9}"/>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78FF98C8-4F03-4836-AD3A-41E42B9A8EBB}"/>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25BF1A27-DB4A-4554-9918-86DFD41A212C}"/>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2</a:t>
            </a:r>
          </a:p>
        </p:txBody>
      </p:sp>
      <p:sp>
        <p:nvSpPr>
          <p:cNvPr id="10" name="Textfeld 9">
            <a:extLst>
              <a:ext uri="{FF2B5EF4-FFF2-40B4-BE49-F238E27FC236}">
                <a16:creationId xmlns:a16="http://schemas.microsoft.com/office/drawing/2014/main" id="{3D4E2846-07A2-4677-862D-4A25FCF28F3C}"/>
              </a:ext>
            </a:extLst>
          </p:cNvPr>
          <p:cNvSpPr txBox="1"/>
          <p:nvPr/>
        </p:nvSpPr>
        <p:spPr>
          <a:xfrm>
            <a:off x="1097280" y="4149407"/>
            <a:ext cx="643003" cy="1015663"/>
          </a:xfrm>
          <a:prstGeom prst="rect">
            <a:avLst/>
          </a:prstGeom>
          <a:noFill/>
        </p:spPr>
        <p:txBody>
          <a:bodyPr wrap="square" rtlCol="0" anchor="ctr">
            <a:spAutoFit/>
          </a:bodyPr>
          <a:lstStyle/>
          <a:p>
            <a:r>
              <a:rPr lang="de-DE" sz="6000" b="1" dirty="0">
                <a:solidFill>
                  <a:srgbClr val="A7CD74"/>
                </a:solidFill>
                <a:sym typeface="Wingdings" panose="05000000000000000000" pitchFamily="2" charset="2"/>
              </a:rPr>
              <a:t>+  </a:t>
            </a:r>
            <a:endParaRPr lang="de-DE" sz="2800" dirty="0">
              <a:solidFill>
                <a:srgbClr val="A7CD74"/>
              </a:solidFill>
            </a:endParaRPr>
          </a:p>
        </p:txBody>
      </p:sp>
      <p:sp>
        <p:nvSpPr>
          <p:cNvPr id="11" name="Textfeld 10">
            <a:extLst>
              <a:ext uri="{FF2B5EF4-FFF2-40B4-BE49-F238E27FC236}">
                <a16:creationId xmlns:a16="http://schemas.microsoft.com/office/drawing/2014/main" id="{B78370ED-BCF9-48DE-A3EF-BF109C449279}"/>
              </a:ext>
            </a:extLst>
          </p:cNvPr>
          <p:cNvSpPr txBox="1"/>
          <p:nvPr/>
        </p:nvSpPr>
        <p:spPr>
          <a:xfrm>
            <a:off x="1632429" y="4437832"/>
            <a:ext cx="8679189" cy="523220"/>
          </a:xfrm>
          <a:prstGeom prst="rect">
            <a:avLst/>
          </a:prstGeom>
          <a:noFill/>
        </p:spPr>
        <p:txBody>
          <a:bodyPr wrap="square" rtlCol="0">
            <a:spAutoFit/>
          </a:bodyPr>
          <a:lstStyle/>
          <a:p>
            <a:r>
              <a:rPr lang="de-DE" sz="2800" dirty="0"/>
              <a:t>Fester zeitlicher Verlauf mit klaren Regeln</a:t>
            </a:r>
          </a:p>
        </p:txBody>
      </p:sp>
      <p:sp>
        <p:nvSpPr>
          <p:cNvPr id="12" name="Textfeld 11">
            <a:extLst>
              <a:ext uri="{FF2B5EF4-FFF2-40B4-BE49-F238E27FC236}">
                <a16:creationId xmlns:a16="http://schemas.microsoft.com/office/drawing/2014/main" id="{10BC26FC-E5CF-47BE-A760-B7C417B2EF02}"/>
              </a:ext>
            </a:extLst>
          </p:cNvPr>
          <p:cNvSpPr txBox="1"/>
          <p:nvPr/>
        </p:nvSpPr>
        <p:spPr>
          <a:xfrm>
            <a:off x="1097280" y="4846807"/>
            <a:ext cx="643003" cy="1015663"/>
          </a:xfrm>
          <a:prstGeom prst="rect">
            <a:avLst/>
          </a:prstGeom>
          <a:noFill/>
        </p:spPr>
        <p:txBody>
          <a:bodyPr wrap="square" rtlCol="0" anchor="ctr">
            <a:spAutoFit/>
          </a:bodyPr>
          <a:lstStyle/>
          <a:p>
            <a:r>
              <a:rPr lang="de-DE" sz="6000" b="1" dirty="0">
                <a:solidFill>
                  <a:srgbClr val="A7CD74"/>
                </a:solidFill>
                <a:sym typeface="Wingdings" panose="05000000000000000000" pitchFamily="2" charset="2"/>
              </a:rPr>
              <a:t>+  </a:t>
            </a:r>
            <a:endParaRPr lang="de-DE" sz="2800" dirty="0">
              <a:solidFill>
                <a:srgbClr val="A7CD74"/>
              </a:solidFill>
            </a:endParaRPr>
          </a:p>
        </p:txBody>
      </p:sp>
      <p:sp>
        <p:nvSpPr>
          <p:cNvPr id="13" name="Textfeld 12">
            <a:extLst>
              <a:ext uri="{FF2B5EF4-FFF2-40B4-BE49-F238E27FC236}">
                <a16:creationId xmlns:a16="http://schemas.microsoft.com/office/drawing/2014/main" id="{67F7FF39-425B-402A-9960-C7043AD1FCAE}"/>
              </a:ext>
            </a:extLst>
          </p:cNvPr>
          <p:cNvSpPr txBox="1"/>
          <p:nvPr/>
        </p:nvSpPr>
        <p:spPr>
          <a:xfrm>
            <a:off x="1632429" y="5135232"/>
            <a:ext cx="5274808" cy="523220"/>
          </a:xfrm>
          <a:prstGeom prst="rect">
            <a:avLst/>
          </a:prstGeom>
          <a:noFill/>
        </p:spPr>
        <p:txBody>
          <a:bodyPr wrap="square" rtlCol="0">
            <a:spAutoFit/>
          </a:bodyPr>
          <a:lstStyle/>
          <a:p>
            <a:r>
              <a:rPr lang="de-DE" sz="2800" dirty="0"/>
              <a:t>Klar definierte Pakete/Nachrichten</a:t>
            </a:r>
          </a:p>
        </p:txBody>
      </p:sp>
      <p:grpSp>
        <p:nvGrpSpPr>
          <p:cNvPr id="15" name="Gruppieren 14">
            <a:extLst>
              <a:ext uri="{FF2B5EF4-FFF2-40B4-BE49-F238E27FC236}">
                <a16:creationId xmlns:a16="http://schemas.microsoft.com/office/drawing/2014/main" id="{8C76106C-3A73-433D-BF00-7918656CAB48}"/>
              </a:ext>
            </a:extLst>
          </p:cNvPr>
          <p:cNvGrpSpPr/>
          <p:nvPr/>
        </p:nvGrpSpPr>
        <p:grpSpPr>
          <a:xfrm rot="914151">
            <a:off x="8182864" y="4630386"/>
            <a:ext cx="3095178" cy="883150"/>
            <a:chOff x="8182864" y="4630386"/>
            <a:chExt cx="3095178" cy="883150"/>
          </a:xfrm>
        </p:grpSpPr>
        <p:pic>
          <p:nvPicPr>
            <p:cNvPr id="1026" name="Picture 2" descr="OAuth 2.0 logo">
              <a:extLst>
                <a:ext uri="{FF2B5EF4-FFF2-40B4-BE49-F238E27FC236}">
                  <a16:creationId xmlns:a16="http://schemas.microsoft.com/office/drawing/2014/main" id="{51D4919D-9E97-4326-A1A5-2A3CEC885E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7712" y="4630386"/>
              <a:ext cx="890330" cy="883150"/>
            </a:xfrm>
            <a:prstGeom prst="rect">
              <a:avLst/>
            </a:prstGeom>
            <a:noFill/>
            <a:extLst>
              <a:ext uri="{909E8E84-426E-40DD-AFC4-6F175D3DCCD1}">
                <a14:hiddenFill xmlns:a14="http://schemas.microsoft.com/office/drawing/2010/main">
                  <a:solidFill>
                    <a:srgbClr val="FFFFFF"/>
                  </a:solidFill>
                </a14:hiddenFill>
              </a:ext>
            </a:extLst>
          </p:spPr>
        </p:pic>
        <p:sp>
          <p:nvSpPr>
            <p:cNvPr id="14" name="Rechteck 13">
              <a:extLst>
                <a:ext uri="{FF2B5EF4-FFF2-40B4-BE49-F238E27FC236}">
                  <a16:creationId xmlns:a16="http://schemas.microsoft.com/office/drawing/2014/main" id="{60403E15-8546-4351-B916-AE4DEC896762}"/>
                </a:ext>
              </a:extLst>
            </p:cNvPr>
            <p:cNvSpPr/>
            <p:nvPr/>
          </p:nvSpPr>
          <p:spPr>
            <a:xfrm>
              <a:off x="8182864" y="4810351"/>
              <a:ext cx="2161810" cy="523220"/>
            </a:xfrm>
            <a:prstGeom prst="rect">
              <a:avLst/>
            </a:prstGeom>
          </p:spPr>
          <p:txBody>
            <a:bodyPr wrap="none">
              <a:spAutoFit/>
            </a:bodyPr>
            <a:lstStyle/>
            <a:p>
              <a:r>
                <a:rPr lang="de-DE" sz="2800" dirty="0"/>
                <a:t>vgl. OAuth2.0</a:t>
              </a:r>
            </a:p>
          </p:txBody>
        </p:sp>
      </p:grpSp>
    </p:spTree>
    <p:extLst>
      <p:ext uri="{BB962C8B-B14F-4D97-AF65-F5344CB8AC3E}">
        <p14:creationId xmlns:p14="http://schemas.microsoft.com/office/powerpoint/2010/main" val="43578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DF0330C-7CC3-487E-BD09-DF7EEE1C53D6}"/>
              </a:ext>
            </a:extLst>
          </p:cNvPr>
          <p:cNvSpPr>
            <a:spLocks noGrp="1"/>
          </p:cNvSpPr>
          <p:nvPr>
            <p:ph idx="1"/>
          </p:nvPr>
        </p:nvSpPr>
        <p:spPr>
          <a:xfrm>
            <a:off x="1160122" y="1678317"/>
            <a:ext cx="10515600" cy="4351338"/>
          </a:xfrm>
        </p:spPr>
        <p:txBody>
          <a:bodyPr>
            <a:normAutofit fontScale="85000" lnSpcReduction="20000"/>
          </a:bodyPr>
          <a:lstStyle/>
          <a:p>
            <a:pPr marL="514350" indent="-514350">
              <a:lnSpc>
                <a:spcPct val="150000"/>
              </a:lnSpc>
              <a:buFont typeface="+mj-lt"/>
              <a:buAutoNum type="arabicPeriod"/>
            </a:pPr>
            <a:r>
              <a:rPr lang="de-DE" dirty="0">
                <a:solidFill>
                  <a:schemeClr val="bg1">
                    <a:lumMod val="75000"/>
                  </a:schemeClr>
                </a:solidFill>
              </a:rPr>
              <a:t>Hintergrund</a:t>
            </a:r>
          </a:p>
          <a:p>
            <a:pPr marL="514350" indent="-514350">
              <a:lnSpc>
                <a:spcPct val="150000"/>
              </a:lnSpc>
              <a:buFont typeface="+mj-lt"/>
              <a:buAutoNum type="arabicPeriod"/>
            </a:pPr>
            <a:r>
              <a:rPr lang="de-DE" dirty="0">
                <a:solidFill>
                  <a:schemeClr val="bg1">
                    <a:lumMod val="75000"/>
                  </a:schemeClr>
                </a:solidFill>
              </a:rPr>
              <a:t>Motivation</a:t>
            </a:r>
          </a:p>
          <a:p>
            <a:pPr marL="514350" indent="-514350">
              <a:lnSpc>
                <a:spcPct val="150000"/>
              </a:lnSpc>
              <a:buFont typeface="+mj-lt"/>
              <a:buAutoNum type="arabicPeriod"/>
            </a:pPr>
            <a:r>
              <a:rPr lang="de-DE" dirty="0"/>
              <a:t>Begriffe</a:t>
            </a:r>
          </a:p>
          <a:p>
            <a:pPr marL="514350" indent="-514350">
              <a:lnSpc>
                <a:spcPct val="150000"/>
              </a:lnSpc>
              <a:buFont typeface="+mj-lt"/>
              <a:buAutoNum type="arabicPeriod"/>
            </a:pPr>
            <a:endParaRPr lang="de-DE" dirty="0"/>
          </a:p>
          <a:p>
            <a:pPr marL="514350" indent="-514350">
              <a:lnSpc>
                <a:spcPct val="150000"/>
              </a:lnSpc>
              <a:buFont typeface="+mj-lt"/>
              <a:buAutoNum type="arabicPeriod"/>
            </a:pPr>
            <a:r>
              <a:rPr lang="de-DE" dirty="0">
                <a:solidFill>
                  <a:schemeClr val="bg1">
                    <a:lumMod val="75000"/>
                  </a:schemeClr>
                </a:solidFill>
              </a:rPr>
              <a:t>Protokoll</a:t>
            </a:r>
          </a:p>
          <a:p>
            <a:pPr marL="514350" indent="-514350">
              <a:lnSpc>
                <a:spcPct val="150000"/>
              </a:lnSpc>
              <a:buFont typeface="+mj-lt"/>
              <a:buAutoNum type="arabicPeriod"/>
            </a:pPr>
            <a:r>
              <a:rPr lang="de-DE" dirty="0">
                <a:solidFill>
                  <a:schemeClr val="bg1">
                    <a:lumMod val="75000"/>
                  </a:schemeClr>
                </a:solidFill>
              </a:rPr>
              <a:t>Sicherheitsanalyse</a:t>
            </a:r>
          </a:p>
          <a:p>
            <a:pPr marL="514350" indent="-514350">
              <a:lnSpc>
                <a:spcPct val="150000"/>
              </a:lnSpc>
              <a:buFont typeface="+mj-lt"/>
              <a:buAutoNum type="arabicPeriod"/>
            </a:pPr>
            <a:r>
              <a:rPr lang="de-DE" dirty="0">
                <a:solidFill>
                  <a:schemeClr val="bg1">
                    <a:lumMod val="75000"/>
                  </a:schemeClr>
                </a:solidFill>
              </a:rPr>
              <a:t>Fazit</a:t>
            </a:r>
          </a:p>
          <a:p>
            <a:pPr marL="514350" indent="-514350">
              <a:lnSpc>
                <a:spcPct val="150000"/>
              </a:lnSpc>
              <a:buFont typeface="+mj-lt"/>
              <a:buAutoNum type="arabicPeriod"/>
            </a:pPr>
            <a:endParaRPr lang="de-DE" dirty="0"/>
          </a:p>
          <a:p>
            <a:pPr marL="514350" indent="-514350">
              <a:lnSpc>
                <a:spcPct val="150000"/>
              </a:lnSpc>
              <a:buFont typeface="+mj-lt"/>
              <a:buAutoNum type="arabicPeriod"/>
            </a:pPr>
            <a:endParaRPr lang="de-DE" dirty="0">
              <a:solidFill>
                <a:schemeClr val="bg1">
                  <a:lumMod val="75000"/>
                </a:schemeClr>
              </a:solidFill>
            </a:endParaRPr>
          </a:p>
        </p:txBody>
      </p:sp>
      <p:sp>
        <p:nvSpPr>
          <p:cNvPr id="3" name="Datumsplatzhalter 2">
            <a:extLst>
              <a:ext uri="{FF2B5EF4-FFF2-40B4-BE49-F238E27FC236}">
                <a16:creationId xmlns:a16="http://schemas.microsoft.com/office/drawing/2014/main" id="{6BB56B34-12ED-4356-B12E-F9C0BA426CC7}"/>
              </a:ext>
            </a:extLst>
          </p:cNvPr>
          <p:cNvSpPr>
            <a:spLocks noGrp="1"/>
          </p:cNvSpPr>
          <p:nvPr>
            <p:ph type="dt" sz="half" idx="10"/>
          </p:nvPr>
        </p:nvSpPr>
        <p:spPr/>
        <p:txBody>
          <a:bodyPr/>
          <a:lstStyle/>
          <a:p>
            <a:fld id="{28D50BB7-E2B5-4873-9F23-4433FF9FF057}" type="datetime1">
              <a:rPr lang="de-DE" smtClean="0"/>
              <a:t>10.01.2018</a:t>
            </a:fld>
            <a:endParaRPr lang="en-US" dirty="0"/>
          </a:p>
        </p:txBody>
      </p:sp>
      <p:sp>
        <p:nvSpPr>
          <p:cNvPr id="4" name="Fußzeilenplatzhalter 3">
            <a:extLst>
              <a:ext uri="{FF2B5EF4-FFF2-40B4-BE49-F238E27FC236}">
                <a16:creationId xmlns:a16="http://schemas.microsoft.com/office/drawing/2014/main" id="{C26891DF-BC6B-4255-B042-C2EEE5CDEB40}"/>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32C0C543-AAB2-4DB7-95C6-5C7895B821B2}"/>
              </a:ext>
            </a:extLst>
          </p:cNvPr>
          <p:cNvSpPr>
            <a:spLocks noGrp="1"/>
          </p:cNvSpPr>
          <p:nvPr>
            <p:ph type="sldNum" sz="quarter" idx="4"/>
          </p:nvPr>
        </p:nvSpPr>
        <p:spPr/>
        <p:txBody>
          <a:bodyPr/>
          <a:lstStyle/>
          <a:p>
            <a:fld id="{95B0EFA8-D4E6-438F-A5A4-BE862A6AB6EC}" type="slidenum">
              <a:rPr lang="en-US" smtClean="0"/>
              <a:pPr/>
              <a:t>14</a:t>
            </a:fld>
            <a:endParaRPr lang="en-US" dirty="0"/>
          </a:p>
        </p:txBody>
      </p:sp>
      <p:sp>
        <p:nvSpPr>
          <p:cNvPr id="6" name="Titel 5">
            <a:extLst>
              <a:ext uri="{FF2B5EF4-FFF2-40B4-BE49-F238E27FC236}">
                <a16:creationId xmlns:a16="http://schemas.microsoft.com/office/drawing/2014/main" id="{81BC0A14-67FD-48B9-8C0D-170778BDE3A6}"/>
              </a:ext>
            </a:extLst>
          </p:cNvPr>
          <p:cNvSpPr>
            <a:spLocks noGrp="1"/>
          </p:cNvSpPr>
          <p:nvPr>
            <p:ph type="title"/>
          </p:nvPr>
        </p:nvSpPr>
        <p:spPr/>
        <p:txBody>
          <a:bodyPr/>
          <a:lstStyle/>
          <a:p>
            <a:r>
              <a:rPr lang="de-DE" dirty="0"/>
              <a:t>Gliederung</a:t>
            </a:r>
          </a:p>
        </p:txBody>
      </p:sp>
      <p:grpSp>
        <p:nvGrpSpPr>
          <p:cNvPr id="7" name="Gruppieren 6">
            <a:extLst>
              <a:ext uri="{FF2B5EF4-FFF2-40B4-BE49-F238E27FC236}">
                <a16:creationId xmlns:a16="http://schemas.microsoft.com/office/drawing/2014/main" id="{E18AE7A5-62DB-4EDC-B4F2-95A2E57755C3}"/>
              </a:ext>
            </a:extLst>
          </p:cNvPr>
          <p:cNvGrpSpPr/>
          <p:nvPr/>
        </p:nvGrpSpPr>
        <p:grpSpPr>
          <a:xfrm>
            <a:off x="5577840" y="2606672"/>
            <a:ext cx="5058031" cy="2882348"/>
            <a:chOff x="6151025" y="2416172"/>
            <a:chExt cx="5058031" cy="2882348"/>
          </a:xfrm>
        </p:grpSpPr>
        <p:grpSp>
          <p:nvGrpSpPr>
            <p:cNvPr id="8" name="Gruppieren 7">
              <a:extLst>
                <a:ext uri="{FF2B5EF4-FFF2-40B4-BE49-F238E27FC236}">
                  <a16:creationId xmlns:a16="http://schemas.microsoft.com/office/drawing/2014/main" id="{B1D29B83-717E-4C8C-B96C-690A9EBA5AD2}"/>
                </a:ext>
              </a:extLst>
            </p:cNvPr>
            <p:cNvGrpSpPr/>
            <p:nvPr/>
          </p:nvGrpSpPr>
          <p:grpSpPr>
            <a:xfrm rot="1338305">
              <a:off x="6151025" y="2416172"/>
              <a:ext cx="5058031" cy="2062034"/>
              <a:chOff x="5958071" y="1872504"/>
              <a:chExt cx="5058031" cy="2062034"/>
            </a:xfrm>
          </p:grpSpPr>
          <p:pic>
            <p:nvPicPr>
              <p:cNvPr id="14" name="Picture 26" descr="https://www.iconexperience.com/_img/g_collection_png/standard/256x256/passport.png">
                <a:extLst>
                  <a:ext uri="{FF2B5EF4-FFF2-40B4-BE49-F238E27FC236}">
                    <a16:creationId xmlns:a16="http://schemas.microsoft.com/office/drawing/2014/main" id="{DC39462B-3F69-4151-A937-FB7ACAD5DC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60784">
                <a:off x="8160736" y="1949230"/>
                <a:ext cx="797744" cy="9140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8" descr="https://www.iconexperience.com/_img/g_collection_png/standard/512x512/server_network.png">
                <a:extLst>
                  <a:ext uri="{FF2B5EF4-FFF2-40B4-BE49-F238E27FC236}">
                    <a16:creationId xmlns:a16="http://schemas.microsoft.com/office/drawing/2014/main" id="{742C1D66-CC09-4C34-9AE9-F0B9DEDF3B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1735" y="2052964"/>
                <a:ext cx="1642175" cy="188157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2" descr="https://www.iconexperience.com/_img/g_collection_png/standard/256x256/key2.png">
                <a:extLst>
                  <a:ext uri="{FF2B5EF4-FFF2-40B4-BE49-F238E27FC236}">
                    <a16:creationId xmlns:a16="http://schemas.microsoft.com/office/drawing/2014/main" id="{CC2ECFCE-D773-4A7C-B41F-CE6A560486F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2734" b="89844" l="9766" r="97266">
                            <a14:foregroundMark x1="90234" y1="25781" x2="91016" y2="34766"/>
                            <a14:foregroundMark x1="92578" y1="27734" x2="96484" y2="37109"/>
                            <a14:foregroundMark x1="97266" y1="32031" x2="89453" y2="39844"/>
                            <a14:foregroundMark x1="79297" y1="12500" x2="55078" y2="16797"/>
                            <a14:foregroundMark x1="58594" y1="14453" x2="71875" y2="10938"/>
                            <a14:foregroundMark x1="56250" y1="12891" x2="73438" y2="273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5958071" y="2400330"/>
                <a:ext cx="786626" cy="9806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descr="https://www.iconexperience.com/_img/g_collection_png/standard/512x512/server_network.png">
                <a:extLst>
                  <a:ext uri="{FF2B5EF4-FFF2-40B4-BE49-F238E27FC236}">
                    <a16:creationId xmlns:a16="http://schemas.microsoft.com/office/drawing/2014/main" id="{43709152-1EF8-432B-8EFC-B5EC48DD6F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3927" y="2035965"/>
                <a:ext cx="1642175" cy="18815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4" descr="https://www.iconexperience.com/_img/g_collection_png/standard/256x256/key.png">
                <a:extLst>
                  <a:ext uri="{FF2B5EF4-FFF2-40B4-BE49-F238E27FC236}">
                    <a16:creationId xmlns:a16="http://schemas.microsoft.com/office/drawing/2014/main" id="{3362C256-9F8D-41F5-B21B-1ED4702FF446}"/>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2344" b="99609" l="391" r="98438">
                            <a14:foregroundMark x1="59375" y1="9766" x2="84766" y2="5859"/>
                            <a14:foregroundMark x1="87500" y1="8984" x2="87500" y2="14063"/>
                            <a14:foregroundMark x1="86719" y1="33203" x2="88281" y2="33984"/>
                            <a14:foregroundMark x1="89453" y1="14844" x2="92050" y2="16900"/>
                            <a14:foregroundMark x1="81250" y1="8203" x2="60938" y2="2344"/>
                            <a14:foregroundMark x1="10938" y1="76953" x2="17969" y2="87891"/>
                            <a14:foregroundMark x1="19531" y1="86328" x2="391" y2="86328"/>
                            <a14:foregroundMark x1="19531" y1="84375" x2="19531" y2="92188"/>
                            <a14:foregroundMark x1="24219" y1="89453" x2="23047" y2="94531"/>
                            <a14:foregroundMark x1="25781" y1="92969" x2="29297" y2="99609"/>
                            <a14:backgroundMark x1="96875" y1="16406" x2="98438" y2="31641"/>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10269539" y="2507990"/>
                <a:ext cx="720795" cy="765312"/>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Gerade Verbindung mit Pfeil 18">
                <a:extLst>
                  <a:ext uri="{FF2B5EF4-FFF2-40B4-BE49-F238E27FC236}">
                    <a16:creationId xmlns:a16="http://schemas.microsoft.com/office/drawing/2014/main" id="{112C7F29-B8F0-4391-AAF7-E5A9328FA5A7}"/>
                  </a:ext>
                </a:extLst>
              </p:cNvPr>
              <p:cNvCxnSpPr>
                <a:cxnSpLocks/>
              </p:cNvCxnSpPr>
              <p:nvPr/>
            </p:nvCxnSpPr>
            <p:spPr>
              <a:xfrm flipV="1">
                <a:off x="7474857" y="2863218"/>
                <a:ext cx="2191657" cy="823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0" name="Gruppieren 19">
                <a:extLst>
                  <a:ext uri="{FF2B5EF4-FFF2-40B4-BE49-F238E27FC236}">
                    <a16:creationId xmlns:a16="http://schemas.microsoft.com/office/drawing/2014/main" id="{76CADE1A-AF54-46A1-8199-3BA995323330}"/>
                  </a:ext>
                </a:extLst>
              </p:cNvPr>
              <p:cNvGrpSpPr/>
              <p:nvPr/>
            </p:nvGrpSpPr>
            <p:grpSpPr>
              <a:xfrm>
                <a:off x="8716437" y="1872504"/>
                <a:ext cx="441051" cy="449956"/>
                <a:chOff x="2975429" y="2177144"/>
                <a:chExt cx="420914" cy="411446"/>
              </a:xfrm>
            </p:grpSpPr>
            <p:sp>
              <p:nvSpPr>
                <p:cNvPr id="21" name="Ellipse 20">
                  <a:extLst>
                    <a:ext uri="{FF2B5EF4-FFF2-40B4-BE49-F238E27FC236}">
                      <a16:creationId xmlns:a16="http://schemas.microsoft.com/office/drawing/2014/main" id="{5121FD0F-2E74-4F15-BB4E-9E0BD2241AE4}"/>
                    </a:ext>
                  </a:extLst>
                </p:cNvPr>
                <p:cNvSpPr/>
                <p:nvPr/>
              </p:nvSpPr>
              <p:spPr>
                <a:xfrm>
                  <a:off x="2975429" y="2177144"/>
                  <a:ext cx="420914" cy="411446"/>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25000" dirty="0"/>
                </a:p>
              </p:txBody>
            </p:sp>
            <p:grpSp>
              <p:nvGrpSpPr>
                <p:cNvPr id="22" name="Gruppieren 21">
                  <a:extLst>
                    <a:ext uri="{FF2B5EF4-FFF2-40B4-BE49-F238E27FC236}">
                      <a16:creationId xmlns:a16="http://schemas.microsoft.com/office/drawing/2014/main" id="{57FA8F31-1285-4346-A9F4-BAC24EF7F1A3}"/>
                    </a:ext>
                  </a:extLst>
                </p:cNvPr>
                <p:cNvGrpSpPr/>
                <p:nvPr/>
              </p:nvGrpSpPr>
              <p:grpSpPr>
                <a:xfrm rot="12970512" flipH="1">
                  <a:off x="3125567" y="2263555"/>
                  <a:ext cx="120638" cy="214811"/>
                  <a:chOff x="3663321" y="2076290"/>
                  <a:chExt cx="375279" cy="357349"/>
                </a:xfrm>
              </p:grpSpPr>
              <p:sp>
                <p:nvSpPr>
                  <p:cNvPr id="23" name="Rechteck 22">
                    <a:extLst>
                      <a:ext uri="{FF2B5EF4-FFF2-40B4-BE49-F238E27FC236}">
                        <a16:creationId xmlns:a16="http://schemas.microsoft.com/office/drawing/2014/main" id="{A93FBFDE-E98E-4A95-A65A-E47FD7287756}"/>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Rechteck 23">
                    <a:extLst>
                      <a:ext uri="{FF2B5EF4-FFF2-40B4-BE49-F238E27FC236}">
                        <a16:creationId xmlns:a16="http://schemas.microsoft.com/office/drawing/2014/main" id="{B3C4BD27-7A60-4794-9619-743DA4B5DE82}"/>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pic>
          <p:nvPicPr>
            <p:cNvPr id="9" name="Picture 8" descr="https://lh3.googleusercontent.com/UrY7BAZ-XfXGpfkeWg0zCCeo-7ras4DCoRalC_WXXWTK9q5b0Iw7B0YQMsVxZaNB7DM=w300">
              <a:extLst>
                <a:ext uri="{FF2B5EF4-FFF2-40B4-BE49-F238E27FC236}">
                  <a16:creationId xmlns:a16="http://schemas.microsoft.com/office/drawing/2014/main" id="{B29D4930-EC16-4498-B12F-ACE4DB4A88B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1515" y="3589896"/>
              <a:ext cx="1200919" cy="12009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https://upload.wikimedia.org/wikipedia/commons/thumb/1/18/GitLab_Logo.svg/1200px-GitLab_Logo.svg.png">
              <a:extLst>
                <a:ext uri="{FF2B5EF4-FFF2-40B4-BE49-F238E27FC236}">
                  <a16:creationId xmlns:a16="http://schemas.microsoft.com/office/drawing/2014/main" id="{31B30BF9-1FD7-41D2-8D01-6CB2ED5050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9368" y="3357607"/>
              <a:ext cx="1020153" cy="94288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s://www.iconexperience.com/_img/g_collection_png/standard/512x512/criminal.png">
              <a:extLst>
                <a:ext uri="{FF2B5EF4-FFF2-40B4-BE49-F238E27FC236}">
                  <a16:creationId xmlns:a16="http://schemas.microsoft.com/office/drawing/2014/main" id="{9572555E-0252-4B80-8B3E-F3AB3BE2EA47}"/>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2734" b="96875" l="9961" r="89844">
                          <a14:foregroundMark x1="41406" y1="59961" x2="27930" y2="96875"/>
                          <a14:foregroundMark x1="27930" y1="96875" x2="53125" y2="66406"/>
                          <a14:foregroundMark x1="53125" y1="66406" x2="53125" y2="65820"/>
                          <a14:foregroundMark x1="37500" y1="12891" x2="65820" y2="14844"/>
                          <a14:foregroundMark x1="65820" y1="10938" x2="74805" y2="11914"/>
                          <a14:foregroundMark x1="69922" y1="12891" x2="66797" y2="10938"/>
                          <a14:foregroundMark x1="40625" y1="4297" x2="67188" y2="9375"/>
                          <a14:foregroundMark x1="55273" y1="2734" x2="54883" y2="5469"/>
                        </a14:backgroundRemoval>
                      </a14:imgEffect>
                    </a14:imgLayer>
                  </a14:imgProps>
                </a:ext>
                <a:ext uri="{28A0092B-C50C-407E-A947-70E740481C1C}">
                  <a14:useLocalDpi xmlns:a14="http://schemas.microsoft.com/office/drawing/2010/main" val="0"/>
                </a:ext>
              </a:extLst>
            </a:blip>
            <a:srcRect/>
            <a:stretch>
              <a:fillRect/>
            </a:stretch>
          </p:blipFill>
          <p:spPr bwMode="auto">
            <a:xfrm>
              <a:off x="8692339" y="3972580"/>
              <a:ext cx="1276651" cy="1276651"/>
            </a:xfrm>
            <a:prstGeom prst="rect">
              <a:avLst/>
            </a:prstGeom>
            <a:noFill/>
            <a:extLst>
              <a:ext uri="{909E8E84-426E-40DD-AFC4-6F175D3DCCD1}">
                <a14:hiddenFill xmlns:a14="http://schemas.microsoft.com/office/drawing/2010/main">
                  <a:solidFill>
                    <a:srgbClr val="FFFFFF"/>
                  </a:solidFill>
                </a14:hiddenFill>
              </a:ext>
            </a:extLst>
          </p:spPr>
        </p:pic>
        <p:sp>
          <p:nvSpPr>
            <p:cNvPr id="12" name="Verbotsymbol 11">
              <a:extLst>
                <a:ext uri="{FF2B5EF4-FFF2-40B4-BE49-F238E27FC236}">
                  <a16:creationId xmlns:a16="http://schemas.microsoft.com/office/drawing/2014/main" id="{019F61D4-FEB5-47CD-A2BD-D90A36773819}"/>
                </a:ext>
              </a:extLst>
            </p:cNvPr>
            <p:cNvSpPr/>
            <p:nvPr/>
          </p:nvSpPr>
          <p:spPr>
            <a:xfrm>
              <a:off x="8623464" y="3937044"/>
              <a:ext cx="1383229" cy="1361476"/>
            </a:xfrm>
            <a:prstGeom prst="noSmoking">
              <a:avLst>
                <a:gd name="adj" fmla="val 118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pic>
          <p:nvPicPr>
            <p:cNvPr id="13" name="Picture 22" descr="https://upload.wikimedia.org/wikipedia/de/thumb/9/9f/Twitter_bird_logo_2012.svg/1200px-Twitter_bird_logo_2012.svg.png">
              <a:extLst>
                <a:ext uri="{FF2B5EF4-FFF2-40B4-BE49-F238E27FC236}">
                  <a16:creationId xmlns:a16="http://schemas.microsoft.com/office/drawing/2014/main" id="{5909B053-A650-467A-BE78-56A46672E46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84426" y="4276256"/>
              <a:ext cx="1145724" cy="93193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507612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831D0F8-18A6-4F96-A279-DF0C0E8ED8B8}"/>
              </a:ext>
            </a:extLst>
          </p:cNvPr>
          <p:cNvSpPr>
            <a:spLocks noGrp="1"/>
          </p:cNvSpPr>
          <p:nvPr>
            <p:ph idx="1"/>
          </p:nvPr>
        </p:nvSpPr>
        <p:spPr>
          <a:xfrm>
            <a:off x="1097280" y="1665459"/>
            <a:ext cx="10515600" cy="4351338"/>
          </a:xfrm>
        </p:spPr>
        <p:txBody>
          <a:bodyPr>
            <a:normAutofit/>
          </a:bodyPr>
          <a:lstStyle/>
          <a:p>
            <a:pPr>
              <a:lnSpc>
                <a:spcPct val="150000"/>
              </a:lnSpc>
            </a:pPr>
            <a:r>
              <a:rPr lang="de-DE" dirty="0"/>
              <a:t>Szenario: SSP oder Münzwurf über Internet spielen</a:t>
            </a:r>
          </a:p>
          <a:p>
            <a:pPr>
              <a:lnSpc>
                <a:spcPct val="150000"/>
              </a:lnSpc>
            </a:pPr>
            <a:r>
              <a:rPr lang="de-DE" dirty="0"/>
              <a:t>Bedingung: Kein </a:t>
            </a:r>
            <a:r>
              <a:rPr lang="de-DE" dirty="0" err="1"/>
              <a:t>TrustCenter</a:t>
            </a:r>
            <a:r>
              <a:rPr lang="de-DE" dirty="0"/>
              <a:t> vorhanden</a:t>
            </a:r>
          </a:p>
          <a:p>
            <a:pPr marL="0" indent="0">
              <a:buNone/>
            </a:pPr>
            <a:endParaRPr lang="de-DE" dirty="0"/>
          </a:p>
          <a:p>
            <a:pPr marL="0" indent="0">
              <a:lnSpc>
                <a:spcPct val="150000"/>
              </a:lnSpc>
              <a:buNone/>
            </a:pPr>
            <a:r>
              <a:rPr lang="de-DE" dirty="0"/>
              <a:t>     Keiner der Spieler darf auf den Zug des anderen reagieren</a:t>
            </a:r>
          </a:p>
          <a:p>
            <a:pPr marL="0" indent="0">
              <a:lnSpc>
                <a:spcPct val="150000"/>
              </a:lnSpc>
              <a:buNone/>
            </a:pPr>
            <a:r>
              <a:rPr lang="de-DE" dirty="0"/>
              <a:t>     Das Festlegen auf Schere / Stein/ Papier muss verbindlich sein</a:t>
            </a:r>
          </a:p>
          <a:p>
            <a:pPr marL="0" indent="0">
              <a:lnSpc>
                <a:spcPct val="150000"/>
              </a:lnSpc>
              <a:buNone/>
            </a:pPr>
            <a:r>
              <a:rPr lang="de-DE" dirty="0"/>
              <a:t>         Verwendung eines </a:t>
            </a:r>
            <a:r>
              <a:rPr lang="de-DE" dirty="0" err="1"/>
              <a:t>Commitments</a:t>
            </a:r>
            <a:r>
              <a:rPr lang="de-DE" dirty="0"/>
              <a:t> </a:t>
            </a:r>
            <a:r>
              <a:rPr lang="de-DE" sz="2000" baseline="-25000" dirty="0"/>
              <a:t>[9]</a:t>
            </a:r>
          </a:p>
        </p:txBody>
      </p:sp>
      <p:sp>
        <p:nvSpPr>
          <p:cNvPr id="3" name="Datumsplatzhalter 2">
            <a:extLst>
              <a:ext uri="{FF2B5EF4-FFF2-40B4-BE49-F238E27FC236}">
                <a16:creationId xmlns:a16="http://schemas.microsoft.com/office/drawing/2014/main" id="{9911573B-05E6-4436-85BB-B23E3E0F0144}"/>
              </a:ext>
            </a:extLst>
          </p:cNvPr>
          <p:cNvSpPr>
            <a:spLocks noGrp="1"/>
          </p:cNvSpPr>
          <p:nvPr>
            <p:ph type="dt" sz="half" idx="10"/>
          </p:nvPr>
        </p:nvSpPr>
        <p:spPr/>
        <p:txBody>
          <a:bodyPr/>
          <a:lstStyle/>
          <a:p>
            <a:fld id="{28D50BB7-E2B5-4873-9F23-4433FF9FF057}" type="datetime1">
              <a:rPr lang="de-DE" smtClean="0"/>
              <a:t>10.01.2018</a:t>
            </a:fld>
            <a:endParaRPr lang="en-US" dirty="0"/>
          </a:p>
        </p:txBody>
      </p:sp>
      <p:sp>
        <p:nvSpPr>
          <p:cNvPr id="4" name="Fußzeilenplatzhalter 3">
            <a:extLst>
              <a:ext uri="{FF2B5EF4-FFF2-40B4-BE49-F238E27FC236}">
                <a16:creationId xmlns:a16="http://schemas.microsoft.com/office/drawing/2014/main" id="{5071A4C0-05E4-4556-8B94-A09A03A3E51A}"/>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6D45E1D6-6323-4780-BA7D-B18D8E14AD05}"/>
              </a:ext>
            </a:extLst>
          </p:cNvPr>
          <p:cNvSpPr>
            <a:spLocks noGrp="1"/>
          </p:cNvSpPr>
          <p:nvPr>
            <p:ph type="sldNum" sz="quarter" idx="4"/>
          </p:nvPr>
        </p:nvSpPr>
        <p:spPr/>
        <p:txBody>
          <a:bodyPr/>
          <a:lstStyle/>
          <a:p>
            <a:fld id="{95B0EFA8-D4E6-438F-A5A4-BE862A6AB6EC}" type="slidenum">
              <a:rPr lang="en-US" smtClean="0"/>
              <a:pPr/>
              <a:t>15</a:t>
            </a:fld>
            <a:endParaRPr lang="en-US" dirty="0"/>
          </a:p>
        </p:txBody>
      </p:sp>
      <p:sp>
        <p:nvSpPr>
          <p:cNvPr id="6" name="Titel 5">
            <a:extLst>
              <a:ext uri="{FF2B5EF4-FFF2-40B4-BE49-F238E27FC236}">
                <a16:creationId xmlns:a16="http://schemas.microsoft.com/office/drawing/2014/main" id="{04A143B1-3A61-4CDE-BC5B-6E94D369DD61}"/>
              </a:ext>
            </a:extLst>
          </p:cNvPr>
          <p:cNvSpPr>
            <a:spLocks noGrp="1"/>
          </p:cNvSpPr>
          <p:nvPr>
            <p:ph type="title"/>
          </p:nvPr>
        </p:nvSpPr>
        <p:spPr/>
        <p:txBody>
          <a:bodyPr/>
          <a:lstStyle/>
          <a:p>
            <a:r>
              <a:rPr lang="de-DE" dirty="0" err="1"/>
              <a:t>Commitment</a:t>
            </a:r>
            <a:endParaRPr lang="de-DE" dirty="0"/>
          </a:p>
        </p:txBody>
      </p:sp>
      <p:pic>
        <p:nvPicPr>
          <p:cNvPr id="1026" name="Picture 2" descr="https://www.iconexperience.com/_img/g_collection_png/standard/128x128/document_empty.png">
            <a:extLst>
              <a:ext uri="{FF2B5EF4-FFF2-40B4-BE49-F238E27FC236}">
                <a16:creationId xmlns:a16="http://schemas.microsoft.com/office/drawing/2014/main" id="{506C87A8-136F-48AF-8AC4-C4DCF076A7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5953" y="1932698"/>
            <a:ext cx="617936" cy="61793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st2.depositphotos.com/6741230/12186/v/170/depositphotos_121866830-stock-illustration-rock-stone-vector-icon.jpg">
            <a:extLst>
              <a:ext uri="{FF2B5EF4-FFF2-40B4-BE49-F238E27FC236}">
                <a16:creationId xmlns:a16="http://schemas.microsoft.com/office/drawing/2014/main" id="{8DA6D48B-9CC8-4EDE-B791-253D989F01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269"/>
          <a:stretch/>
        </p:blipFill>
        <p:spPr bwMode="auto">
          <a:xfrm>
            <a:off x="9523387" y="1666167"/>
            <a:ext cx="889024" cy="108774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cdn2.iconfinder.com/data/icons/flat-icons-19/512/Sclssors.png">
            <a:extLst>
              <a:ext uri="{FF2B5EF4-FFF2-40B4-BE49-F238E27FC236}">
                <a16:creationId xmlns:a16="http://schemas.microsoft.com/office/drawing/2014/main" id="{7AB73D90-671E-401A-9E10-32BCFA0717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38036" y="1732842"/>
            <a:ext cx="657952" cy="657952"/>
          </a:xfrm>
          <a:prstGeom prst="rect">
            <a:avLst/>
          </a:prstGeom>
          <a:noFill/>
          <a:extLst>
            <a:ext uri="{909E8E84-426E-40DD-AFC4-6F175D3DCCD1}">
              <a14:hiddenFill xmlns:a14="http://schemas.microsoft.com/office/drawing/2010/main">
                <a:solidFill>
                  <a:srgbClr val="FFFFFF"/>
                </a:solidFill>
              </a14:hiddenFill>
            </a:ext>
          </a:extLst>
        </p:spPr>
      </p:pic>
      <p:sp>
        <p:nvSpPr>
          <p:cNvPr id="11" name="Gewitterblitz 10">
            <a:extLst>
              <a:ext uri="{FF2B5EF4-FFF2-40B4-BE49-F238E27FC236}">
                <a16:creationId xmlns:a16="http://schemas.microsoft.com/office/drawing/2014/main" id="{81E3C30D-E7BE-44D2-97AB-EDBE541C058D}"/>
              </a:ext>
            </a:extLst>
          </p:cNvPr>
          <p:cNvSpPr/>
          <p:nvPr/>
        </p:nvSpPr>
        <p:spPr>
          <a:xfrm rot="898299">
            <a:off x="1218747" y="3893517"/>
            <a:ext cx="249980" cy="312339"/>
          </a:xfrm>
          <a:prstGeom prst="lightningBolt">
            <a:avLst/>
          </a:prstGeom>
          <a:solidFill>
            <a:srgbClr val="FFC000"/>
          </a:solidFill>
          <a:ln w="28575">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2" name="Picture 2" descr="Bildergebnis für Icon solution">
            <a:extLst>
              <a:ext uri="{FF2B5EF4-FFF2-40B4-BE49-F238E27FC236}">
                <a16:creationId xmlns:a16="http://schemas.microsoft.com/office/drawing/2014/main" id="{BF9D8A82-034F-497D-88AB-296E345E012A}"/>
              </a:ext>
            </a:extLst>
          </p:cNvPr>
          <p:cNvPicPr>
            <a:picLocks noChangeAspect="1" noChangeArrowheads="1"/>
          </p:cNvPicPr>
          <p:nvPr/>
        </p:nvPicPr>
        <p:blipFill>
          <a:blip r:embed="rId6">
            <a:grayscl/>
            <a:extLst>
              <a:ext uri="{28A0092B-C50C-407E-A947-70E740481C1C}">
                <a14:useLocalDpi xmlns:a14="http://schemas.microsoft.com/office/drawing/2010/main" val="0"/>
              </a:ext>
            </a:extLst>
          </a:blip>
          <a:srcRect/>
          <a:stretch>
            <a:fillRect/>
          </a:stretch>
        </p:blipFill>
        <p:spPr bwMode="auto">
          <a:xfrm>
            <a:off x="1182645" y="5294230"/>
            <a:ext cx="624004" cy="635665"/>
          </a:xfrm>
          <a:prstGeom prst="rect">
            <a:avLst/>
          </a:prstGeom>
          <a:noFill/>
          <a:extLst>
            <a:ext uri="{909E8E84-426E-40DD-AFC4-6F175D3DCCD1}">
              <a14:hiddenFill xmlns:a14="http://schemas.microsoft.com/office/drawing/2010/main">
                <a:solidFill>
                  <a:srgbClr val="FFFFFF"/>
                </a:solidFill>
              </a14:hiddenFill>
            </a:ext>
          </a:extLst>
        </p:spPr>
      </p:pic>
      <p:sp>
        <p:nvSpPr>
          <p:cNvPr id="13" name="Gewitterblitz 12">
            <a:extLst>
              <a:ext uri="{FF2B5EF4-FFF2-40B4-BE49-F238E27FC236}">
                <a16:creationId xmlns:a16="http://schemas.microsoft.com/office/drawing/2014/main" id="{B9E37A6A-25BF-452D-99C5-3FC3EB5272A4}"/>
              </a:ext>
            </a:extLst>
          </p:cNvPr>
          <p:cNvSpPr/>
          <p:nvPr/>
        </p:nvSpPr>
        <p:spPr>
          <a:xfrm rot="898299">
            <a:off x="1244201" y="4731832"/>
            <a:ext cx="249980" cy="312339"/>
          </a:xfrm>
          <a:prstGeom prst="lightningBolt">
            <a:avLst/>
          </a:prstGeom>
          <a:solidFill>
            <a:srgbClr val="FFC000"/>
          </a:solidFill>
          <a:ln w="28575">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4" name="Picture 2" descr="https://www.iconexperience.com/_img/g_collection_png/standard/128x128/money_coins.png">
            <a:extLst>
              <a:ext uri="{FF2B5EF4-FFF2-40B4-BE49-F238E27FC236}">
                <a16:creationId xmlns:a16="http://schemas.microsoft.com/office/drawing/2014/main" id="{BA546381-2FEB-4020-838A-04FB0D27597B}"/>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0" b="96875" l="4688" r="96094">
                        <a14:foregroundMark x1="60156" y1="10938" x2="23438" y2="9375"/>
                        <a14:foregroundMark x1="26563" y1="6250" x2="57813" y2="9375"/>
                        <a14:foregroundMark x1="51563" y1="781" x2="53125" y2="7031"/>
                        <a14:foregroundMark x1="14844" y1="50000" x2="43750" y2="86719"/>
                        <a14:foregroundMark x1="49219" y1="92969" x2="14844" y2="50781"/>
                        <a14:foregroundMark x1="14844" y1="50781" x2="9375" y2="82031"/>
                        <a14:foregroundMark x1="8594" y1="60156" x2="37500" y2="97656"/>
                        <a14:foregroundMark x1="4688" y1="58594" x2="6250" y2="82031"/>
                        <a14:foregroundMark x1="86719" y1="37500" x2="84375" y2="80469"/>
                        <a14:foregroundMark x1="86719" y1="37500" x2="86719" y2="75781"/>
                        <a14:foregroundMark x1="89844" y1="39844" x2="89844" y2="78125"/>
                        <a14:foregroundMark x1="91406" y1="38281" x2="84375" y2="72656"/>
                        <a14:foregroundMark x1="91406" y1="46094" x2="92188" y2="72656"/>
                        <a14:foregroundMark x1="92188" y1="46094" x2="93750" y2="69531"/>
                        <a14:foregroundMark x1="94531" y1="44531" x2="89844" y2="71094"/>
                        <a14:foregroundMark x1="96094" y1="47656" x2="90625" y2="70313"/>
                      </a14:backgroundRemoval>
                    </a14:imgEffect>
                  </a14:imgLayer>
                </a14:imgProps>
              </a:ext>
              <a:ext uri="{28A0092B-C50C-407E-A947-70E740481C1C}">
                <a14:useLocalDpi xmlns:a14="http://schemas.microsoft.com/office/drawing/2010/main" val="0"/>
              </a:ext>
            </a:extLst>
          </a:blip>
          <a:srcRect/>
          <a:stretch>
            <a:fillRect/>
          </a:stretch>
        </p:blipFill>
        <p:spPr bwMode="auto">
          <a:xfrm>
            <a:off x="8405719" y="2241666"/>
            <a:ext cx="889023" cy="889023"/>
          </a:xfrm>
          <a:prstGeom prst="rect">
            <a:avLst/>
          </a:prstGeom>
          <a:noFill/>
          <a:extLst>
            <a:ext uri="{909E8E84-426E-40DD-AFC4-6F175D3DCCD1}">
              <a14:hiddenFill xmlns:a14="http://schemas.microsoft.com/office/drawing/2010/main">
                <a:solidFill>
                  <a:srgbClr val="FFFFFF"/>
                </a:solidFill>
              </a14:hiddenFill>
            </a:ext>
          </a:extLst>
        </p:spPr>
      </p:pic>
      <p:sp>
        <p:nvSpPr>
          <p:cNvPr id="15" name="Rechteck 14">
            <a:extLst>
              <a:ext uri="{FF2B5EF4-FFF2-40B4-BE49-F238E27FC236}">
                <a16:creationId xmlns:a16="http://schemas.microsoft.com/office/drawing/2014/main" id="{758AB813-7089-402B-AD94-8984F86E7D43}"/>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6" name="Gleichschenkliges Dreieck 15">
            <a:extLst>
              <a:ext uri="{FF2B5EF4-FFF2-40B4-BE49-F238E27FC236}">
                <a16:creationId xmlns:a16="http://schemas.microsoft.com/office/drawing/2014/main" id="{5621B420-68BC-4762-9DCD-1821147EF579}"/>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7" name="Textfeld 9">
            <a:extLst>
              <a:ext uri="{FF2B5EF4-FFF2-40B4-BE49-F238E27FC236}">
                <a16:creationId xmlns:a16="http://schemas.microsoft.com/office/drawing/2014/main" id="{032BA268-3B70-4ECD-A3FE-A63FD0E26D82}"/>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3</a:t>
            </a:r>
          </a:p>
        </p:txBody>
      </p:sp>
    </p:spTree>
    <p:extLst>
      <p:ext uri="{BB962C8B-B14F-4D97-AF65-F5344CB8AC3E}">
        <p14:creationId xmlns:p14="http://schemas.microsoft.com/office/powerpoint/2010/main" val="1874001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9911573B-05E6-4436-85BB-B23E3E0F0144}"/>
              </a:ext>
            </a:extLst>
          </p:cNvPr>
          <p:cNvSpPr>
            <a:spLocks noGrp="1"/>
          </p:cNvSpPr>
          <p:nvPr>
            <p:ph type="dt" sz="half" idx="10"/>
          </p:nvPr>
        </p:nvSpPr>
        <p:spPr/>
        <p:txBody>
          <a:bodyPr/>
          <a:lstStyle/>
          <a:p>
            <a:fld id="{28D50BB7-E2B5-4873-9F23-4433FF9FF057}" type="datetime1">
              <a:rPr lang="de-DE" smtClean="0"/>
              <a:t>10.01.2018</a:t>
            </a:fld>
            <a:endParaRPr lang="en-US" dirty="0"/>
          </a:p>
        </p:txBody>
      </p:sp>
      <p:sp>
        <p:nvSpPr>
          <p:cNvPr id="4" name="Fußzeilenplatzhalter 3">
            <a:extLst>
              <a:ext uri="{FF2B5EF4-FFF2-40B4-BE49-F238E27FC236}">
                <a16:creationId xmlns:a16="http://schemas.microsoft.com/office/drawing/2014/main" id="{5071A4C0-05E4-4556-8B94-A09A03A3E51A}"/>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6D45E1D6-6323-4780-BA7D-B18D8E14AD05}"/>
              </a:ext>
            </a:extLst>
          </p:cNvPr>
          <p:cNvSpPr>
            <a:spLocks noGrp="1"/>
          </p:cNvSpPr>
          <p:nvPr>
            <p:ph type="sldNum" sz="quarter" idx="4"/>
          </p:nvPr>
        </p:nvSpPr>
        <p:spPr/>
        <p:txBody>
          <a:bodyPr/>
          <a:lstStyle/>
          <a:p>
            <a:fld id="{95B0EFA8-D4E6-438F-A5A4-BE862A6AB6EC}" type="slidenum">
              <a:rPr lang="en-US" smtClean="0"/>
              <a:pPr/>
              <a:t>16</a:t>
            </a:fld>
            <a:endParaRPr lang="en-US" dirty="0"/>
          </a:p>
        </p:txBody>
      </p:sp>
      <p:sp>
        <p:nvSpPr>
          <p:cNvPr id="6" name="Titel 5">
            <a:extLst>
              <a:ext uri="{FF2B5EF4-FFF2-40B4-BE49-F238E27FC236}">
                <a16:creationId xmlns:a16="http://schemas.microsoft.com/office/drawing/2014/main" id="{04A143B1-3A61-4CDE-BC5B-6E94D369DD61}"/>
              </a:ext>
            </a:extLst>
          </p:cNvPr>
          <p:cNvSpPr>
            <a:spLocks noGrp="1"/>
          </p:cNvSpPr>
          <p:nvPr>
            <p:ph type="title"/>
          </p:nvPr>
        </p:nvSpPr>
        <p:spPr/>
        <p:txBody>
          <a:bodyPr/>
          <a:lstStyle/>
          <a:p>
            <a:r>
              <a:rPr lang="de-DE" dirty="0" err="1"/>
              <a:t>Commitment</a:t>
            </a:r>
            <a:endParaRPr lang="de-DE" dirty="0"/>
          </a:p>
        </p:txBody>
      </p:sp>
      <p:sp>
        <p:nvSpPr>
          <p:cNvPr id="8" name="Inhaltsplatzhalter 7">
            <a:extLst>
              <a:ext uri="{FF2B5EF4-FFF2-40B4-BE49-F238E27FC236}">
                <a16:creationId xmlns:a16="http://schemas.microsoft.com/office/drawing/2014/main" id="{3872367A-BDA7-4ACC-B1B5-B2EE7F23F6C9}"/>
              </a:ext>
            </a:extLst>
          </p:cNvPr>
          <p:cNvSpPr>
            <a:spLocks noGrp="1"/>
          </p:cNvSpPr>
          <p:nvPr>
            <p:ph idx="1"/>
          </p:nvPr>
        </p:nvSpPr>
        <p:spPr>
          <a:xfrm>
            <a:off x="1097280" y="1678317"/>
            <a:ext cx="10515600" cy="4351338"/>
          </a:xfrm>
        </p:spPr>
        <p:txBody>
          <a:bodyPr/>
          <a:lstStyle/>
          <a:p>
            <a:r>
              <a:rPr lang="de-DE" u="sng" dirty="0"/>
              <a:t>Binding</a:t>
            </a:r>
          </a:p>
          <a:p>
            <a:pPr marL="457200" lvl="1" indent="0">
              <a:lnSpc>
                <a:spcPct val="150000"/>
              </a:lnSpc>
              <a:buNone/>
            </a:pPr>
            <a:r>
              <a:rPr lang="de-DE" dirty="0"/>
              <a:t>	Bob legt sich auf Zahl fest </a:t>
            </a:r>
            <a:r>
              <a:rPr lang="de-DE" dirty="0">
                <a:sym typeface="Wingdings" panose="05000000000000000000" pitchFamily="2" charset="2"/>
              </a:rPr>
              <a:t> kein Umentscheiden möglich</a:t>
            </a:r>
            <a:endParaRPr lang="de-DE" dirty="0"/>
          </a:p>
          <a:p>
            <a:pPr marL="457200" lvl="1" indent="0">
              <a:lnSpc>
                <a:spcPct val="150000"/>
              </a:lnSpc>
              <a:buNone/>
            </a:pPr>
            <a:r>
              <a:rPr lang="de-DE" dirty="0"/>
              <a:t>	Bob wählt Stein, Alice wählt Papier </a:t>
            </a:r>
            <a:r>
              <a:rPr lang="de-DE" dirty="0">
                <a:sym typeface="Wingdings" panose="05000000000000000000" pitchFamily="2" charset="2"/>
              </a:rPr>
              <a:t> kein Umentscheiden möglich</a:t>
            </a:r>
          </a:p>
          <a:p>
            <a:pPr marL="457200" lvl="1" indent="0">
              <a:buNone/>
            </a:pPr>
            <a:endParaRPr lang="de-DE" dirty="0">
              <a:sym typeface="Wingdings" panose="05000000000000000000" pitchFamily="2" charset="2"/>
            </a:endParaRPr>
          </a:p>
          <a:p>
            <a:pPr marL="457200" lvl="1" indent="0">
              <a:buNone/>
            </a:pPr>
            <a:endParaRPr lang="de-DE" dirty="0">
              <a:sym typeface="Wingdings" panose="05000000000000000000" pitchFamily="2" charset="2"/>
            </a:endParaRPr>
          </a:p>
          <a:p>
            <a:r>
              <a:rPr lang="de-DE" u="sng" dirty="0" err="1">
                <a:sym typeface="Wingdings" panose="05000000000000000000" pitchFamily="2" charset="2"/>
              </a:rPr>
              <a:t>Hiding</a:t>
            </a:r>
            <a:endParaRPr lang="de-DE" u="sng" dirty="0">
              <a:sym typeface="Wingdings" panose="05000000000000000000" pitchFamily="2" charset="2"/>
            </a:endParaRPr>
          </a:p>
          <a:p>
            <a:pPr marL="457200" lvl="1" indent="0">
              <a:lnSpc>
                <a:spcPct val="150000"/>
              </a:lnSpc>
              <a:buNone/>
            </a:pPr>
            <a:r>
              <a:rPr lang="de-DE" dirty="0">
                <a:sym typeface="Wingdings" panose="05000000000000000000" pitchFamily="2" charset="2"/>
              </a:rPr>
              <a:t>	Gleichzeitiges abgeben der </a:t>
            </a:r>
            <a:r>
              <a:rPr lang="de-DE" dirty="0" err="1">
                <a:sym typeface="Wingdings" panose="05000000000000000000" pitchFamily="2" charset="2"/>
              </a:rPr>
              <a:t>Commitments</a:t>
            </a:r>
            <a:r>
              <a:rPr lang="de-DE" dirty="0">
                <a:sym typeface="Wingdings" panose="05000000000000000000" pitchFamily="2" charset="2"/>
              </a:rPr>
              <a:t> ist nicht möglich</a:t>
            </a:r>
          </a:p>
          <a:p>
            <a:pPr marL="457200" lvl="1" indent="0">
              <a:lnSpc>
                <a:spcPct val="150000"/>
              </a:lnSpc>
              <a:buNone/>
            </a:pPr>
            <a:r>
              <a:rPr lang="de-DE" dirty="0">
                <a:sym typeface="Wingdings" panose="05000000000000000000" pitchFamily="2" charset="2"/>
              </a:rPr>
              <a:t>	Der Inhalt muss bis zum „Aufdecken“ versteckt bleiben</a:t>
            </a:r>
          </a:p>
          <a:p>
            <a:pPr marL="457200" lvl="1" indent="0">
              <a:buNone/>
            </a:pPr>
            <a:endParaRPr lang="de-DE" dirty="0"/>
          </a:p>
        </p:txBody>
      </p:sp>
      <p:pic>
        <p:nvPicPr>
          <p:cNvPr id="7" name="Picture 2" descr="https://www.iconexperience.com/_img/g_collection_png/standard/128x128/document_empty.png">
            <a:extLst>
              <a:ext uri="{FF2B5EF4-FFF2-40B4-BE49-F238E27FC236}">
                <a16:creationId xmlns:a16="http://schemas.microsoft.com/office/drawing/2014/main" id="{22DA609F-C5E5-473C-B5E5-CF76C7AFFA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399826" y="3015880"/>
            <a:ext cx="299332" cy="2993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s://st2.depositphotos.com/6741230/12186/v/170/depositphotos_121866830-stock-illustration-rock-stone-vector-icon.jpg">
            <a:extLst>
              <a:ext uri="{FF2B5EF4-FFF2-40B4-BE49-F238E27FC236}">
                <a16:creationId xmlns:a16="http://schemas.microsoft.com/office/drawing/2014/main" id="{9DC4C216-03F6-4AC1-A909-F294687202B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269"/>
          <a:stretch/>
        </p:blipFill>
        <p:spPr bwMode="auto">
          <a:xfrm>
            <a:off x="1664135" y="2902091"/>
            <a:ext cx="318716" cy="52690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https://cdn2.iconfinder.com/data/icons/flat-icons-19/512/Sclssors.png">
            <a:extLst>
              <a:ext uri="{FF2B5EF4-FFF2-40B4-BE49-F238E27FC236}">
                <a16:creationId xmlns:a16="http://schemas.microsoft.com/office/drawing/2014/main" id="{D52F6C41-2AF5-440C-B837-15A126F9B7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1522289" y="2856522"/>
            <a:ext cx="318716" cy="31871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www.iconexperience.com/_img/g_collection_png/standard/128x128/money_coins.png">
            <a:extLst>
              <a:ext uri="{FF2B5EF4-FFF2-40B4-BE49-F238E27FC236}">
                <a16:creationId xmlns:a16="http://schemas.microsoft.com/office/drawing/2014/main" id="{8E51A5D3-8FF0-42B3-800F-C21E921E24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9424" y="2232871"/>
            <a:ext cx="460562" cy="460562"/>
          </a:xfrm>
          <a:prstGeom prst="rect">
            <a:avLst/>
          </a:prstGeom>
          <a:noFill/>
          <a:extLst>
            <a:ext uri="{909E8E84-426E-40DD-AFC4-6F175D3DCCD1}">
              <a14:hiddenFill xmlns:a14="http://schemas.microsoft.com/office/drawing/2010/main">
                <a:solidFill>
                  <a:srgbClr val="FFFFFF"/>
                </a:solidFill>
              </a14:hiddenFill>
            </a:ext>
          </a:extLst>
        </p:spPr>
      </p:pic>
      <p:sp>
        <p:nvSpPr>
          <p:cNvPr id="11" name="Rechteck 10">
            <a:extLst>
              <a:ext uri="{FF2B5EF4-FFF2-40B4-BE49-F238E27FC236}">
                <a16:creationId xmlns:a16="http://schemas.microsoft.com/office/drawing/2014/main" id="{0BE769D2-5A2C-4AFA-92B8-9713C9B84FA7}"/>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2" name="Gleichschenkliges Dreieck 11">
            <a:extLst>
              <a:ext uri="{FF2B5EF4-FFF2-40B4-BE49-F238E27FC236}">
                <a16:creationId xmlns:a16="http://schemas.microsoft.com/office/drawing/2014/main" id="{6E9A13BA-E7BC-4DF3-926A-0AAA29C7D4A7}"/>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3" name="Textfeld 9">
            <a:extLst>
              <a:ext uri="{FF2B5EF4-FFF2-40B4-BE49-F238E27FC236}">
                <a16:creationId xmlns:a16="http://schemas.microsoft.com/office/drawing/2014/main" id="{208E7A5B-9876-4E6C-8B50-282C6D45CF73}"/>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3</a:t>
            </a:r>
          </a:p>
        </p:txBody>
      </p:sp>
    </p:spTree>
    <p:extLst>
      <p:ext uri="{BB962C8B-B14F-4D97-AF65-F5344CB8AC3E}">
        <p14:creationId xmlns:p14="http://schemas.microsoft.com/office/powerpoint/2010/main" val="4072757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A99273F4-BA7F-4C51-BCBC-948CFC8020C3}"/>
              </a:ext>
            </a:extLst>
          </p:cNvPr>
          <p:cNvSpPr>
            <a:spLocks noGrp="1"/>
          </p:cNvSpPr>
          <p:nvPr>
            <p:ph idx="1"/>
          </p:nvPr>
        </p:nvSpPr>
        <p:spPr>
          <a:xfrm>
            <a:off x="1097279" y="1678317"/>
            <a:ext cx="10938839" cy="4351338"/>
          </a:xfrm>
        </p:spPr>
        <p:txBody>
          <a:bodyPr>
            <a:normAutofit/>
          </a:bodyPr>
          <a:lstStyle/>
          <a:p>
            <a:pPr marL="0" indent="0">
              <a:buNone/>
            </a:pPr>
            <a:r>
              <a:rPr lang="de-DE" dirty="0"/>
              <a:t>Basis: Diskreter Logarithmus</a:t>
            </a:r>
          </a:p>
          <a:p>
            <a:pPr marL="0" indent="0">
              <a:buNone/>
            </a:pPr>
            <a:endParaRPr lang="de-DE" dirty="0"/>
          </a:p>
          <a:p>
            <a:pPr marL="514350" indent="-514350">
              <a:buFont typeface="+mj-lt"/>
              <a:buAutoNum type="arabicPeriod"/>
              <a:tabLst>
                <a:tab pos="2514600" algn="l"/>
              </a:tabLst>
            </a:pPr>
            <a:r>
              <a:rPr lang="de-DE" dirty="0"/>
              <a:t>Setup	Bob legt Primzahlen </a:t>
            </a:r>
            <a:r>
              <a:rPr lang="de-DE" i="1" dirty="0">
                <a:latin typeface="Cambria Math" panose="02040503050406030204" pitchFamily="18" charset="0"/>
                <a:ea typeface="Cambria Math" panose="02040503050406030204" pitchFamily="18" charset="0"/>
              </a:rPr>
              <a:t>p, q, g </a:t>
            </a:r>
            <a:r>
              <a:rPr lang="de-DE" dirty="0"/>
              <a:t>und </a:t>
            </a:r>
            <a:r>
              <a:rPr lang="de-DE" i="1" dirty="0">
                <a:latin typeface="Cambria Math" panose="02040503050406030204" pitchFamily="18" charset="0"/>
                <a:ea typeface="Cambria Math" panose="02040503050406030204" pitchFamily="18" charset="0"/>
              </a:rPr>
              <a:t>v</a:t>
            </a:r>
            <a:r>
              <a:rPr lang="de-DE" dirty="0"/>
              <a:t> fest</a:t>
            </a:r>
          </a:p>
          <a:p>
            <a:pPr marL="514350" indent="-514350">
              <a:buFont typeface="+mj-lt"/>
              <a:buAutoNum type="arabicPeriod"/>
              <a:tabLst>
                <a:tab pos="2514600" algn="l"/>
              </a:tabLst>
            </a:pPr>
            <a:r>
              <a:rPr lang="de-DE" dirty="0"/>
              <a:t>Committen	Alice berechnet </a:t>
            </a:r>
            <a:r>
              <a:rPr lang="de-DE" dirty="0" err="1"/>
              <a:t>Commitment</a:t>
            </a:r>
            <a:r>
              <a:rPr lang="de-DE" dirty="0"/>
              <a:t> aus </a:t>
            </a:r>
            <a:r>
              <a:rPr lang="de-DE" i="1" dirty="0">
                <a:latin typeface="Cambria Math" panose="02040503050406030204" pitchFamily="18" charset="0"/>
                <a:ea typeface="Cambria Math" panose="02040503050406030204" pitchFamily="18" charset="0"/>
              </a:rPr>
              <a:t>c = g </a:t>
            </a:r>
            <a:r>
              <a:rPr lang="de-DE" i="1" baseline="30000" dirty="0" err="1">
                <a:latin typeface="Cambria Math" panose="02040503050406030204" pitchFamily="18" charset="0"/>
                <a:ea typeface="Cambria Math" panose="02040503050406030204" pitchFamily="18" charset="0"/>
              </a:rPr>
              <a:t>r</a:t>
            </a:r>
            <a:r>
              <a:rPr lang="de-DE" i="1" dirty="0" err="1">
                <a:latin typeface="Cambria Math" panose="02040503050406030204" pitchFamily="18" charset="0"/>
                <a:ea typeface="Cambria Math" panose="02040503050406030204" pitchFamily="18" charset="0"/>
              </a:rPr>
              <a:t>v</a:t>
            </a:r>
            <a:r>
              <a:rPr lang="de-DE" i="1" dirty="0">
                <a:latin typeface="Cambria Math" panose="02040503050406030204" pitchFamily="18" charset="0"/>
                <a:ea typeface="Cambria Math" panose="02040503050406030204" pitchFamily="18" charset="0"/>
              </a:rPr>
              <a:t> </a:t>
            </a:r>
            <a:r>
              <a:rPr lang="de-DE" i="1" baseline="30000" dirty="0">
                <a:latin typeface="Cambria Math" panose="02040503050406030204" pitchFamily="18" charset="0"/>
                <a:ea typeface="Cambria Math" panose="02040503050406030204" pitchFamily="18" charset="0"/>
              </a:rPr>
              <a:t>m </a:t>
            </a:r>
            <a:r>
              <a:rPr lang="de-DE" i="1" dirty="0">
                <a:latin typeface="Cambria Math" panose="02040503050406030204" pitchFamily="18" charset="0"/>
                <a:ea typeface="Cambria Math" panose="02040503050406030204" pitchFamily="18" charset="0"/>
              </a:rPr>
              <a:t> </a:t>
            </a:r>
          </a:p>
          <a:p>
            <a:pPr marL="514350" indent="-514350">
              <a:buFont typeface="+mj-lt"/>
              <a:buAutoNum type="arabicPeriod"/>
              <a:tabLst>
                <a:tab pos="2514600" algn="l"/>
              </a:tabLst>
            </a:pPr>
            <a:r>
              <a:rPr lang="de-DE" dirty="0"/>
              <a:t>Aufdecken	Alice sendet </a:t>
            </a:r>
            <a:r>
              <a:rPr lang="de-DE" i="1" dirty="0">
                <a:latin typeface="Cambria Math" panose="02040503050406030204" pitchFamily="18" charset="0"/>
                <a:ea typeface="Cambria Math" panose="02040503050406030204" pitchFamily="18" charset="0"/>
              </a:rPr>
              <a:t>r</a:t>
            </a:r>
            <a:r>
              <a:rPr lang="de-DE" dirty="0"/>
              <a:t> und </a:t>
            </a:r>
            <a:r>
              <a:rPr lang="de-DE" i="1" dirty="0">
                <a:latin typeface="Cambria Math" panose="02040503050406030204" pitchFamily="18" charset="0"/>
                <a:ea typeface="Cambria Math" panose="02040503050406030204" pitchFamily="18" charset="0"/>
              </a:rPr>
              <a:t>m</a:t>
            </a:r>
            <a:r>
              <a:rPr lang="de-DE" dirty="0"/>
              <a:t> an Bob</a:t>
            </a:r>
          </a:p>
          <a:p>
            <a:pPr marL="514350" indent="-514350">
              <a:buFont typeface="+mj-lt"/>
              <a:buAutoNum type="arabicPeriod"/>
              <a:tabLst>
                <a:tab pos="2514600" algn="l"/>
              </a:tabLst>
            </a:pPr>
            <a:endParaRPr lang="de-DE" dirty="0"/>
          </a:p>
          <a:p>
            <a:pPr marL="0" indent="0">
              <a:lnSpc>
                <a:spcPct val="100000"/>
              </a:lnSpc>
              <a:buNone/>
              <a:tabLst>
                <a:tab pos="542925" algn="l"/>
                <a:tab pos="4929188" algn="l"/>
              </a:tabLst>
            </a:pPr>
            <a:r>
              <a:rPr lang="de-DE" dirty="0"/>
              <a:t>	</a:t>
            </a:r>
            <a:r>
              <a:rPr lang="de-DE" dirty="0" err="1"/>
              <a:t>Unconditional</a:t>
            </a:r>
            <a:r>
              <a:rPr lang="de-DE" dirty="0"/>
              <a:t> </a:t>
            </a:r>
            <a:r>
              <a:rPr lang="de-DE" dirty="0" err="1"/>
              <a:t>hiding</a:t>
            </a:r>
            <a:r>
              <a:rPr lang="de-DE" dirty="0"/>
              <a:t>	Großer Wertebereich für Nachricht</a:t>
            </a:r>
          </a:p>
          <a:p>
            <a:pPr marL="0" indent="0">
              <a:lnSpc>
                <a:spcPct val="100000"/>
              </a:lnSpc>
              <a:buNone/>
              <a:tabLst>
                <a:tab pos="542925" algn="l"/>
                <a:tab pos="4929188" algn="l"/>
              </a:tabLst>
            </a:pPr>
            <a:r>
              <a:rPr lang="de-DE" dirty="0"/>
              <a:t>	Computational </a:t>
            </a:r>
            <a:r>
              <a:rPr lang="de-DE" dirty="0" err="1"/>
              <a:t>binding</a:t>
            </a:r>
            <a:r>
              <a:rPr lang="de-DE" dirty="0"/>
              <a:t>	Additiv </a:t>
            </a:r>
            <a:r>
              <a:rPr lang="de-DE" dirty="0" err="1"/>
              <a:t>homorph</a:t>
            </a:r>
            <a:endParaRPr lang="de-DE" dirty="0"/>
          </a:p>
          <a:p>
            <a:pPr marL="0" indent="0">
              <a:buNone/>
            </a:pPr>
            <a:endParaRPr lang="de-DE" dirty="0"/>
          </a:p>
        </p:txBody>
      </p:sp>
      <p:sp>
        <p:nvSpPr>
          <p:cNvPr id="3" name="Datumsplatzhalter 2">
            <a:extLst>
              <a:ext uri="{FF2B5EF4-FFF2-40B4-BE49-F238E27FC236}">
                <a16:creationId xmlns:a16="http://schemas.microsoft.com/office/drawing/2014/main" id="{A08A02B2-7D49-4618-9A97-62BA34F1C68F}"/>
              </a:ext>
            </a:extLst>
          </p:cNvPr>
          <p:cNvSpPr>
            <a:spLocks noGrp="1"/>
          </p:cNvSpPr>
          <p:nvPr>
            <p:ph type="dt" sz="half" idx="10"/>
          </p:nvPr>
        </p:nvSpPr>
        <p:spPr/>
        <p:txBody>
          <a:bodyPr/>
          <a:lstStyle/>
          <a:p>
            <a:fld id="{28D50BB7-E2B5-4873-9F23-4433FF9FF057}" type="datetime1">
              <a:rPr lang="de-DE" smtClean="0"/>
              <a:t>10.01.2018</a:t>
            </a:fld>
            <a:endParaRPr lang="en-US" dirty="0"/>
          </a:p>
        </p:txBody>
      </p:sp>
      <p:sp>
        <p:nvSpPr>
          <p:cNvPr id="4" name="Fußzeilenplatzhalter 3">
            <a:extLst>
              <a:ext uri="{FF2B5EF4-FFF2-40B4-BE49-F238E27FC236}">
                <a16:creationId xmlns:a16="http://schemas.microsoft.com/office/drawing/2014/main" id="{7C0BB876-C1E3-4DCF-9188-CD549A2B9F15}"/>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398AAC00-6058-478C-AFB5-BA4B53D4E3E4}"/>
              </a:ext>
            </a:extLst>
          </p:cNvPr>
          <p:cNvSpPr>
            <a:spLocks noGrp="1"/>
          </p:cNvSpPr>
          <p:nvPr>
            <p:ph type="sldNum" sz="quarter" idx="4"/>
          </p:nvPr>
        </p:nvSpPr>
        <p:spPr/>
        <p:txBody>
          <a:bodyPr/>
          <a:lstStyle/>
          <a:p>
            <a:fld id="{95B0EFA8-D4E6-438F-A5A4-BE862A6AB6EC}" type="slidenum">
              <a:rPr lang="en-US" smtClean="0"/>
              <a:pPr/>
              <a:t>17</a:t>
            </a:fld>
            <a:endParaRPr lang="en-US" dirty="0"/>
          </a:p>
        </p:txBody>
      </p:sp>
      <p:sp>
        <p:nvSpPr>
          <p:cNvPr id="6" name="Titel 5">
            <a:extLst>
              <a:ext uri="{FF2B5EF4-FFF2-40B4-BE49-F238E27FC236}">
                <a16:creationId xmlns:a16="http://schemas.microsoft.com/office/drawing/2014/main" id="{D4A41912-8217-49F9-9E43-A837CB30732B}"/>
              </a:ext>
            </a:extLst>
          </p:cNvPr>
          <p:cNvSpPr>
            <a:spLocks noGrp="1"/>
          </p:cNvSpPr>
          <p:nvPr>
            <p:ph type="title"/>
          </p:nvPr>
        </p:nvSpPr>
        <p:spPr/>
        <p:txBody>
          <a:bodyPr/>
          <a:lstStyle/>
          <a:p>
            <a:r>
              <a:rPr lang="de-DE" dirty="0"/>
              <a:t>Pedersen </a:t>
            </a:r>
            <a:r>
              <a:rPr lang="de-DE" dirty="0" err="1"/>
              <a:t>Commitment</a:t>
            </a:r>
            <a:endParaRPr lang="de-DE" dirty="0"/>
          </a:p>
        </p:txBody>
      </p:sp>
      <p:sp>
        <p:nvSpPr>
          <p:cNvPr id="9" name="Textfeld 8">
            <a:extLst>
              <a:ext uri="{FF2B5EF4-FFF2-40B4-BE49-F238E27FC236}">
                <a16:creationId xmlns:a16="http://schemas.microsoft.com/office/drawing/2014/main" id="{8C26245A-2F62-4C11-AB3F-685787E9B421}"/>
              </a:ext>
            </a:extLst>
          </p:cNvPr>
          <p:cNvSpPr txBox="1"/>
          <p:nvPr/>
        </p:nvSpPr>
        <p:spPr>
          <a:xfrm>
            <a:off x="1097279" y="4427495"/>
            <a:ext cx="643003" cy="1015663"/>
          </a:xfrm>
          <a:prstGeom prst="rect">
            <a:avLst/>
          </a:prstGeom>
          <a:noFill/>
        </p:spPr>
        <p:txBody>
          <a:bodyPr wrap="square" rtlCol="0" anchor="ctr">
            <a:spAutoFit/>
          </a:bodyPr>
          <a:lstStyle/>
          <a:p>
            <a:r>
              <a:rPr lang="de-DE" sz="6000" b="1" dirty="0">
                <a:solidFill>
                  <a:srgbClr val="A7CD74"/>
                </a:solidFill>
                <a:sym typeface="Wingdings" panose="05000000000000000000" pitchFamily="2" charset="2"/>
              </a:rPr>
              <a:t>+  </a:t>
            </a:r>
            <a:endParaRPr lang="de-DE" sz="2800" dirty="0">
              <a:solidFill>
                <a:srgbClr val="A7CD74"/>
              </a:solidFill>
            </a:endParaRPr>
          </a:p>
        </p:txBody>
      </p:sp>
      <p:sp>
        <p:nvSpPr>
          <p:cNvPr id="10" name="Textfeld 9">
            <a:extLst>
              <a:ext uri="{FF2B5EF4-FFF2-40B4-BE49-F238E27FC236}">
                <a16:creationId xmlns:a16="http://schemas.microsoft.com/office/drawing/2014/main" id="{22C0F0D1-A9A7-4749-8A61-D2C970411E00}"/>
              </a:ext>
            </a:extLst>
          </p:cNvPr>
          <p:cNvSpPr txBox="1"/>
          <p:nvPr/>
        </p:nvSpPr>
        <p:spPr>
          <a:xfrm>
            <a:off x="1097278" y="4940448"/>
            <a:ext cx="643003" cy="1015663"/>
          </a:xfrm>
          <a:prstGeom prst="rect">
            <a:avLst/>
          </a:prstGeom>
          <a:noFill/>
        </p:spPr>
        <p:txBody>
          <a:bodyPr wrap="square" rtlCol="0" anchor="ctr">
            <a:spAutoFit/>
          </a:bodyPr>
          <a:lstStyle/>
          <a:p>
            <a:r>
              <a:rPr lang="de-DE" sz="6000" b="1" dirty="0">
                <a:solidFill>
                  <a:srgbClr val="A7CD74"/>
                </a:solidFill>
                <a:sym typeface="Wingdings" panose="05000000000000000000" pitchFamily="2" charset="2"/>
              </a:rPr>
              <a:t>+  </a:t>
            </a:r>
            <a:endParaRPr lang="de-DE" sz="2800" dirty="0">
              <a:solidFill>
                <a:srgbClr val="A7CD74"/>
              </a:solidFill>
            </a:endParaRPr>
          </a:p>
        </p:txBody>
      </p:sp>
      <p:sp>
        <p:nvSpPr>
          <p:cNvPr id="11" name="Textfeld 10">
            <a:extLst>
              <a:ext uri="{FF2B5EF4-FFF2-40B4-BE49-F238E27FC236}">
                <a16:creationId xmlns:a16="http://schemas.microsoft.com/office/drawing/2014/main" id="{C0A2C6DC-9CA6-443B-80BA-E704E618086C}"/>
              </a:ext>
            </a:extLst>
          </p:cNvPr>
          <p:cNvSpPr txBox="1"/>
          <p:nvPr/>
        </p:nvSpPr>
        <p:spPr>
          <a:xfrm>
            <a:off x="5499491" y="4427494"/>
            <a:ext cx="643003" cy="1015663"/>
          </a:xfrm>
          <a:prstGeom prst="rect">
            <a:avLst/>
          </a:prstGeom>
          <a:noFill/>
        </p:spPr>
        <p:txBody>
          <a:bodyPr wrap="square" rtlCol="0" anchor="ctr">
            <a:spAutoFit/>
          </a:bodyPr>
          <a:lstStyle/>
          <a:p>
            <a:r>
              <a:rPr lang="de-DE" sz="6000" b="1" dirty="0">
                <a:solidFill>
                  <a:srgbClr val="A7CD74"/>
                </a:solidFill>
                <a:sym typeface="Wingdings" panose="05000000000000000000" pitchFamily="2" charset="2"/>
              </a:rPr>
              <a:t>+  </a:t>
            </a:r>
            <a:endParaRPr lang="de-DE" sz="2800" dirty="0">
              <a:solidFill>
                <a:srgbClr val="A7CD74"/>
              </a:solidFill>
            </a:endParaRPr>
          </a:p>
        </p:txBody>
      </p:sp>
      <p:sp>
        <p:nvSpPr>
          <p:cNvPr id="12" name="Textfeld 11">
            <a:extLst>
              <a:ext uri="{FF2B5EF4-FFF2-40B4-BE49-F238E27FC236}">
                <a16:creationId xmlns:a16="http://schemas.microsoft.com/office/drawing/2014/main" id="{292B0363-62E0-4D88-87F2-3EE041C29FB1}"/>
              </a:ext>
            </a:extLst>
          </p:cNvPr>
          <p:cNvSpPr txBox="1"/>
          <p:nvPr/>
        </p:nvSpPr>
        <p:spPr>
          <a:xfrm>
            <a:off x="5499490" y="4940447"/>
            <a:ext cx="643003" cy="1015663"/>
          </a:xfrm>
          <a:prstGeom prst="rect">
            <a:avLst/>
          </a:prstGeom>
          <a:noFill/>
        </p:spPr>
        <p:txBody>
          <a:bodyPr wrap="square" rtlCol="0" anchor="ctr">
            <a:spAutoFit/>
          </a:bodyPr>
          <a:lstStyle/>
          <a:p>
            <a:r>
              <a:rPr lang="de-DE" sz="6000" b="1" dirty="0">
                <a:solidFill>
                  <a:srgbClr val="A7CD74"/>
                </a:solidFill>
                <a:sym typeface="Wingdings" panose="05000000000000000000" pitchFamily="2" charset="2"/>
              </a:rPr>
              <a:t>+  </a:t>
            </a:r>
            <a:endParaRPr lang="de-DE" sz="2800" dirty="0">
              <a:solidFill>
                <a:srgbClr val="A7CD74"/>
              </a:solidFill>
            </a:endParaRPr>
          </a:p>
        </p:txBody>
      </p:sp>
      <p:sp>
        <p:nvSpPr>
          <p:cNvPr id="13" name="Textfeld 12">
            <a:extLst>
              <a:ext uri="{FF2B5EF4-FFF2-40B4-BE49-F238E27FC236}">
                <a16:creationId xmlns:a16="http://schemas.microsoft.com/office/drawing/2014/main" id="{A2B1A150-8B42-4D0D-98C1-CAA23ADE1416}"/>
              </a:ext>
            </a:extLst>
          </p:cNvPr>
          <p:cNvSpPr txBox="1"/>
          <p:nvPr/>
        </p:nvSpPr>
        <p:spPr>
          <a:xfrm rot="1231478">
            <a:off x="7024729" y="2309247"/>
            <a:ext cx="4779065" cy="584775"/>
          </a:xfrm>
          <a:prstGeom prst="rect">
            <a:avLst/>
          </a:prstGeom>
          <a:noFill/>
          <a:ln w="57150">
            <a:solidFill>
              <a:srgbClr val="C00000"/>
            </a:solidFill>
          </a:ln>
        </p:spPr>
        <p:txBody>
          <a:bodyPr wrap="none" rtlCol="0">
            <a:spAutoFit/>
          </a:bodyPr>
          <a:lstStyle/>
          <a:p>
            <a:r>
              <a:rPr lang="de-DE" sz="3200" b="1" dirty="0">
                <a:solidFill>
                  <a:srgbClr val="C00000"/>
                </a:solidFill>
              </a:rPr>
              <a:t>TRAPDOOR COMMITMENT</a:t>
            </a:r>
          </a:p>
        </p:txBody>
      </p:sp>
      <p:sp>
        <p:nvSpPr>
          <p:cNvPr id="14" name="Rechteck 13">
            <a:extLst>
              <a:ext uri="{FF2B5EF4-FFF2-40B4-BE49-F238E27FC236}">
                <a16:creationId xmlns:a16="http://schemas.microsoft.com/office/drawing/2014/main" id="{EF764F46-3B16-4984-A7AA-58CD23063728}"/>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5" name="Gleichschenkliges Dreieck 14">
            <a:extLst>
              <a:ext uri="{FF2B5EF4-FFF2-40B4-BE49-F238E27FC236}">
                <a16:creationId xmlns:a16="http://schemas.microsoft.com/office/drawing/2014/main" id="{CD0E0484-231B-4759-9E15-57FB351D4A95}"/>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6" name="Textfeld 9">
            <a:extLst>
              <a:ext uri="{FF2B5EF4-FFF2-40B4-BE49-F238E27FC236}">
                <a16:creationId xmlns:a16="http://schemas.microsoft.com/office/drawing/2014/main" id="{6CA2EC9E-1739-403B-A47E-21E528784949}"/>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3</a:t>
            </a:r>
          </a:p>
        </p:txBody>
      </p:sp>
    </p:spTree>
    <p:extLst>
      <p:ext uri="{BB962C8B-B14F-4D97-AF65-F5344CB8AC3E}">
        <p14:creationId xmlns:p14="http://schemas.microsoft.com/office/powerpoint/2010/main" val="3521542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A1134C1-F407-41DD-8CB6-19301088D5E3}"/>
              </a:ext>
            </a:extLst>
          </p:cNvPr>
          <p:cNvSpPr>
            <a:spLocks noGrp="1"/>
          </p:cNvSpPr>
          <p:nvPr>
            <p:ph type="dt" sz="half" idx="10"/>
          </p:nvPr>
        </p:nvSpPr>
        <p:spPr/>
        <p:txBody>
          <a:bodyPr/>
          <a:lstStyle/>
          <a:p>
            <a:fld id="{28D50BB7-E2B5-4873-9F23-4433FF9FF057}" type="datetime1">
              <a:rPr lang="de-DE" smtClean="0"/>
              <a:t>10.01.2018</a:t>
            </a:fld>
            <a:endParaRPr lang="en-US" dirty="0"/>
          </a:p>
        </p:txBody>
      </p:sp>
      <p:sp>
        <p:nvSpPr>
          <p:cNvPr id="4" name="Fußzeilenplatzhalter 3">
            <a:extLst>
              <a:ext uri="{FF2B5EF4-FFF2-40B4-BE49-F238E27FC236}">
                <a16:creationId xmlns:a16="http://schemas.microsoft.com/office/drawing/2014/main" id="{CC504763-475B-4A60-9FD2-80B1BA8D09C1}"/>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CD93C9ED-F851-4D0E-AA0B-96321F34CBE6}"/>
              </a:ext>
            </a:extLst>
          </p:cNvPr>
          <p:cNvSpPr>
            <a:spLocks noGrp="1"/>
          </p:cNvSpPr>
          <p:nvPr>
            <p:ph type="sldNum" sz="quarter" idx="4"/>
          </p:nvPr>
        </p:nvSpPr>
        <p:spPr/>
        <p:txBody>
          <a:bodyPr/>
          <a:lstStyle/>
          <a:p>
            <a:fld id="{95B0EFA8-D4E6-438F-A5A4-BE862A6AB6EC}" type="slidenum">
              <a:rPr lang="en-US" smtClean="0"/>
              <a:pPr/>
              <a:t>18</a:t>
            </a:fld>
            <a:endParaRPr lang="en-US" dirty="0"/>
          </a:p>
        </p:txBody>
      </p:sp>
      <p:sp>
        <p:nvSpPr>
          <p:cNvPr id="6" name="Titel 5">
            <a:extLst>
              <a:ext uri="{FF2B5EF4-FFF2-40B4-BE49-F238E27FC236}">
                <a16:creationId xmlns:a16="http://schemas.microsoft.com/office/drawing/2014/main" id="{C48D072F-9401-4623-B372-E560DBBBC833}"/>
              </a:ext>
            </a:extLst>
          </p:cNvPr>
          <p:cNvSpPr>
            <a:spLocks noGrp="1"/>
          </p:cNvSpPr>
          <p:nvPr>
            <p:ph type="title"/>
          </p:nvPr>
        </p:nvSpPr>
        <p:spPr/>
        <p:txBody>
          <a:bodyPr/>
          <a:lstStyle/>
          <a:p>
            <a:r>
              <a:rPr lang="de-DE" dirty="0"/>
              <a:t>Zero Knowledge Proof</a:t>
            </a:r>
          </a:p>
        </p:txBody>
      </p:sp>
      <p:sp>
        <p:nvSpPr>
          <p:cNvPr id="7" name="Inhaltsplatzhalter 1">
            <a:extLst>
              <a:ext uri="{FF2B5EF4-FFF2-40B4-BE49-F238E27FC236}">
                <a16:creationId xmlns:a16="http://schemas.microsoft.com/office/drawing/2014/main" id="{F7B3D290-F0DA-4A65-85DC-36F07F984217}"/>
              </a:ext>
            </a:extLst>
          </p:cNvPr>
          <p:cNvSpPr txBox="1">
            <a:spLocks/>
          </p:cNvSpPr>
          <p:nvPr/>
        </p:nvSpPr>
        <p:spPr>
          <a:xfrm>
            <a:off x="400384" y="2914501"/>
            <a:ext cx="11391233" cy="153574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de-DE" sz="3100" i="1" dirty="0"/>
              <a:t>„</a:t>
            </a:r>
            <a:r>
              <a:rPr lang="de-DE" sz="3200" dirty="0"/>
              <a:t> </a:t>
            </a:r>
            <a:r>
              <a:rPr lang="de-DE" sz="3100" i="1" dirty="0" err="1"/>
              <a:t>Beweiser</a:t>
            </a:r>
            <a:r>
              <a:rPr lang="de-DE" sz="3100" i="1" dirty="0"/>
              <a:t> </a:t>
            </a:r>
            <a:r>
              <a:rPr lang="de-DE" sz="3000" i="1" dirty="0">
                <a:latin typeface="Cambria Math" panose="02040503050406030204" pitchFamily="18" charset="0"/>
                <a:ea typeface="Cambria Math" panose="02040503050406030204" pitchFamily="18" charset="0"/>
              </a:rPr>
              <a:t>P</a:t>
            </a:r>
            <a:r>
              <a:rPr lang="de-DE" sz="3100" i="1" dirty="0"/>
              <a:t> überzeugt </a:t>
            </a:r>
            <a:r>
              <a:rPr lang="de-DE" sz="3100" i="1" dirty="0" err="1"/>
              <a:t>Verifizierer</a:t>
            </a:r>
            <a:r>
              <a:rPr lang="de-DE" sz="3000" i="1" dirty="0">
                <a:latin typeface="Cambria Math" panose="02040503050406030204" pitchFamily="18" charset="0"/>
                <a:ea typeface="Cambria Math" panose="02040503050406030204" pitchFamily="18" charset="0"/>
              </a:rPr>
              <a:t> V </a:t>
            </a:r>
            <a:r>
              <a:rPr lang="de-DE" sz="3100" i="1" dirty="0"/>
              <a:t>davon, dass er ein Geheimnis kennt ohne dieses Geheimnis oder andere Informationen zu offenbaren.“</a:t>
            </a:r>
            <a:r>
              <a:rPr lang="de-DE" sz="1300" i="1" dirty="0"/>
              <a:t>[6]</a:t>
            </a:r>
          </a:p>
        </p:txBody>
      </p:sp>
      <p:grpSp>
        <p:nvGrpSpPr>
          <p:cNvPr id="19" name="Gruppieren 18">
            <a:extLst>
              <a:ext uri="{FF2B5EF4-FFF2-40B4-BE49-F238E27FC236}">
                <a16:creationId xmlns:a16="http://schemas.microsoft.com/office/drawing/2014/main" id="{0835CA6D-3E7C-4980-A950-B5F5A71A2C78}"/>
              </a:ext>
            </a:extLst>
          </p:cNvPr>
          <p:cNvGrpSpPr/>
          <p:nvPr/>
        </p:nvGrpSpPr>
        <p:grpSpPr>
          <a:xfrm>
            <a:off x="1236083" y="3276828"/>
            <a:ext cx="6520733" cy="2628285"/>
            <a:chOff x="3343557" y="3276828"/>
            <a:chExt cx="6520733" cy="2628285"/>
          </a:xfrm>
        </p:grpSpPr>
        <p:sp>
          <p:nvSpPr>
            <p:cNvPr id="10" name="Flussdiagramm: Alternativer Prozess 9">
              <a:extLst>
                <a:ext uri="{FF2B5EF4-FFF2-40B4-BE49-F238E27FC236}">
                  <a16:creationId xmlns:a16="http://schemas.microsoft.com/office/drawing/2014/main" id="{83A8CEFB-2CBC-435D-8C03-688BFD3046F0}"/>
                </a:ext>
              </a:extLst>
            </p:cNvPr>
            <p:cNvSpPr/>
            <p:nvPr/>
          </p:nvSpPr>
          <p:spPr>
            <a:xfrm>
              <a:off x="3343557" y="3721845"/>
              <a:ext cx="5504885" cy="2183268"/>
            </a:xfrm>
            <a:prstGeom prst="flowChartAlternateProcess">
              <a:avLst/>
            </a:prstGeom>
            <a:solidFill>
              <a:schemeClr val="accent2">
                <a:lumMod val="40000"/>
                <a:lumOff val="60000"/>
              </a:schemeClr>
            </a:solidFill>
            <a:ln w="762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Rechteck 10">
              <a:extLst>
                <a:ext uri="{FF2B5EF4-FFF2-40B4-BE49-F238E27FC236}">
                  <a16:creationId xmlns:a16="http://schemas.microsoft.com/office/drawing/2014/main" id="{44545EE8-0C9C-42A0-839A-983673DDED58}"/>
                </a:ext>
              </a:extLst>
            </p:cNvPr>
            <p:cNvSpPr/>
            <p:nvPr/>
          </p:nvSpPr>
          <p:spPr>
            <a:xfrm>
              <a:off x="5592800" y="3276828"/>
              <a:ext cx="1006400" cy="49877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 name="Gerader Verbinder 12">
              <a:extLst>
                <a:ext uri="{FF2B5EF4-FFF2-40B4-BE49-F238E27FC236}">
                  <a16:creationId xmlns:a16="http://schemas.microsoft.com/office/drawing/2014/main" id="{F96BBB01-0E41-4A14-8EB1-5BA5B8B98A03}"/>
                </a:ext>
              </a:extLst>
            </p:cNvPr>
            <p:cNvCxnSpPr>
              <a:cxnSpLocks/>
            </p:cNvCxnSpPr>
            <p:nvPr/>
          </p:nvCxnSpPr>
          <p:spPr>
            <a:xfrm>
              <a:off x="3998230" y="4813479"/>
              <a:ext cx="4195539" cy="0"/>
            </a:xfrm>
            <a:prstGeom prst="line">
              <a:avLst/>
            </a:prstGeom>
            <a:ln w="76200">
              <a:solidFill>
                <a:schemeClr val="accent2">
                  <a:lumMod val="50000"/>
                </a:schemeClr>
              </a:solidFill>
            </a:ln>
          </p:spPr>
          <p:style>
            <a:lnRef idx="1">
              <a:schemeClr val="dk1"/>
            </a:lnRef>
            <a:fillRef idx="0">
              <a:schemeClr val="dk1"/>
            </a:fillRef>
            <a:effectRef idx="0">
              <a:schemeClr val="dk1"/>
            </a:effectRef>
            <a:fontRef idx="minor">
              <a:schemeClr val="tx1"/>
            </a:fontRef>
          </p:style>
        </p:cxnSp>
        <p:cxnSp>
          <p:nvCxnSpPr>
            <p:cNvPr id="15" name="Gerader Verbinder 14">
              <a:extLst>
                <a:ext uri="{FF2B5EF4-FFF2-40B4-BE49-F238E27FC236}">
                  <a16:creationId xmlns:a16="http://schemas.microsoft.com/office/drawing/2014/main" id="{A5D2A499-A0C1-4F04-B694-B03B6A883FD6}"/>
                </a:ext>
              </a:extLst>
            </p:cNvPr>
            <p:cNvCxnSpPr>
              <a:cxnSpLocks/>
            </p:cNvCxnSpPr>
            <p:nvPr/>
          </p:nvCxnSpPr>
          <p:spPr>
            <a:xfrm>
              <a:off x="6096000" y="4813479"/>
              <a:ext cx="0" cy="1091634"/>
            </a:xfrm>
            <a:prstGeom prst="line">
              <a:avLst/>
            </a:prstGeom>
            <a:ln w="762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3653C325-150B-4FF7-BB0A-515D96AAC820}"/>
                </a:ext>
              </a:extLst>
            </p:cNvPr>
            <p:cNvSpPr txBox="1"/>
            <p:nvPr/>
          </p:nvSpPr>
          <p:spPr>
            <a:xfrm>
              <a:off x="5886098" y="3951403"/>
              <a:ext cx="1006400" cy="646331"/>
            </a:xfrm>
            <a:prstGeom prst="rect">
              <a:avLst/>
            </a:prstGeom>
            <a:noFill/>
          </p:spPr>
          <p:txBody>
            <a:bodyPr wrap="square" rtlCol="0">
              <a:spAutoFit/>
            </a:bodyPr>
            <a:lstStyle/>
            <a:p>
              <a:r>
                <a:rPr lang="de-DE" sz="3600" b="1" dirty="0"/>
                <a:t>3</a:t>
              </a:r>
            </a:p>
          </p:txBody>
        </p:sp>
        <p:sp>
          <p:nvSpPr>
            <p:cNvPr id="8" name="Textfeld 7">
              <a:extLst>
                <a:ext uri="{FF2B5EF4-FFF2-40B4-BE49-F238E27FC236}">
                  <a16:creationId xmlns:a16="http://schemas.microsoft.com/office/drawing/2014/main" id="{3236DA71-079B-4507-8E58-922DD48FF7AD}"/>
                </a:ext>
              </a:extLst>
            </p:cNvPr>
            <p:cNvSpPr txBox="1"/>
            <p:nvPr/>
          </p:nvSpPr>
          <p:spPr>
            <a:xfrm>
              <a:off x="4866737" y="5025510"/>
              <a:ext cx="819509" cy="646331"/>
            </a:xfrm>
            <a:prstGeom prst="rect">
              <a:avLst/>
            </a:prstGeom>
            <a:noFill/>
          </p:spPr>
          <p:txBody>
            <a:bodyPr wrap="square" rtlCol="0">
              <a:spAutoFit/>
            </a:bodyPr>
            <a:lstStyle/>
            <a:p>
              <a:r>
                <a:rPr lang="de-DE" sz="3600" b="1" dirty="0"/>
                <a:t>1</a:t>
              </a:r>
            </a:p>
          </p:txBody>
        </p:sp>
        <p:sp>
          <p:nvSpPr>
            <p:cNvPr id="14" name="Textfeld 13">
              <a:extLst>
                <a:ext uri="{FF2B5EF4-FFF2-40B4-BE49-F238E27FC236}">
                  <a16:creationId xmlns:a16="http://schemas.microsoft.com/office/drawing/2014/main" id="{1B39C393-26E5-4F21-AF62-4A109CFC3465}"/>
                </a:ext>
              </a:extLst>
            </p:cNvPr>
            <p:cNvSpPr txBox="1"/>
            <p:nvPr/>
          </p:nvSpPr>
          <p:spPr>
            <a:xfrm>
              <a:off x="6892498" y="5025510"/>
              <a:ext cx="819509" cy="646331"/>
            </a:xfrm>
            <a:prstGeom prst="rect">
              <a:avLst/>
            </a:prstGeom>
            <a:noFill/>
          </p:spPr>
          <p:txBody>
            <a:bodyPr wrap="square" rtlCol="0">
              <a:spAutoFit/>
            </a:bodyPr>
            <a:lstStyle/>
            <a:p>
              <a:r>
                <a:rPr lang="de-DE" sz="3600" b="1" dirty="0"/>
                <a:t>2</a:t>
              </a:r>
            </a:p>
          </p:txBody>
        </p:sp>
        <p:sp>
          <p:nvSpPr>
            <p:cNvPr id="16" name="Textfeld 15">
              <a:extLst>
                <a:ext uri="{FF2B5EF4-FFF2-40B4-BE49-F238E27FC236}">
                  <a16:creationId xmlns:a16="http://schemas.microsoft.com/office/drawing/2014/main" id="{E30D09F8-BA2F-401C-9464-659EAFAD5F92}"/>
                </a:ext>
              </a:extLst>
            </p:cNvPr>
            <p:cNvSpPr txBox="1"/>
            <p:nvPr/>
          </p:nvSpPr>
          <p:spPr>
            <a:xfrm>
              <a:off x="9044781" y="4531350"/>
              <a:ext cx="819509" cy="646331"/>
            </a:xfrm>
            <a:prstGeom prst="rect">
              <a:avLst/>
            </a:prstGeom>
            <a:noFill/>
          </p:spPr>
          <p:txBody>
            <a:bodyPr wrap="square" rtlCol="0">
              <a:spAutoFit/>
            </a:bodyPr>
            <a:lstStyle/>
            <a:p>
              <a:r>
                <a:rPr lang="de-DE" sz="3600" b="1" dirty="0"/>
                <a:t>4</a:t>
              </a:r>
            </a:p>
          </p:txBody>
        </p:sp>
        <p:cxnSp>
          <p:nvCxnSpPr>
            <p:cNvPr id="12" name="Gerader Verbinder 11">
              <a:extLst>
                <a:ext uri="{FF2B5EF4-FFF2-40B4-BE49-F238E27FC236}">
                  <a16:creationId xmlns:a16="http://schemas.microsoft.com/office/drawing/2014/main" id="{DB920BBD-30D1-4B0B-B697-C9CA59FB8FB3}"/>
                </a:ext>
              </a:extLst>
            </p:cNvPr>
            <p:cNvCxnSpPr>
              <a:cxnSpLocks/>
            </p:cNvCxnSpPr>
            <p:nvPr/>
          </p:nvCxnSpPr>
          <p:spPr>
            <a:xfrm flipH="1">
              <a:off x="5338763" y="4993267"/>
              <a:ext cx="757237" cy="521708"/>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3" name="Gruppieren 22">
            <a:extLst>
              <a:ext uri="{FF2B5EF4-FFF2-40B4-BE49-F238E27FC236}">
                <a16:creationId xmlns:a16="http://schemas.microsoft.com/office/drawing/2014/main" id="{7A8C0997-3553-46BA-BBA6-B70E83412B04}"/>
              </a:ext>
            </a:extLst>
          </p:cNvPr>
          <p:cNvGrpSpPr/>
          <p:nvPr/>
        </p:nvGrpSpPr>
        <p:grpSpPr>
          <a:xfrm>
            <a:off x="7251230" y="4631761"/>
            <a:ext cx="933154" cy="803572"/>
            <a:chOff x="9358704" y="4631761"/>
            <a:chExt cx="933154" cy="803572"/>
          </a:xfrm>
        </p:grpSpPr>
        <p:sp>
          <p:nvSpPr>
            <p:cNvPr id="20" name="Smiley 19">
              <a:extLst>
                <a:ext uri="{FF2B5EF4-FFF2-40B4-BE49-F238E27FC236}">
                  <a16:creationId xmlns:a16="http://schemas.microsoft.com/office/drawing/2014/main" id="{4B11FF79-5EEF-4F4E-8770-33558872FB86}"/>
                </a:ext>
              </a:extLst>
            </p:cNvPr>
            <p:cNvSpPr/>
            <p:nvPr/>
          </p:nvSpPr>
          <p:spPr>
            <a:xfrm>
              <a:off x="9454535" y="4631761"/>
              <a:ext cx="464024" cy="440849"/>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22" name="Textfeld 21">
              <a:extLst>
                <a:ext uri="{FF2B5EF4-FFF2-40B4-BE49-F238E27FC236}">
                  <a16:creationId xmlns:a16="http://schemas.microsoft.com/office/drawing/2014/main" id="{61AB73C5-F88E-4897-8DD2-AB7F3115F48B}"/>
                </a:ext>
              </a:extLst>
            </p:cNvPr>
            <p:cNvSpPr txBox="1"/>
            <p:nvPr/>
          </p:nvSpPr>
          <p:spPr>
            <a:xfrm>
              <a:off x="9358704" y="5066001"/>
              <a:ext cx="933154" cy="369332"/>
            </a:xfrm>
            <a:prstGeom prst="rect">
              <a:avLst/>
            </a:prstGeom>
            <a:noFill/>
          </p:spPr>
          <p:txBody>
            <a:bodyPr wrap="square" rtlCol="0">
              <a:spAutoFit/>
            </a:bodyPr>
            <a:lstStyle/>
            <a:p>
              <a:r>
                <a:rPr lang="de-DE" dirty="0">
                  <a:solidFill>
                    <a:schemeClr val="accent6">
                      <a:lumMod val="50000"/>
                    </a:schemeClr>
                  </a:solidFill>
                </a:rPr>
                <a:t>ALICE</a:t>
              </a:r>
            </a:p>
          </p:txBody>
        </p:sp>
      </p:grpSp>
      <p:grpSp>
        <p:nvGrpSpPr>
          <p:cNvPr id="25" name="Gruppieren 24">
            <a:extLst>
              <a:ext uri="{FF2B5EF4-FFF2-40B4-BE49-F238E27FC236}">
                <a16:creationId xmlns:a16="http://schemas.microsoft.com/office/drawing/2014/main" id="{B1EB7F99-1D5F-4C24-88F4-0A4AA9E279A8}"/>
              </a:ext>
            </a:extLst>
          </p:cNvPr>
          <p:cNvGrpSpPr/>
          <p:nvPr/>
        </p:nvGrpSpPr>
        <p:grpSpPr>
          <a:xfrm>
            <a:off x="7964574" y="4633225"/>
            <a:ext cx="933154" cy="808717"/>
            <a:chOff x="10072048" y="4633225"/>
            <a:chExt cx="933154" cy="808717"/>
          </a:xfrm>
        </p:grpSpPr>
        <p:sp>
          <p:nvSpPr>
            <p:cNvPr id="21" name="Smiley 20">
              <a:extLst>
                <a:ext uri="{FF2B5EF4-FFF2-40B4-BE49-F238E27FC236}">
                  <a16:creationId xmlns:a16="http://schemas.microsoft.com/office/drawing/2014/main" id="{5F684E37-BB12-4B2F-A3BD-58DE40CB060F}"/>
                </a:ext>
              </a:extLst>
            </p:cNvPr>
            <p:cNvSpPr/>
            <p:nvPr/>
          </p:nvSpPr>
          <p:spPr>
            <a:xfrm>
              <a:off x="10117801" y="4633225"/>
              <a:ext cx="464024" cy="440849"/>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24" name="Textfeld 23">
              <a:extLst>
                <a:ext uri="{FF2B5EF4-FFF2-40B4-BE49-F238E27FC236}">
                  <a16:creationId xmlns:a16="http://schemas.microsoft.com/office/drawing/2014/main" id="{2108CE06-0FB6-47A5-8A10-8B4AFDB33D08}"/>
                </a:ext>
              </a:extLst>
            </p:cNvPr>
            <p:cNvSpPr txBox="1"/>
            <p:nvPr/>
          </p:nvSpPr>
          <p:spPr>
            <a:xfrm>
              <a:off x="10072048" y="5072610"/>
              <a:ext cx="933154" cy="369332"/>
            </a:xfrm>
            <a:prstGeom prst="rect">
              <a:avLst/>
            </a:prstGeom>
            <a:noFill/>
          </p:spPr>
          <p:txBody>
            <a:bodyPr wrap="square" rtlCol="0">
              <a:spAutoFit/>
            </a:bodyPr>
            <a:lstStyle/>
            <a:p>
              <a:r>
                <a:rPr lang="de-DE" dirty="0">
                  <a:solidFill>
                    <a:schemeClr val="accent2">
                      <a:lumMod val="50000"/>
                    </a:schemeClr>
                  </a:solidFill>
                </a:rPr>
                <a:t>BOB</a:t>
              </a:r>
            </a:p>
          </p:txBody>
        </p:sp>
      </p:grpSp>
      <p:grpSp>
        <p:nvGrpSpPr>
          <p:cNvPr id="29" name="Gruppieren 28">
            <a:extLst>
              <a:ext uri="{FF2B5EF4-FFF2-40B4-BE49-F238E27FC236}">
                <a16:creationId xmlns:a16="http://schemas.microsoft.com/office/drawing/2014/main" id="{EE6B28E9-FAC6-47AF-8F03-FEB863065B5B}"/>
              </a:ext>
            </a:extLst>
          </p:cNvPr>
          <p:cNvGrpSpPr/>
          <p:nvPr/>
        </p:nvGrpSpPr>
        <p:grpSpPr>
          <a:xfrm>
            <a:off x="2034780" y="4957510"/>
            <a:ext cx="933154" cy="803572"/>
            <a:chOff x="9358704" y="4631761"/>
            <a:chExt cx="933154" cy="803572"/>
          </a:xfrm>
        </p:grpSpPr>
        <p:sp>
          <p:nvSpPr>
            <p:cNvPr id="30" name="Smiley 29">
              <a:extLst>
                <a:ext uri="{FF2B5EF4-FFF2-40B4-BE49-F238E27FC236}">
                  <a16:creationId xmlns:a16="http://schemas.microsoft.com/office/drawing/2014/main" id="{2CC76BCE-FCDC-47B6-8953-BBF4A0CCE662}"/>
                </a:ext>
              </a:extLst>
            </p:cNvPr>
            <p:cNvSpPr/>
            <p:nvPr/>
          </p:nvSpPr>
          <p:spPr>
            <a:xfrm>
              <a:off x="9454535" y="4631761"/>
              <a:ext cx="464024" cy="440849"/>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31" name="Textfeld 30">
              <a:extLst>
                <a:ext uri="{FF2B5EF4-FFF2-40B4-BE49-F238E27FC236}">
                  <a16:creationId xmlns:a16="http://schemas.microsoft.com/office/drawing/2014/main" id="{A572EAEC-7EA1-476E-AB06-72FC3BF33296}"/>
                </a:ext>
              </a:extLst>
            </p:cNvPr>
            <p:cNvSpPr txBox="1"/>
            <p:nvPr/>
          </p:nvSpPr>
          <p:spPr>
            <a:xfrm>
              <a:off x="9358704" y="5066001"/>
              <a:ext cx="933154" cy="369332"/>
            </a:xfrm>
            <a:prstGeom prst="rect">
              <a:avLst/>
            </a:prstGeom>
            <a:noFill/>
          </p:spPr>
          <p:txBody>
            <a:bodyPr wrap="square" rtlCol="0">
              <a:spAutoFit/>
            </a:bodyPr>
            <a:lstStyle/>
            <a:p>
              <a:r>
                <a:rPr lang="de-DE" dirty="0">
                  <a:solidFill>
                    <a:schemeClr val="accent6">
                      <a:lumMod val="50000"/>
                    </a:schemeClr>
                  </a:solidFill>
                </a:rPr>
                <a:t>ALICE</a:t>
              </a:r>
            </a:p>
          </p:txBody>
        </p:sp>
      </p:grpSp>
      <p:grpSp>
        <p:nvGrpSpPr>
          <p:cNvPr id="32" name="Gruppieren 31">
            <a:extLst>
              <a:ext uri="{FF2B5EF4-FFF2-40B4-BE49-F238E27FC236}">
                <a16:creationId xmlns:a16="http://schemas.microsoft.com/office/drawing/2014/main" id="{3F50B66B-F30E-497F-B09C-C443D2D262E0}"/>
              </a:ext>
            </a:extLst>
          </p:cNvPr>
          <p:cNvGrpSpPr/>
          <p:nvPr/>
        </p:nvGrpSpPr>
        <p:grpSpPr>
          <a:xfrm>
            <a:off x="3257778" y="3889540"/>
            <a:ext cx="933154" cy="808717"/>
            <a:chOff x="10072048" y="4633225"/>
            <a:chExt cx="933154" cy="808717"/>
          </a:xfrm>
        </p:grpSpPr>
        <p:sp>
          <p:nvSpPr>
            <p:cNvPr id="33" name="Smiley 32">
              <a:extLst>
                <a:ext uri="{FF2B5EF4-FFF2-40B4-BE49-F238E27FC236}">
                  <a16:creationId xmlns:a16="http://schemas.microsoft.com/office/drawing/2014/main" id="{75C09EF1-E481-4819-B5DD-3083A26C35FF}"/>
                </a:ext>
              </a:extLst>
            </p:cNvPr>
            <p:cNvSpPr/>
            <p:nvPr/>
          </p:nvSpPr>
          <p:spPr>
            <a:xfrm>
              <a:off x="10117801" y="4633225"/>
              <a:ext cx="464024" cy="440849"/>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34" name="Textfeld 33">
              <a:extLst>
                <a:ext uri="{FF2B5EF4-FFF2-40B4-BE49-F238E27FC236}">
                  <a16:creationId xmlns:a16="http://schemas.microsoft.com/office/drawing/2014/main" id="{087D5B72-9C90-4D01-B133-1AAF5750AF24}"/>
                </a:ext>
              </a:extLst>
            </p:cNvPr>
            <p:cNvSpPr txBox="1"/>
            <p:nvPr/>
          </p:nvSpPr>
          <p:spPr>
            <a:xfrm>
              <a:off x="10072048" y="5072610"/>
              <a:ext cx="933154" cy="369332"/>
            </a:xfrm>
            <a:prstGeom prst="rect">
              <a:avLst/>
            </a:prstGeom>
            <a:noFill/>
          </p:spPr>
          <p:txBody>
            <a:bodyPr wrap="square" rtlCol="0">
              <a:spAutoFit/>
            </a:bodyPr>
            <a:lstStyle/>
            <a:p>
              <a:r>
                <a:rPr lang="de-DE" dirty="0">
                  <a:solidFill>
                    <a:schemeClr val="accent2">
                      <a:lumMod val="50000"/>
                    </a:schemeClr>
                  </a:solidFill>
                </a:rPr>
                <a:t>BOB</a:t>
              </a:r>
            </a:p>
          </p:txBody>
        </p:sp>
      </p:grpSp>
      <p:sp>
        <p:nvSpPr>
          <p:cNvPr id="35" name="Sprechblase: rechteckig mit abgerundeten Ecken 34">
            <a:extLst>
              <a:ext uri="{FF2B5EF4-FFF2-40B4-BE49-F238E27FC236}">
                <a16:creationId xmlns:a16="http://schemas.microsoft.com/office/drawing/2014/main" id="{64948F01-D1C8-4CCE-BAC9-1FBF8E4016DC}"/>
              </a:ext>
            </a:extLst>
          </p:cNvPr>
          <p:cNvSpPr/>
          <p:nvPr/>
        </p:nvSpPr>
        <p:spPr>
          <a:xfrm>
            <a:off x="2659893" y="3895649"/>
            <a:ext cx="552174" cy="345669"/>
          </a:xfrm>
          <a:prstGeom prst="wedgeRoundRectCallout">
            <a:avLst>
              <a:gd name="adj1" fmla="val 96467"/>
              <a:gd name="adj2" fmla="val 49601"/>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dirty="0"/>
              <a:t>2</a:t>
            </a:r>
          </a:p>
        </p:txBody>
      </p:sp>
      <p:grpSp>
        <p:nvGrpSpPr>
          <p:cNvPr id="36" name="Gruppieren 35">
            <a:extLst>
              <a:ext uri="{FF2B5EF4-FFF2-40B4-BE49-F238E27FC236}">
                <a16:creationId xmlns:a16="http://schemas.microsoft.com/office/drawing/2014/main" id="{534AB036-C2B0-412F-B6A0-ED411438579C}"/>
              </a:ext>
            </a:extLst>
          </p:cNvPr>
          <p:cNvGrpSpPr/>
          <p:nvPr/>
        </p:nvGrpSpPr>
        <p:grpSpPr>
          <a:xfrm>
            <a:off x="1478373" y="3907564"/>
            <a:ext cx="933154" cy="803572"/>
            <a:chOff x="9358704" y="4631761"/>
            <a:chExt cx="933154" cy="803572"/>
          </a:xfrm>
        </p:grpSpPr>
        <p:sp>
          <p:nvSpPr>
            <p:cNvPr id="37" name="Smiley 36">
              <a:extLst>
                <a:ext uri="{FF2B5EF4-FFF2-40B4-BE49-F238E27FC236}">
                  <a16:creationId xmlns:a16="http://schemas.microsoft.com/office/drawing/2014/main" id="{8B0B57A9-A4D9-43DE-AB7E-92E1CAAABD42}"/>
                </a:ext>
              </a:extLst>
            </p:cNvPr>
            <p:cNvSpPr/>
            <p:nvPr/>
          </p:nvSpPr>
          <p:spPr>
            <a:xfrm>
              <a:off x="9454535" y="4631761"/>
              <a:ext cx="464024" cy="440849"/>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38" name="Textfeld 37">
              <a:extLst>
                <a:ext uri="{FF2B5EF4-FFF2-40B4-BE49-F238E27FC236}">
                  <a16:creationId xmlns:a16="http://schemas.microsoft.com/office/drawing/2014/main" id="{8DE45B09-D8D2-42AA-9C05-02A6E78C56F1}"/>
                </a:ext>
              </a:extLst>
            </p:cNvPr>
            <p:cNvSpPr txBox="1"/>
            <p:nvPr/>
          </p:nvSpPr>
          <p:spPr>
            <a:xfrm>
              <a:off x="9358704" y="5066001"/>
              <a:ext cx="933154" cy="369332"/>
            </a:xfrm>
            <a:prstGeom prst="rect">
              <a:avLst/>
            </a:prstGeom>
            <a:noFill/>
          </p:spPr>
          <p:txBody>
            <a:bodyPr wrap="square" rtlCol="0">
              <a:spAutoFit/>
            </a:bodyPr>
            <a:lstStyle/>
            <a:p>
              <a:r>
                <a:rPr lang="de-DE" dirty="0">
                  <a:solidFill>
                    <a:schemeClr val="accent6">
                      <a:lumMod val="50000"/>
                    </a:schemeClr>
                  </a:solidFill>
                </a:rPr>
                <a:t>ALICE</a:t>
              </a:r>
            </a:p>
          </p:txBody>
        </p:sp>
      </p:grpSp>
      <p:grpSp>
        <p:nvGrpSpPr>
          <p:cNvPr id="39" name="Gruppieren 38">
            <a:extLst>
              <a:ext uri="{FF2B5EF4-FFF2-40B4-BE49-F238E27FC236}">
                <a16:creationId xmlns:a16="http://schemas.microsoft.com/office/drawing/2014/main" id="{2B827FFF-E355-4C5B-B216-5549DA4524C0}"/>
              </a:ext>
            </a:extLst>
          </p:cNvPr>
          <p:cNvGrpSpPr/>
          <p:nvPr/>
        </p:nvGrpSpPr>
        <p:grpSpPr>
          <a:xfrm>
            <a:off x="5688663" y="3872782"/>
            <a:ext cx="933154" cy="803572"/>
            <a:chOff x="9358704" y="4631761"/>
            <a:chExt cx="933154" cy="803572"/>
          </a:xfrm>
        </p:grpSpPr>
        <p:sp>
          <p:nvSpPr>
            <p:cNvPr id="40" name="Smiley 39">
              <a:extLst>
                <a:ext uri="{FF2B5EF4-FFF2-40B4-BE49-F238E27FC236}">
                  <a16:creationId xmlns:a16="http://schemas.microsoft.com/office/drawing/2014/main" id="{7D19841E-FAB5-4BD8-8186-82E6B76F80B0}"/>
                </a:ext>
              </a:extLst>
            </p:cNvPr>
            <p:cNvSpPr/>
            <p:nvPr/>
          </p:nvSpPr>
          <p:spPr>
            <a:xfrm>
              <a:off x="9454535" y="4631761"/>
              <a:ext cx="464024" cy="440849"/>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1" name="Textfeld 40">
              <a:extLst>
                <a:ext uri="{FF2B5EF4-FFF2-40B4-BE49-F238E27FC236}">
                  <a16:creationId xmlns:a16="http://schemas.microsoft.com/office/drawing/2014/main" id="{324C4CDB-1674-4C98-B045-202A28BCF8E4}"/>
                </a:ext>
              </a:extLst>
            </p:cNvPr>
            <p:cNvSpPr txBox="1"/>
            <p:nvPr/>
          </p:nvSpPr>
          <p:spPr>
            <a:xfrm>
              <a:off x="9358704" y="5066001"/>
              <a:ext cx="933154" cy="369332"/>
            </a:xfrm>
            <a:prstGeom prst="rect">
              <a:avLst/>
            </a:prstGeom>
            <a:noFill/>
          </p:spPr>
          <p:txBody>
            <a:bodyPr wrap="square" rtlCol="0">
              <a:spAutoFit/>
            </a:bodyPr>
            <a:lstStyle/>
            <a:p>
              <a:r>
                <a:rPr lang="de-DE" dirty="0">
                  <a:solidFill>
                    <a:schemeClr val="accent6">
                      <a:lumMod val="50000"/>
                    </a:schemeClr>
                  </a:solidFill>
                </a:rPr>
                <a:t>ALICE</a:t>
              </a:r>
            </a:p>
          </p:txBody>
        </p:sp>
      </p:grpSp>
      <p:grpSp>
        <p:nvGrpSpPr>
          <p:cNvPr id="42" name="Gruppieren 41">
            <a:extLst>
              <a:ext uri="{FF2B5EF4-FFF2-40B4-BE49-F238E27FC236}">
                <a16:creationId xmlns:a16="http://schemas.microsoft.com/office/drawing/2014/main" id="{0C87F236-941E-4920-A888-2BE8BE70AC1B}"/>
              </a:ext>
            </a:extLst>
          </p:cNvPr>
          <p:cNvGrpSpPr/>
          <p:nvPr/>
        </p:nvGrpSpPr>
        <p:grpSpPr>
          <a:xfrm>
            <a:off x="8014219" y="4957510"/>
            <a:ext cx="3001444" cy="461665"/>
            <a:chOff x="9454535" y="4614300"/>
            <a:chExt cx="3001444" cy="461665"/>
          </a:xfrm>
        </p:grpSpPr>
        <p:sp>
          <p:nvSpPr>
            <p:cNvPr id="43" name="Smiley 42">
              <a:extLst>
                <a:ext uri="{FF2B5EF4-FFF2-40B4-BE49-F238E27FC236}">
                  <a16:creationId xmlns:a16="http://schemas.microsoft.com/office/drawing/2014/main" id="{9DD4480E-7839-422C-A795-AB46373CE60D}"/>
                </a:ext>
              </a:extLst>
            </p:cNvPr>
            <p:cNvSpPr/>
            <p:nvPr/>
          </p:nvSpPr>
          <p:spPr>
            <a:xfrm>
              <a:off x="9454535" y="4631761"/>
              <a:ext cx="464024" cy="440849"/>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4" name="Textfeld 43">
              <a:extLst>
                <a:ext uri="{FF2B5EF4-FFF2-40B4-BE49-F238E27FC236}">
                  <a16:creationId xmlns:a16="http://schemas.microsoft.com/office/drawing/2014/main" id="{B4F3BCEE-F530-44F9-B970-DF58E2CF6EB6}"/>
                </a:ext>
              </a:extLst>
            </p:cNvPr>
            <p:cNvSpPr txBox="1"/>
            <p:nvPr/>
          </p:nvSpPr>
          <p:spPr>
            <a:xfrm>
              <a:off x="9893227" y="4614300"/>
              <a:ext cx="2562752" cy="461665"/>
            </a:xfrm>
            <a:prstGeom prst="rect">
              <a:avLst/>
            </a:prstGeom>
            <a:noFill/>
          </p:spPr>
          <p:txBody>
            <a:bodyPr wrap="square" rtlCol="0">
              <a:spAutoFit/>
            </a:bodyPr>
            <a:lstStyle/>
            <a:p>
              <a:r>
                <a:rPr lang="de-DE" sz="2400" dirty="0">
                  <a:latin typeface="Calibri" panose="020F0502020204030204" pitchFamily="34" charset="0"/>
                  <a:cs typeface="Calibri" panose="020F0502020204030204" pitchFamily="34" charset="0"/>
                </a:rPr>
                <a:t>Kennt Geheimnis</a:t>
              </a:r>
            </a:p>
          </p:txBody>
        </p:sp>
      </p:grpSp>
      <p:sp>
        <p:nvSpPr>
          <p:cNvPr id="45" name="Textfeld 44">
            <a:extLst>
              <a:ext uri="{FF2B5EF4-FFF2-40B4-BE49-F238E27FC236}">
                <a16:creationId xmlns:a16="http://schemas.microsoft.com/office/drawing/2014/main" id="{0B7C3EBE-51D1-42BA-AF5D-DF9AE40BB2D2}"/>
              </a:ext>
            </a:extLst>
          </p:cNvPr>
          <p:cNvSpPr txBox="1"/>
          <p:nvPr/>
        </p:nvSpPr>
        <p:spPr>
          <a:xfrm>
            <a:off x="8445863" y="5308001"/>
            <a:ext cx="3029665" cy="461665"/>
          </a:xfrm>
          <a:prstGeom prst="rect">
            <a:avLst/>
          </a:prstGeom>
          <a:noFill/>
        </p:spPr>
        <p:txBody>
          <a:bodyPr wrap="square" rtlCol="0">
            <a:spAutoFit/>
          </a:bodyPr>
          <a:lstStyle/>
          <a:p>
            <a:r>
              <a:rPr lang="de-DE" sz="2400" dirty="0">
                <a:latin typeface="Calibri" panose="020F0502020204030204" pitchFamily="34" charset="0"/>
                <a:cs typeface="Calibri" panose="020F0502020204030204" pitchFamily="34" charset="0"/>
              </a:rPr>
              <a:t>Sicher zu </a:t>
            </a:r>
            <a:r>
              <a:rPr lang="de-DE" sz="2400" i="1" dirty="0">
                <a:latin typeface="Cambria Math" panose="02040503050406030204" pitchFamily="18" charset="0"/>
                <a:ea typeface="Cambria Math" panose="02040503050406030204" pitchFamily="18" charset="0"/>
                <a:cs typeface="Calibri" panose="020F0502020204030204" pitchFamily="34" charset="0"/>
              </a:rPr>
              <a:t>P = 1 – 2</a:t>
            </a:r>
            <a:r>
              <a:rPr lang="de-DE" sz="2400" i="1" baseline="30000" dirty="0">
                <a:latin typeface="Cambria Math" panose="02040503050406030204" pitchFamily="18" charset="0"/>
                <a:ea typeface="Cambria Math" panose="02040503050406030204" pitchFamily="18" charset="0"/>
                <a:cs typeface="Calibri" panose="020F0502020204030204" pitchFamily="34" charset="0"/>
              </a:rPr>
              <a:t>-n</a:t>
            </a:r>
            <a:r>
              <a:rPr lang="de-DE" sz="2400" i="1" dirty="0">
                <a:latin typeface="Cambria Math" panose="02040503050406030204" pitchFamily="18" charset="0"/>
                <a:ea typeface="Cambria Math" panose="02040503050406030204" pitchFamily="18" charset="0"/>
                <a:cs typeface="Calibri" panose="020F0502020204030204" pitchFamily="34" charset="0"/>
              </a:rPr>
              <a:t> </a:t>
            </a:r>
          </a:p>
        </p:txBody>
      </p:sp>
      <p:grpSp>
        <p:nvGrpSpPr>
          <p:cNvPr id="46" name="Gruppieren 45">
            <a:extLst>
              <a:ext uri="{FF2B5EF4-FFF2-40B4-BE49-F238E27FC236}">
                <a16:creationId xmlns:a16="http://schemas.microsoft.com/office/drawing/2014/main" id="{B5D48368-DE41-4428-9C6C-63513E3904A9}"/>
              </a:ext>
            </a:extLst>
          </p:cNvPr>
          <p:cNvGrpSpPr/>
          <p:nvPr/>
        </p:nvGrpSpPr>
        <p:grpSpPr>
          <a:xfrm>
            <a:off x="8014219" y="4048159"/>
            <a:ext cx="3461312" cy="461665"/>
            <a:chOff x="9454535" y="4614300"/>
            <a:chExt cx="3461312" cy="461665"/>
          </a:xfrm>
        </p:grpSpPr>
        <p:sp>
          <p:nvSpPr>
            <p:cNvPr id="47" name="Smiley 46">
              <a:extLst>
                <a:ext uri="{FF2B5EF4-FFF2-40B4-BE49-F238E27FC236}">
                  <a16:creationId xmlns:a16="http://schemas.microsoft.com/office/drawing/2014/main" id="{1D5F27E5-CFE7-41CF-8B0E-20B5D41DCA5C}"/>
                </a:ext>
              </a:extLst>
            </p:cNvPr>
            <p:cNvSpPr/>
            <p:nvPr/>
          </p:nvSpPr>
          <p:spPr>
            <a:xfrm>
              <a:off x="9454535" y="4631761"/>
              <a:ext cx="464024" cy="440849"/>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48" name="Textfeld 47">
              <a:extLst>
                <a:ext uri="{FF2B5EF4-FFF2-40B4-BE49-F238E27FC236}">
                  <a16:creationId xmlns:a16="http://schemas.microsoft.com/office/drawing/2014/main" id="{2567998A-005E-4854-87AC-CF231DA726F0}"/>
                </a:ext>
              </a:extLst>
            </p:cNvPr>
            <p:cNvSpPr txBox="1"/>
            <p:nvPr/>
          </p:nvSpPr>
          <p:spPr>
            <a:xfrm>
              <a:off x="9893227" y="4614300"/>
              <a:ext cx="3022620" cy="461665"/>
            </a:xfrm>
            <a:prstGeom prst="rect">
              <a:avLst/>
            </a:prstGeom>
            <a:noFill/>
          </p:spPr>
          <p:txBody>
            <a:bodyPr wrap="square" rtlCol="0">
              <a:spAutoFit/>
            </a:bodyPr>
            <a:lstStyle/>
            <a:p>
              <a:r>
                <a:rPr lang="de-DE" sz="2400" dirty="0">
                  <a:latin typeface="Calibri" panose="020F0502020204030204" pitchFamily="34" charset="0"/>
                  <a:cs typeface="Calibri" panose="020F0502020204030204" pitchFamily="34" charset="0"/>
                </a:rPr>
                <a:t>Kennt kein Geheimnis</a:t>
              </a:r>
            </a:p>
          </p:txBody>
        </p:sp>
      </p:grpSp>
      <p:sp>
        <p:nvSpPr>
          <p:cNvPr id="49" name="Textfeld 48">
            <a:extLst>
              <a:ext uri="{FF2B5EF4-FFF2-40B4-BE49-F238E27FC236}">
                <a16:creationId xmlns:a16="http://schemas.microsoft.com/office/drawing/2014/main" id="{2AF4C9FF-945B-43BE-A2DF-A73963F9A2F7}"/>
              </a:ext>
            </a:extLst>
          </p:cNvPr>
          <p:cNvSpPr txBox="1"/>
          <p:nvPr/>
        </p:nvSpPr>
        <p:spPr>
          <a:xfrm>
            <a:off x="8441470" y="4441150"/>
            <a:ext cx="3087961" cy="461665"/>
          </a:xfrm>
          <a:prstGeom prst="rect">
            <a:avLst/>
          </a:prstGeom>
          <a:noFill/>
        </p:spPr>
        <p:txBody>
          <a:bodyPr wrap="square" rtlCol="0">
            <a:spAutoFit/>
          </a:bodyPr>
          <a:lstStyle/>
          <a:p>
            <a:r>
              <a:rPr lang="de-DE" sz="2400" dirty="0">
                <a:latin typeface="Calibri" panose="020F0502020204030204" pitchFamily="34" charset="0"/>
                <a:cs typeface="Calibri" panose="020F0502020204030204" pitchFamily="34" charset="0"/>
              </a:rPr>
              <a:t>Zu 50% falsche Seite</a:t>
            </a:r>
          </a:p>
        </p:txBody>
      </p:sp>
      <p:sp>
        <p:nvSpPr>
          <p:cNvPr id="50" name="Rechteck 49">
            <a:extLst>
              <a:ext uri="{FF2B5EF4-FFF2-40B4-BE49-F238E27FC236}">
                <a16:creationId xmlns:a16="http://schemas.microsoft.com/office/drawing/2014/main" id="{891DA4F0-DAB2-4628-B3AF-BFD7B9ED92F2}"/>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51" name="Gleichschenkliges Dreieck 50">
            <a:extLst>
              <a:ext uri="{FF2B5EF4-FFF2-40B4-BE49-F238E27FC236}">
                <a16:creationId xmlns:a16="http://schemas.microsoft.com/office/drawing/2014/main" id="{1FE10939-A280-46A3-90F5-015623A4DD4C}"/>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52" name="Textfeld 9">
            <a:extLst>
              <a:ext uri="{FF2B5EF4-FFF2-40B4-BE49-F238E27FC236}">
                <a16:creationId xmlns:a16="http://schemas.microsoft.com/office/drawing/2014/main" id="{5636FE8C-1FCB-420E-AB57-4881D1F6AB98}"/>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3</a:t>
            </a:r>
          </a:p>
        </p:txBody>
      </p:sp>
    </p:spTree>
    <p:extLst>
      <p:ext uri="{BB962C8B-B14F-4D97-AF65-F5344CB8AC3E}">
        <p14:creationId xmlns:p14="http://schemas.microsoft.com/office/powerpoint/2010/main" val="3562957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2.22222E-6 L 0 -0.21065 " pathEditMode="relative" rAng="0" ptsTypes="AA">
                                      <p:cBhvr>
                                        <p:cTn id="6" dur="2000" fill="hold"/>
                                        <p:tgtEl>
                                          <p:spTgt spid="7"/>
                                        </p:tgtEl>
                                        <p:attrNameLst>
                                          <p:attrName>ppt_x</p:attrName>
                                          <p:attrName>ppt_y</p:attrName>
                                        </p:attrNameLst>
                                      </p:cBhvr>
                                      <p:rCtr x="0" y="-10440"/>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1" presetClass="exit" presetSubtype="0" fill="hold" nodeType="withEffect">
                                  <p:stCondLst>
                                    <p:cond delay="0"/>
                                  </p:stCondLst>
                                  <p:childTnLst>
                                    <p:set>
                                      <p:cBhvr>
                                        <p:cTn id="23" dur="1" fill="hold">
                                          <p:stCondLst>
                                            <p:cond delay="0"/>
                                          </p:stCondLst>
                                        </p:cTn>
                                        <p:tgtEl>
                                          <p:spTgt spid="23"/>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 presetClass="exit" presetSubtype="0" fill="hold" nodeType="withEffect">
                                  <p:stCondLst>
                                    <p:cond delay="0"/>
                                  </p:stCondLst>
                                  <p:childTnLst>
                                    <p:set>
                                      <p:cBhvr>
                                        <p:cTn id="30" dur="1" fill="hold">
                                          <p:stCondLst>
                                            <p:cond delay="0"/>
                                          </p:stCondLst>
                                        </p:cTn>
                                        <p:tgtEl>
                                          <p:spTgt spid="25"/>
                                        </p:tgtEl>
                                        <p:attrNameLst>
                                          <p:attrName>style.visibility</p:attrName>
                                        </p:attrNameLst>
                                      </p:cBhvr>
                                      <p:to>
                                        <p:strVal val="hidden"/>
                                      </p:to>
                                    </p:se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fade">
                                      <p:cBhvr>
                                        <p:cTn id="33" dur="500"/>
                                        <p:tgtEl>
                                          <p:spTgt spid="3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500"/>
                                        <p:tgtEl>
                                          <p:spTgt spid="36"/>
                                        </p:tgtEl>
                                      </p:cBhvr>
                                    </p:animEffect>
                                  </p:childTnLst>
                                </p:cTn>
                              </p:par>
                              <p:par>
                                <p:cTn id="39" presetID="1" presetClass="exit" presetSubtype="0" fill="hold" nodeType="withEffect">
                                  <p:stCondLst>
                                    <p:cond delay="0"/>
                                  </p:stCondLst>
                                  <p:childTnLst>
                                    <p:set>
                                      <p:cBhvr>
                                        <p:cTn id="40" dur="1" fill="hold">
                                          <p:stCondLst>
                                            <p:cond delay="0"/>
                                          </p:stCondLst>
                                        </p:cTn>
                                        <p:tgtEl>
                                          <p:spTgt spid="2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36"/>
                                        </p:tgtEl>
                                        <p:attrNameLst>
                                          <p:attrName>style.visibility</p:attrName>
                                        </p:attrNameLst>
                                      </p:cBhvr>
                                      <p:to>
                                        <p:strVal val="hidden"/>
                                      </p:to>
                                    </p:set>
                                  </p:childTnLst>
                                </p:cTn>
                              </p:par>
                              <p:par>
                                <p:cTn id="51" presetID="10"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fade">
                                      <p:cBhvr>
                                        <p:cTn id="58" dur="500"/>
                                        <p:tgtEl>
                                          <p:spTgt spid="39"/>
                                        </p:tgtEl>
                                      </p:cBhvr>
                                    </p:animEffect>
                                  </p:childTnLst>
                                </p:cTn>
                              </p:par>
                              <p:par>
                                <p:cTn id="59" presetID="1" presetClass="exit" presetSubtype="0" fill="hold" nodeType="withEffect">
                                  <p:stCondLst>
                                    <p:cond delay="0"/>
                                  </p:stCondLst>
                                  <p:childTnLst>
                                    <p:set>
                                      <p:cBhvr>
                                        <p:cTn id="60" dur="1" fill="hold">
                                          <p:stCondLst>
                                            <p:cond delay="0"/>
                                          </p:stCondLst>
                                        </p:cTn>
                                        <p:tgtEl>
                                          <p:spTgt spid="29"/>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5" grpId="0" animBg="1"/>
      <p:bldP spid="45" grpId="0"/>
      <p:bldP spid="4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A1F13F7-E237-4911-AE8B-E4FF1A71A778}"/>
              </a:ext>
            </a:extLst>
          </p:cNvPr>
          <p:cNvSpPr>
            <a:spLocks noGrp="1"/>
          </p:cNvSpPr>
          <p:nvPr>
            <p:ph idx="1"/>
          </p:nvPr>
        </p:nvSpPr>
        <p:spPr>
          <a:xfrm>
            <a:off x="1097280" y="1678317"/>
            <a:ext cx="10808970" cy="4351338"/>
          </a:xfrm>
        </p:spPr>
        <p:txBody>
          <a:bodyPr>
            <a:normAutofit/>
          </a:bodyPr>
          <a:lstStyle/>
          <a:p>
            <a:r>
              <a:rPr lang="de-DE" u="sng" dirty="0"/>
              <a:t>Vollständigkeit</a:t>
            </a:r>
          </a:p>
          <a:p>
            <a:pPr marL="457200" lvl="1" indent="0">
              <a:buNone/>
            </a:pPr>
            <a:r>
              <a:rPr lang="de-DE" dirty="0"/>
              <a:t>Ist </a:t>
            </a:r>
            <a:r>
              <a:rPr lang="de-DE" i="1" dirty="0">
                <a:latin typeface="Cambria Math" panose="02040503050406030204" pitchFamily="18" charset="0"/>
                <a:ea typeface="Cambria Math" panose="02040503050406030204" pitchFamily="18" charset="0"/>
              </a:rPr>
              <a:t>x</a:t>
            </a:r>
            <a:r>
              <a:rPr lang="de-DE" dirty="0"/>
              <a:t> ein Element der Sprache </a:t>
            </a:r>
            <a:r>
              <a:rPr lang="de-DE" i="1" dirty="0">
                <a:latin typeface="Cambria Math" panose="02040503050406030204" pitchFamily="18" charset="0"/>
                <a:ea typeface="Cambria Math" panose="02040503050406030204" pitchFamily="18" charset="0"/>
              </a:rPr>
              <a:t>L</a:t>
            </a:r>
            <a:r>
              <a:rPr lang="de-DE" dirty="0"/>
              <a:t>, dann soll </a:t>
            </a:r>
            <a:r>
              <a:rPr lang="de-DE" i="1" dirty="0">
                <a:latin typeface="Cambria Math" panose="02040503050406030204" pitchFamily="18" charset="0"/>
                <a:ea typeface="Cambria Math" panose="02040503050406030204" pitchFamily="18" charset="0"/>
              </a:rPr>
              <a:t>V</a:t>
            </a:r>
            <a:r>
              <a:rPr lang="de-DE" dirty="0"/>
              <a:t>  fast immer akzeptieren.</a:t>
            </a:r>
          </a:p>
          <a:p>
            <a:pPr marL="457200" lvl="1" indent="0">
              <a:buNone/>
            </a:pPr>
            <a:endParaRPr lang="de-DE" dirty="0"/>
          </a:p>
          <a:p>
            <a:r>
              <a:rPr lang="de-DE" u="sng" dirty="0"/>
              <a:t>Zuverlässigkeit</a:t>
            </a:r>
          </a:p>
          <a:p>
            <a:pPr marL="457200" lvl="1" indent="0">
              <a:buNone/>
            </a:pPr>
            <a:r>
              <a:rPr lang="de-DE" dirty="0"/>
              <a:t>Ist </a:t>
            </a:r>
            <a:r>
              <a:rPr lang="de-DE" i="1" dirty="0">
                <a:latin typeface="Cambria Math" panose="02040503050406030204" pitchFamily="18" charset="0"/>
                <a:ea typeface="Cambria Math" panose="02040503050406030204" pitchFamily="18" charset="0"/>
              </a:rPr>
              <a:t>x</a:t>
            </a:r>
            <a:r>
              <a:rPr lang="de-DE" dirty="0"/>
              <a:t> kein Element der Sprache </a:t>
            </a:r>
            <a:r>
              <a:rPr lang="de-DE" i="1" dirty="0">
                <a:latin typeface="Cambria Math" panose="02040503050406030204" pitchFamily="18" charset="0"/>
                <a:ea typeface="Cambria Math" panose="02040503050406030204" pitchFamily="18" charset="0"/>
              </a:rPr>
              <a:t>L</a:t>
            </a:r>
            <a:r>
              <a:rPr lang="de-DE" dirty="0"/>
              <a:t>, also ist </a:t>
            </a:r>
            <a:r>
              <a:rPr lang="de-DE" i="1" dirty="0">
                <a:latin typeface="Cambria Math" panose="02040503050406030204" pitchFamily="18" charset="0"/>
                <a:ea typeface="Cambria Math" panose="02040503050406030204" pitchFamily="18" charset="0"/>
              </a:rPr>
              <a:t>P  </a:t>
            </a:r>
            <a:r>
              <a:rPr lang="de-DE" dirty="0"/>
              <a:t>unehrlich, soll </a:t>
            </a:r>
            <a:r>
              <a:rPr lang="de-DE" i="1" dirty="0">
                <a:latin typeface="Cambria Math" panose="02040503050406030204" pitchFamily="18" charset="0"/>
                <a:ea typeface="Cambria Math" panose="02040503050406030204" pitchFamily="18" charset="0"/>
              </a:rPr>
              <a:t>V  </a:t>
            </a:r>
            <a:r>
              <a:rPr lang="de-DE" dirty="0"/>
              <a:t>fast immer ablehnen.</a:t>
            </a:r>
          </a:p>
          <a:p>
            <a:pPr marL="457200" lvl="1" indent="0">
              <a:buNone/>
            </a:pPr>
            <a:endParaRPr lang="de-DE" dirty="0"/>
          </a:p>
          <a:p>
            <a:r>
              <a:rPr lang="de-DE" u="sng" dirty="0"/>
              <a:t>Zero-Knowledge-Eigenschaft</a:t>
            </a:r>
          </a:p>
          <a:p>
            <a:pPr marL="457200" lvl="1" indent="0">
              <a:buNone/>
            </a:pPr>
            <a:r>
              <a:rPr lang="de-DE" dirty="0"/>
              <a:t>Es darf nur Wissen über die Gültigkeit einer zu beweisenden Aussage gewonnen werden. Ein dritter, der das Verfahren beobachtet gewinnt keine Informationen.</a:t>
            </a:r>
          </a:p>
        </p:txBody>
      </p:sp>
      <p:sp>
        <p:nvSpPr>
          <p:cNvPr id="3" name="Datumsplatzhalter 2">
            <a:extLst>
              <a:ext uri="{FF2B5EF4-FFF2-40B4-BE49-F238E27FC236}">
                <a16:creationId xmlns:a16="http://schemas.microsoft.com/office/drawing/2014/main" id="{0733F768-9698-4FFA-BBD7-BBE91BC4FCBB}"/>
              </a:ext>
            </a:extLst>
          </p:cNvPr>
          <p:cNvSpPr>
            <a:spLocks noGrp="1"/>
          </p:cNvSpPr>
          <p:nvPr>
            <p:ph type="dt" sz="half" idx="10"/>
          </p:nvPr>
        </p:nvSpPr>
        <p:spPr/>
        <p:txBody>
          <a:bodyPr/>
          <a:lstStyle/>
          <a:p>
            <a:fld id="{28D50BB7-E2B5-4873-9F23-4433FF9FF057}" type="datetime1">
              <a:rPr lang="de-DE" smtClean="0"/>
              <a:t>10.01.2018</a:t>
            </a:fld>
            <a:endParaRPr lang="en-US" dirty="0"/>
          </a:p>
        </p:txBody>
      </p:sp>
      <p:sp>
        <p:nvSpPr>
          <p:cNvPr id="4" name="Fußzeilenplatzhalter 3">
            <a:extLst>
              <a:ext uri="{FF2B5EF4-FFF2-40B4-BE49-F238E27FC236}">
                <a16:creationId xmlns:a16="http://schemas.microsoft.com/office/drawing/2014/main" id="{655B83BE-A4F2-46DA-9948-54C2A2A049BC}"/>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CA904C38-1105-48AD-8BC1-4940822EDA1C}"/>
              </a:ext>
            </a:extLst>
          </p:cNvPr>
          <p:cNvSpPr>
            <a:spLocks noGrp="1"/>
          </p:cNvSpPr>
          <p:nvPr>
            <p:ph type="sldNum" sz="quarter" idx="4"/>
          </p:nvPr>
        </p:nvSpPr>
        <p:spPr/>
        <p:txBody>
          <a:bodyPr/>
          <a:lstStyle/>
          <a:p>
            <a:fld id="{95B0EFA8-D4E6-438F-A5A4-BE862A6AB6EC}" type="slidenum">
              <a:rPr lang="en-US" smtClean="0"/>
              <a:pPr/>
              <a:t>19</a:t>
            </a:fld>
            <a:endParaRPr lang="en-US" dirty="0"/>
          </a:p>
        </p:txBody>
      </p:sp>
      <p:sp>
        <p:nvSpPr>
          <p:cNvPr id="6" name="Titel 5">
            <a:extLst>
              <a:ext uri="{FF2B5EF4-FFF2-40B4-BE49-F238E27FC236}">
                <a16:creationId xmlns:a16="http://schemas.microsoft.com/office/drawing/2014/main" id="{DDD0C9BD-9722-49AE-9955-C8EC411A33B0}"/>
              </a:ext>
            </a:extLst>
          </p:cNvPr>
          <p:cNvSpPr>
            <a:spLocks noGrp="1"/>
          </p:cNvSpPr>
          <p:nvPr>
            <p:ph type="title"/>
          </p:nvPr>
        </p:nvSpPr>
        <p:spPr/>
        <p:txBody>
          <a:bodyPr/>
          <a:lstStyle/>
          <a:p>
            <a:r>
              <a:rPr lang="de-DE" dirty="0"/>
              <a:t>Zero Knowledge Proof</a:t>
            </a:r>
          </a:p>
        </p:txBody>
      </p:sp>
      <p:sp>
        <p:nvSpPr>
          <p:cNvPr id="7" name="Rechteck 6">
            <a:extLst>
              <a:ext uri="{FF2B5EF4-FFF2-40B4-BE49-F238E27FC236}">
                <a16:creationId xmlns:a16="http://schemas.microsoft.com/office/drawing/2014/main" id="{23485A4D-82D1-44C1-A11F-8DE8F2A92DE9}"/>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81CC35BF-0BB2-4BE7-9E45-C3020EB6F368}"/>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321C45CB-53A4-4148-91E1-1DDB3459B9AA}"/>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3</a:t>
            </a:r>
          </a:p>
        </p:txBody>
      </p:sp>
    </p:spTree>
    <p:extLst>
      <p:ext uri="{BB962C8B-B14F-4D97-AF65-F5344CB8AC3E}">
        <p14:creationId xmlns:p14="http://schemas.microsoft.com/office/powerpoint/2010/main" val="671806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DF0330C-7CC3-487E-BD09-DF7EEE1C53D6}"/>
              </a:ext>
            </a:extLst>
          </p:cNvPr>
          <p:cNvSpPr>
            <a:spLocks noGrp="1"/>
          </p:cNvSpPr>
          <p:nvPr>
            <p:ph idx="1"/>
          </p:nvPr>
        </p:nvSpPr>
        <p:spPr>
          <a:xfrm>
            <a:off x="1160122" y="1678317"/>
            <a:ext cx="10515600" cy="4351338"/>
          </a:xfrm>
        </p:spPr>
        <p:txBody>
          <a:bodyPr>
            <a:normAutofit fontScale="85000" lnSpcReduction="20000"/>
          </a:bodyPr>
          <a:lstStyle/>
          <a:p>
            <a:pPr marL="514350" indent="-514350">
              <a:lnSpc>
                <a:spcPct val="150000"/>
              </a:lnSpc>
              <a:buFont typeface="+mj-lt"/>
              <a:buAutoNum type="arabicPeriod"/>
            </a:pPr>
            <a:r>
              <a:rPr lang="de-DE" dirty="0"/>
              <a:t>Hintergrund</a:t>
            </a:r>
          </a:p>
          <a:p>
            <a:pPr marL="514350" indent="-514350">
              <a:lnSpc>
                <a:spcPct val="150000"/>
              </a:lnSpc>
              <a:buFont typeface="+mj-lt"/>
              <a:buAutoNum type="arabicPeriod"/>
            </a:pPr>
            <a:r>
              <a:rPr lang="de-DE" dirty="0"/>
              <a:t>Motivation</a:t>
            </a:r>
          </a:p>
          <a:p>
            <a:pPr marL="514350" indent="-514350">
              <a:lnSpc>
                <a:spcPct val="150000"/>
              </a:lnSpc>
              <a:buFont typeface="+mj-lt"/>
              <a:buAutoNum type="arabicPeriod"/>
            </a:pPr>
            <a:r>
              <a:rPr lang="de-DE" dirty="0"/>
              <a:t>Begriffe</a:t>
            </a:r>
          </a:p>
          <a:p>
            <a:pPr marL="514350" indent="-514350">
              <a:lnSpc>
                <a:spcPct val="150000"/>
              </a:lnSpc>
              <a:buFont typeface="+mj-lt"/>
              <a:buAutoNum type="arabicPeriod"/>
            </a:pPr>
            <a:endParaRPr lang="de-DE" dirty="0"/>
          </a:p>
          <a:p>
            <a:pPr marL="514350" indent="-514350">
              <a:lnSpc>
                <a:spcPct val="150000"/>
              </a:lnSpc>
              <a:buFont typeface="+mj-lt"/>
              <a:buAutoNum type="arabicPeriod"/>
            </a:pPr>
            <a:r>
              <a:rPr lang="de-DE" dirty="0"/>
              <a:t>Protokoll</a:t>
            </a:r>
          </a:p>
          <a:p>
            <a:pPr marL="514350" indent="-514350">
              <a:lnSpc>
                <a:spcPct val="150000"/>
              </a:lnSpc>
              <a:buFont typeface="+mj-lt"/>
              <a:buAutoNum type="arabicPeriod"/>
            </a:pPr>
            <a:r>
              <a:rPr lang="de-DE" dirty="0"/>
              <a:t>Sicherheitsanalyse</a:t>
            </a:r>
          </a:p>
          <a:p>
            <a:pPr marL="514350" indent="-514350">
              <a:lnSpc>
                <a:spcPct val="150000"/>
              </a:lnSpc>
              <a:buFont typeface="+mj-lt"/>
              <a:buAutoNum type="arabicPeriod"/>
            </a:pPr>
            <a:r>
              <a:rPr lang="de-DE" dirty="0"/>
              <a:t>Fazit</a:t>
            </a:r>
          </a:p>
          <a:p>
            <a:pPr marL="514350" indent="-514350">
              <a:lnSpc>
                <a:spcPct val="150000"/>
              </a:lnSpc>
              <a:buFont typeface="+mj-lt"/>
              <a:buAutoNum type="arabicPeriod"/>
            </a:pPr>
            <a:endParaRPr lang="de-DE" dirty="0"/>
          </a:p>
        </p:txBody>
      </p:sp>
      <p:sp>
        <p:nvSpPr>
          <p:cNvPr id="3" name="Datumsplatzhalter 2">
            <a:extLst>
              <a:ext uri="{FF2B5EF4-FFF2-40B4-BE49-F238E27FC236}">
                <a16:creationId xmlns:a16="http://schemas.microsoft.com/office/drawing/2014/main" id="{6BB56B34-12ED-4356-B12E-F9C0BA426CC7}"/>
              </a:ext>
            </a:extLst>
          </p:cNvPr>
          <p:cNvSpPr>
            <a:spLocks noGrp="1"/>
          </p:cNvSpPr>
          <p:nvPr>
            <p:ph type="dt" sz="half" idx="10"/>
          </p:nvPr>
        </p:nvSpPr>
        <p:spPr/>
        <p:txBody>
          <a:bodyPr/>
          <a:lstStyle/>
          <a:p>
            <a:fld id="{28D50BB7-E2B5-4873-9F23-4433FF9FF057}" type="datetime1">
              <a:rPr lang="de-DE" smtClean="0"/>
              <a:t>10.01.2018</a:t>
            </a:fld>
            <a:endParaRPr lang="en-US" dirty="0"/>
          </a:p>
        </p:txBody>
      </p:sp>
      <p:sp>
        <p:nvSpPr>
          <p:cNvPr id="4" name="Fußzeilenplatzhalter 3">
            <a:extLst>
              <a:ext uri="{FF2B5EF4-FFF2-40B4-BE49-F238E27FC236}">
                <a16:creationId xmlns:a16="http://schemas.microsoft.com/office/drawing/2014/main" id="{C26891DF-BC6B-4255-B042-C2EEE5CDEB40}"/>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32C0C543-AAB2-4DB7-95C6-5C7895B821B2}"/>
              </a:ext>
            </a:extLst>
          </p:cNvPr>
          <p:cNvSpPr>
            <a:spLocks noGrp="1"/>
          </p:cNvSpPr>
          <p:nvPr>
            <p:ph type="sldNum" sz="quarter" idx="4"/>
          </p:nvPr>
        </p:nvSpPr>
        <p:spPr/>
        <p:txBody>
          <a:bodyPr/>
          <a:lstStyle/>
          <a:p>
            <a:fld id="{95B0EFA8-D4E6-438F-A5A4-BE862A6AB6EC}" type="slidenum">
              <a:rPr lang="en-US" smtClean="0"/>
              <a:pPr/>
              <a:t>2</a:t>
            </a:fld>
            <a:endParaRPr lang="en-US" dirty="0"/>
          </a:p>
        </p:txBody>
      </p:sp>
      <p:sp>
        <p:nvSpPr>
          <p:cNvPr id="6" name="Titel 5">
            <a:extLst>
              <a:ext uri="{FF2B5EF4-FFF2-40B4-BE49-F238E27FC236}">
                <a16:creationId xmlns:a16="http://schemas.microsoft.com/office/drawing/2014/main" id="{81BC0A14-67FD-48B9-8C0D-170778BDE3A6}"/>
              </a:ext>
            </a:extLst>
          </p:cNvPr>
          <p:cNvSpPr>
            <a:spLocks noGrp="1"/>
          </p:cNvSpPr>
          <p:nvPr>
            <p:ph type="title"/>
          </p:nvPr>
        </p:nvSpPr>
        <p:spPr/>
        <p:txBody>
          <a:bodyPr/>
          <a:lstStyle/>
          <a:p>
            <a:r>
              <a:rPr lang="de-DE" dirty="0"/>
              <a:t>Gliederung</a:t>
            </a:r>
          </a:p>
        </p:txBody>
      </p:sp>
      <p:grpSp>
        <p:nvGrpSpPr>
          <p:cNvPr id="27" name="Gruppieren 26">
            <a:extLst>
              <a:ext uri="{FF2B5EF4-FFF2-40B4-BE49-F238E27FC236}">
                <a16:creationId xmlns:a16="http://schemas.microsoft.com/office/drawing/2014/main" id="{7B6810D6-14D4-4835-9B92-23CFF5AD96E4}"/>
              </a:ext>
            </a:extLst>
          </p:cNvPr>
          <p:cNvGrpSpPr/>
          <p:nvPr/>
        </p:nvGrpSpPr>
        <p:grpSpPr>
          <a:xfrm>
            <a:off x="5577840" y="2606672"/>
            <a:ext cx="5058031" cy="2882348"/>
            <a:chOff x="6151025" y="2416172"/>
            <a:chExt cx="5058031" cy="2882348"/>
          </a:xfrm>
        </p:grpSpPr>
        <p:grpSp>
          <p:nvGrpSpPr>
            <p:cNvPr id="19" name="Gruppieren 18">
              <a:extLst>
                <a:ext uri="{FF2B5EF4-FFF2-40B4-BE49-F238E27FC236}">
                  <a16:creationId xmlns:a16="http://schemas.microsoft.com/office/drawing/2014/main" id="{A2A55AD5-3818-4819-9801-4ABEC6BCC41A}"/>
                </a:ext>
              </a:extLst>
            </p:cNvPr>
            <p:cNvGrpSpPr/>
            <p:nvPr/>
          </p:nvGrpSpPr>
          <p:grpSpPr>
            <a:xfrm rot="1338305">
              <a:off x="6151025" y="2416172"/>
              <a:ext cx="5058031" cy="2062034"/>
              <a:chOff x="5958071" y="1872504"/>
              <a:chExt cx="5058031" cy="2062034"/>
            </a:xfrm>
          </p:grpSpPr>
          <p:pic>
            <p:nvPicPr>
              <p:cNvPr id="12" name="Picture 26" descr="https://www.iconexperience.com/_img/g_collection_png/standard/256x256/passport.png">
                <a:extLst>
                  <a:ext uri="{FF2B5EF4-FFF2-40B4-BE49-F238E27FC236}">
                    <a16:creationId xmlns:a16="http://schemas.microsoft.com/office/drawing/2014/main" id="{B525E914-5C32-4B72-B6E6-54BF25DE72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60784">
                <a:off x="8160736" y="1949230"/>
                <a:ext cx="797744" cy="91404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8" descr="https://www.iconexperience.com/_img/g_collection_png/standard/512x512/server_network.png">
                <a:extLst>
                  <a:ext uri="{FF2B5EF4-FFF2-40B4-BE49-F238E27FC236}">
                    <a16:creationId xmlns:a16="http://schemas.microsoft.com/office/drawing/2014/main" id="{7813597D-B58F-4BF8-A524-3206355A3F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1735" y="2052964"/>
                <a:ext cx="1642175" cy="188157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2" descr="https://www.iconexperience.com/_img/g_collection_png/standard/256x256/key2.png">
                <a:extLst>
                  <a:ext uri="{FF2B5EF4-FFF2-40B4-BE49-F238E27FC236}">
                    <a16:creationId xmlns:a16="http://schemas.microsoft.com/office/drawing/2014/main" id="{90FD50E5-528B-474A-952D-483AFDB09E84}"/>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2734" b="89844" l="9766" r="97266">
                            <a14:foregroundMark x1="90234" y1="25781" x2="91016" y2="34766"/>
                            <a14:foregroundMark x1="92578" y1="27734" x2="96484" y2="37109"/>
                            <a14:foregroundMark x1="97266" y1="32031" x2="89453" y2="39844"/>
                            <a14:foregroundMark x1="79297" y1="12500" x2="55078" y2="16797"/>
                            <a14:foregroundMark x1="58594" y1="14453" x2="71875" y2="10938"/>
                            <a14:foregroundMark x1="56250" y1="12891" x2="73438" y2="273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5958071" y="2400330"/>
                <a:ext cx="786626" cy="9806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8" descr="https://www.iconexperience.com/_img/g_collection_png/standard/512x512/server_network.png">
                <a:extLst>
                  <a:ext uri="{FF2B5EF4-FFF2-40B4-BE49-F238E27FC236}">
                    <a16:creationId xmlns:a16="http://schemas.microsoft.com/office/drawing/2014/main" id="{59A58F2A-EC78-426B-AAA6-7C76567DCF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3927" y="2035965"/>
                <a:ext cx="1642175" cy="18815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4" descr="https://www.iconexperience.com/_img/g_collection_png/standard/256x256/key.png">
                <a:extLst>
                  <a:ext uri="{FF2B5EF4-FFF2-40B4-BE49-F238E27FC236}">
                    <a16:creationId xmlns:a16="http://schemas.microsoft.com/office/drawing/2014/main" id="{912FBC1F-0379-4027-A927-3A4F512F8EAB}"/>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2344" b="99609" l="391" r="98438">
                            <a14:foregroundMark x1="59375" y1="9766" x2="84766" y2="5859"/>
                            <a14:foregroundMark x1="87500" y1="8984" x2="87500" y2="14063"/>
                            <a14:foregroundMark x1="86719" y1="33203" x2="88281" y2="33984"/>
                            <a14:foregroundMark x1="89453" y1="14844" x2="92050" y2="16900"/>
                            <a14:foregroundMark x1="81250" y1="8203" x2="60938" y2="2344"/>
                            <a14:foregroundMark x1="10938" y1="76953" x2="17969" y2="87891"/>
                            <a14:foregroundMark x1="19531" y1="86328" x2="391" y2="86328"/>
                            <a14:foregroundMark x1="19531" y1="84375" x2="19531" y2="92188"/>
                            <a14:foregroundMark x1="24219" y1="89453" x2="23047" y2="94531"/>
                            <a14:foregroundMark x1="25781" y1="92969" x2="29297" y2="99609"/>
                            <a14:backgroundMark x1="96875" y1="16406" x2="98438" y2="31641"/>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10269539" y="2507990"/>
                <a:ext cx="720795" cy="765312"/>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erade Verbindung mit Pfeil 10">
                <a:extLst>
                  <a:ext uri="{FF2B5EF4-FFF2-40B4-BE49-F238E27FC236}">
                    <a16:creationId xmlns:a16="http://schemas.microsoft.com/office/drawing/2014/main" id="{B0CF0014-C8A9-4190-B9A3-E42EF492AC9F}"/>
                  </a:ext>
                </a:extLst>
              </p:cNvPr>
              <p:cNvCxnSpPr>
                <a:cxnSpLocks/>
              </p:cNvCxnSpPr>
              <p:nvPr/>
            </p:nvCxnSpPr>
            <p:spPr>
              <a:xfrm flipV="1">
                <a:off x="7474857" y="2863218"/>
                <a:ext cx="2191657" cy="823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3" name="Gruppieren 12">
                <a:extLst>
                  <a:ext uri="{FF2B5EF4-FFF2-40B4-BE49-F238E27FC236}">
                    <a16:creationId xmlns:a16="http://schemas.microsoft.com/office/drawing/2014/main" id="{432477D0-7B8A-416D-85AC-4327FE3EA5C6}"/>
                  </a:ext>
                </a:extLst>
              </p:cNvPr>
              <p:cNvGrpSpPr/>
              <p:nvPr/>
            </p:nvGrpSpPr>
            <p:grpSpPr>
              <a:xfrm>
                <a:off x="8716437" y="1872504"/>
                <a:ext cx="441051" cy="449956"/>
                <a:chOff x="2975429" y="2177144"/>
                <a:chExt cx="420914" cy="411446"/>
              </a:xfrm>
            </p:grpSpPr>
            <p:sp>
              <p:nvSpPr>
                <p:cNvPr id="14" name="Ellipse 13">
                  <a:extLst>
                    <a:ext uri="{FF2B5EF4-FFF2-40B4-BE49-F238E27FC236}">
                      <a16:creationId xmlns:a16="http://schemas.microsoft.com/office/drawing/2014/main" id="{39729566-89E8-4D98-AFCB-6789390A6FB0}"/>
                    </a:ext>
                  </a:extLst>
                </p:cNvPr>
                <p:cNvSpPr/>
                <p:nvPr/>
              </p:nvSpPr>
              <p:spPr>
                <a:xfrm>
                  <a:off x="2975429" y="2177144"/>
                  <a:ext cx="420914" cy="411446"/>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25000" dirty="0"/>
                </a:p>
              </p:txBody>
            </p:sp>
            <p:grpSp>
              <p:nvGrpSpPr>
                <p:cNvPr id="15" name="Gruppieren 14">
                  <a:extLst>
                    <a:ext uri="{FF2B5EF4-FFF2-40B4-BE49-F238E27FC236}">
                      <a16:creationId xmlns:a16="http://schemas.microsoft.com/office/drawing/2014/main" id="{7CEB1DA5-8C20-4240-A563-6C4D37C7A968}"/>
                    </a:ext>
                  </a:extLst>
                </p:cNvPr>
                <p:cNvGrpSpPr/>
                <p:nvPr/>
              </p:nvGrpSpPr>
              <p:grpSpPr>
                <a:xfrm rot="12970512" flipH="1">
                  <a:off x="3125567" y="2263555"/>
                  <a:ext cx="120638" cy="214811"/>
                  <a:chOff x="3663321" y="2076290"/>
                  <a:chExt cx="375279" cy="357349"/>
                </a:xfrm>
              </p:grpSpPr>
              <p:sp>
                <p:nvSpPr>
                  <p:cNvPr id="16" name="Rechteck 15">
                    <a:extLst>
                      <a:ext uri="{FF2B5EF4-FFF2-40B4-BE49-F238E27FC236}">
                        <a16:creationId xmlns:a16="http://schemas.microsoft.com/office/drawing/2014/main" id="{F52146BB-EE04-43E3-A230-07E3C7648241}"/>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439719E5-6D24-469A-B4C4-8B8894C95528}"/>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pic>
          <p:nvPicPr>
            <p:cNvPr id="20" name="Picture 8" descr="https://lh3.googleusercontent.com/UrY7BAZ-XfXGpfkeWg0zCCeo-7ras4DCoRalC_WXXWTK9q5b0Iw7B0YQMsVxZaNB7DM=w300">
              <a:extLst>
                <a:ext uri="{FF2B5EF4-FFF2-40B4-BE49-F238E27FC236}">
                  <a16:creationId xmlns:a16="http://schemas.microsoft.com/office/drawing/2014/main" id="{5D110E1E-22F6-47F6-A053-B16974C7E60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1515" y="3589896"/>
              <a:ext cx="1200919" cy="120091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2" descr="https://upload.wikimedia.org/wikipedia/commons/thumb/1/18/GitLab_Logo.svg/1200px-GitLab_Logo.svg.png">
              <a:extLst>
                <a:ext uri="{FF2B5EF4-FFF2-40B4-BE49-F238E27FC236}">
                  <a16:creationId xmlns:a16="http://schemas.microsoft.com/office/drawing/2014/main" id="{11A931A1-2034-4B5A-BE8A-5859926F058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9368" y="3357607"/>
              <a:ext cx="1020153" cy="94288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https://www.iconexperience.com/_img/g_collection_png/standard/512x512/criminal.png">
              <a:extLst>
                <a:ext uri="{FF2B5EF4-FFF2-40B4-BE49-F238E27FC236}">
                  <a16:creationId xmlns:a16="http://schemas.microsoft.com/office/drawing/2014/main" id="{529D8B7C-79FC-4B6F-8B55-9689F3BCCE6C}"/>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2734" b="96875" l="9961" r="89844">
                          <a14:foregroundMark x1="41406" y1="59961" x2="27930" y2="96875"/>
                          <a14:foregroundMark x1="27930" y1="96875" x2="53125" y2="66406"/>
                          <a14:foregroundMark x1="53125" y1="66406" x2="53125" y2="65820"/>
                          <a14:foregroundMark x1="37500" y1="12891" x2="65820" y2="14844"/>
                          <a14:foregroundMark x1="65820" y1="10938" x2="74805" y2="11914"/>
                          <a14:foregroundMark x1="69922" y1="12891" x2="66797" y2="10938"/>
                          <a14:foregroundMark x1="40625" y1="4297" x2="67188" y2="9375"/>
                          <a14:foregroundMark x1="55273" y1="2734" x2="54883" y2="5469"/>
                        </a14:backgroundRemoval>
                      </a14:imgEffect>
                    </a14:imgLayer>
                  </a14:imgProps>
                </a:ext>
                <a:ext uri="{28A0092B-C50C-407E-A947-70E740481C1C}">
                  <a14:useLocalDpi xmlns:a14="http://schemas.microsoft.com/office/drawing/2010/main" val="0"/>
                </a:ext>
              </a:extLst>
            </a:blip>
            <a:srcRect/>
            <a:stretch>
              <a:fillRect/>
            </a:stretch>
          </p:blipFill>
          <p:spPr bwMode="auto">
            <a:xfrm>
              <a:off x="8692339" y="3972580"/>
              <a:ext cx="1276651" cy="1276651"/>
            </a:xfrm>
            <a:prstGeom prst="rect">
              <a:avLst/>
            </a:prstGeom>
            <a:noFill/>
            <a:extLst>
              <a:ext uri="{909E8E84-426E-40DD-AFC4-6F175D3DCCD1}">
                <a14:hiddenFill xmlns:a14="http://schemas.microsoft.com/office/drawing/2010/main">
                  <a:solidFill>
                    <a:srgbClr val="FFFFFF"/>
                  </a:solidFill>
                </a14:hiddenFill>
              </a:ext>
            </a:extLst>
          </p:spPr>
        </p:pic>
        <p:sp>
          <p:nvSpPr>
            <p:cNvPr id="25" name="Verbotsymbol 24">
              <a:extLst>
                <a:ext uri="{FF2B5EF4-FFF2-40B4-BE49-F238E27FC236}">
                  <a16:creationId xmlns:a16="http://schemas.microsoft.com/office/drawing/2014/main" id="{0E15D804-3FFC-4481-AB15-ADD8C1EE19B3}"/>
                </a:ext>
              </a:extLst>
            </p:cNvPr>
            <p:cNvSpPr/>
            <p:nvPr/>
          </p:nvSpPr>
          <p:spPr>
            <a:xfrm>
              <a:off x="8623464" y="3937044"/>
              <a:ext cx="1383229" cy="1361476"/>
            </a:xfrm>
            <a:prstGeom prst="noSmoking">
              <a:avLst>
                <a:gd name="adj" fmla="val 118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pic>
          <p:nvPicPr>
            <p:cNvPr id="26" name="Picture 22" descr="https://upload.wikimedia.org/wikipedia/de/thumb/9/9f/Twitter_bird_logo_2012.svg/1200px-Twitter_bird_logo_2012.svg.png">
              <a:extLst>
                <a:ext uri="{FF2B5EF4-FFF2-40B4-BE49-F238E27FC236}">
                  <a16:creationId xmlns:a16="http://schemas.microsoft.com/office/drawing/2014/main" id="{5DDD6459-A5E7-44E5-8212-3371D1B4EAE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84426" y="4276256"/>
              <a:ext cx="1145724" cy="93193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791821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2">
                                            <p:txEl>
                                              <p:pRg st="1" end="1"/>
                                            </p:txEl>
                                          </p:spTgt>
                                        </p:tgtEl>
                                        <p:attrNameLst>
                                          <p:attrName>style.opacity</p:attrName>
                                        </p:attrNameLst>
                                      </p:cBhvr>
                                      <p:to>
                                        <p:strVal val="0.25"/>
                                      </p:to>
                                    </p:set>
                                    <p:animEffect filter="image" prLst="opacity: 0.25">
                                      <p:cBhvr rctx="IE">
                                        <p:cTn id="7" dur="indefinite"/>
                                        <p:tgtEl>
                                          <p:spTgt spid="2">
                                            <p:txEl>
                                              <p:pRg st="1" end="1"/>
                                            </p:txEl>
                                          </p:spTgt>
                                        </p:tgtEl>
                                      </p:cBhvr>
                                    </p:animEffect>
                                  </p:childTnLst>
                                </p:cTn>
                              </p:par>
                              <p:par>
                                <p:cTn id="8" presetID="9" presetClass="emph" presetSubtype="0" nodeType="withEffect">
                                  <p:stCondLst>
                                    <p:cond delay="0"/>
                                  </p:stCondLst>
                                  <p:childTnLst>
                                    <p:set>
                                      <p:cBhvr>
                                        <p:cTn id="9" dur="indefinite"/>
                                        <p:tgtEl>
                                          <p:spTgt spid="2">
                                            <p:txEl>
                                              <p:pRg st="2" end="2"/>
                                            </p:txEl>
                                          </p:spTgt>
                                        </p:tgtEl>
                                        <p:attrNameLst>
                                          <p:attrName>style.opacity</p:attrName>
                                        </p:attrNameLst>
                                      </p:cBhvr>
                                      <p:to>
                                        <p:strVal val="0.25"/>
                                      </p:to>
                                    </p:set>
                                    <p:animEffect filter="image" prLst="opacity: 0.25">
                                      <p:cBhvr rctx="IE">
                                        <p:cTn id="10" dur="indefinite"/>
                                        <p:tgtEl>
                                          <p:spTgt spid="2">
                                            <p:txEl>
                                              <p:pRg st="2" end="2"/>
                                            </p:txEl>
                                          </p:spTgt>
                                        </p:tgtEl>
                                      </p:cBhvr>
                                    </p:animEffect>
                                  </p:childTnLst>
                                </p:cTn>
                              </p:par>
                              <p:par>
                                <p:cTn id="11" presetID="9" presetClass="emph" presetSubtype="0" nodeType="withEffect">
                                  <p:stCondLst>
                                    <p:cond delay="0"/>
                                  </p:stCondLst>
                                  <p:childTnLst>
                                    <p:set>
                                      <p:cBhvr>
                                        <p:cTn id="12" dur="indefinite"/>
                                        <p:tgtEl>
                                          <p:spTgt spid="2">
                                            <p:txEl>
                                              <p:pRg st="4" end="4"/>
                                            </p:txEl>
                                          </p:spTgt>
                                        </p:tgtEl>
                                        <p:attrNameLst>
                                          <p:attrName>style.opacity</p:attrName>
                                        </p:attrNameLst>
                                      </p:cBhvr>
                                      <p:to>
                                        <p:strVal val="0.25"/>
                                      </p:to>
                                    </p:set>
                                    <p:animEffect filter="image" prLst="opacity: 0.25">
                                      <p:cBhvr rctx="IE">
                                        <p:cTn id="13" dur="indefinite"/>
                                        <p:tgtEl>
                                          <p:spTgt spid="2">
                                            <p:txEl>
                                              <p:pRg st="4" end="4"/>
                                            </p:txEl>
                                          </p:spTgt>
                                        </p:tgtEl>
                                      </p:cBhvr>
                                    </p:animEffect>
                                  </p:childTnLst>
                                </p:cTn>
                              </p:par>
                              <p:par>
                                <p:cTn id="14" presetID="9" presetClass="emph" presetSubtype="0" nodeType="withEffect">
                                  <p:stCondLst>
                                    <p:cond delay="0"/>
                                  </p:stCondLst>
                                  <p:childTnLst>
                                    <p:set>
                                      <p:cBhvr>
                                        <p:cTn id="15" dur="indefinite"/>
                                        <p:tgtEl>
                                          <p:spTgt spid="2">
                                            <p:txEl>
                                              <p:pRg st="5" end="5"/>
                                            </p:txEl>
                                          </p:spTgt>
                                        </p:tgtEl>
                                        <p:attrNameLst>
                                          <p:attrName>style.opacity</p:attrName>
                                        </p:attrNameLst>
                                      </p:cBhvr>
                                      <p:to>
                                        <p:strVal val="0.25"/>
                                      </p:to>
                                    </p:set>
                                    <p:animEffect filter="image" prLst="opacity: 0.25">
                                      <p:cBhvr rctx="IE">
                                        <p:cTn id="16" dur="indefinite"/>
                                        <p:tgtEl>
                                          <p:spTgt spid="2">
                                            <p:txEl>
                                              <p:pRg st="5" end="5"/>
                                            </p:txEl>
                                          </p:spTgt>
                                        </p:tgtEl>
                                      </p:cBhvr>
                                    </p:animEffect>
                                  </p:childTnLst>
                                </p:cTn>
                              </p:par>
                              <p:par>
                                <p:cTn id="17" presetID="9" presetClass="emph" presetSubtype="0" nodeType="withEffect">
                                  <p:stCondLst>
                                    <p:cond delay="0"/>
                                  </p:stCondLst>
                                  <p:childTnLst>
                                    <p:set>
                                      <p:cBhvr>
                                        <p:cTn id="18" dur="indefinite"/>
                                        <p:tgtEl>
                                          <p:spTgt spid="2">
                                            <p:txEl>
                                              <p:pRg st="6" end="6"/>
                                            </p:txEl>
                                          </p:spTgt>
                                        </p:tgtEl>
                                        <p:attrNameLst>
                                          <p:attrName>style.opacity</p:attrName>
                                        </p:attrNameLst>
                                      </p:cBhvr>
                                      <p:to>
                                        <p:strVal val="0.25"/>
                                      </p:to>
                                    </p:set>
                                    <p:animEffect filter="image" prLst="opacity: 0.25">
                                      <p:cBhvr rctx="IE">
                                        <p:cTn id="19" dur="indefinite"/>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A1F13F7-E237-4911-AE8B-E4FF1A71A778}"/>
              </a:ext>
            </a:extLst>
          </p:cNvPr>
          <p:cNvSpPr>
            <a:spLocks noGrp="1"/>
          </p:cNvSpPr>
          <p:nvPr>
            <p:ph idx="1"/>
          </p:nvPr>
        </p:nvSpPr>
        <p:spPr>
          <a:xfrm>
            <a:off x="1047708" y="2715163"/>
            <a:ext cx="3545505" cy="329533"/>
          </a:xfrm>
        </p:spPr>
        <p:txBody>
          <a:bodyPr>
            <a:normAutofit fontScale="70000" lnSpcReduction="20000"/>
          </a:bodyPr>
          <a:lstStyle/>
          <a:p>
            <a:pPr marL="0" indent="0">
              <a:buNone/>
            </a:pPr>
            <a:r>
              <a:rPr lang="de-DE" dirty="0"/>
              <a:t>1. </a:t>
            </a:r>
            <a:r>
              <a:rPr lang="de-DE" dirty="0" err="1"/>
              <a:t>Commitet</a:t>
            </a:r>
            <a:r>
              <a:rPr lang="de-DE" dirty="0"/>
              <a:t> sich auf einen Wert</a:t>
            </a:r>
          </a:p>
        </p:txBody>
      </p:sp>
      <p:sp>
        <p:nvSpPr>
          <p:cNvPr id="3" name="Datumsplatzhalter 2">
            <a:extLst>
              <a:ext uri="{FF2B5EF4-FFF2-40B4-BE49-F238E27FC236}">
                <a16:creationId xmlns:a16="http://schemas.microsoft.com/office/drawing/2014/main" id="{0733F768-9698-4FFA-BBD7-BBE91BC4FCBB}"/>
              </a:ext>
            </a:extLst>
          </p:cNvPr>
          <p:cNvSpPr>
            <a:spLocks noGrp="1"/>
          </p:cNvSpPr>
          <p:nvPr>
            <p:ph type="dt" sz="half" idx="10"/>
          </p:nvPr>
        </p:nvSpPr>
        <p:spPr/>
        <p:txBody>
          <a:bodyPr/>
          <a:lstStyle/>
          <a:p>
            <a:fld id="{28D50BB7-E2B5-4873-9F23-4433FF9FF057}" type="datetime1">
              <a:rPr lang="de-DE" smtClean="0"/>
              <a:t>10.01.2018</a:t>
            </a:fld>
            <a:endParaRPr lang="en-US" dirty="0"/>
          </a:p>
        </p:txBody>
      </p:sp>
      <p:sp>
        <p:nvSpPr>
          <p:cNvPr id="4" name="Fußzeilenplatzhalter 3">
            <a:extLst>
              <a:ext uri="{FF2B5EF4-FFF2-40B4-BE49-F238E27FC236}">
                <a16:creationId xmlns:a16="http://schemas.microsoft.com/office/drawing/2014/main" id="{655B83BE-A4F2-46DA-9948-54C2A2A049BC}"/>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CA904C38-1105-48AD-8BC1-4940822EDA1C}"/>
              </a:ext>
            </a:extLst>
          </p:cNvPr>
          <p:cNvSpPr>
            <a:spLocks noGrp="1"/>
          </p:cNvSpPr>
          <p:nvPr>
            <p:ph type="sldNum" sz="quarter" idx="4"/>
          </p:nvPr>
        </p:nvSpPr>
        <p:spPr/>
        <p:txBody>
          <a:bodyPr/>
          <a:lstStyle/>
          <a:p>
            <a:fld id="{95B0EFA8-D4E6-438F-A5A4-BE862A6AB6EC}" type="slidenum">
              <a:rPr lang="en-US" smtClean="0"/>
              <a:pPr/>
              <a:t>20</a:t>
            </a:fld>
            <a:endParaRPr lang="en-US" dirty="0"/>
          </a:p>
        </p:txBody>
      </p:sp>
      <p:sp>
        <p:nvSpPr>
          <p:cNvPr id="6" name="Titel 5">
            <a:extLst>
              <a:ext uri="{FF2B5EF4-FFF2-40B4-BE49-F238E27FC236}">
                <a16:creationId xmlns:a16="http://schemas.microsoft.com/office/drawing/2014/main" id="{DDD0C9BD-9722-49AE-9955-C8EC411A33B0}"/>
              </a:ext>
            </a:extLst>
          </p:cNvPr>
          <p:cNvSpPr>
            <a:spLocks noGrp="1"/>
          </p:cNvSpPr>
          <p:nvPr>
            <p:ph type="title"/>
          </p:nvPr>
        </p:nvSpPr>
        <p:spPr/>
        <p:txBody>
          <a:bodyPr>
            <a:normAutofit/>
          </a:bodyPr>
          <a:lstStyle/>
          <a:p>
            <a:r>
              <a:rPr lang="de-DE" sz="4000" dirty="0"/>
              <a:t>Zero Knowledge Proof</a:t>
            </a:r>
          </a:p>
        </p:txBody>
      </p:sp>
      <p:sp>
        <p:nvSpPr>
          <p:cNvPr id="35" name="Rechteck 34">
            <a:extLst>
              <a:ext uri="{FF2B5EF4-FFF2-40B4-BE49-F238E27FC236}">
                <a16:creationId xmlns:a16="http://schemas.microsoft.com/office/drawing/2014/main" id="{9A85053F-7AA6-40A6-9107-7EE79769777B}"/>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6" name="Gleichschenkliges Dreieck 35">
            <a:extLst>
              <a:ext uri="{FF2B5EF4-FFF2-40B4-BE49-F238E27FC236}">
                <a16:creationId xmlns:a16="http://schemas.microsoft.com/office/drawing/2014/main" id="{C6D2EBB8-FCB0-467B-8022-7EA1CC56C9B1}"/>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7" name="Textfeld 9">
            <a:extLst>
              <a:ext uri="{FF2B5EF4-FFF2-40B4-BE49-F238E27FC236}">
                <a16:creationId xmlns:a16="http://schemas.microsoft.com/office/drawing/2014/main" id="{40A7CF0D-2445-42B1-ABF5-DB7D85F7267A}"/>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3</a:t>
            </a:r>
          </a:p>
        </p:txBody>
      </p:sp>
      <p:grpSp>
        <p:nvGrpSpPr>
          <p:cNvPr id="10" name="Gruppieren 9">
            <a:extLst>
              <a:ext uri="{FF2B5EF4-FFF2-40B4-BE49-F238E27FC236}">
                <a16:creationId xmlns:a16="http://schemas.microsoft.com/office/drawing/2014/main" id="{36E0CB4D-47E4-4321-A1F4-6A15661B2F69}"/>
              </a:ext>
            </a:extLst>
          </p:cNvPr>
          <p:cNvGrpSpPr/>
          <p:nvPr/>
        </p:nvGrpSpPr>
        <p:grpSpPr>
          <a:xfrm>
            <a:off x="2492618" y="1782238"/>
            <a:ext cx="933154" cy="803572"/>
            <a:chOff x="9358704" y="4631761"/>
            <a:chExt cx="933154" cy="803572"/>
          </a:xfrm>
        </p:grpSpPr>
        <p:sp>
          <p:nvSpPr>
            <p:cNvPr id="11" name="Smiley 10">
              <a:extLst>
                <a:ext uri="{FF2B5EF4-FFF2-40B4-BE49-F238E27FC236}">
                  <a16:creationId xmlns:a16="http://schemas.microsoft.com/office/drawing/2014/main" id="{33F9AA9E-EE48-47B4-A1E8-92017458238A}"/>
                </a:ext>
              </a:extLst>
            </p:cNvPr>
            <p:cNvSpPr/>
            <p:nvPr/>
          </p:nvSpPr>
          <p:spPr>
            <a:xfrm>
              <a:off x="9454535" y="4631761"/>
              <a:ext cx="464024" cy="440849"/>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86A7AE50-0B26-4E80-9112-D96F7CA98302}"/>
                </a:ext>
              </a:extLst>
            </p:cNvPr>
            <p:cNvSpPr txBox="1"/>
            <p:nvPr/>
          </p:nvSpPr>
          <p:spPr>
            <a:xfrm>
              <a:off x="9358704" y="5066001"/>
              <a:ext cx="933154" cy="369332"/>
            </a:xfrm>
            <a:prstGeom prst="rect">
              <a:avLst/>
            </a:prstGeom>
            <a:noFill/>
          </p:spPr>
          <p:txBody>
            <a:bodyPr wrap="square" rtlCol="0">
              <a:spAutoFit/>
            </a:bodyPr>
            <a:lstStyle/>
            <a:p>
              <a:r>
                <a:rPr lang="de-DE" dirty="0">
                  <a:solidFill>
                    <a:schemeClr val="accent6">
                      <a:lumMod val="50000"/>
                    </a:schemeClr>
                  </a:solidFill>
                </a:rPr>
                <a:t>ALICE</a:t>
              </a:r>
            </a:p>
          </p:txBody>
        </p:sp>
      </p:grpSp>
      <p:grpSp>
        <p:nvGrpSpPr>
          <p:cNvPr id="13" name="Gruppieren 12">
            <a:extLst>
              <a:ext uri="{FF2B5EF4-FFF2-40B4-BE49-F238E27FC236}">
                <a16:creationId xmlns:a16="http://schemas.microsoft.com/office/drawing/2014/main" id="{947D87DF-A20F-45E6-A5F2-675261AA80F8}"/>
              </a:ext>
            </a:extLst>
          </p:cNvPr>
          <p:cNvGrpSpPr/>
          <p:nvPr/>
        </p:nvGrpSpPr>
        <p:grpSpPr>
          <a:xfrm>
            <a:off x="8918349" y="1799478"/>
            <a:ext cx="933154" cy="808717"/>
            <a:chOff x="10072048" y="4633225"/>
            <a:chExt cx="933154" cy="808717"/>
          </a:xfrm>
        </p:grpSpPr>
        <p:sp>
          <p:nvSpPr>
            <p:cNvPr id="14" name="Smiley 13">
              <a:extLst>
                <a:ext uri="{FF2B5EF4-FFF2-40B4-BE49-F238E27FC236}">
                  <a16:creationId xmlns:a16="http://schemas.microsoft.com/office/drawing/2014/main" id="{0AD423A3-DD0C-4AEC-9DB5-0C4E83D25509}"/>
                </a:ext>
              </a:extLst>
            </p:cNvPr>
            <p:cNvSpPr/>
            <p:nvPr/>
          </p:nvSpPr>
          <p:spPr>
            <a:xfrm>
              <a:off x="10117801" y="4633225"/>
              <a:ext cx="464024" cy="440849"/>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15" name="Textfeld 14">
              <a:extLst>
                <a:ext uri="{FF2B5EF4-FFF2-40B4-BE49-F238E27FC236}">
                  <a16:creationId xmlns:a16="http://schemas.microsoft.com/office/drawing/2014/main" id="{FA19E8B4-53A2-47DC-A131-494F4486F489}"/>
                </a:ext>
              </a:extLst>
            </p:cNvPr>
            <p:cNvSpPr txBox="1"/>
            <p:nvPr/>
          </p:nvSpPr>
          <p:spPr>
            <a:xfrm>
              <a:off x="10072048" y="5072610"/>
              <a:ext cx="933154" cy="369332"/>
            </a:xfrm>
            <a:prstGeom prst="rect">
              <a:avLst/>
            </a:prstGeom>
            <a:noFill/>
          </p:spPr>
          <p:txBody>
            <a:bodyPr wrap="square" rtlCol="0">
              <a:spAutoFit/>
            </a:bodyPr>
            <a:lstStyle/>
            <a:p>
              <a:r>
                <a:rPr lang="de-DE" dirty="0">
                  <a:solidFill>
                    <a:schemeClr val="accent2">
                      <a:lumMod val="50000"/>
                    </a:schemeClr>
                  </a:solidFill>
                </a:rPr>
                <a:t>BOB</a:t>
              </a:r>
            </a:p>
          </p:txBody>
        </p:sp>
      </p:grpSp>
      <p:sp>
        <p:nvSpPr>
          <p:cNvPr id="16" name="Inhaltsplatzhalter 1">
            <a:extLst>
              <a:ext uri="{FF2B5EF4-FFF2-40B4-BE49-F238E27FC236}">
                <a16:creationId xmlns:a16="http://schemas.microsoft.com/office/drawing/2014/main" id="{42FD3629-4A68-42F9-AC1F-BFCAD5AE3672}"/>
              </a:ext>
            </a:extLst>
          </p:cNvPr>
          <p:cNvSpPr txBox="1">
            <a:spLocks/>
          </p:cNvSpPr>
          <p:nvPr/>
        </p:nvSpPr>
        <p:spPr>
          <a:xfrm>
            <a:off x="7251985" y="3556896"/>
            <a:ext cx="3888258" cy="369332"/>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dirty="0"/>
              <a:t>2. Generiert Zufallszahl = Challenge</a:t>
            </a:r>
          </a:p>
        </p:txBody>
      </p:sp>
      <p:sp>
        <p:nvSpPr>
          <p:cNvPr id="17" name="Inhaltsplatzhalter 1">
            <a:extLst>
              <a:ext uri="{FF2B5EF4-FFF2-40B4-BE49-F238E27FC236}">
                <a16:creationId xmlns:a16="http://schemas.microsoft.com/office/drawing/2014/main" id="{BAA7D0B3-9F8D-44AE-B907-C812BAF2C84E}"/>
              </a:ext>
            </a:extLst>
          </p:cNvPr>
          <p:cNvSpPr txBox="1">
            <a:spLocks/>
          </p:cNvSpPr>
          <p:nvPr/>
        </p:nvSpPr>
        <p:spPr>
          <a:xfrm>
            <a:off x="972323" y="4464781"/>
            <a:ext cx="3696273" cy="32953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dirty="0"/>
              <a:t>3. Versucht die Challenge zu lösen</a:t>
            </a:r>
          </a:p>
        </p:txBody>
      </p:sp>
      <p:sp>
        <p:nvSpPr>
          <p:cNvPr id="18" name="Inhaltsplatzhalter 1">
            <a:extLst>
              <a:ext uri="{FF2B5EF4-FFF2-40B4-BE49-F238E27FC236}">
                <a16:creationId xmlns:a16="http://schemas.microsoft.com/office/drawing/2014/main" id="{40FF70B2-0416-4E21-B080-C5F401DD077F}"/>
              </a:ext>
            </a:extLst>
          </p:cNvPr>
          <p:cNvSpPr txBox="1">
            <a:spLocks/>
          </p:cNvSpPr>
          <p:nvPr/>
        </p:nvSpPr>
        <p:spPr>
          <a:xfrm>
            <a:off x="7212440" y="5287741"/>
            <a:ext cx="3967348" cy="36512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dirty="0"/>
              <a:t>4. Überprüft Lösung des </a:t>
            </a:r>
            <a:r>
              <a:rPr lang="de-DE" dirty="0" err="1"/>
              <a:t>Challengers</a:t>
            </a:r>
            <a:endParaRPr lang="de-DE" dirty="0"/>
          </a:p>
        </p:txBody>
      </p:sp>
      <p:cxnSp>
        <p:nvCxnSpPr>
          <p:cNvPr id="8" name="Gerade Verbindung mit Pfeil 7">
            <a:extLst>
              <a:ext uri="{FF2B5EF4-FFF2-40B4-BE49-F238E27FC236}">
                <a16:creationId xmlns:a16="http://schemas.microsoft.com/office/drawing/2014/main" id="{12A23328-6FCC-4AAB-B45D-3F91B888E8FD}"/>
              </a:ext>
            </a:extLst>
          </p:cNvPr>
          <p:cNvCxnSpPr>
            <a:cxnSpLocks/>
            <a:stCxn id="2" idx="3"/>
          </p:cNvCxnSpPr>
          <p:nvPr/>
        </p:nvCxnSpPr>
        <p:spPr>
          <a:xfrm>
            <a:off x="4593213" y="2879930"/>
            <a:ext cx="2658772" cy="769536"/>
          </a:xfrm>
          <a:prstGeom prst="straightConnector1">
            <a:avLst/>
          </a:prstGeom>
          <a:ln w="57150">
            <a:solidFill>
              <a:srgbClr val="2B729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A78BC9DF-76B8-4248-A68A-1032C20E6D82}"/>
              </a:ext>
            </a:extLst>
          </p:cNvPr>
          <p:cNvCxnSpPr>
            <a:cxnSpLocks/>
            <a:stCxn id="16" idx="1"/>
          </p:cNvCxnSpPr>
          <p:nvPr/>
        </p:nvCxnSpPr>
        <p:spPr>
          <a:xfrm flipH="1">
            <a:off x="4668597" y="3741562"/>
            <a:ext cx="2583388" cy="769536"/>
          </a:xfrm>
          <a:prstGeom prst="straightConnector1">
            <a:avLst/>
          </a:prstGeom>
          <a:ln w="57150">
            <a:solidFill>
              <a:srgbClr val="2B7299"/>
            </a:solidFill>
            <a:tailEnd type="triangle"/>
          </a:ln>
        </p:spPr>
        <p:style>
          <a:lnRef idx="1">
            <a:schemeClr val="accent1"/>
          </a:lnRef>
          <a:fillRef idx="0">
            <a:schemeClr val="accent1"/>
          </a:fillRef>
          <a:effectRef idx="0">
            <a:schemeClr val="accent1"/>
          </a:effectRef>
          <a:fontRef idx="minor">
            <a:schemeClr val="tx1"/>
          </a:fontRef>
        </p:style>
      </p:cxnSp>
      <p:cxnSp>
        <p:nvCxnSpPr>
          <p:cNvPr id="30" name="Gerade Verbindung mit Pfeil 29">
            <a:extLst>
              <a:ext uri="{FF2B5EF4-FFF2-40B4-BE49-F238E27FC236}">
                <a16:creationId xmlns:a16="http://schemas.microsoft.com/office/drawing/2014/main" id="{1DF719A0-E0C5-4692-BC22-B6C4E089CDD7}"/>
              </a:ext>
            </a:extLst>
          </p:cNvPr>
          <p:cNvCxnSpPr>
            <a:cxnSpLocks/>
            <a:stCxn id="17" idx="3"/>
            <a:endCxn id="18" idx="1"/>
          </p:cNvCxnSpPr>
          <p:nvPr/>
        </p:nvCxnSpPr>
        <p:spPr>
          <a:xfrm>
            <a:off x="4668596" y="4629548"/>
            <a:ext cx="2543844" cy="840756"/>
          </a:xfrm>
          <a:prstGeom prst="straightConnector1">
            <a:avLst/>
          </a:prstGeom>
          <a:ln w="57150">
            <a:solidFill>
              <a:srgbClr val="2B729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911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A1F13F7-E237-4911-AE8B-E4FF1A71A778}"/>
              </a:ext>
            </a:extLst>
          </p:cNvPr>
          <p:cNvSpPr>
            <a:spLocks noGrp="1"/>
          </p:cNvSpPr>
          <p:nvPr>
            <p:ph idx="1"/>
          </p:nvPr>
        </p:nvSpPr>
        <p:spPr>
          <a:xfrm>
            <a:off x="1097280" y="1678317"/>
            <a:ext cx="10808970" cy="4351338"/>
          </a:xfrm>
        </p:spPr>
        <p:txBody>
          <a:bodyPr>
            <a:normAutofit/>
          </a:bodyPr>
          <a:lstStyle/>
          <a:p>
            <a:r>
              <a:rPr lang="de-DE" u="sng" dirty="0"/>
              <a:t>Zuverlässigkeit</a:t>
            </a:r>
          </a:p>
          <a:p>
            <a:pPr marL="457200" lvl="1" indent="0">
              <a:buNone/>
            </a:pPr>
            <a:r>
              <a:rPr lang="de-DE" dirty="0"/>
              <a:t>Es gibt einen Extraktor </a:t>
            </a:r>
            <a:r>
              <a:rPr lang="de-DE" i="1" dirty="0">
                <a:latin typeface="Cambria Math" panose="02040503050406030204" pitchFamily="18" charset="0"/>
                <a:ea typeface="Cambria Math" panose="02040503050406030204" pitchFamily="18" charset="0"/>
              </a:rPr>
              <a:t>Ext</a:t>
            </a:r>
            <a:r>
              <a:rPr lang="de-DE" dirty="0"/>
              <a:t>, der den korrekten Beweis aus einem bösen </a:t>
            </a:r>
            <a:r>
              <a:rPr lang="de-DE" i="1" dirty="0">
                <a:latin typeface="Cambria Math" panose="02040503050406030204" pitchFamily="18" charset="0"/>
                <a:ea typeface="Cambria Math" panose="02040503050406030204" pitchFamily="18" charset="0"/>
              </a:rPr>
              <a:t>P</a:t>
            </a:r>
            <a:r>
              <a:rPr lang="de-DE" dirty="0"/>
              <a:t> extrahieren kann, sodass </a:t>
            </a:r>
            <a:r>
              <a:rPr lang="de-DE" i="1" dirty="0">
                <a:latin typeface="Cambria Math" panose="02040503050406030204" pitchFamily="18" charset="0"/>
                <a:ea typeface="Cambria Math" panose="02040503050406030204" pitchFamily="18" charset="0"/>
              </a:rPr>
              <a:t>V</a:t>
            </a:r>
            <a:r>
              <a:rPr lang="de-DE" dirty="0"/>
              <a:t> den Beweis doch noch ablehnt.</a:t>
            </a:r>
          </a:p>
        </p:txBody>
      </p:sp>
      <p:sp>
        <p:nvSpPr>
          <p:cNvPr id="3" name="Datumsplatzhalter 2">
            <a:extLst>
              <a:ext uri="{FF2B5EF4-FFF2-40B4-BE49-F238E27FC236}">
                <a16:creationId xmlns:a16="http://schemas.microsoft.com/office/drawing/2014/main" id="{0733F768-9698-4FFA-BBD7-BBE91BC4FCBB}"/>
              </a:ext>
            </a:extLst>
          </p:cNvPr>
          <p:cNvSpPr>
            <a:spLocks noGrp="1"/>
          </p:cNvSpPr>
          <p:nvPr>
            <p:ph type="dt" sz="half" idx="10"/>
          </p:nvPr>
        </p:nvSpPr>
        <p:spPr/>
        <p:txBody>
          <a:bodyPr/>
          <a:lstStyle/>
          <a:p>
            <a:fld id="{28D50BB7-E2B5-4873-9F23-4433FF9FF057}" type="datetime1">
              <a:rPr lang="de-DE" smtClean="0"/>
              <a:t>10.01.2018</a:t>
            </a:fld>
            <a:endParaRPr lang="en-US" dirty="0"/>
          </a:p>
        </p:txBody>
      </p:sp>
      <p:sp>
        <p:nvSpPr>
          <p:cNvPr id="4" name="Fußzeilenplatzhalter 3">
            <a:extLst>
              <a:ext uri="{FF2B5EF4-FFF2-40B4-BE49-F238E27FC236}">
                <a16:creationId xmlns:a16="http://schemas.microsoft.com/office/drawing/2014/main" id="{655B83BE-A4F2-46DA-9948-54C2A2A049BC}"/>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CA904C38-1105-48AD-8BC1-4940822EDA1C}"/>
              </a:ext>
            </a:extLst>
          </p:cNvPr>
          <p:cNvSpPr>
            <a:spLocks noGrp="1"/>
          </p:cNvSpPr>
          <p:nvPr>
            <p:ph type="sldNum" sz="quarter" idx="4"/>
          </p:nvPr>
        </p:nvSpPr>
        <p:spPr/>
        <p:txBody>
          <a:bodyPr/>
          <a:lstStyle/>
          <a:p>
            <a:fld id="{95B0EFA8-D4E6-438F-A5A4-BE862A6AB6EC}" type="slidenum">
              <a:rPr lang="en-US" smtClean="0"/>
              <a:pPr/>
              <a:t>21</a:t>
            </a:fld>
            <a:endParaRPr lang="en-US" dirty="0"/>
          </a:p>
        </p:txBody>
      </p:sp>
      <p:sp>
        <p:nvSpPr>
          <p:cNvPr id="6" name="Titel 5">
            <a:extLst>
              <a:ext uri="{FF2B5EF4-FFF2-40B4-BE49-F238E27FC236}">
                <a16:creationId xmlns:a16="http://schemas.microsoft.com/office/drawing/2014/main" id="{DDD0C9BD-9722-49AE-9955-C8EC411A33B0}"/>
              </a:ext>
            </a:extLst>
          </p:cNvPr>
          <p:cNvSpPr>
            <a:spLocks noGrp="1"/>
          </p:cNvSpPr>
          <p:nvPr>
            <p:ph type="title"/>
          </p:nvPr>
        </p:nvSpPr>
        <p:spPr/>
        <p:txBody>
          <a:bodyPr>
            <a:normAutofit/>
          </a:bodyPr>
          <a:lstStyle/>
          <a:p>
            <a:r>
              <a:rPr lang="de-DE" sz="4000" dirty="0"/>
              <a:t>Zero Knowledge Proof </a:t>
            </a:r>
            <a:r>
              <a:rPr lang="de-DE" sz="4000" dirty="0" err="1"/>
              <a:t>of</a:t>
            </a:r>
            <a:r>
              <a:rPr lang="de-DE" sz="4000" dirty="0"/>
              <a:t> Knowledge</a:t>
            </a:r>
          </a:p>
        </p:txBody>
      </p:sp>
      <p:grpSp>
        <p:nvGrpSpPr>
          <p:cNvPr id="7" name="Gruppieren 6">
            <a:extLst>
              <a:ext uri="{FF2B5EF4-FFF2-40B4-BE49-F238E27FC236}">
                <a16:creationId xmlns:a16="http://schemas.microsoft.com/office/drawing/2014/main" id="{BA366814-FAF0-4947-9213-D432E8DFFDE0}"/>
              </a:ext>
            </a:extLst>
          </p:cNvPr>
          <p:cNvGrpSpPr/>
          <p:nvPr/>
        </p:nvGrpSpPr>
        <p:grpSpPr>
          <a:xfrm>
            <a:off x="3343557" y="3276828"/>
            <a:ext cx="6520733" cy="2628285"/>
            <a:chOff x="3343557" y="3276828"/>
            <a:chExt cx="6520733" cy="2628285"/>
          </a:xfrm>
        </p:grpSpPr>
        <p:sp>
          <p:nvSpPr>
            <p:cNvPr id="8" name="Flussdiagramm: Alternativer Prozess 7">
              <a:extLst>
                <a:ext uri="{FF2B5EF4-FFF2-40B4-BE49-F238E27FC236}">
                  <a16:creationId xmlns:a16="http://schemas.microsoft.com/office/drawing/2014/main" id="{2D2286DC-1E38-4926-8FDC-0E157EE768ED}"/>
                </a:ext>
              </a:extLst>
            </p:cNvPr>
            <p:cNvSpPr/>
            <p:nvPr/>
          </p:nvSpPr>
          <p:spPr>
            <a:xfrm>
              <a:off x="3343557" y="3721845"/>
              <a:ext cx="5504885" cy="2183268"/>
            </a:xfrm>
            <a:prstGeom prst="flowChartAlternateProcess">
              <a:avLst/>
            </a:prstGeom>
            <a:solidFill>
              <a:schemeClr val="accent2">
                <a:lumMod val="40000"/>
                <a:lumOff val="60000"/>
              </a:schemeClr>
            </a:solidFill>
            <a:ln w="762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a:extLst>
                <a:ext uri="{FF2B5EF4-FFF2-40B4-BE49-F238E27FC236}">
                  <a16:creationId xmlns:a16="http://schemas.microsoft.com/office/drawing/2014/main" id="{DD27DFF5-10E5-4035-8BF8-DD730041DCE4}"/>
                </a:ext>
              </a:extLst>
            </p:cNvPr>
            <p:cNvSpPr/>
            <p:nvPr/>
          </p:nvSpPr>
          <p:spPr>
            <a:xfrm>
              <a:off x="5592800" y="3276828"/>
              <a:ext cx="1006400" cy="49877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 name="Gerader Verbinder 9">
              <a:extLst>
                <a:ext uri="{FF2B5EF4-FFF2-40B4-BE49-F238E27FC236}">
                  <a16:creationId xmlns:a16="http://schemas.microsoft.com/office/drawing/2014/main" id="{9C2FFC5D-A520-4FB8-A11B-E5E8DF7E52BC}"/>
                </a:ext>
              </a:extLst>
            </p:cNvPr>
            <p:cNvCxnSpPr>
              <a:cxnSpLocks/>
            </p:cNvCxnSpPr>
            <p:nvPr/>
          </p:nvCxnSpPr>
          <p:spPr>
            <a:xfrm>
              <a:off x="3998230" y="4813479"/>
              <a:ext cx="4195539" cy="0"/>
            </a:xfrm>
            <a:prstGeom prst="line">
              <a:avLst/>
            </a:prstGeom>
            <a:ln w="76200">
              <a:solidFill>
                <a:schemeClr val="accent2">
                  <a:lumMod val="50000"/>
                </a:schemeClr>
              </a:solidFill>
            </a:ln>
          </p:spPr>
          <p:style>
            <a:lnRef idx="1">
              <a:schemeClr val="dk1"/>
            </a:lnRef>
            <a:fillRef idx="0">
              <a:schemeClr val="dk1"/>
            </a:fillRef>
            <a:effectRef idx="0">
              <a:schemeClr val="dk1"/>
            </a:effectRef>
            <a:fontRef idx="minor">
              <a:schemeClr val="tx1"/>
            </a:fontRef>
          </p:style>
        </p:cxnSp>
        <p:cxnSp>
          <p:nvCxnSpPr>
            <p:cNvPr id="11" name="Gerader Verbinder 10">
              <a:extLst>
                <a:ext uri="{FF2B5EF4-FFF2-40B4-BE49-F238E27FC236}">
                  <a16:creationId xmlns:a16="http://schemas.microsoft.com/office/drawing/2014/main" id="{7B00BE7B-8F69-40B2-86E6-5FC871E31177}"/>
                </a:ext>
              </a:extLst>
            </p:cNvPr>
            <p:cNvCxnSpPr>
              <a:cxnSpLocks/>
            </p:cNvCxnSpPr>
            <p:nvPr/>
          </p:nvCxnSpPr>
          <p:spPr>
            <a:xfrm>
              <a:off x="6096000" y="4813479"/>
              <a:ext cx="0" cy="1091634"/>
            </a:xfrm>
            <a:prstGeom prst="line">
              <a:avLst/>
            </a:prstGeom>
            <a:ln w="762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7A5486E7-444F-4D50-84AE-E7CA733DD6A4}"/>
                </a:ext>
              </a:extLst>
            </p:cNvPr>
            <p:cNvSpPr txBox="1"/>
            <p:nvPr/>
          </p:nvSpPr>
          <p:spPr>
            <a:xfrm>
              <a:off x="5886098" y="3951403"/>
              <a:ext cx="1006400" cy="646331"/>
            </a:xfrm>
            <a:prstGeom prst="rect">
              <a:avLst/>
            </a:prstGeom>
            <a:noFill/>
          </p:spPr>
          <p:txBody>
            <a:bodyPr wrap="square" rtlCol="0">
              <a:spAutoFit/>
            </a:bodyPr>
            <a:lstStyle/>
            <a:p>
              <a:r>
                <a:rPr lang="de-DE" sz="3600" b="1" dirty="0"/>
                <a:t>3</a:t>
              </a:r>
            </a:p>
          </p:txBody>
        </p:sp>
        <p:sp>
          <p:nvSpPr>
            <p:cNvPr id="13" name="Textfeld 12">
              <a:extLst>
                <a:ext uri="{FF2B5EF4-FFF2-40B4-BE49-F238E27FC236}">
                  <a16:creationId xmlns:a16="http://schemas.microsoft.com/office/drawing/2014/main" id="{434793F8-5E92-49CB-8BE5-13D51E85FA4F}"/>
                </a:ext>
              </a:extLst>
            </p:cNvPr>
            <p:cNvSpPr txBox="1"/>
            <p:nvPr/>
          </p:nvSpPr>
          <p:spPr>
            <a:xfrm>
              <a:off x="4866737" y="5025510"/>
              <a:ext cx="819509" cy="646331"/>
            </a:xfrm>
            <a:prstGeom prst="rect">
              <a:avLst/>
            </a:prstGeom>
            <a:noFill/>
          </p:spPr>
          <p:txBody>
            <a:bodyPr wrap="square" rtlCol="0">
              <a:spAutoFit/>
            </a:bodyPr>
            <a:lstStyle/>
            <a:p>
              <a:r>
                <a:rPr lang="de-DE" sz="3600" b="1" dirty="0"/>
                <a:t>1</a:t>
              </a:r>
            </a:p>
          </p:txBody>
        </p:sp>
        <p:sp>
          <p:nvSpPr>
            <p:cNvPr id="14" name="Textfeld 13">
              <a:extLst>
                <a:ext uri="{FF2B5EF4-FFF2-40B4-BE49-F238E27FC236}">
                  <a16:creationId xmlns:a16="http://schemas.microsoft.com/office/drawing/2014/main" id="{CE19773E-B012-4BBD-873E-2BC999CFF411}"/>
                </a:ext>
              </a:extLst>
            </p:cNvPr>
            <p:cNvSpPr txBox="1"/>
            <p:nvPr/>
          </p:nvSpPr>
          <p:spPr>
            <a:xfrm>
              <a:off x="6892498" y="5025510"/>
              <a:ext cx="819509" cy="646331"/>
            </a:xfrm>
            <a:prstGeom prst="rect">
              <a:avLst/>
            </a:prstGeom>
            <a:noFill/>
          </p:spPr>
          <p:txBody>
            <a:bodyPr wrap="square" rtlCol="0">
              <a:spAutoFit/>
            </a:bodyPr>
            <a:lstStyle/>
            <a:p>
              <a:r>
                <a:rPr lang="de-DE" sz="3600" b="1" dirty="0"/>
                <a:t>2</a:t>
              </a:r>
            </a:p>
          </p:txBody>
        </p:sp>
        <p:sp>
          <p:nvSpPr>
            <p:cNvPr id="15" name="Textfeld 14">
              <a:extLst>
                <a:ext uri="{FF2B5EF4-FFF2-40B4-BE49-F238E27FC236}">
                  <a16:creationId xmlns:a16="http://schemas.microsoft.com/office/drawing/2014/main" id="{62869E40-6281-4582-9FBD-8D8CE858E374}"/>
                </a:ext>
              </a:extLst>
            </p:cNvPr>
            <p:cNvSpPr txBox="1"/>
            <p:nvPr/>
          </p:nvSpPr>
          <p:spPr>
            <a:xfrm>
              <a:off x="9044781" y="4531350"/>
              <a:ext cx="819509" cy="646331"/>
            </a:xfrm>
            <a:prstGeom prst="rect">
              <a:avLst/>
            </a:prstGeom>
            <a:noFill/>
          </p:spPr>
          <p:txBody>
            <a:bodyPr wrap="square" rtlCol="0">
              <a:spAutoFit/>
            </a:bodyPr>
            <a:lstStyle/>
            <a:p>
              <a:r>
                <a:rPr lang="de-DE" sz="3600" b="1" dirty="0"/>
                <a:t>4</a:t>
              </a:r>
            </a:p>
          </p:txBody>
        </p:sp>
        <p:cxnSp>
          <p:nvCxnSpPr>
            <p:cNvPr id="16" name="Gerader Verbinder 15">
              <a:extLst>
                <a:ext uri="{FF2B5EF4-FFF2-40B4-BE49-F238E27FC236}">
                  <a16:creationId xmlns:a16="http://schemas.microsoft.com/office/drawing/2014/main" id="{AE9DFAD9-A9DD-443D-95AC-B46A56BD195D}"/>
                </a:ext>
              </a:extLst>
            </p:cNvPr>
            <p:cNvCxnSpPr>
              <a:cxnSpLocks/>
            </p:cNvCxnSpPr>
            <p:nvPr/>
          </p:nvCxnSpPr>
          <p:spPr>
            <a:xfrm flipH="1">
              <a:off x="5338763" y="4993267"/>
              <a:ext cx="757237" cy="521708"/>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7" name="Gruppieren 16">
            <a:extLst>
              <a:ext uri="{FF2B5EF4-FFF2-40B4-BE49-F238E27FC236}">
                <a16:creationId xmlns:a16="http://schemas.microsoft.com/office/drawing/2014/main" id="{EC4488D9-B979-4455-9437-15D82C60B676}"/>
              </a:ext>
            </a:extLst>
          </p:cNvPr>
          <p:cNvGrpSpPr/>
          <p:nvPr/>
        </p:nvGrpSpPr>
        <p:grpSpPr>
          <a:xfrm>
            <a:off x="4193753" y="4957510"/>
            <a:ext cx="933154" cy="810181"/>
            <a:chOff x="9410203" y="4631761"/>
            <a:chExt cx="933154" cy="810181"/>
          </a:xfrm>
        </p:grpSpPr>
        <p:sp>
          <p:nvSpPr>
            <p:cNvPr id="18" name="Smiley 17">
              <a:extLst>
                <a:ext uri="{FF2B5EF4-FFF2-40B4-BE49-F238E27FC236}">
                  <a16:creationId xmlns:a16="http://schemas.microsoft.com/office/drawing/2014/main" id="{46C9C5BB-1529-42F3-A886-7627640307F6}"/>
                </a:ext>
              </a:extLst>
            </p:cNvPr>
            <p:cNvSpPr/>
            <p:nvPr/>
          </p:nvSpPr>
          <p:spPr>
            <a:xfrm>
              <a:off x="9454535" y="4631761"/>
              <a:ext cx="464024" cy="440849"/>
            </a:xfrm>
            <a:prstGeom prst="smileyFace">
              <a:avLst/>
            </a:prstGeom>
            <a:solidFill>
              <a:srgbClr val="FF0000"/>
            </a:solidFill>
            <a:ln>
              <a:solidFill>
                <a:srgbClr val="333333"/>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19" name="Textfeld 18">
              <a:extLst>
                <a:ext uri="{FF2B5EF4-FFF2-40B4-BE49-F238E27FC236}">
                  <a16:creationId xmlns:a16="http://schemas.microsoft.com/office/drawing/2014/main" id="{6C5676C6-E74B-4F8F-ADB8-09F3ADFBE767}"/>
                </a:ext>
              </a:extLst>
            </p:cNvPr>
            <p:cNvSpPr txBox="1"/>
            <p:nvPr/>
          </p:nvSpPr>
          <p:spPr>
            <a:xfrm>
              <a:off x="9410203" y="5072610"/>
              <a:ext cx="933154" cy="369332"/>
            </a:xfrm>
            <a:prstGeom prst="rect">
              <a:avLst/>
            </a:prstGeom>
            <a:noFill/>
          </p:spPr>
          <p:txBody>
            <a:bodyPr wrap="square" rtlCol="0">
              <a:spAutoFit/>
            </a:bodyPr>
            <a:lstStyle/>
            <a:p>
              <a:r>
                <a:rPr lang="de-DE" dirty="0">
                  <a:solidFill>
                    <a:srgbClr val="C00000"/>
                  </a:solidFill>
                </a:rPr>
                <a:t>EVE</a:t>
              </a:r>
            </a:p>
          </p:txBody>
        </p:sp>
      </p:grpSp>
      <p:grpSp>
        <p:nvGrpSpPr>
          <p:cNvPr id="20" name="Gruppieren 19">
            <a:extLst>
              <a:ext uri="{FF2B5EF4-FFF2-40B4-BE49-F238E27FC236}">
                <a16:creationId xmlns:a16="http://schemas.microsoft.com/office/drawing/2014/main" id="{4283537B-1F5B-4662-A045-90BA6E0B0ADF}"/>
              </a:ext>
            </a:extLst>
          </p:cNvPr>
          <p:cNvGrpSpPr/>
          <p:nvPr/>
        </p:nvGrpSpPr>
        <p:grpSpPr>
          <a:xfrm>
            <a:off x="5365252" y="3889540"/>
            <a:ext cx="933154" cy="808717"/>
            <a:chOff x="10072048" y="4633225"/>
            <a:chExt cx="933154" cy="808717"/>
          </a:xfrm>
        </p:grpSpPr>
        <p:sp>
          <p:nvSpPr>
            <p:cNvPr id="21" name="Smiley 20">
              <a:extLst>
                <a:ext uri="{FF2B5EF4-FFF2-40B4-BE49-F238E27FC236}">
                  <a16:creationId xmlns:a16="http://schemas.microsoft.com/office/drawing/2014/main" id="{63F96D8F-9733-4E27-A3AB-7F753C4A22A8}"/>
                </a:ext>
              </a:extLst>
            </p:cNvPr>
            <p:cNvSpPr/>
            <p:nvPr/>
          </p:nvSpPr>
          <p:spPr>
            <a:xfrm>
              <a:off x="10117801" y="4633225"/>
              <a:ext cx="464024" cy="440849"/>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22" name="Textfeld 21">
              <a:extLst>
                <a:ext uri="{FF2B5EF4-FFF2-40B4-BE49-F238E27FC236}">
                  <a16:creationId xmlns:a16="http://schemas.microsoft.com/office/drawing/2014/main" id="{D4FA2380-58B4-4B2E-844F-2D88FA20B70F}"/>
                </a:ext>
              </a:extLst>
            </p:cNvPr>
            <p:cNvSpPr txBox="1"/>
            <p:nvPr/>
          </p:nvSpPr>
          <p:spPr>
            <a:xfrm>
              <a:off x="10072048" y="5072610"/>
              <a:ext cx="933154" cy="369332"/>
            </a:xfrm>
            <a:prstGeom prst="rect">
              <a:avLst/>
            </a:prstGeom>
            <a:noFill/>
          </p:spPr>
          <p:txBody>
            <a:bodyPr wrap="square" rtlCol="0">
              <a:spAutoFit/>
            </a:bodyPr>
            <a:lstStyle/>
            <a:p>
              <a:r>
                <a:rPr lang="de-DE" dirty="0">
                  <a:solidFill>
                    <a:schemeClr val="accent2">
                      <a:lumMod val="50000"/>
                    </a:schemeClr>
                  </a:solidFill>
                </a:rPr>
                <a:t>BOB</a:t>
              </a:r>
            </a:p>
          </p:txBody>
        </p:sp>
      </p:grpSp>
      <p:sp>
        <p:nvSpPr>
          <p:cNvPr id="23" name="Sprechblase: rechteckig mit abgerundeten Ecken 22">
            <a:extLst>
              <a:ext uri="{FF2B5EF4-FFF2-40B4-BE49-F238E27FC236}">
                <a16:creationId xmlns:a16="http://schemas.microsoft.com/office/drawing/2014/main" id="{6A23C469-D697-44CB-A75B-BBC82FD387B3}"/>
              </a:ext>
            </a:extLst>
          </p:cNvPr>
          <p:cNvSpPr/>
          <p:nvPr/>
        </p:nvSpPr>
        <p:spPr>
          <a:xfrm>
            <a:off x="4767367" y="3895649"/>
            <a:ext cx="552174" cy="345669"/>
          </a:xfrm>
          <a:prstGeom prst="wedgeRoundRectCallout">
            <a:avLst>
              <a:gd name="adj1" fmla="val 96467"/>
              <a:gd name="adj2" fmla="val 49601"/>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DE" dirty="0"/>
              <a:t>2</a:t>
            </a:r>
          </a:p>
        </p:txBody>
      </p:sp>
      <p:sp>
        <p:nvSpPr>
          <p:cNvPr id="24" name="Explosion: 14 Zacken 23">
            <a:extLst>
              <a:ext uri="{FF2B5EF4-FFF2-40B4-BE49-F238E27FC236}">
                <a16:creationId xmlns:a16="http://schemas.microsoft.com/office/drawing/2014/main" id="{93C471C8-B99B-4A6B-9910-199EA68ECF42}"/>
              </a:ext>
            </a:extLst>
          </p:cNvPr>
          <p:cNvSpPr/>
          <p:nvPr/>
        </p:nvSpPr>
        <p:spPr>
          <a:xfrm>
            <a:off x="5291535" y="4693021"/>
            <a:ext cx="1428046" cy="1270015"/>
          </a:xfrm>
          <a:prstGeom prst="irregularSeal2">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a:p>
        </p:txBody>
      </p:sp>
      <p:grpSp>
        <p:nvGrpSpPr>
          <p:cNvPr id="34" name="Gruppieren 33">
            <a:extLst>
              <a:ext uri="{FF2B5EF4-FFF2-40B4-BE49-F238E27FC236}">
                <a16:creationId xmlns:a16="http://schemas.microsoft.com/office/drawing/2014/main" id="{02C35479-7373-499F-92BB-CCD534394715}"/>
              </a:ext>
            </a:extLst>
          </p:cNvPr>
          <p:cNvGrpSpPr/>
          <p:nvPr/>
        </p:nvGrpSpPr>
        <p:grpSpPr>
          <a:xfrm rot="21053349">
            <a:off x="3338927" y="5497852"/>
            <a:ext cx="469059" cy="220678"/>
            <a:chOff x="3343557" y="5288020"/>
            <a:chExt cx="469059" cy="220678"/>
          </a:xfrm>
        </p:grpSpPr>
        <p:sp>
          <p:nvSpPr>
            <p:cNvPr id="25" name="Flussdiagramm: Prozess 24">
              <a:extLst>
                <a:ext uri="{FF2B5EF4-FFF2-40B4-BE49-F238E27FC236}">
                  <a16:creationId xmlns:a16="http://schemas.microsoft.com/office/drawing/2014/main" id="{319FD9A4-56BE-4B6F-89A8-BD13D2FC65F1}"/>
                </a:ext>
              </a:extLst>
            </p:cNvPr>
            <p:cNvSpPr/>
            <p:nvPr/>
          </p:nvSpPr>
          <p:spPr>
            <a:xfrm>
              <a:off x="3343557" y="5288020"/>
              <a:ext cx="386745" cy="220678"/>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26" name="Flussdiagramm: Prozess 25">
              <a:extLst>
                <a:ext uri="{FF2B5EF4-FFF2-40B4-BE49-F238E27FC236}">
                  <a16:creationId xmlns:a16="http://schemas.microsoft.com/office/drawing/2014/main" id="{0785695F-4604-4B90-88AD-47FF5000232D}"/>
                </a:ext>
              </a:extLst>
            </p:cNvPr>
            <p:cNvSpPr/>
            <p:nvPr/>
          </p:nvSpPr>
          <p:spPr>
            <a:xfrm>
              <a:off x="3618506" y="5375499"/>
              <a:ext cx="194110" cy="45719"/>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sp>
        <p:nvSpPr>
          <p:cNvPr id="27" name="Zylinder 26">
            <a:extLst>
              <a:ext uri="{FF2B5EF4-FFF2-40B4-BE49-F238E27FC236}">
                <a16:creationId xmlns:a16="http://schemas.microsoft.com/office/drawing/2014/main" id="{1A2627A3-571D-4906-8872-95B0413936D8}"/>
              </a:ext>
            </a:extLst>
          </p:cNvPr>
          <p:cNvSpPr/>
          <p:nvPr/>
        </p:nvSpPr>
        <p:spPr>
          <a:xfrm>
            <a:off x="6027998" y="4573362"/>
            <a:ext cx="195523" cy="264489"/>
          </a:xfrm>
          <a:prstGeom prst="can">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8" name="Gruppieren 27">
            <a:extLst>
              <a:ext uri="{FF2B5EF4-FFF2-40B4-BE49-F238E27FC236}">
                <a16:creationId xmlns:a16="http://schemas.microsoft.com/office/drawing/2014/main" id="{D745F60E-9325-4390-A45C-73328CF15F02}"/>
              </a:ext>
            </a:extLst>
          </p:cNvPr>
          <p:cNvGrpSpPr/>
          <p:nvPr/>
        </p:nvGrpSpPr>
        <p:grpSpPr>
          <a:xfrm>
            <a:off x="7961041" y="3967673"/>
            <a:ext cx="933154" cy="810181"/>
            <a:chOff x="9410203" y="4631761"/>
            <a:chExt cx="933154" cy="810181"/>
          </a:xfrm>
        </p:grpSpPr>
        <p:sp>
          <p:nvSpPr>
            <p:cNvPr id="29" name="Smiley 28">
              <a:extLst>
                <a:ext uri="{FF2B5EF4-FFF2-40B4-BE49-F238E27FC236}">
                  <a16:creationId xmlns:a16="http://schemas.microsoft.com/office/drawing/2014/main" id="{DDFDF86E-5B32-4361-A138-BD1867739FF7}"/>
                </a:ext>
              </a:extLst>
            </p:cNvPr>
            <p:cNvSpPr/>
            <p:nvPr/>
          </p:nvSpPr>
          <p:spPr>
            <a:xfrm>
              <a:off x="9454535" y="4631761"/>
              <a:ext cx="464024" cy="440849"/>
            </a:xfrm>
            <a:prstGeom prst="smileyFace">
              <a:avLst/>
            </a:prstGeom>
            <a:solidFill>
              <a:srgbClr val="FF0000"/>
            </a:solidFill>
            <a:ln>
              <a:solidFill>
                <a:srgbClr val="333333"/>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
          <p:nvSpPr>
            <p:cNvPr id="30" name="Textfeld 29">
              <a:extLst>
                <a:ext uri="{FF2B5EF4-FFF2-40B4-BE49-F238E27FC236}">
                  <a16:creationId xmlns:a16="http://schemas.microsoft.com/office/drawing/2014/main" id="{A57D6504-07DD-4530-A784-AC0CC2E991AC}"/>
                </a:ext>
              </a:extLst>
            </p:cNvPr>
            <p:cNvSpPr txBox="1"/>
            <p:nvPr/>
          </p:nvSpPr>
          <p:spPr>
            <a:xfrm>
              <a:off x="9410203" y="5072610"/>
              <a:ext cx="933154" cy="369332"/>
            </a:xfrm>
            <a:prstGeom prst="rect">
              <a:avLst/>
            </a:prstGeom>
            <a:noFill/>
          </p:spPr>
          <p:txBody>
            <a:bodyPr wrap="square" rtlCol="0">
              <a:spAutoFit/>
            </a:bodyPr>
            <a:lstStyle/>
            <a:p>
              <a:r>
                <a:rPr lang="de-DE" dirty="0">
                  <a:solidFill>
                    <a:srgbClr val="C00000"/>
                  </a:solidFill>
                </a:rPr>
                <a:t>EVE</a:t>
              </a:r>
            </a:p>
          </p:txBody>
        </p:sp>
      </p:grpSp>
      <p:grpSp>
        <p:nvGrpSpPr>
          <p:cNvPr id="33" name="Gruppieren 32">
            <a:extLst>
              <a:ext uri="{FF2B5EF4-FFF2-40B4-BE49-F238E27FC236}">
                <a16:creationId xmlns:a16="http://schemas.microsoft.com/office/drawing/2014/main" id="{974D8AC5-6C4A-43A0-9439-2CB57043AAAD}"/>
              </a:ext>
            </a:extLst>
          </p:cNvPr>
          <p:cNvGrpSpPr/>
          <p:nvPr/>
        </p:nvGrpSpPr>
        <p:grpSpPr>
          <a:xfrm rot="11265028">
            <a:off x="8389522" y="5516393"/>
            <a:ext cx="469059" cy="220678"/>
            <a:chOff x="8276024" y="5354192"/>
            <a:chExt cx="469059" cy="220678"/>
          </a:xfrm>
        </p:grpSpPr>
        <p:sp>
          <p:nvSpPr>
            <p:cNvPr id="31" name="Flussdiagramm: Prozess 30">
              <a:extLst>
                <a:ext uri="{FF2B5EF4-FFF2-40B4-BE49-F238E27FC236}">
                  <a16:creationId xmlns:a16="http://schemas.microsoft.com/office/drawing/2014/main" id="{9497E52A-A067-4149-B3A4-B2E49305A21B}"/>
                </a:ext>
              </a:extLst>
            </p:cNvPr>
            <p:cNvSpPr/>
            <p:nvPr/>
          </p:nvSpPr>
          <p:spPr>
            <a:xfrm rot="10800000">
              <a:off x="8276024" y="5354192"/>
              <a:ext cx="386745" cy="220678"/>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32" name="Flussdiagramm: Prozess 31">
              <a:extLst>
                <a:ext uri="{FF2B5EF4-FFF2-40B4-BE49-F238E27FC236}">
                  <a16:creationId xmlns:a16="http://schemas.microsoft.com/office/drawing/2014/main" id="{705E3BA1-5585-4CC3-8556-A487C4C47A5F}"/>
                </a:ext>
              </a:extLst>
            </p:cNvPr>
            <p:cNvSpPr/>
            <p:nvPr/>
          </p:nvSpPr>
          <p:spPr>
            <a:xfrm rot="10800000">
              <a:off x="8550973" y="5441671"/>
              <a:ext cx="194110" cy="45719"/>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grpSp>
      <p:sp>
        <p:nvSpPr>
          <p:cNvPr id="35" name="Rechteck 34">
            <a:extLst>
              <a:ext uri="{FF2B5EF4-FFF2-40B4-BE49-F238E27FC236}">
                <a16:creationId xmlns:a16="http://schemas.microsoft.com/office/drawing/2014/main" id="{9A85053F-7AA6-40A6-9107-7EE79769777B}"/>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6" name="Gleichschenkliges Dreieck 35">
            <a:extLst>
              <a:ext uri="{FF2B5EF4-FFF2-40B4-BE49-F238E27FC236}">
                <a16:creationId xmlns:a16="http://schemas.microsoft.com/office/drawing/2014/main" id="{C6D2EBB8-FCB0-467B-8022-7EA1CC56C9B1}"/>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7" name="Textfeld 9">
            <a:extLst>
              <a:ext uri="{FF2B5EF4-FFF2-40B4-BE49-F238E27FC236}">
                <a16:creationId xmlns:a16="http://schemas.microsoft.com/office/drawing/2014/main" id="{40A7CF0D-2445-42B1-ABF5-DB7D85F7267A}"/>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3</a:t>
            </a:r>
          </a:p>
        </p:txBody>
      </p:sp>
    </p:spTree>
    <p:extLst>
      <p:ext uri="{BB962C8B-B14F-4D97-AF65-F5344CB8AC3E}">
        <p14:creationId xmlns:p14="http://schemas.microsoft.com/office/powerpoint/2010/main" val="3234685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par>
                                <p:cTn id="16" presetID="1" presetClass="exit" presetSubtype="0" fill="hold" nodeType="withEffect">
                                  <p:stCondLst>
                                    <p:cond delay="0"/>
                                  </p:stCondLst>
                                  <p:childTnLst>
                                    <p:set>
                                      <p:cBhvr>
                                        <p:cTn id="17"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7BF1FA8-15E7-41EE-9FA8-2B759FA0EF0C}"/>
              </a:ext>
            </a:extLst>
          </p:cNvPr>
          <p:cNvSpPr>
            <a:spLocks noGrp="1"/>
          </p:cNvSpPr>
          <p:nvPr>
            <p:ph idx="1"/>
          </p:nvPr>
        </p:nvSpPr>
        <p:spPr>
          <a:xfrm>
            <a:off x="1097279" y="1678317"/>
            <a:ext cx="10743425" cy="4742100"/>
          </a:xfrm>
        </p:spPr>
        <p:txBody>
          <a:bodyPr>
            <a:normAutofit/>
          </a:bodyPr>
          <a:lstStyle/>
          <a:p>
            <a:pPr>
              <a:lnSpc>
                <a:spcPct val="100000"/>
              </a:lnSpc>
            </a:pPr>
            <a:r>
              <a:rPr lang="de-DE" dirty="0">
                <a:latin typeface="Calibri" panose="020F0502020204030204" pitchFamily="34" charset="0"/>
                <a:cs typeface="Calibri" panose="020F0502020204030204" pitchFamily="34" charset="0"/>
              </a:rPr>
              <a:t>Passwort Richtlinien</a:t>
            </a:r>
          </a:p>
          <a:p>
            <a:pPr marL="457200" lvl="1" indent="0">
              <a:buNone/>
            </a:pPr>
            <a:r>
              <a:rPr lang="de-DE" dirty="0">
                <a:latin typeface="Calibri" panose="020F0502020204030204" pitchFamily="34" charset="0"/>
                <a:cs typeface="Calibri" panose="020F0502020204030204" pitchFamily="34" charset="0"/>
              </a:rPr>
              <a:t>Besteht aus regulärem Ausdruck &amp; Angabe für die Mindestlänge des Passworts</a:t>
            </a:r>
          </a:p>
          <a:p>
            <a:pPr marL="457200" lvl="1" indent="0">
              <a:buNone/>
            </a:pPr>
            <a:r>
              <a:rPr lang="de-DE" dirty="0">
                <a:latin typeface="Calibri" panose="020F0502020204030204" pitchFamily="34" charset="0"/>
                <a:cs typeface="Calibri" panose="020F0502020204030204" pitchFamily="34" charset="0"/>
              </a:rPr>
              <a:t>Beispiel: </a:t>
            </a:r>
            <a:r>
              <a:rPr lang="de-DE" i="1" dirty="0">
                <a:latin typeface="Cambria Math" panose="02040503050406030204" pitchFamily="18" charset="0"/>
                <a:ea typeface="Cambria Math" panose="02040503050406030204" pitchFamily="18" charset="0"/>
                <a:cs typeface="Calibri" panose="020F0502020204030204" pitchFamily="34" charset="0"/>
              </a:rPr>
              <a:t>f </a:t>
            </a:r>
            <a:r>
              <a:rPr lang="de-DE" i="1" baseline="-25000" dirty="0">
                <a:latin typeface="Cambria Math" panose="02040503050406030204" pitchFamily="18" charset="0"/>
                <a:ea typeface="Cambria Math" panose="02040503050406030204" pitchFamily="18" charset="0"/>
                <a:cs typeface="Calibri" panose="020F0502020204030204" pitchFamily="34" charset="0"/>
              </a:rPr>
              <a:t> </a:t>
            </a:r>
            <a:r>
              <a:rPr lang="de-DE" i="1" dirty="0">
                <a:latin typeface="Cambria Math" panose="02040503050406030204" pitchFamily="18" charset="0"/>
                <a:ea typeface="Cambria Math" panose="02040503050406030204" pitchFamily="18" charset="0"/>
                <a:cs typeface="Calibri" panose="020F0502020204030204" pitchFamily="34" charset="0"/>
              </a:rPr>
              <a:t>= f(R, n) = (</a:t>
            </a:r>
            <a:r>
              <a:rPr lang="de-DE" i="1" dirty="0" err="1">
                <a:latin typeface="Cambria Math" panose="02040503050406030204" pitchFamily="18" charset="0"/>
                <a:ea typeface="Cambria Math" panose="02040503050406030204" pitchFamily="18" charset="0"/>
                <a:cs typeface="Calibri" panose="020F0502020204030204" pitchFamily="34" charset="0"/>
              </a:rPr>
              <a:t>ulldds</a:t>
            </a:r>
            <a:r>
              <a:rPr lang="de-DE" i="1" dirty="0">
                <a:latin typeface="Cambria Math" panose="02040503050406030204" pitchFamily="18" charset="0"/>
                <a:ea typeface="Cambria Math" panose="02040503050406030204" pitchFamily="18" charset="0"/>
                <a:cs typeface="Calibri" panose="020F0502020204030204" pitchFamily="34" charset="0"/>
              </a:rPr>
              <a:t>, 10) </a:t>
            </a:r>
          </a:p>
          <a:p>
            <a:pPr marL="457200" lvl="1" indent="0">
              <a:buNone/>
            </a:pPr>
            <a:r>
              <a:rPr lang="de-DE" dirty="0">
                <a:latin typeface="Calibri" panose="020F0502020204030204" pitchFamily="34" charset="0"/>
                <a:cs typeface="Calibri" panose="020F0502020204030204" pitchFamily="34" charset="0"/>
              </a:rPr>
              <a:t>Um die beiden Richtlinien zu kombinieren wird </a:t>
            </a:r>
            <a:r>
              <a:rPr lang="de-DE" i="1" dirty="0">
                <a:latin typeface="Cambria Math" panose="02040503050406030204" pitchFamily="18" charset="0"/>
                <a:ea typeface="Cambria Math" panose="02040503050406030204" pitchFamily="18" charset="0"/>
                <a:cs typeface="Calibri" panose="020F0502020204030204" pitchFamily="34" charset="0"/>
              </a:rPr>
              <a:t>f = f</a:t>
            </a:r>
            <a:r>
              <a:rPr lang="de-DE" i="1" baseline="-25000" dirty="0">
                <a:latin typeface="Cambria Math" panose="02040503050406030204" pitchFamily="18" charset="0"/>
                <a:ea typeface="Cambria Math" panose="02040503050406030204" pitchFamily="18" charset="0"/>
                <a:cs typeface="Calibri" panose="020F0502020204030204" pitchFamily="34" charset="0"/>
              </a:rPr>
              <a:t>1</a:t>
            </a:r>
            <a:r>
              <a:rPr lang="de-DE" i="1" dirty="0">
                <a:latin typeface="Cambria Math" panose="02040503050406030204" pitchFamily="18" charset="0"/>
                <a:ea typeface="Cambria Math" panose="02040503050406030204" pitchFamily="18" charset="0"/>
                <a:cs typeface="Calibri" panose="020F0502020204030204" pitchFamily="34" charset="0"/>
              </a:rPr>
              <a:t> ∩ f</a:t>
            </a:r>
            <a:r>
              <a:rPr lang="de-DE" i="1" baseline="-25000" dirty="0">
                <a:latin typeface="Cambria Math" panose="02040503050406030204" pitchFamily="18" charset="0"/>
                <a:ea typeface="Cambria Math" panose="02040503050406030204" pitchFamily="18" charset="0"/>
                <a:cs typeface="Calibri" panose="020F0502020204030204" pitchFamily="34" charset="0"/>
              </a:rPr>
              <a:t>2</a:t>
            </a:r>
            <a:r>
              <a:rPr lang="de-DE" i="1" dirty="0">
                <a:latin typeface="Cambria Math" panose="02040503050406030204" pitchFamily="18" charset="0"/>
                <a:ea typeface="Cambria Math" panose="02040503050406030204" pitchFamily="18" charset="0"/>
                <a:cs typeface="Calibri" panose="020F0502020204030204" pitchFamily="34" charset="0"/>
              </a:rPr>
              <a:t> </a:t>
            </a:r>
            <a:r>
              <a:rPr lang="de-DE" dirty="0">
                <a:latin typeface="Calibri" panose="020F0502020204030204" pitchFamily="34" charset="0"/>
                <a:cs typeface="Calibri" panose="020F0502020204030204" pitchFamily="34" charset="0"/>
              </a:rPr>
              <a:t>gebildet</a:t>
            </a:r>
          </a:p>
          <a:p>
            <a:pPr marL="457200" lvl="1" indent="0">
              <a:buNone/>
            </a:pPr>
            <a:r>
              <a:rPr lang="de-DE" dirty="0">
                <a:latin typeface="Calibri" panose="020F0502020204030204" pitchFamily="34" charset="0"/>
                <a:cs typeface="Calibri" panose="020F0502020204030204" pitchFamily="34" charset="0"/>
              </a:rPr>
              <a:t>Beispiel: </a:t>
            </a:r>
            <a:r>
              <a:rPr lang="de-DE" i="1" dirty="0">
                <a:latin typeface="Cambria Math" panose="02040503050406030204" pitchFamily="18" charset="0"/>
                <a:ea typeface="Cambria Math" panose="02040503050406030204" pitchFamily="18" charset="0"/>
                <a:cs typeface="Calibri" panose="020F0502020204030204" pitchFamily="34" charset="0"/>
              </a:rPr>
              <a:t>f1 ∩ f2 = (</a:t>
            </a:r>
            <a:r>
              <a:rPr lang="de-DE" i="1" dirty="0" err="1">
                <a:latin typeface="Cambria Math" panose="02040503050406030204" pitchFamily="18" charset="0"/>
                <a:ea typeface="Cambria Math" panose="02040503050406030204" pitchFamily="18" charset="0"/>
                <a:cs typeface="Calibri" panose="020F0502020204030204" pitchFamily="34" charset="0"/>
              </a:rPr>
              <a:t>max</a:t>
            </a:r>
            <a:r>
              <a:rPr lang="de-DE" i="1" dirty="0">
                <a:latin typeface="Cambria Math" panose="02040503050406030204" pitchFamily="18" charset="0"/>
                <a:ea typeface="Cambria Math" panose="02040503050406030204" pitchFamily="18" charset="0"/>
                <a:cs typeface="Calibri" panose="020F0502020204030204" pitchFamily="34" charset="0"/>
              </a:rPr>
              <a:t>(R</a:t>
            </a:r>
            <a:r>
              <a:rPr lang="de-DE" i="1" baseline="-25000" dirty="0">
                <a:latin typeface="Cambria Math" panose="02040503050406030204" pitchFamily="18" charset="0"/>
                <a:ea typeface="Cambria Math" panose="02040503050406030204" pitchFamily="18" charset="0"/>
                <a:cs typeface="Calibri" panose="020F0502020204030204" pitchFamily="34" charset="0"/>
              </a:rPr>
              <a:t>1</a:t>
            </a:r>
            <a:r>
              <a:rPr lang="de-DE" i="1" dirty="0">
                <a:latin typeface="Cambria Math" panose="02040503050406030204" pitchFamily="18" charset="0"/>
                <a:ea typeface="Cambria Math" panose="02040503050406030204" pitchFamily="18" charset="0"/>
                <a:cs typeface="Calibri" panose="020F0502020204030204" pitchFamily="34" charset="0"/>
              </a:rPr>
              <a:t>, R</a:t>
            </a:r>
            <a:r>
              <a:rPr lang="de-DE" i="1" baseline="-25000" dirty="0">
                <a:latin typeface="Cambria Math" panose="02040503050406030204" pitchFamily="18" charset="0"/>
                <a:ea typeface="Cambria Math" panose="02040503050406030204" pitchFamily="18" charset="0"/>
                <a:cs typeface="Calibri" panose="020F0502020204030204" pitchFamily="34" charset="0"/>
              </a:rPr>
              <a:t>2</a:t>
            </a:r>
            <a:r>
              <a:rPr lang="de-DE" i="1" dirty="0">
                <a:latin typeface="Cambria Math" panose="02040503050406030204" pitchFamily="18" charset="0"/>
                <a:ea typeface="Cambria Math" panose="02040503050406030204" pitchFamily="18" charset="0"/>
                <a:cs typeface="Calibri" panose="020F0502020204030204" pitchFamily="34" charset="0"/>
              </a:rPr>
              <a:t>), </a:t>
            </a:r>
            <a:r>
              <a:rPr lang="de-DE" i="1" dirty="0" err="1">
                <a:latin typeface="Cambria Math" panose="02040503050406030204" pitchFamily="18" charset="0"/>
                <a:ea typeface="Cambria Math" panose="02040503050406030204" pitchFamily="18" charset="0"/>
                <a:cs typeface="Calibri" panose="020F0502020204030204" pitchFamily="34" charset="0"/>
              </a:rPr>
              <a:t>max</a:t>
            </a:r>
            <a:r>
              <a:rPr lang="de-DE" i="1" dirty="0">
                <a:latin typeface="Cambria Math" panose="02040503050406030204" pitchFamily="18" charset="0"/>
                <a:ea typeface="Cambria Math" panose="02040503050406030204" pitchFamily="18" charset="0"/>
                <a:cs typeface="Calibri" panose="020F0502020204030204" pitchFamily="34" charset="0"/>
              </a:rPr>
              <a:t>(n</a:t>
            </a:r>
            <a:r>
              <a:rPr lang="de-DE" i="1" baseline="-25000" dirty="0">
                <a:latin typeface="Cambria Math" panose="02040503050406030204" pitchFamily="18" charset="0"/>
                <a:ea typeface="Cambria Math" panose="02040503050406030204" pitchFamily="18" charset="0"/>
                <a:cs typeface="Calibri" panose="020F0502020204030204" pitchFamily="34" charset="0"/>
              </a:rPr>
              <a:t>1</a:t>
            </a:r>
            <a:r>
              <a:rPr lang="de-DE" i="1" dirty="0">
                <a:latin typeface="Cambria Math" panose="02040503050406030204" pitchFamily="18" charset="0"/>
                <a:ea typeface="Cambria Math" panose="02040503050406030204" pitchFamily="18" charset="0"/>
                <a:cs typeface="Calibri" panose="020F0502020204030204" pitchFamily="34" charset="0"/>
              </a:rPr>
              <a:t>, n</a:t>
            </a:r>
            <a:r>
              <a:rPr lang="de-DE" i="1" baseline="-25000" dirty="0">
                <a:latin typeface="Cambria Math" panose="02040503050406030204" pitchFamily="18" charset="0"/>
                <a:ea typeface="Cambria Math" panose="02040503050406030204" pitchFamily="18" charset="0"/>
                <a:cs typeface="Calibri" panose="020F0502020204030204" pitchFamily="34" charset="0"/>
              </a:rPr>
              <a:t>2</a:t>
            </a:r>
            <a:r>
              <a:rPr lang="de-DE" i="1" dirty="0">
                <a:latin typeface="Cambria Math" panose="02040503050406030204" pitchFamily="18" charset="0"/>
                <a:ea typeface="Cambria Math" panose="02040503050406030204" pitchFamily="18" charset="0"/>
                <a:cs typeface="Calibri" panose="020F0502020204030204" pitchFamily="34" charset="0"/>
              </a:rPr>
              <a:t>)) </a:t>
            </a:r>
            <a:r>
              <a:rPr lang="de-DE" dirty="0">
                <a:latin typeface="Calibri" panose="020F0502020204030204" pitchFamily="34" charset="0"/>
                <a:cs typeface="Calibri" panose="020F0502020204030204" pitchFamily="34" charset="0"/>
                <a:sym typeface="Wingdings" panose="05000000000000000000" pitchFamily="2" charset="2"/>
              </a:rPr>
              <a:t> Mutual Password Policy</a:t>
            </a:r>
            <a:endParaRPr lang="de-DE" dirty="0">
              <a:latin typeface="Calibri" panose="020F0502020204030204" pitchFamily="34" charset="0"/>
              <a:cs typeface="Calibri" panose="020F0502020204030204" pitchFamily="34" charset="0"/>
            </a:endParaRPr>
          </a:p>
          <a:p>
            <a:pPr>
              <a:lnSpc>
                <a:spcPct val="150000"/>
              </a:lnSpc>
            </a:pPr>
            <a:r>
              <a:rPr lang="de-DE" dirty="0"/>
              <a:t>Passwörter werden in Integer umgewandelt</a:t>
            </a:r>
          </a:p>
          <a:p>
            <a:pPr marL="457200" lvl="1" indent="0">
              <a:buNone/>
            </a:pPr>
            <a:r>
              <a:rPr lang="de-DE" i="1" dirty="0">
                <a:latin typeface="Cambria Math" panose="02040503050406030204" pitchFamily="18" charset="0"/>
                <a:ea typeface="Cambria Math" panose="02040503050406030204" pitchFamily="18" charset="0"/>
                <a:cs typeface="Calibri" panose="020F0502020204030204" pitchFamily="34" charset="0"/>
              </a:rPr>
              <a:t>π = </a:t>
            </a:r>
            <a:r>
              <a:rPr lang="de-DE" i="1" dirty="0" err="1">
                <a:latin typeface="Cambria Math" panose="02040503050406030204" pitchFamily="18" charset="0"/>
                <a:ea typeface="Cambria Math" panose="02040503050406030204" pitchFamily="18" charset="0"/>
                <a:cs typeface="Calibri" panose="020F0502020204030204" pitchFamily="34" charset="0"/>
              </a:rPr>
              <a:t>PWDtoINT</a:t>
            </a:r>
            <a:r>
              <a:rPr lang="de-DE" i="1" dirty="0">
                <a:latin typeface="Cambria Math" panose="02040503050406030204" pitchFamily="18" charset="0"/>
                <a:ea typeface="Cambria Math" panose="02040503050406030204" pitchFamily="18" charset="0"/>
                <a:cs typeface="Calibri" panose="020F0502020204030204" pitchFamily="34" charset="0"/>
              </a:rPr>
              <a:t>(</a:t>
            </a:r>
            <a:r>
              <a:rPr lang="de-DE" i="1" dirty="0" err="1">
                <a:latin typeface="Cambria Math" panose="02040503050406030204" pitchFamily="18" charset="0"/>
                <a:ea typeface="Cambria Math" panose="02040503050406030204" pitchFamily="18" charset="0"/>
                <a:cs typeface="Calibri" panose="020F0502020204030204" pitchFamily="34" charset="0"/>
              </a:rPr>
              <a:t>pw</a:t>
            </a:r>
            <a:r>
              <a:rPr lang="de-DE" i="1" dirty="0">
                <a:latin typeface="Cambria Math" panose="02040503050406030204" pitchFamily="18" charset="0"/>
                <a:ea typeface="Cambria Math" panose="02040503050406030204" pitchFamily="18" charset="0"/>
                <a:cs typeface="Calibri" panose="020F0502020204030204" pitchFamily="34" charset="0"/>
              </a:rPr>
              <a:t>)</a:t>
            </a:r>
            <a:endParaRPr lang="de-DE" dirty="0">
              <a:latin typeface="Calibri" panose="020F0502020204030204" pitchFamily="34" charset="0"/>
              <a:cs typeface="Calibri" panose="020F0502020204030204" pitchFamily="34" charset="0"/>
            </a:endParaRPr>
          </a:p>
        </p:txBody>
      </p:sp>
      <p:sp>
        <p:nvSpPr>
          <p:cNvPr id="3" name="Datumsplatzhalter 2">
            <a:extLst>
              <a:ext uri="{FF2B5EF4-FFF2-40B4-BE49-F238E27FC236}">
                <a16:creationId xmlns:a16="http://schemas.microsoft.com/office/drawing/2014/main" id="{E4233BDB-4DC9-4252-A31D-39F8337050B9}"/>
              </a:ext>
            </a:extLst>
          </p:cNvPr>
          <p:cNvSpPr>
            <a:spLocks noGrp="1"/>
          </p:cNvSpPr>
          <p:nvPr>
            <p:ph type="dt" sz="half" idx="10"/>
          </p:nvPr>
        </p:nvSpPr>
        <p:spPr/>
        <p:txBody>
          <a:bodyPr/>
          <a:lstStyle/>
          <a:p>
            <a:fld id="{28D50BB7-E2B5-4873-9F23-4433FF9FF057}" type="datetime1">
              <a:rPr lang="de-DE" smtClean="0"/>
              <a:t>10.01.2018</a:t>
            </a:fld>
            <a:endParaRPr lang="en-US" dirty="0"/>
          </a:p>
        </p:txBody>
      </p:sp>
      <p:sp>
        <p:nvSpPr>
          <p:cNvPr id="4" name="Fußzeilenplatzhalter 3">
            <a:extLst>
              <a:ext uri="{FF2B5EF4-FFF2-40B4-BE49-F238E27FC236}">
                <a16:creationId xmlns:a16="http://schemas.microsoft.com/office/drawing/2014/main" id="{BF73AB94-2F60-4127-9722-D27674DA8B40}"/>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564AD7A3-A7BD-4606-83DF-C6898B666D1C}"/>
              </a:ext>
            </a:extLst>
          </p:cNvPr>
          <p:cNvSpPr>
            <a:spLocks noGrp="1"/>
          </p:cNvSpPr>
          <p:nvPr>
            <p:ph type="sldNum" sz="quarter" idx="4"/>
          </p:nvPr>
        </p:nvSpPr>
        <p:spPr/>
        <p:txBody>
          <a:bodyPr/>
          <a:lstStyle/>
          <a:p>
            <a:fld id="{95B0EFA8-D4E6-438F-A5A4-BE862A6AB6EC}" type="slidenum">
              <a:rPr lang="en-US" smtClean="0"/>
              <a:pPr/>
              <a:t>22</a:t>
            </a:fld>
            <a:endParaRPr lang="en-US" dirty="0"/>
          </a:p>
        </p:txBody>
      </p:sp>
      <p:sp>
        <p:nvSpPr>
          <p:cNvPr id="6" name="Titel 5">
            <a:extLst>
              <a:ext uri="{FF2B5EF4-FFF2-40B4-BE49-F238E27FC236}">
                <a16:creationId xmlns:a16="http://schemas.microsoft.com/office/drawing/2014/main" id="{05C20E6E-1A85-46B9-9019-009D3056381C}"/>
              </a:ext>
            </a:extLst>
          </p:cNvPr>
          <p:cNvSpPr>
            <a:spLocks noGrp="1"/>
          </p:cNvSpPr>
          <p:nvPr>
            <p:ph type="title"/>
          </p:nvPr>
        </p:nvSpPr>
        <p:spPr/>
        <p:txBody>
          <a:bodyPr/>
          <a:lstStyle/>
          <a:p>
            <a:r>
              <a:rPr lang="de-DE" dirty="0"/>
              <a:t>Passwörter</a:t>
            </a:r>
          </a:p>
        </p:txBody>
      </p:sp>
      <p:sp>
        <p:nvSpPr>
          <p:cNvPr id="7" name="Rechteck 6">
            <a:extLst>
              <a:ext uri="{FF2B5EF4-FFF2-40B4-BE49-F238E27FC236}">
                <a16:creationId xmlns:a16="http://schemas.microsoft.com/office/drawing/2014/main" id="{902E85B7-1023-4120-831A-C9BFA2562D7B}"/>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E232A4CC-915B-44A6-BFB9-A19DA0B214BA}"/>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ABA346C2-1FED-4E4F-8FED-FB8E717C00C4}"/>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3</a:t>
            </a:r>
          </a:p>
        </p:txBody>
      </p:sp>
    </p:spTree>
    <p:extLst>
      <p:ext uri="{BB962C8B-B14F-4D97-AF65-F5344CB8AC3E}">
        <p14:creationId xmlns:p14="http://schemas.microsoft.com/office/powerpoint/2010/main" val="1293576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3C4B0D6-CE2A-43B1-9368-CF34B5B141DD}"/>
              </a:ext>
            </a:extLst>
          </p:cNvPr>
          <p:cNvSpPr>
            <a:spLocks noGrp="1"/>
          </p:cNvSpPr>
          <p:nvPr>
            <p:ph idx="1"/>
          </p:nvPr>
        </p:nvSpPr>
        <p:spPr>
          <a:xfrm>
            <a:off x="1097280" y="1678317"/>
            <a:ext cx="10515600" cy="4351338"/>
          </a:xfrm>
        </p:spPr>
        <p:txBody>
          <a:bodyPr/>
          <a:lstStyle/>
          <a:p>
            <a:pPr>
              <a:lnSpc>
                <a:spcPct val="100000"/>
              </a:lnSpc>
            </a:pPr>
            <a:r>
              <a:rPr lang="de-DE" dirty="0">
                <a:latin typeface="Calibri" panose="020F0502020204030204" pitchFamily="34" charset="0"/>
                <a:cs typeface="Calibri" panose="020F0502020204030204" pitchFamily="34" charset="0"/>
              </a:rPr>
              <a:t>Passwörter können zerteilt werden (Password Sharing)</a:t>
            </a:r>
          </a:p>
          <a:p>
            <a:pPr marL="457200" lvl="1" indent="0">
              <a:buNone/>
            </a:pPr>
            <a:r>
              <a:rPr lang="de-DE" i="1" dirty="0">
                <a:latin typeface="Cambria Math" panose="02040503050406030204" pitchFamily="18" charset="0"/>
                <a:ea typeface="Cambria Math" panose="02040503050406030204" pitchFamily="18" charset="0"/>
                <a:cs typeface="Calibri" panose="020F0502020204030204" pitchFamily="34" charset="0"/>
              </a:rPr>
              <a:t>π = s</a:t>
            </a:r>
            <a:r>
              <a:rPr lang="de-DE" i="1" baseline="-25000" dirty="0">
                <a:latin typeface="Cambria Math" panose="02040503050406030204" pitchFamily="18" charset="0"/>
                <a:ea typeface="Cambria Math" panose="02040503050406030204" pitchFamily="18" charset="0"/>
                <a:cs typeface="Calibri" panose="020F0502020204030204" pitchFamily="34" charset="0"/>
              </a:rPr>
              <a:t>1</a:t>
            </a:r>
            <a:r>
              <a:rPr lang="de-DE" i="1" dirty="0">
                <a:latin typeface="Cambria Math" panose="02040503050406030204" pitchFamily="18" charset="0"/>
                <a:ea typeface="Cambria Math" panose="02040503050406030204" pitchFamily="18" charset="0"/>
                <a:cs typeface="Calibri" panose="020F0502020204030204" pitchFamily="34" charset="0"/>
              </a:rPr>
              <a:t> + s</a:t>
            </a:r>
            <a:r>
              <a:rPr lang="de-DE" i="1" baseline="-25000" dirty="0">
                <a:latin typeface="Cambria Math" panose="02040503050406030204" pitchFamily="18" charset="0"/>
                <a:ea typeface="Cambria Math" panose="02040503050406030204" pitchFamily="18" charset="0"/>
                <a:cs typeface="Calibri" panose="020F0502020204030204" pitchFamily="34" charset="0"/>
              </a:rPr>
              <a:t>2</a:t>
            </a:r>
          </a:p>
          <a:p>
            <a:pPr marL="457200" lvl="1" indent="0">
              <a:buNone/>
            </a:pPr>
            <a:r>
              <a:rPr lang="de-DE" i="1" dirty="0">
                <a:latin typeface="Cambria Math" panose="02040503050406030204" pitchFamily="18" charset="0"/>
                <a:ea typeface="Cambria Math" panose="02040503050406030204" pitchFamily="18" charset="0"/>
                <a:cs typeface="Calibri" panose="020F0502020204030204" pitchFamily="34" charset="0"/>
              </a:rPr>
              <a:t>s</a:t>
            </a:r>
            <a:r>
              <a:rPr lang="de-DE" i="1" baseline="-25000" dirty="0">
                <a:latin typeface="Cambria Math" panose="02040503050406030204" pitchFamily="18" charset="0"/>
                <a:ea typeface="Cambria Math" panose="02040503050406030204" pitchFamily="18" charset="0"/>
                <a:cs typeface="Calibri" panose="020F0502020204030204" pitchFamily="34" charset="0"/>
              </a:rPr>
              <a:t>1</a:t>
            </a:r>
            <a:r>
              <a:rPr lang="de-DE" i="1" dirty="0">
                <a:latin typeface="Cambria Math" panose="02040503050406030204" pitchFamily="18" charset="0"/>
                <a:ea typeface="Cambria Math" panose="02040503050406030204" pitchFamily="18" charset="0"/>
                <a:cs typeface="Calibri" panose="020F0502020204030204" pitchFamily="34" charset="0"/>
              </a:rPr>
              <a:t>  </a:t>
            </a:r>
            <a:r>
              <a:rPr lang="de-DE" dirty="0">
                <a:latin typeface="Calibri" panose="020F0502020204030204" pitchFamily="34" charset="0"/>
                <a:cs typeface="Calibri" panose="020F0502020204030204" pitchFamily="34" charset="0"/>
              </a:rPr>
              <a:t>kann auf Server 1 hinterlegt werden</a:t>
            </a:r>
          </a:p>
          <a:p>
            <a:pPr marL="457200" lvl="1" indent="0">
              <a:buNone/>
            </a:pPr>
            <a:r>
              <a:rPr lang="de-DE" i="1" dirty="0">
                <a:latin typeface="Cambria Math" panose="02040503050406030204" pitchFamily="18" charset="0"/>
                <a:ea typeface="Cambria Math" panose="02040503050406030204" pitchFamily="18" charset="0"/>
                <a:cs typeface="Calibri" panose="020F0502020204030204" pitchFamily="34" charset="0"/>
              </a:rPr>
              <a:t>s</a:t>
            </a:r>
            <a:r>
              <a:rPr lang="de-DE" i="1" baseline="-25000" dirty="0">
                <a:latin typeface="Cambria Math" panose="02040503050406030204" pitchFamily="18" charset="0"/>
                <a:ea typeface="Cambria Math" panose="02040503050406030204" pitchFamily="18" charset="0"/>
                <a:cs typeface="Calibri" panose="020F0502020204030204" pitchFamily="34" charset="0"/>
              </a:rPr>
              <a:t>2 </a:t>
            </a:r>
            <a:r>
              <a:rPr lang="de-DE" i="1" dirty="0">
                <a:latin typeface="Cambria Math" panose="02040503050406030204" pitchFamily="18" charset="0"/>
                <a:ea typeface="Cambria Math" panose="02040503050406030204" pitchFamily="18" charset="0"/>
                <a:cs typeface="Calibri" panose="020F0502020204030204" pitchFamily="34" charset="0"/>
              </a:rPr>
              <a:t> </a:t>
            </a:r>
            <a:r>
              <a:rPr lang="de-DE" dirty="0">
                <a:latin typeface="Calibri" panose="020F0502020204030204" pitchFamily="34" charset="0"/>
                <a:cs typeface="Calibri" panose="020F0502020204030204" pitchFamily="34" charset="0"/>
              </a:rPr>
              <a:t>kann auf Server 2 hinterlegt werden</a:t>
            </a:r>
          </a:p>
          <a:p>
            <a:pPr marL="457200" lvl="1" indent="0">
              <a:buNone/>
            </a:pPr>
            <a:endParaRPr lang="de-DE" dirty="0">
              <a:latin typeface="Calibri" panose="020F0502020204030204" pitchFamily="34" charset="0"/>
              <a:cs typeface="Calibri" panose="020F0502020204030204" pitchFamily="34" charset="0"/>
            </a:endParaRPr>
          </a:p>
          <a:p>
            <a:r>
              <a:rPr lang="de-DE" dirty="0">
                <a:latin typeface="Calibri" panose="020F0502020204030204" pitchFamily="34" charset="0"/>
                <a:cs typeface="Calibri" panose="020F0502020204030204" pitchFamily="34" charset="0"/>
              </a:rPr>
              <a:t>Passwort Wörterbuch</a:t>
            </a:r>
          </a:p>
          <a:p>
            <a:pPr marL="457200" lvl="1" indent="0">
              <a:buNone/>
            </a:pPr>
            <a:r>
              <a:rPr lang="de-DE" dirty="0">
                <a:latin typeface="Calibri" panose="020F0502020204030204" pitchFamily="34" charset="0"/>
                <a:cs typeface="Calibri" panose="020F0502020204030204" pitchFamily="34" charset="0"/>
              </a:rPr>
              <a:t>Liste aller richtlinienkonformen Passwörter</a:t>
            </a:r>
          </a:p>
          <a:p>
            <a:pPr marL="457200" lvl="1" indent="0">
              <a:buNone/>
            </a:pPr>
            <a:r>
              <a:rPr lang="de-DE" dirty="0">
                <a:latin typeface="Calibri" panose="020F0502020204030204" pitchFamily="34" charset="0"/>
                <a:cs typeface="Calibri" panose="020F0502020204030204" pitchFamily="34" charset="0"/>
              </a:rPr>
              <a:t>Beispiel: </a:t>
            </a:r>
            <a:r>
              <a:rPr lang="de-DE" i="1" dirty="0">
                <a:latin typeface="Cambria Math" panose="02040503050406030204" pitchFamily="18" charset="0"/>
                <a:ea typeface="Cambria Math" panose="02040503050406030204" pitchFamily="18" charset="0"/>
                <a:cs typeface="Calibri" panose="020F0502020204030204" pitchFamily="34" charset="0"/>
              </a:rPr>
              <a:t>f = (</a:t>
            </a:r>
            <a:r>
              <a:rPr lang="de-DE" i="1" dirty="0" err="1">
                <a:latin typeface="Cambria Math" panose="02040503050406030204" pitchFamily="18" charset="0"/>
                <a:ea typeface="Cambria Math" panose="02040503050406030204" pitchFamily="18" charset="0"/>
                <a:cs typeface="Calibri" panose="020F0502020204030204" pitchFamily="34" charset="0"/>
              </a:rPr>
              <a:t>ulldd</a:t>
            </a:r>
            <a:r>
              <a:rPr lang="de-DE" i="1" dirty="0">
                <a:latin typeface="Cambria Math" panose="02040503050406030204" pitchFamily="18" charset="0"/>
                <a:ea typeface="Cambria Math" panose="02040503050406030204" pitchFamily="18" charset="0"/>
                <a:cs typeface="Calibri" panose="020F0502020204030204" pitchFamily="34" charset="0"/>
              </a:rPr>
              <a:t>, 5)</a:t>
            </a:r>
          </a:p>
          <a:p>
            <a:endParaRPr lang="de-DE" dirty="0"/>
          </a:p>
        </p:txBody>
      </p:sp>
      <p:sp>
        <p:nvSpPr>
          <p:cNvPr id="3" name="Datumsplatzhalter 2">
            <a:extLst>
              <a:ext uri="{FF2B5EF4-FFF2-40B4-BE49-F238E27FC236}">
                <a16:creationId xmlns:a16="http://schemas.microsoft.com/office/drawing/2014/main" id="{2B965775-48E2-489F-B7CB-D270D67711AA}"/>
              </a:ext>
            </a:extLst>
          </p:cNvPr>
          <p:cNvSpPr>
            <a:spLocks noGrp="1"/>
          </p:cNvSpPr>
          <p:nvPr>
            <p:ph type="dt" sz="half" idx="10"/>
          </p:nvPr>
        </p:nvSpPr>
        <p:spPr/>
        <p:txBody>
          <a:bodyPr/>
          <a:lstStyle/>
          <a:p>
            <a:fld id="{28D50BB7-E2B5-4873-9F23-4433FF9FF057}" type="datetime1">
              <a:rPr lang="de-DE" smtClean="0"/>
              <a:t>10.01.2018</a:t>
            </a:fld>
            <a:endParaRPr lang="en-US" dirty="0"/>
          </a:p>
        </p:txBody>
      </p:sp>
      <p:sp>
        <p:nvSpPr>
          <p:cNvPr id="4" name="Fußzeilenplatzhalter 3">
            <a:extLst>
              <a:ext uri="{FF2B5EF4-FFF2-40B4-BE49-F238E27FC236}">
                <a16:creationId xmlns:a16="http://schemas.microsoft.com/office/drawing/2014/main" id="{11113DA3-3BCD-4127-937D-710D370EF117}"/>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2EC4E363-A2FD-458C-83A3-B8B1AD982AEB}"/>
              </a:ext>
            </a:extLst>
          </p:cNvPr>
          <p:cNvSpPr>
            <a:spLocks noGrp="1"/>
          </p:cNvSpPr>
          <p:nvPr>
            <p:ph type="sldNum" sz="quarter" idx="4"/>
          </p:nvPr>
        </p:nvSpPr>
        <p:spPr/>
        <p:txBody>
          <a:bodyPr/>
          <a:lstStyle/>
          <a:p>
            <a:fld id="{95B0EFA8-D4E6-438F-A5A4-BE862A6AB6EC}" type="slidenum">
              <a:rPr lang="en-US" smtClean="0"/>
              <a:pPr/>
              <a:t>23</a:t>
            </a:fld>
            <a:endParaRPr lang="en-US" dirty="0"/>
          </a:p>
        </p:txBody>
      </p:sp>
      <p:sp>
        <p:nvSpPr>
          <p:cNvPr id="6" name="Titel 5">
            <a:extLst>
              <a:ext uri="{FF2B5EF4-FFF2-40B4-BE49-F238E27FC236}">
                <a16:creationId xmlns:a16="http://schemas.microsoft.com/office/drawing/2014/main" id="{7AA33DCD-EA8A-45C6-9FC5-C61B7D99B3B5}"/>
              </a:ext>
            </a:extLst>
          </p:cNvPr>
          <p:cNvSpPr>
            <a:spLocks noGrp="1"/>
          </p:cNvSpPr>
          <p:nvPr>
            <p:ph type="title"/>
          </p:nvPr>
        </p:nvSpPr>
        <p:spPr/>
        <p:txBody>
          <a:bodyPr/>
          <a:lstStyle/>
          <a:p>
            <a:r>
              <a:rPr lang="de-DE" dirty="0"/>
              <a:t>Passwörter</a:t>
            </a:r>
          </a:p>
        </p:txBody>
      </p:sp>
      <p:sp>
        <p:nvSpPr>
          <p:cNvPr id="8" name="Scrollen: vertikal 7">
            <a:extLst>
              <a:ext uri="{FF2B5EF4-FFF2-40B4-BE49-F238E27FC236}">
                <a16:creationId xmlns:a16="http://schemas.microsoft.com/office/drawing/2014/main" id="{716A382A-902F-4737-8C4D-CF742FFF8466}"/>
              </a:ext>
            </a:extLst>
          </p:cNvPr>
          <p:cNvSpPr/>
          <p:nvPr/>
        </p:nvSpPr>
        <p:spPr>
          <a:xfrm>
            <a:off x="7197885" y="4286450"/>
            <a:ext cx="1425844" cy="1732085"/>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7" name="Textfeld 6">
            <a:extLst>
              <a:ext uri="{FF2B5EF4-FFF2-40B4-BE49-F238E27FC236}">
                <a16:creationId xmlns:a16="http://schemas.microsoft.com/office/drawing/2014/main" id="{4894FC4C-41E4-4790-AE50-97C21AFA8370}"/>
              </a:ext>
            </a:extLst>
          </p:cNvPr>
          <p:cNvSpPr txBox="1"/>
          <p:nvPr/>
        </p:nvSpPr>
        <p:spPr>
          <a:xfrm>
            <a:off x="7406619" y="4509707"/>
            <a:ext cx="1095172" cy="1477328"/>
          </a:xfrm>
          <a:prstGeom prst="rect">
            <a:avLst/>
          </a:prstGeom>
          <a:noFill/>
        </p:spPr>
        <p:txBody>
          <a:bodyPr wrap="none" rtlCol="0">
            <a:spAutoFit/>
          </a:bodyPr>
          <a:lstStyle/>
          <a:p>
            <a:r>
              <a:rPr lang="de-DE" dirty="0"/>
              <a:t>Aaa00</a:t>
            </a:r>
          </a:p>
          <a:p>
            <a:r>
              <a:rPr lang="de-DE" dirty="0"/>
              <a:t>Ork89zzz</a:t>
            </a:r>
          </a:p>
          <a:p>
            <a:r>
              <a:rPr lang="de-DE" dirty="0"/>
              <a:t>6sUk7d</a:t>
            </a:r>
          </a:p>
          <a:p>
            <a:r>
              <a:rPr lang="de-DE" dirty="0"/>
              <a:t>67G67uui</a:t>
            </a:r>
          </a:p>
          <a:p>
            <a:r>
              <a:rPr lang="de-DE" dirty="0"/>
              <a:t>…</a:t>
            </a:r>
          </a:p>
        </p:txBody>
      </p:sp>
      <p:sp>
        <p:nvSpPr>
          <p:cNvPr id="9" name="Textfeld 8">
            <a:extLst>
              <a:ext uri="{FF2B5EF4-FFF2-40B4-BE49-F238E27FC236}">
                <a16:creationId xmlns:a16="http://schemas.microsoft.com/office/drawing/2014/main" id="{C7866A3F-5B8F-47EC-A622-30AE63D84458}"/>
              </a:ext>
            </a:extLst>
          </p:cNvPr>
          <p:cNvSpPr txBox="1"/>
          <p:nvPr/>
        </p:nvSpPr>
        <p:spPr>
          <a:xfrm>
            <a:off x="7406619" y="4509707"/>
            <a:ext cx="1095172" cy="1477328"/>
          </a:xfrm>
          <a:prstGeom prst="rect">
            <a:avLst/>
          </a:prstGeom>
          <a:noFill/>
        </p:spPr>
        <p:txBody>
          <a:bodyPr wrap="none" rtlCol="0">
            <a:spAutoFit/>
          </a:bodyPr>
          <a:lstStyle/>
          <a:p>
            <a:r>
              <a:rPr lang="de-DE" b="1" dirty="0">
                <a:solidFill>
                  <a:srgbClr val="C00000"/>
                </a:solidFill>
              </a:rPr>
              <a:t>Aaa00</a:t>
            </a:r>
          </a:p>
          <a:p>
            <a:r>
              <a:rPr lang="de-DE" b="1" dirty="0">
                <a:solidFill>
                  <a:srgbClr val="C00000"/>
                </a:solidFill>
              </a:rPr>
              <a:t>Ork89</a:t>
            </a:r>
            <a:r>
              <a:rPr lang="de-DE" dirty="0"/>
              <a:t>zzz</a:t>
            </a:r>
          </a:p>
          <a:p>
            <a:r>
              <a:rPr lang="de-DE" b="1" dirty="0">
                <a:solidFill>
                  <a:srgbClr val="C00000"/>
                </a:solidFill>
              </a:rPr>
              <a:t>6sUk7</a:t>
            </a:r>
            <a:r>
              <a:rPr lang="de-DE" dirty="0"/>
              <a:t>d</a:t>
            </a:r>
          </a:p>
          <a:p>
            <a:r>
              <a:rPr lang="de-DE" b="1" dirty="0">
                <a:solidFill>
                  <a:srgbClr val="C00000"/>
                </a:solidFill>
              </a:rPr>
              <a:t>67G</a:t>
            </a:r>
            <a:r>
              <a:rPr lang="de-DE" dirty="0"/>
              <a:t>67</a:t>
            </a:r>
            <a:r>
              <a:rPr lang="de-DE" b="1" dirty="0">
                <a:solidFill>
                  <a:srgbClr val="C00000"/>
                </a:solidFill>
              </a:rPr>
              <a:t>uu</a:t>
            </a:r>
            <a:r>
              <a:rPr lang="de-DE" dirty="0"/>
              <a:t>i</a:t>
            </a:r>
          </a:p>
          <a:p>
            <a:r>
              <a:rPr lang="de-DE" dirty="0"/>
              <a:t>…</a:t>
            </a:r>
          </a:p>
        </p:txBody>
      </p:sp>
      <p:sp>
        <p:nvSpPr>
          <p:cNvPr id="10" name="Textfeld 9">
            <a:extLst>
              <a:ext uri="{FF2B5EF4-FFF2-40B4-BE49-F238E27FC236}">
                <a16:creationId xmlns:a16="http://schemas.microsoft.com/office/drawing/2014/main" id="{8D8BA8D3-8C47-4E2F-94FA-DF673B440090}"/>
              </a:ext>
            </a:extLst>
          </p:cNvPr>
          <p:cNvSpPr txBox="1"/>
          <p:nvPr/>
        </p:nvSpPr>
        <p:spPr>
          <a:xfrm>
            <a:off x="8803037" y="4992079"/>
            <a:ext cx="2291683" cy="375208"/>
          </a:xfrm>
          <a:prstGeom prst="rect">
            <a:avLst/>
          </a:prstGeom>
          <a:noFill/>
        </p:spPr>
        <p:txBody>
          <a:bodyPr wrap="square" rtlCol="0">
            <a:spAutoFit/>
          </a:bodyPr>
          <a:lstStyle/>
          <a:p>
            <a:r>
              <a:rPr lang="de-DE" b="1" dirty="0">
                <a:solidFill>
                  <a:srgbClr val="C00000"/>
                </a:solidFill>
              </a:rPr>
              <a:t>SIGNIFIKANT</a:t>
            </a:r>
          </a:p>
        </p:txBody>
      </p:sp>
      <p:sp>
        <p:nvSpPr>
          <p:cNvPr id="11" name="Rechteck 10">
            <a:extLst>
              <a:ext uri="{FF2B5EF4-FFF2-40B4-BE49-F238E27FC236}">
                <a16:creationId xmlns:a16="http://schemas.microsoft.com/office/drawing/2014/main" id="{95DBCE81-E687-4BB7-ADC6-2293E4DEE29F}"/>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2" name="Gleichschenkliges Dreieck 11">
            <a:extLst>
              <a:ext uri="{FF2B5EF4-FFF2-40B4-BE49-F238E27FC236}">
                <a16:creationId xmlns:a16="http://schemas.microsoft.com/office/drawing/2014/main" id="{B15528F2-28E1-49EA-ADAF-BB316DD3394D}"/>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3" name="Textfeld 9">
            <a:extLst>
              <a:ext uri="{FF2B5EF4-FFF2-40B4-BE49-F238E27FC236}">
                <a16:creationId xmlns:a16="http://schemas.microsoft.com/office/drawing/2014/main" id="{33AE7D42-680B-4734-AD3A-F1C171039389}"/>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3</a:t>
            </a:r>
          </a:p>
        </p:txBody>
      </p:sp>
    </p:spTree>
    <p:extLst>
      <p:ext uri="{BB962C8B-B14F-4D97-AF65-F5344CB8AC3E}">
        <p14:creationId xmlns:p14="http://schemas.microsoft.com/office/powerpoint/2010/main" val="328069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P spid="7" grpId="1"/>
      <p:bldP spid="9"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DF0330C-7CC3-487E-BD09-DF7EEE1C53D6}"/>
              </a:ext>
            </a:extLst>
          </p:cNvPr>
          <p:cNvSpPr>
            <a:spLocks noGrp="1"/>
          </p:cNvSpPr>
          <p:nvPr>
            <p:ph idx="1"/>
          </p:nvPr>
        </p:nvSpPr>
        <p:spPr>
          <a:xfrm>
            <a:off x="1160122" y="1678317"/>
            <a:ext cx="10515600" cy="4351338"/>
          </a:xfrm>
        </p:spPr>
        <p:txBody>
          <a:bodyPr>
            <a:normAutofit fontScale="85000" lnSpcReduction="20000"/>
          </a:bodyPr>
          <a:lstStyle/>
          <a:p>
            <a:pPr marL="514350" indent="-514350">
              <a:lnSpc>
                <a:spcPct val="150000"/>
              </a:lnSpc>
              <a:buFont typeface="+mj-lt"/>
              <a:buAutoNum type="arabicPeriod"/>
            </a:pPr>
            <a:r>
              <a:rPr lang="de-DE" dirty="0">
                <a:solidFill>
                  <a:schemeClr val="bg1">
                    <a:lumMod val="75000"/>
                  </a:schemeClr>
                </a:solidFill>
              </a:rPr>
              <a:t>Hintergrund</a:t>
            </a:r>
          </a:p>
          <a:p>
            <a:pPr marL="514350" indent="-514350">
              <a:lnSpc>
                <a:spcPct val="150000"/>
              </a:lnSpc>
              <a:buFont typeface="+mj-lt"/>
              <a:buAutoNum type="arabicPeriod"/>
            </a:pPr>
            <a:r>
              <a:rPr lang="de-DE" dirty="0">
                <a:solidFill>
                  <a:schemeClr val="bg1">
                    <a:lumMod val="75000"/>
                  </a:schemeClr>
                </a:solidFill>
              </a:rPr>
              <a:t>Motivation</a:t>
            </a:r>
          </a:p>
          <a:p>
            <a:pPr marL="514350" indent="-514350">
              <a:lnSpc>
                <a:spcPct val="150000"/>
              </a:lnSpc>
              <a:buFont typeface="+mj-lt"/>
              <a:buAutoNum type="arabicPeriod"/>
            </a:pPr>
            <a:r>
              <a:rPr lang="de-DE" dirty="0">
                <a:solidFill>
                  <a:schemeClr val="bg1">
                    <a:lumMod val="75000"/>
                  </a:schemeClr>
                </a:solidFill>
              </a:rPr>
              <a:t>Begriffe</a:t>
            </a:r>
          </a:p>
          <a:p>
            <a:pPr marL="514350" indent="-514350">
              <a:lnSpc>
                <a:spcPct val="150000"/>
              </a:lnSpc>
              <a:buFont typeface="+mj-lt"/>
              <a:buAutoNum type="arabicPeriod"/>
            </a:pPr>
            <a:endParaRPr lang="de-DE" dirty="0">
              <a:solidFill>
                <a:schemeClr val="bg1">
                  <a:lumMod val="75000"/>
                </a:schemeClr>
              </a:solidFill>
            </a:endParaRPr>
          </a:p>
          <a:p>
            <a:pPr marL="514350" indent="-514350">
              <a:lnSpc>
                <a:spcPct val="150000"/>
              </a:lnSpc>
              <a:buFont typeface="+mj-lt"/>
              <a:buAutoNum type="arabicPeriod"/>
            </a:pPr>
            <a:r>
              <a:rPr lang="de-DE" dirty="0"/>
              <a:t>Protokoll</a:t>
            </a:r>
          </a:p>
          <a:p>
            <a:pPr marL="514350" indent="-514350">
              <a:lnSpc>
                <a:spcPct val="150000"/>
              </a:lnSpc>
              <a:buFont typeface="+mj-lt"/>
              <a:buAutoNum type="arabicPeriod"/>
            </a:pPr>
            <a:r>
              <a:rPr lang="de-DE" dirty="0">
                <a:solidFill>
                  <a:schemeClr val="bg1">
                    <a:lumMod val="75000"/>
                  </a:schemeClr>
                </a:solidFill>
              </a:rPr>
              <a:t>Sicherheitsanalyse</a:t>
            </a:r>
          </a:p>
          <a:p>
            <a:pPr marL="514350" indent="-514350">
              <a:lnSpc>
                <a:spcPct val="150000"/>
              </a:lnSpc>
              <a:buFont typeface="+mj-lt"/>
              <a:buAutoNum type="arabicPeriod"/>
            </a:pPr>
            <a:r>
              <a:rPr lang="de-DE" dirty="0">
                <a:solidFill>
                  <a:schemeClr val="bg1">
                    <a:lumMod val="75000"/>
                  </a:schemeClr>
                </a:solidFill>
              </a:rPr>
              <a:t>Fazit</a:t>
            </a:r>
          </a:p>
          <a:p>
            <a:pPr marL="514350" indent="-514350">
              <a:lnSpc>
                <a:spcPct val="150000"/>
              </a:lnSpc>
              <a:buFont typeface="+mj-lt"/>
              <a:buAutoNum type="arabicPeriod"/>
            </a:pPr>
            <a:endParaRPr lang="de-DE" dirty="0"/>
          </a:p>
          <a:p>
            <a:pPr marL="514350" indent="-514350">
              <a:lnSpc>
                <a:spcPct val="150000"/>
              </a:lnSpc>
              <a:buFont typeface="+mj-lt"/>
              <a:buAutoNum type="arabicPeriod"/>
            </a:pPr>
            <a:endParaRPr lang="de-DE" dirty="0">
              <a:solidFill>
                <a:schemeClr val="bg1">
                  <a:lumMod val="75000"/>
                </a:schemeClr>
              </a:solidFill>
            </a:endParaRPr>
          </a:p>
        </p:txBody>
      </p:sp>
      <p:sp>
        <p:nvSpPr>
          <p:cNvPr id="3" name="Datumsplatzhalter 2">
            <a:extLst>
              <a:ext uri="{FF2B5EF4-FFF2-40B4-BE49-F238E27FC236}">
                <a16:creationId xmlns:a16="http://schemas.microsoft.com/office/drawing/2014/main" id="{6BB56B34-12ED-4356-B12E-F9C0BA426CC7}"/>
              </a:ext>
            </a:extLst>
          </p:cNvPr>
          <p:cNvSpPr>
            <a:spLocks noGrp="1"/>
          </p:cNvSpPr>
          <p:nvPr>
            <p:ph type="dt" sz="half" idx="10"/>
          </p:nvPr>
        </p:nvSpPr>
        <p:spPr/>
        <p:txBody>
          <a:bodyPr/>
          <a:lstStyle/>
          <a:p>
            <a:fld id="{28D50BB7-E2B5-4873-9F23-4433FF9FF057}" type="datetime1">
              <a:rPr lang="de-DE" smtClean="0"/>
              <a:t>10.01.2018</a:t>
            </a:fld>
            <a:endParaRPr lang="en-US" dirty="0"/>
          </a:p>
        </p:txBody>
      </p:sp>
      <p:sp>
        <p:nvSpPr>
          <p:cNvPr id="4" name="Fußzeilenplatzhalter 3">
            <a:extLst>
              <a:ext uri="{FF2B5EF4-FFF2-40B4-BE49-F238E27FC236}">
                <a16:creationId xmlns:a16="http://schemas.microsoft.com/office/drawing/2014/main" id="{C26891DF-BC6B-4255-B042-C2EEE5CDEB40}"/>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32C0C543-AAB2-4DB7-95C6-5C7895B821B2}"/>
              </a:ext>
            </a:extLst>
          </p:cNvPr>
          <p:cNvSpPr>
            <a:spLocks noGrp="1"/>
          </p:cNvSpPr>
          <p:nvPr>
            <p:ph type="sldNum" sz="quarter" idx="4"/>
          </p:nvPr>
        </p:nvSpPr>
        <p:spPr/>
        <p:txBody>
          <a:bodyPr/>
          <a:lstStyle/>
          <a:p>
            <a:fld id="{95B0EFA8-D4E6-438F-A5A4-BE862A6AB6EC}" type="slidenum">
              <a:rPr lang="en-US" smtClean="0"/>
              <a:pPr/>
              <a:t>24</a:t>
            </a:fld>
            <a:endParaRPr lang="en-US" dirty="0"/>
          </a:p>
        </p:txBody>
      </p:sp>
      <p:sp>
        <p:nvSpPr>
          <p:cNvPr id="6" name="Titel 5">
            <a:extLst>
              <a:ext uri="{FF2B5EF4-FFF2-40B4-BE49-F238E27FC236}">
                <a16:creationId xmlns:a16="http://schemas.microsoft.com/office/drawing/2014/main" id="{81BC0A14-67FD-48B9-8C0D-170778BDE3A6}"/>
              </a:ext>
            </a:extLst>
          </p:cNvPr>
          <p:cNvSpPr>
            <a:spLocks noGrp="1"/>
          </p:cNvSpPr>
          <p:nvPr>
            <p:ph type="title"/>
          </p:nvPr>
        </p:nvSpPr>
        <p:spPr/>
        <p:txBody>
          <a:bodyPr/>
          <a:lstStyle/>
          <a:p>
            <a:r>
              <a:rPr lang="de-DE" dirty="0"/>
              <a:t>Gliederung</a:t>
            </a:r>
          </a:p>
        </p:txBody>
      </p:sp>
      <p:grpSp>
        <p:nvGrpSpPr>
          <p:cNvPr id="7" name="Gruppieren 6">
            <a:extLst>
              <a:ext uri="{FF2B5EF4-FFF2-40B4-BE49-F238E27FC236}">
                <a16:creationId xmlns:a16="http://schemas.microsoft.com/office/drawing/2014/main" id="{E18AE7A5-62DB-4EDC-B4F2-95A2E57755C3}"/>
              </a:ext>
            </a:extLst>
          </p:cNvPr>
          <p:cNvGrpSpPr/>
          <p:nvPr/>
        </p:nvGrpSpPr>
        <p:grpSpPr>
          <a:xfrm>
            <a:off x="5577840" y="2606672"/>
            <a:ext cx="5058031" cy="2882348"/>
            <a:chOff x="6151025" y="2416172"/>
            <a:chExt cx="5058031" cy="2882348"/>
          </a:xfrm>
        </p:grpSpPr>
        <p:grpSp>
          <p:nvGrpSpPr>
            <p:cNvPr id="8" name="Gruppieren 7">
              <a:extLst>
                <a:ext uri="{FF2B5EF4-FFF2-40B4-BE49-F238E27FC236}">
                  <a16:creationId xmlns:a16="http://schemas.microsoft.com/office/drawing/2014/main" id="{B1D29B83-717E-4C8C-B96C-690A9EBA5AD2}"/>
                </a:ext>
              </a:extLst>
            </p:cNvPr>
            <p:cNvGrpSpPr/>
            <p:nvPr/>
          </p:nvGrpSpPr>
          <p:grpSpPr>
            <a:xfrm rot="1338305">
              <a:off x="6151025" y="2416172"/>
              <a:ext cx="5058031" cy="2062034"/>
              <a:chOff x="5958071" y="1872504"/>
              <a:chExt cx="5058031" cy="2062034"/>
            </a:xfrm>
          </p:grpSpPr>
          <p:pic>
            <p:nvPicPr>
              <p:cNvPr id="14" name="Picture 26" descr="https://www.iconexperience.com/_img/g_collection_png/standard/256x256/passport.png">
                <a:extLst>
                  <a:ext uri="{FF2B5EF4-FFF2-40B4-BE49-F238E27FC236}">
                    <a16:creationId xmlns:a16="http://schemas.microsoft.com/office/drawing/2014/main" id="{DC39462B-3F69-4151-A937-FB7ACAD5DC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60784">
                <a:off x="8160736" y="1949230"/>
                <a:ext cx="797744" cy="9140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8" descr="https://www.iconexperience.com/_img/g_collection_png/standard/512x512/server_network.png">
                <a:extLst>
                  <a:ext uri="{FF2B5EF4-FFF2-40B4-BE49-F238E27FC236}">
                    <a16:creationId xmlns:a16="http://schemas.microsoft.com/office/drawing/2014/main" id="{742C1D66-CC09-4C34-9AE9-F0B9DEDF3B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1735" y="2052964"/>
                <a:ext cx="1642175" cy="188157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2" descr="https://www.iconexperience.com/_img/g_collection_png/standard/256x256/key2.png">
                <a:extLst>
                  <a:ext uri="{FF2B5EF4-FFF2-40B4-BE49-F238E27FC236}">
                    <a16:creationId xmlns:a16="http://schemas.microsoft.com/office/drawing/2014/main" id="{CC2ECFCE-D773-4A7C-B41F-CE6A560486F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2734" b="89844" l="9766" r="97266">
                            <a14:foregroundMark x1="90234" y1="25781" x2="91016" y2="34766"/>
                            <a14:foregroundMark x1="92578" y1="27734" x2="96484" y2="37109"/>
                            <a14:foregroundMark x1="97266" y1="32031" x2="89453" y2="39844"/>
                            <a14:foregroundMark x1="79297" y1="12500" x2="55078" y2="16797"/>
                            <a14:foregroundMark x1="58594" y1="14453" x2="71875" y2="10938"/>
                            <a14:foregroundMark x1="56250" y1="12891" x2="73438" y2="273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5958071" y="2400330"/>
                <a:ext cx="786626" cy="9806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descr="https://www.iconexperience.com/_img/g_collection_png/standard/512x512/server_network.png">
                <a:extLst>
                  <a:ext uri="{FF2B5EF4-FFF2-40B4-BE49-F238E27FC236}">
                    <a16:creationId xmlns:a16="http://schemas.microsoft.com/office/drawing/2014/main" id="{43709152-1EF8-432B-8EFC-B5EC48DD6F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3927" y="2035965"/>
                <a:ext cx="1642175" cy="18815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4" descr="https://www.iconexperience.com/_img/g_collection_png/standard/256x256/key.png">
                <a:extLst>
                  <a:ext uri="{FF2B5EF4-FFF2-40B4-BE49-F238E27FC236}">
                    <a16:creationId xmlns:a16="http://schemas.microsoft.com/office/drawing/2014/main" id="{3362C256-9F8D-41F5-B21B-1ED4702FF446}"/>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2344" b="99609" l="391" r="98438">
                            <a14:foregroundMark x1="59375" y1="9766" x2="84766" y2="5859"/>
                            <a14:foregroundMark x1="87500" y1="8984" x2="87500" y2="14063"/>
                            <a14:foregroundMark x1="86719" y1="33203" x2="88281" y2="33984"/>
                            <a14:foregroundMark x1="89453" y1="14844" x2="92050" y2="16900"/>
                            <a14:foregroundMark x1="81250" y1="8203" x2="60938" y2="2344"/>
                            <a14:foregroundMark x1="10938" y1="76953" x2="17969" y2="87891"/>
                            <a14:foregroundMark x1="19531" y1="86328" x2="391" y2="86328"/>
                            <a14:foregroundMark x1="19531" y1="84375" x2="19531" y2="92188"/>
                            <a14:foregroundMark x1="24219" y1="89453" x2="23047" y2="94531"/>
                            <a14:foregroundMark x1="25781" y1="92969" x2="29297" y2="99609"/>
                            <a14:backgroundMark x1="96875" y1="16406" x2="98438" y2="31641"/>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10269539" y="2507990"/>
                <a:ext cx="720795" cy="765312"/>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Gerade Verbindung mit Pfeil 18">
                <a:extLst>
                  <a:ext uri="{FF2B5EF4-FFF2-40B4-BE49-F238E27FC236}">
                    <a16:creationId xmlns:a16="http://schemas.microsoft.com/office/drawing/2014/main" id="{112C7F29-B8F0-4391-AAF7-E5A9328FA5A7}"/>
                  </a:ext>
                </a:extLst>
              </p:cNvPr>
              <p:cNvCxnSpPr>
                <a:cxnSpLocks/>
              </p:cNvCxnSpPr>
              <p:nvPr/>
            </p:nvCxnSpPr>
            <p:spPr>
              <a:xfrm flipV="1">
                <a:off x="7474857" y="2863218"/>
                <a:ext cx="2191657" cy="823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0" name="Gruppieren 19">
                <a:extLst>
                  <a:ext uri="{FF2B5EF4-FFF2-40B4-BE49-F238E27FC236}">
                    <a16:creationId xmlns:a16="http://schemas.microsoft.com/office/drawing/2014/main" id="{76CADE1A-AF54-46A1-8199-3BA995323330}"/>
                  </a:ext>
                </a:extLst>
              </p:cNvPr>
              <p:cNvGrpSpPr/>
              <p:nvPr/>
            </p:nvGrpSpPr>
            <p:grpSpPr>
              <a:xfrm>
                <a:off x="8716437" y="1872504"/>
                <a:ext cx="441051" cy="449956"/>
                <a:chOff x="2975429" y="2177144"/>
                <a:chExt cx="420914" cy="411446"/>
              </a:xfrm>
            </p:grpSpPr>
            <p:sp>
              <p:nvSpPr>
                <p:cNvPr id="21" name="Ellipse 20">
                  <a:extLst>
                    <a:ext uri="{FF2B5EF4-FFF2-40B4-BE49-F238E27FC236}">
                      <a16:creationId xmlns:a16="http://schemas.microsoft.com/office/drawing/2014/main" id="{5121FD0F-2E74-4F15-BB4E-9E0BD2241AE4}"/>
                    </a:ext>
                  </a:extLst>
                </p:cNvPr>
                <p:cNvSpPr/>
                <p:nvPr/>
              </p:nvSpPr>
              <p:spPr>
                <a:xfrm>
                  <a:off x="2975429" y="2177144"/>
                  <a:ext cx="420914" cy="411446"/>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25000" dirty="0"/>
                </a:p>
              </p:txBody>
            </p:sp>
            <p:grpSp>
              <p:nvGrpSpPr>
                <p:cNvPr id="22" name="Gruppieren 21">
                  <a:extLst>
                    <a:ext uri="{FF2B5EF4-FFF2-40B4-BE49-F238E27FC236}">
                      <a16:creationId xmlns:a16="http://schemas.microsoft.com/office/drawing/2014/main" id="{57FA8F31-1285-4346-A9F4-BAC24EF7F1A3}"/>
                    </a:ext>
                  </a:extLst>
                </p:cNvPr>
                <p:cNvGrpSpPr/>
                <p:nvPr/>
              </p:nvGrpSpPr>
              <p:grpSpPr>
                <a:xfrm rot="12970512" flipH="1">
                  <a:off x="3125567" y="2263555"/>
                  <a:ext cx="120638" cy="214811"/>
                  <a:chOff x="3663321" y="2076290"/>
                  <a:chExt cx="375279" cy="357349"/>
                </a:xfrm>
              </p:grpSpPr>
              <p:sp>
                <p:nvSpPr>
                  <p:cNvPr id="23" name="Rechteck 22">
                    <a:extLst>
                      <a:ext uri="{FF2B5EF4-FFF2-40B4-BE49-F238E27FC236}">
                        <a16:creationId xmlns:a16="http://schemas.microsoft.com/office/drawing/2014/main" id="{A93FBFDE-E98E-4A95-A65A-E47FD7287756}"/>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Rechteck 23">
                    <a:extLst>
                      <a:ext uri="{FF2B5EF4-FFF2-40B4-BE49-F238E27FC236}">
                        <a16:creationId xmlns:a16="http://schemas.microsoft.com/office/drawing/2014/main" id="{B3C4BD27-7A60-4794-9619-743DA4B5DE82}"/>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pic>
          <p:nvPicPr>
            <p:cNvPr id="9" name="Picture 8" descr="https://lh3.googleusercontent.com/UrY7BAZ-XfXGpfkeWg0zCCeo-7ras4DCoRalC_WXXWTK9q5b0Iw7B0YQMsVxZaNB7DM=w300">
              <a:extLst>
                <a:ext uri="{FF2B5EF4-FFF2-40B4-BE49-F238E27FC236}">
                  <a16:creationId xmlns:a16="http://schemas.microsoft.com/office/drawing/2014/main" id="{B29D4930-EC16-4498-B12F-ACE4DB4A88B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1515" y="3589896"/>
              <a:ext cx="1200919" cy="12009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https://upload.wikimedia.org/wikipedia/commons/thumb/1/18/GitLab_Logo.svg/1200px-GitLab_Logo.svg.png">
              <a:extLst>
                <a:ext uri="{FF2B5EF4-FFF2-40B4-BE49-F238E27FC236}">
                  <a16:creationId xmlns:a16="http://schemas.microsoft.com/office/drawing/2014/main" id="{31B30BF9-1FD7-41D2-8D01-6CB2ED5050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9368" y="3357607"/>
              <a:ext cx="1020153" cy="94288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s://www.iconexperience.com/_img/g_collection_png/standard/512x512/criminal.png">
              <a:extLst>
                <a:ext uri="{FF2B5EF4-FFF2-40B4-BE49-F238E27FC236}">
                  <a16:creationId xmlns:a16="http://schemas.microsoft.com/office/drawing/2014/main" id="{9572555E-0252-4B80-8B3E-F3AB3BE2EA47}"/>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2734" b="96875" l="9961" r="89844">
                          <a14:foregroundMark x1="41406" y1="59961" x2="27930" y2="96875"/>
                          <a14:foregroundMark x1="27930" y1="96875" x2="53125" y2="66406"/>
                          <a14:foregroundMark x1="53125" y1="66406" x2="53125" y2="65820"/>
                          <a14:foregroundMark x1="37500" y1="12891" x2="65820" y2="14844"/>
                          <a14:foregroundMark x1="65820" y1="10938" x2="74805" y2="11914"/>
                          <a14:foregroundMark x1="69922" y1="12891" x2="66797" y2="10938"/>
                          <a14:foregroundMark x1="40625" y1="4297" x2="67188" y2="9375"/>
                          <a14:foregroundMark x1="55273" y1="2734" x2="54883" y2="5469"/>
                        </a14:backgroundRemoval>
                      </a14:imgEffect>
                    </a14:imgLayer>
                  </a14:imgProps>
                </a:ext>
                <a:ext uri="{28A0092B-C50C-407E-A947-70E740481C1C}">
                  <a14:useLocalDpi xmlns:a14="http://schemas.microsoft.com/office/drawing/2010/main" val="0"/>
                </a:ext>
              </a:extLst>
            </a:blip>
            <a:srcRect/>
            <a:stretch>
              <a:fillRect/>
            </a:stretch>
          </p:blipFill>
          <p:spPr bwMode="auto">
            <a:xfrm>
              <a:off x="8692339" y="3972580"/>
              <a:ext cx="1276651" cy="1276651"/>
            </a:xfrm>
            <a:prstGeom prst="rect">
              <a:avLst/>
            </a:prstGeom>
            <a:noFill/>
            <a:extLst>
              <a:ext uri="{909E8E84-426E-40DD-AFC4-6F175D3DCCD1}">
                <a14:hiddenFill xmlns:a14="http://schemas.microsoft.com/office/drawing/2010/main">
                  <a:solidFill>
                    <a:srgbClr val="FFFFFF"/>
                  </a:solidFill>
                </a14:hiddenFill>
              </a:ext>
            </a:extLst>
          </p:spPr>
        </p:pic>
        <p:sp>
          <p:nvSpPr>
            <p:cNvPr id="12" name="Verbotsymbol 11">
              <a:extLst>
                <a:ext uri="{FF2B5EF4-FFF2-40B4-BE49-F238E27FC236}">
                  <a16:creationId xmlns:a16="http://schemas.microsoft.com/office/drawing/2014/main" id="{019F61D4-FEB5-47CD-A2BD-D90A36773819}"/>
                </a:ext>
              </a:extLst>
            </p:cNvPr>
            <p:cNvSpPr/>
            <p:nvPr/>
          </p:nvSpPr>
          <p:spPr>
            <a:xfrm>
              <a:off x="8623464" y="3937044"/>
              <a:ext cx="1383229" cy="1361476"/>
            </a:xfrm>
            <a:prstGeom prst="noSmoking">
              <a:avLst>
                <a:gd name="adj" fmla="val 118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pic>
          <p:nvPicPr>
            <p:cNvPr id="13" name="Picture 22" descr="https://upload.wikimedia.org/wikipedia/de/thumb/9/9f/Twitter_bird_logo_2012.svg/1200px-Twitter_bird_logo_2012.svg.png">
              <a:extLst>
                <a:ext uri="{FF2B5EF4-FFF2-40B4-BE49-F238E27FC236}">
                  <a16:creationId xmlns:a16="http://schemas.microsoft.com/office/drawing/2014/main" id="{5909B053-A650-467A-BE78-56A46672E46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84426" y="4276256"/>
              <a:ext cx="1145724" cy="93193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320071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0DD9022-0DDB-4339-A191-042CA6FEA14F}"/>
              </a:ext>
            </a:extLst>
          </p:cNvPr>
          <p:cNvSpPr>
            <a:spLocks noGrp="1"/>
          </p:cNvSpPr>
          <p:nvPr>
            <p:ph type="body" idx="1"/>
          </p:nvPr>
        </p:nvSpPr>
        <p:spPr>
          <a:xfrm>
            <a:off x="1097280" y="1937862"/>
            <a:ext cx="5157787" cy="823912"/>
          </a:xfrm>
        </p:spPr>
        <p:txBody>
          <a:bodyPr/>
          <a:lstStyle/>
          <a:p>
            <a:r>
              <a:rPr lang="de-DE" b="0" cap="all" spc="200" dirty="0">
                <a:solidFill>
                  <a:schemeClr val="tx2"/>
                </a:solidFill>
                <a:latin typeface="+mj-lt"/>
              </a:rPr>
              <a:t>1. Policy Compliance</a:t>
            </a:r>
          </a:p>
        </p:txBody>
      </p:sp>
      <p:sp>
        <p:nvSpPr>
          <p:cNvPr id="3" name="Inhaltsplatzhalter 2">
            <a:extLst>
              <a:ext uri="{FF2B5EF4-FFF2-40B4-BE49-F238E27FC236}">
                <a16:creationId xmlns:a16="http://schemas.microsoft.com/office/drawing/2014/main" id="{15E02B5D-814B-49CB-8EBA-1DD8DA1969B7}"/>
              </a:ext>
            </a:extLst>
          </p:cNvPr>
          <p:cNvSpPr>
            <a:spLocks noGrp="1"/>
          </p:cNvSpPr>
          <p:nvPr>
            <p:ph sz="half" idx="2"/>
          </p:nvPr>
        </p:nvSpPr>
        <p:spPr>
          <a:xfrm>
            <a:off x="1097279" y="2761774"/>
            <a:ext cx="10218045" cy="2724626"/>
          </a:xfrm>
        </p:spPr>
        <p:txBody>
          <a:bodyPr>
            <a:normAutofit/>
          </a:bodyPr>
          <a:lstStyle/>
          <a:p>
            <a:pPr marL="0" indent="0" algn="just">
              <a:buNone/>
            </a:pPr>
            <a:r>
              <a:rPr lang="de-DE" dirty="0"/>
              <a:t>Die beiden ehrlichen Server akzeptieren ihren Passwortshare, wenn dieser Policy konform ist, ansonsten lehnen sie den Share ab.</a:t>
            </a:r>
          </a:p>
          <a:p>
            <a:pPr marL="0" indent="0" algn="just">
              <a:buNone/>
            </a:pPr>
            <a:endParaRPr lang="de-DE" dirty="0"/>
          </a:p>
          <a:p>
            <a:pPr marL="363538" indent="-363538" algn="just">
              <a:buFont typeface="Calibri" panose="020F0502020204030204" pitchFamily="34" charset="0"/>
              <a:buChar char="→"/>
            </a:pPr>
            <a:r>
              <a:rPr lang="de-DE" dirty="0">
                <a:sym typeface="Wingdings" panose="05000000000000000000" pitchFamily="2" charset="2"/>
              </a:rPr>
              <a:t>Wenn beide den Share akzeptieren ist das Passwort konform zur Mutual </a:t>
            </a:r>
            <a:r>
              <a:rPr lang="de-DE" dirty="0"/>
              <a:t>Password Policy.</a:t>
            </a:r>
          </a:p>
          <a:p>
            <a:endParaRPr lang="de-DE" dirty="0"/>
          </a:p>
        </p:txBody>
      </p:sp>
      <p:sp>
        <p:nvSpPr>
          <p:cNvPr id="6" name="Datumsplatzhalter 5">
            <a:extLst>
              <a:ext uri="{FF2B5EF4-FFF2-40B4-BE49-F238E27FC236}">
                <a16:creationId xmlns:a16="http://schemas.microsoft.com/office/drawing/2014/main" id="{09CD5576-C3C8-4ECE-9FCC-7256D63755EF}"/>
              </a:ext>
            </a:extLst>
          </p:cNvPr>
          <p:cNvSpPr>
            <a:spLocks noGrp="1"/>
          </p:cNvSpPr>
          <p:nvPr>
            <p:ph type="dt" sz="half" idx="10"/>
          </p:nvPr>
        </p:nvSpPr>
        <p:spPr/>
        <p:txBody>
          <a:bodyPr/>
          <a:lstStyle/>
          <a:p>
            <a:fld id="{5538D691-F215-41DA-944D-CC2EEF668359}" type="datetime1">
              <a:rPr lang="de-DE" smtClean="0"/>
              <a:t>10.01.2018</a:t>
            </a:fld>
            <a:endParaRPr lang="en-US"/>
          </a:p>
        </p:txBody>
      </p:sp>
      <p:sp>
        <p:nvSpPr>
          <p:cNvPr id="7" name="Fußzeilenplatzhalter 6">
            <a:extLst>
              <a:ext uri="{FF2B5EF4-FFF2-40B4-BE49-F238E27FC236}">
                <a16:creationId xmlns:a16="http://schemas.microsoft.com/office/drawing/2014/main" id="{0B1FE4A0-504A-4AB5-848C-CD5BDBB30FC0}"/>
              </a:ext>
            </a:extLst>
          </p:cNvPr>
          <p:cNvSpPr>
            <a:spLocks noGrp="1"/>
          </p:cNvSpPr>
          <p:nvPr>
            <p:ph type="ftr" sz="quarter" idx="11"/>
          </p:nvPr>
        </p:nvSpPr>
        <p:spPr/>
        <p:txBody>
          <a:bodyPr/>
          <a:lstStyle/>
          <a:p>
            <a:r>
              <a:rPr lang="en-US"/>
              <a:t>Johannes Strauß &amp; Lukas Justen</a:t>
            </a:r>
            <a:endParaRPr lang="en-US" dirty="0"/>
          </a:p>
        </p:txBody>
      </p:sp>
      <p:sp>
        <p:nvSpPr>
          <p:cNvPr id="8" name="Foliennummernplatzhalter 7">
            <a:extLst>
              <a:ext uri="{FF2B5EF4-FFF2-40B4-BE49-F238E27FC236}">
                <a16:creationId xmlns:a16="http://schemas.microsoft.com/office/drawing/2014/main" id="{AB63FE7D-FFB7-4295-976F-CD7F1BCB8C57}"/>
              </a:ext>
            </a:extLst>
          </p:cNvPr>
          <p:cNvSpPr>
            <a:spLocks noGrp="1"/>
          </p:cNvSpPr>
          <p:nvPr>
            <p:ph type="sldNum" sz="quarter" idx="12"/>
          </p:nvPr>
        </p:nvSpPr>
        <p:spPr/>
        <p:txBody>
          <a:bodyPr/>
          <a:lstStyle/>
          <a:p>
            <a:fld id="{95B0EFA8-D4E6-438F-A5A4-BE862A6AB6EC}" type="slidenum">
              <a:rPr lang="en-US" smtClean="0"/>
              <a:pPr/>
              <a:t>25</a:t>
            </a:fld>
            <a:endParaRPr lang="en-US"/>
          </a:p>
        </p:txBody>
      </p:sp>
      <p:sp>
        <p:nvSpPr>
          <p:cNvPr id="9" name="Titel 8">
            <a:extLst>
              <a:ext uri="{FF2B5EF4-FFF2-40B4-BE49-F238E27FC236}">
                <a16:creationId xmlns:a16="http://schemas.microsoft.com/office/drawing/2014/main" id="{1316344D-A24D-4E13-B747-4CD46FA0CDA8}"/>
              </a:ext>
            </a:extLst>
          </p:cNvPr>
          <p:cNvSpPr>
            <a:spLocks noGrp="1"/>
          </p:cNvSpPr>
          <p:nvPr>
            <p:ph type="title"/>
          </p:nvPr>
        </p:nvSpPr>
        <p:spPr/>
        <p:txBody>
          <a:bodyPr/>
          <a:lstStyle/>
          <a:p>
            <a:r>
              <a:rPr lang="de-DE" dirty="0"/>
              <a:t>2BPR – Sicherheitsmodell</a:t>
            </a:r>
          </a:p>
        </p:txBody>
      </p:sp>
      <p:sp>
        <p:nvSpPr>
          <p:cNvPr id="10" name="Rechteck 9">
            <a:extLst>
              <a:ext uri="{FF2B5EF4-FFF2-40B4-BE49-F238E27FC236}">
                <a16:creationId xmlns:a16="http://schemas.microsoft.com/office/drawing/2014/main" id="{5A520A89-3F9C-46E2-88FA-34C68FB7DC25}"/>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1" name="Gleichschenkliges Dreieck 10">
            <a:extLst>
              <a:ext uri="{FF2B5EF4-FFF2-40B4-BE49-F238E27FC236}">
                <a16:creationId xmlns:a16="http://schemas.microsoft.com/office/drawing/2014/main" id="{646684B4-AEF5-423A-B738-3AA1C4D3935E}"/>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2" name="Textfeld 9">
            <a:extLst>
              <a:ext uri="{FF2B5EF4-FFF2-40B4-BE49-F238E27FC236}">
                <a16:creationId xmlns:a16="http://schemas.microsoft.com/office/drawing/2014/main" id="{EB247E86-561D-4036-A83F-120CFCCD483D}"/>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467152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B8C0BF2-51C5-453F-89C4-D3E80182FA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8D50BB7-E2B5-4873-9F23-4433FF9FF057}" type="datetime1">
              <a:rPr kumimoji="0" lang="de-DE" sz="1600" b="0" i="0" u="none" strike="noStrike" kern="1200" cap="none" spc="0" normalizeH="0" baseline="0" noProof="0" smtClean="0">
                <a:ln>
                  <a:noFill/>
                </a:ln>
                <a:solidFill>
                  <a:prstClr val="black">
                    <a:lumMod val="65000"/>
                    <a:lumOff val="3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10.01.2018</a:t>
            </a:fld>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4" name="Fußzeilenplatzhalter 3">
            <a:extLst>
              <a:ext uri="{FF2B5EF4-FFF2-40B4-BE49-F238E27FC236}">
                <a16:creationId xmlns:a16="http://schemas.microsoft.com/office/drawing/2014/main" id="{2B35CD7B-FF83-424F-A6A1-6CD5D7410BD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Johannes Strauß &amp; Lukas Justen</a:t>
            </a:r>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5" name="Foliennummernplatzhalter 4">
            <a:extLst>
              <a:ext uri="{FF2B5EF4-FFF2-40B4-BE49-F238E27FC236}">
                <a16:creationId xmlns:a16="http://schemas.microsoft.com/office/drawing/2014/main" id="{073FB034-D2C9-4C51-9FA1-F0B06555EF00}"/>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5B0EFA8-D4E6-438F-A5A4-BE862A6AB6EC}" type="slidenum">
              <a:rPr kumimoji="0" lang="en-US" sz="2000" b="1" i="0" u="none" strike="noStrike" kern="1200" cap="none" spc="0" normalizeH="0" baseline="0" noProof="0" smtClean="0">
                <a:ln>
                  <a:noFill/>
                </a:ln>
                <a:solidFill>
                  <a:srgbClr val="E7E6E6">
                    <a:lumMod val="50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26</a:t>
            </a:fld>
            <a:endParaRPr kumimoji="0" lang="en-US" sz="20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endParaRPr>
          </a:p>
        </p:txBody>
      </p:sp>
      <p:sp>
        <p:nvSpPr>
          <p:cNvPr id="6" name="Titel 5">
            <a:extLst>
              <a:ext uri="{FF2B5EF4-FFF2-40B4-BE49-F238E27FC236}">
                <a16:creationId xmlns:a16="http://schemas.microsoft.com/office/drawing/2014/main" id="{2125A8AE-A4AC-4A92-B76A-F0532B57C998}"/>
              </a:ext>
            </a:extLst>
          </p:cNvPr>
          <p:cNvSpPr>
            <a:spLocks noGrp="1"/>
          </p:cNvSpPr>
          <p:nvPr>
            <p:ph type="title"/>
          </p:nvPr>
        </p:nvSpPr>
        <p:spPr/>
        <p:txBody>
          <a:bodyPr/>
          <a:lstStyle/>
          <a:p>
            <a:r>
              <a:rPr lang="de-DE" dirty="0"/>
              <a:t>2BPR – Sicherheitsmodell</a:t>
            </a:r>
          </a:p>
        </p:txBody>
      </p:sp>
      <p:grpSp>
        <p:nvGrpSpPr>
          <p:cNvPr id="2055" name="Gruppieren 2054">
            <a:extLst>
              <a:ext uri="{FF2B5EF4-FFF2-40B4-BE49-F238E27FC236}">
                <a16:creationId xmlns:a16="http://schemas.microsoft.com/office/drawing/2014/main" id="{A6FC1B50-14B9-4142-97F7-8A46BCA7B1B4}"/>
              </a:ext>
            </a:extLst>
          </p:cNvPr>
          <p:cNvGrpSpPr/>
          <p:nvPr/>
        </p:nvGrpSpPr>
        <p:grpSpPr>
          <a:xfrm>
            <a:off x="1482090" y="1648828"/>
            <a:ext cx="8788437" cy="4414285"/>
            <a:chOff x="1516734" y="1593841"/>
            <a:chExt cx="8788437" cy="4414285"/>
          </a:xfrm>
        </p:grpSpPr>
        <p:grpSp>
          <p:nvGrpSpPr>
            <p:cNvPr id="12" name="Gruppieren 11">
              <a:extLst>
                <a:ext uri="{FF2B5EF4-FFF2-40B4-BE49-F238E27FC236}">
                  <a16:creationId xmlns:a16="http://schemas.microsoft.com/office/drawing/2014/main" id="{ED6D19C6-7229-45C1-87D5-4FA7C9B194F9}"/>
                </a:ext>
              </a:extLst>
            </p:cNvPr>
            <p:cNvGrpSpPr/>
            <p:nvPr/>
          </p:nvGrpSpPr>
          <p:grpSpPr>
            <a:xfrm>
              <a:off x="1516734" y="2634885"/>
              <a:ext cx="2396971" cy="2172711"/>
              <a:chOff x="1542945" y="3100004"/>
              <a:chExt cx="2396971" cy="2172711"/>
            </a:xfrm>
          </p:grpSpPr>
          <p:pic>
            <p:nvPicPr>
              <p:cNvPr id="2060" name="Picture 12" descr="https://www.iconexperience.com/_img/g_collection_png/standard/512x512/person.png">
                <a:extLst>
                  <a:ext uri="{FF2B5EF4-FFF2-40B4-BE49-F238E27FC236}">
                    <a16:creationId xmlns:a16="http://schemas.microsoft.com/office/drawing/2014/main" id="{9B0DB491-DF23-43BC-A15C-C0723A000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945" y="3100004"/>
                <a:ext cx="2172711" cy="217271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www.iconexperience.com/_img/g_collection_png/standard/512x512/workstation.png">
                <a:extLst>
                  <a:ext uri="{FF2B5EF4-FFF2-40B4-BE49-F238E27FC236}">
                    <a16:creationId xmlns:a16="http://schemas.microsoft.com/office/drawing/2014/main" id="{3E0D855A-5C37-4845-8533-E73059FF2B1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961" b="94141" l="1172" r="95703">
                            <a14:foregroundMark x1="68359" y1="35938" x2="28320" y2="33203"/>
                            <a14:foregroundMark x1="28320" y1="33203" x2="4297" y2="65234"/>
                            <a14:foregroundMark x1="4297" y1="65234" x2="35547" y2="91406"/>
                            <a14:foregroundMark x1="35547" y1="91406" x2="49023" y2="84570"/>
                            <a14:foregroundMark x1="10938" y1="28906" x2="9180" y2="68945"/>
                            <a14:foregroundMark x1="9180" y1="68945" x2="9766" y2="35156"/>
                            <a14:foregroundMark x1="20898" y1="37109" x2="12109" y2="76953"/>
                            <a14:foregroundMark x1="12109" y1="76953" x2="48438" y2="59570"/>
                            <a14:foregroundMark x1="48438" y1="59570" x2="17773" y2="43555"/>
                            <a14:foregroundMark x1="10547" y1="31250" x2="1172" y2="70703"/>
                            <a14:foregroundMark x1="1172" y1="70703" x2="17773" y2="81836"/>
                            <a14:foregroundMark x1="32813" y1="83789" x2="56445" y2="91406"/>
                            <a14:foregroundMark x1="79492" y1="14258" x2="91992" y2="52734"/>
                            <a14:foregroundMark x1="91992" y1="52734" x2="89844" y2="92773"/>
                            <a14:foregroundMark x1="89844" y1="92773" x2="67188" y2="89844"/>
                            <a14:foregroundMark x1="88477" y1="16992" x2="91797" y2="92578"/>
                            <a14:foregroundMark x1="92969" y1="93750" x2="91797" y2="15039"/>
                            <a14:foregroundMark x1="91406" y1="16211" x2="92188" y2="93359"/>
                            <a14:foregroundMark x1="95313" y1="92969" x2="94141" y2="53320"/>
                            <a14:foregroundMark x1="94141" y1="53320" x2="92969" y2="93750"/>
                            <a14:foregroundMark x1="92969" y1="93750" x2="93359" y2="94141"/>
                            <a14:foregroundMark x1="92188" y1="15430" x2="97656" y2="58984"/>
                            <a14:foregroundMark x1="97656" y1="58984" x2="93164" y2="17969"/>
                            <a14:foregroundMark x1="93164" y1="17969" x2="95703" y2="31250"/>
                          </a14:backgroundRemoval>
                        </a14:imgEffect>
                      </a14:imgLayer>
                    </a14:imgProps>
                  </a:ext>
                  <a:ext uri="{28A0092B-C50C-407E-A947-70E740481C1C}">
                    <a14:useLocalDpi xmlns:a14="http://schemas.microsoft.com/office/drawing/2010/main" val="0"/>
                  </a:ext>
                </a:extLst>
              </a:blip>
              <a:srcRect/>
              <a:stretch>
                <a:fillRect/>
              </a:stretch>
            </p:blipFill>
            <p:spPr bwMode="auto">
              <a:xfrm>
                <a:off x="2625362" y="3827334"/>
                <a:ext cx="1314554" cy="13145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uppieren 13">
              <a:extLst>
                <a:ext uri="{FF2B5EF4-FFF2-40B4-BE49-F238E27FC236}">
                  <a16:creationId xmlns:a16="http://schemas.microsoft.com/office/drawing/2014/main" id="{E725E449-9F35-4EF1-921E-4A75C8FF2ABC}"/>
                </a:ext>
              </a:extLst>
            </p:cNvPr>
            <p:cNvGrpSpPr/>
            <p:nvPr/>
          </p:nvGrpSpPr>
          <p:grpSpPr>
            <a:xfrm>
              <a:off x="8104126" y="1593841"/>
              <a:ext cx="2172016" cy="1596855"/>
              <a:chOff x="8104126" y="1593841"/>
              <a:chExt cx="2172016" cy="1596855"/>
            </a:xfrm>
          </p:grpSpPr>
          <p:pic>
            <p:nvPicPr>
              <p:cNvPr id="2066" name="Picture 18" descr="https://www.iconexperience.com/_img/g_collection_png/standard/512x512/server_network.png">
                <a:extLst>
                  <a:ext uri="{FF2B5EF4-FFF2-40B4-BE49-F238E27FC236}">
                    <a16:creationId xmlns:a16="http://schemas.microsoft.com/office/drawing/2014/main" id="{01C5434F-8C55-49A4-B514-02AFD3C6F8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6" y="159384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https://www.iconexperience.com/_img/g_collection_png/standard/256x256/key2.png">
                <a:extLst>
                  <a:ext uri="{FF2B5EF4-FFF2-40B4-BE49-F238E27FC236}">
                    <a16:creationId xmlns:a16="http://schemas.microsoft.com/office/drawing/2014/main" id="{3F46E3DA-AC0F-4AD1-8399-7A02DE7BDF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37610" y="1850056"/>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uppieren 12">
              <a:extLst>
                <a:ext uri="{FF2B5EF4-FFF2-40B4-BE49-F238E27FC236}">
                  <a16:creationId xmlns:a16="http://schemas.microsoft.com/office/drawing/2014/main" id="{4B015EA4-6A83-4874-9C51-71F1BC8CA5EC}"/>
                </a:ext>
              </a:extLst>
            </p:cNvPr>
            <p:cNvGrpSpPr/>
            <p:nvPr/>
          </p:nvGrpSpPr>
          <p:grpSpPr>
            <a:xfrm>
              <a:off x="8104125" y="4411271"/>
              <a:ext cx="2201046" cy="1596855"/>
              <a:chOff x="8104125" y="4411271"/>
              <a:chExt cx="2201046" cy="1596855"/>
            </a:xfrm>
          </p:grpSpPr>
          <p:pic>
            <p:nvPicPr>
              <p:cNvPr id="18" name="Picture 18" descr="https://www.iconexperience.com/_img/g_collection_png/standard/512x512/server_network.png">
                <a:extLst>
                  <a:ext uri="{FF2B5EF4-FFF2-40B4-BE49-F238E27FC236}">
                    <a16:creationId xmlns:a16="http://schemas.microsoft.com/office/drawing/2014/main" id="{2581F778-E251-4A46-B731-E790E5FE11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5" y="441127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https://www.iconexperience.com/_img/g_collection_png/standard/256x256/key.png">
                <a:extLst>
                  <a:ext uri="{FF2B5EF4-FFF2-40B4-BE49-F238E27FC236}">
                    <a16:creationId xmlns:a16="http://schemas.microsoft.com/office/drawing/2014/main" id="{088EAB8E-8DCB-41F3-B080-A74E46E4DB2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66639" y="4762357"/>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uppieren 10">
              <a:extLst>
                <a:ext uri="{FF2B5EF4-FFF2-40B4-BE49-F238E27FC236}">
                  <a16:creationId xmlns:a16="http://schemas.microsoft.com/office/drawing/2014/main" id="{85DB8A14-784C-4959-BA5D-B8494FF0F049}"/>
                </a:ext>
              </a:extLst>
            </p:cNvPr>
            <p:cNvGrpSpPr/>
            <p:nvPr/>
          </p:nvGrpSpPr>
          <p:grpSpPr>
            <a:xfrm>
              <a:off x="4114585" y="2846519"/>
              <a:ext cx="1314554" cy="1961077"/>
              <a:chOff x="4300672" y="3327397"/>
              <a:chExt cx="1314554" cy="1961077"/>
            </a:xfrm>
          </p:grpSpPr>
          <p:pic>
            <p:nvPicPr>
              <p:cNvPr id="2068" name="Picture 20" descr="https://www.iconexperience.com/_img/g_collection_png/standard/256x256/keys.png">
                <a:extLst>
                  <a:ext uri="{FF2B5EF4-FFF2-40B4-BE49-F238E27FC236}">
                    <a16:creationId xmlns:a16="http://schemas.microsoft.com/office/drawing/2014/main" id="{7A21C46B-EB9C-474F-9116-AD16CEBCE91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06406" y="3789062"/>
                <a:ext cx="1103087" cy="1103087"/>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abgerundete Ecken 8">
                <a:extLst>
                  <a:ext uri="{FF2B5EF4-FFF2-40B4-BE49-F238E27FC236}">
                    <a16:creationId xmlns:a16="http://schemas.microsoft.com/office/drawing/2014/main" id="{749EA42A-0EA3-4DCD-B557-2DF0E155FD43}"/>
                  </a:ext>
                </a:extLst>
              </p:cNvPr>
              <p:cNvSpPr/>
              <p:nvPr/>
            </p:nvSpPr>
            <p:spPr>
              <a:xfrm>
                <a:off x="4300672" y="4892149"/>
                <a:ext cx="1314554" cy="396325"/>
              </a:xfrm>
              <a:prstGeom prst="roundRect">
                <a:avLst/>
              </a:prstGeom>
              <a:solidFill>
                <a:srgbClr val="A7CD74"/>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1"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Passwort</a:t>
                </a:r>
              </a:p>
            </p:txBody>
          </p:sp>
          <p:sp>
            <p:nvSpPr>
              <p:cNvPr id="10" name="Textfeld 9">
                <a:extLst>
                  <a:ext uri="{FF2B5EF4-FFF2-40B4-BE49-F238E27FC236}">
                    <a16:creationId xmlns:a16="http://schemas.microsoft.com/office/drawing/2014/main" id="{68AE14EE-DC09-41C0-A289-C87688DB754C}"/>
                  </a:ext>
                </a:extLst>
              </p:cNvPr>
              <p:cNvSpPr txBox="1"/>
              <p:nvPr/>
            </p:nvSpPr>
            <p:spPr>
              <a:xfrm>
                <a:off x="4555107" y="3327397"/>
                <a:ext cx="88896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 B)</a:t>
                </a:r>
              </a:p>
            </p:txBody>
          </p:sp>
        </p:grpSp>
        <p:cxnSp>
          <p:nvCxnSpPr>
            <p:cNvPr id="16" name="Gerade Verbindung mit Pfeil 15">
              <a:extLst>
                <a:ext uri="{FF2B5EF4-FFF2-40B4-BE49-F238E27FC236}">
                  <a16:creationId xmlns:a16="http://schemas.microsoft.com/office/drawing/2014/main" id="{E77A326E-6045-4C7C-8F7A-B77524027D12}"/>
                </a:ext>
              </a:extLst>
            </p:cNvPr>
            <p:cNvCxnSpPr>
              <a:cxnSpLocks/>
              <a:stCxn id="2066" idx="1"/>
            </p:cNvCxnSpPr>
            <p:nvPr/>
          </p:nvCxnSpPr>
          <p:spPr>
            <a:xfrm flipH="1">
              <a:off x="5347189" y="2392269"/>
              <a:ext cx="2756937" cy="1260811"/>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E7742571-A69D-4834-BB1F-BFE40FD2AAF8}"/>
                </a:ext>
              </a:extLst>
            </p:cNvPr>
            <p:cNvCxnSpPr>
              <a:cxnSpLocks/>
              <a:stCxn id="18" idx="1"/>
            </p:cNvCxnSpPr>
            <p:nvPr/>
          </p:nvCxnSpPr>
          <p:spPr>
            <a:xfrm flipH="1" flipV="1">
              <a:off x="5347189" y="4019492"/>
              <a:ext cx="2756936" cy="119020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ABBF3630-AAF0-4635-AEC2-C0C17B290B9A}"/>
                </a:ext>
              </a:extLst>
            </p:cNvPr>
            <p:cNvSpPr txBox="1"/>
            <p:nvPr/>
          </p:nvSpPr>
          <p:spPr>
            <a:xfrm>
              <a:off x="6471245" y="4650366"/>
              <a:ext cx="35779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B</a:t>
              </a:r>
            </a:p>
          </p:txBody>
        </p:sp>
        <p:sp>
          <p:nvSpPr>
            <p:cNvPr id="40" name="Textfeld 39">
              <a:extLst>
                <a:ext uri="{FF2B5EF4-FFF2-40B4-BE49-F238E27FC236}">
                  <a16:creationId xmlns:a16="http://schemas.microsoft.com/office/drawing/2014/main" id="{01487D65-C072-4CDB-9138-D4B4DD9D5C60}"/>
                </a:ext>
              </a:extLst>
            </p:cNvPr>
            <p:cNvSpPr txBox="1"/>
            <p:nvPr/>
          </p:nvSpPr>
          <p:spPr>
            <a:xfrm>
              <a:off x="6471245" y="2481384"/>
              <a:ext cx="3706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a:t>
              </a:r>
            </a:p>
          </p:txBody>
        </p:sp>
        <p:cxnSp>
          <p:nvCxnSpPr>
            <p:cNvPr id="41" name="Gerade Verbindung mit Pfeil 40">
              <a:extLst>
                <a:ext uri="{FF2B5EF4-FFF2-40B4-BE49-F238E27FC236}">
                  <a16:creationId xmlns:a16="http://schemas.microsoft.com/office/drawing/2014/main" id="{54D53EED-FEF0-4C0B-A5D6-B568DFE74AEF}"/>
                </a:ext>
              </a:extLst>
            </p:cNvPr>
            <p:cNvCxnSpPr>
              <a:cxnSpLocks/>
              <a:stCxn id="2066" idx="2"/>
              <a:endCxn id="18" idx="0"/>
            </p:cNvCxnSpPr>
            <p:nvPr/>
          </p:nvCxnSpPr>
          <p:spPr>
            <a:xfrm flipH="1">
              <a:off x="8902553" y="3190696"/>
              <a:ext cx="1" cy="1220575"/>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74" name="Picture 26" descr="https://www.iconexperience.com/_img/g_collection_png/standard/256x256/passport.png">
              <a:extLst>
                <a:ext uri="{FF2B5EF4-FFF2-40B4-BE49-F238E27FC236}">
                  <a16:creationId xmlns:a16="http://schemas.microsoft.com/office/drawing/2014/main" id="{45A684B0-83E7-4D6F-8478-CA153EFCD5A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52772" y="3387116"/>
              <a:ext cx="827734" cy="827734"/>
            </a:xfrm>
            <a:prstGeom prst="rect">
              <a:avLst/>
            </a:prstGeom>
            <a:noFill/>
            <a:extLst>
              <a:ext uri="{909E8E84-426E-40DD-AFC4-6F175D3DCCD1}">
                <a14:hiddenFill xmlns:a14="http://schemas.microsoft.com/office/drawing/2010/main">
                  <a:solidFill>
                    <a:srgbClr val="FFFFFF"/>
                  </a:solidFill>
                </a14:hiddenFill>
              </a:ext>
            </a:extLst>
          </p:spPr>
        </p:pic>
        <p:grpSp>
          <p:nvGrpSpPr>
            <p:cNvPr id="2053" name="Gruppieren 2052">
              <a:extLst>
                <a:ext uri="{FF2B5EF4-FFF2-40B4-BE49-F238E27FC236}">
                  <a16:creationId xmlns:a16="http://schemas.microsoft.com/office/drawing/2014/main" id="{04F16E6D-1756-45FE-93F0-340D3B4CBBF2}"/>
                </a:ext>
              </a:extLst>
            </p:cNvPr>
            <p:cNvGrpSpPr/>
            <p:nvPr/>
          </p:nvGrpSpPr>
          <p:grpSpPr>
            <a:xfrm>
              <a:off x="9725448" y="3890155"/>
              <a:ext cx="420914" cy="411445"/>
              <a:chOff x="2975429" y="2177143"/>
              <a:chExt cx="420914" cy="411445"/>
            </a:xfrm>
          </p:grpSpPr>
          <p:sp>
            <p:nvSpPr>
              <p:cNvPr id="30" name="Ellipse 29">
                <a:extLst>
                  <a:ext uri="{FF2B5EF4-FFF2-40B4-BE49-F238E27FC236}">
                    <a16:creationId xmlns:a16="http://schemas.microsoft.com/office/drawing/2014/main" id="{3F570F95-A295-49C5-8B52-524D4FE2E5DF}"/>
                  </a:ext>
                </a:extLst>
              </p:cNvPr>
              <p:cNvSpPr/>
              <p:nvPr/>
            </p:nvSpPr>
            <p:spPr>
              <a:xfrm>
                <a:off x="2975429" y="2177143"/>
                <a:ext cx="420914" cy="411445"/>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25000" noProof="0" dirty="0">
                  <a:ln>
                    <a:noFill/>
                  </a:ln>
                  <a:solidFill>
                    <a:prstClr val="white"/>
                  </a:solidFill>
                  <a:effectLst/>
                  <a:uLnTx/>
                  <a:uFillTx/>
                  <a:latin typeface="Calibri" panose="020F0502020204030204"/>
                  <a:ea typeface="+mn-ea"/>
                  <a:cs typeface="+mn-cs"/>
                </a:endParaRPr>
              </a:p>
            </p:txBody>
          </p:sp>
          <p:grpSp>
            <p:nvGrpSpPr>
              <p:cNvPr id="2051" name="Gruppieren 2050">
                <a:extLst>
                  <a:ext uri="{FF2B5EF4-FFF2-40B4-BE49-F238E27FC236}">
                    <a16:creationId xmlns:a16="http://schemas.microsoft.com/office/drawing/2014/main" id="{1BB13ECD-9D12-4D85-B691-C5982C624152}"/>
                  </a:ext>
                </a:extLst>
              </p:cNvPr>
              <p:cNvGrpSpPr/>
              <p:nvPr/>
            </p:nvGrpSpPr>
            <p:grpSpPr>
              <a:xfrm rot="12970512" flipH="1">
                <a:off x="3125567" y="2263555"/>
                <a:ext cx="120638" cy="214811"/>
                <a:chOff x="3663321" y="2076290"/>
                <a:chExt cx="375279" cy="357349"/>
              </a:xfrm>
            </p:grpSpPr>
            <p:sp>
              <p:nvSpPr>
                <p:cNvPr id="2048" name="Rechteck 2047">
                  <a:extLst>
                    <a:ext uri="{FF2B5EF4-FFF2-40B4-BE49-F238E27FC236}">
                      <a16:creationId xmlns:a16="http://schemas.microsoft.com/office/drawing/2014/main" id="{EF6DD1B3-A639-4CF3-9CAF-FE97B0AEFE3B}"/>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49" name="Rechteck 2048">
                  <a:extLst>
                    <a:ext uri="{FF2B5EF4-FFF2-40B4-BE49-F238E27FC236}">
                      <a16:creationId xmlns:a16="http://schemas.microsoft.com/office/drawing/2014/main" id="{E751BA28-5DEB-4DE1-B8AA-F5C47EC8AA34}"/>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sp>
        <p:nvSpPr>
          <p:cNvPr id="2" name="Ellipse 1">
            <a:extLst>
              <a:ext uri="{FF2B5EF4-FFF2-40B4-BE49-F238E27FC236}">
                <a16:creationId xmlns:a16="http://schemas.microsoft.com/office/drawing/2014/main" id="{433CC40C-BA7A-4AAA-8594-19538E8045F6}"/>
              </a:ext>
            </a:extLst>
          </p:cNvPr>
          <p:cNvSpPr/>
          <p:nvPr/>
        </p:nvSpPr>
        <p:spPr>
          <a:xfrm>
            <a:off x="1482091" y="2180492"/>
            <a:ext cx="4350314" cy="3375384"/>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feld 6">
            <a:extLst>
              <a:ext uri="{FF2B5EF4-FFF2-40B4-BE49-F238E27FC236}">
                <a16:creationId xmlns:a16="http://schemas.microsoft.com/office/drawing/2014/main" id="{4C3719A5-83A5-4C72-A1EE-6D947601A63A}"/>
              </a:ext>
            </a:extLst>
          </p:cNvPr>
          <p:cNvSpPr txBox="1"/>
          <p:nvPr/>
        </p:nvSpPr>
        <p:spPr>
          <a:xfrm>
            <a:off x="2553409" y="1798419"/>
            <a:ext cx="2202783" cy="369332"/>
          </a:xfrm>
          <a:prstGeom prst="rect">
            <a:avLst/>
          </a:prstGeom>
          <a:noFill/>
        </p:spPr>
        <p:txBody>
          <a:bodyPr wrap="none" rtlCol="0">
            <a:spAutoFit/>
          </a:bodyPr>
          <a:lstStyle/>
          <a:p>
            <a:r>
              <a:rPr lang="de-DE" b="1" dirty="0">
                <a:solidFill>
                  <a:srgbClr val="C00000"/>
                </a:solidFill>
              </a:rPr>
              <a:t>POLICY COMPLIANCE</a:t>
            </a:r>
          </a:p>
        </p:txBody>
      </p:sp>
      <p:sp>
        <p:nvSpPr>
          <p:cNvPr id="33" name="Rechteck 32">
            <a:extLst>
              <a:ext uri="{FF2B5EF4-FFF2-40B4-BE49-F238E27FC236}">
                <a16:creationId xmlns:a16="http://schemas.microsoft.com/office/drawing/2014/main" id="{0E60732C-4CE4-483A-9E94-87ACD6D7F1D9}"/>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4" name="Gleichschenkliges Dreieck 33">
            <a:extLst>
              <a:ext uri="{FF2B5EF4-FFF2-40B4-BE49-F238E27FC236}">
                <a16:creationId xmlns:a16="http://schemas.microsoft.com/office/drawing/2014/main" id="{572BCF6D-B00B-4ADE-B96A-9050DDC21F34}"/>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5" name="Textfeld 9">
            <a:extLst>
              <a:ext uri="{FF2B5EF4-FFF2-40B4-BE49-F238E27FC236}">
                <a16:creationId xmlns:a16="http://schemas.microsoft.com/office/drawing/2014/main" id="{5124B914-0978-4F0E-AECD-86B3BC15755B}"/>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2189444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0DD9022-0DDB-4339-A191-042CA6FEA14F}"/>
              </a:ext>
            </a:extLst>
          </p:cNvPr>
          <p:cNvSpPr>
            <a:spLocks noGrp="1"/>
          </p:cNvSpPr>
          <p:nvPr>
            <p:ph type="body" idx="1"/>
          </p:nvPr>
        </p:nvSpPr>
        <p:spPr>
          <a:xfrm>
            <a:off x="1097280" y="1937862"/>
            <a:ext cx="5157787" cy="823912"/>
          </a:xfrm>
        </p:spPr>
        <p:txBody>
          <a:bodyPr/>
          <a:lstStyle/>
          <a:p>
            <a:r>
              <a:rPr lang="de-DE" b="0" cap="all" spc="200" dirty="0">
                <a:solidFill>
                  <a:schemeClr val="tx2"/>
                </a:solidFill>
                <a:latin typeface="+mj-lt"/>
              </a:rPr>
              <a:t>2. Password Blindness</a:t>
            </a:r>
          </a:p>
        </p:txBody>
      </p:sp>
      <p:sp>
        <p:nvSpPr>
          <p:cNvPr id="3" name="Inhaltsplatzhalter 2">
            <a:extLst>
              <a:ext uri="{FF2B5EF4-FFF2-40B4-BE49-F238E27FC236}">
                <a16:creationId xmlns:a16="http://schemas.microsoft.com/office/drawing/2014/main" id="{15E02B5D-814B-49CB-8EBA-1DD8DA1969B7}"/>
              </a:ext>
            </a:extLst>
          </p:cNvPr>
          <p:cNvSpPr>
            <a:spLocks noGrp="1"/>
          </p:cNvSpPr>
          <p:nvPr>
            <p:ph sz="half" idx="2"/>
          </p:nvPr>
        </p:nvSpPr>
        <p:spPr>
          <a:xfrm>
            <a:off x="1097279" y="2761773"/>
            <a:ext cx="10218045" cy="3658643"/>
          </a:xfrm>
        </p:spPr>
        <p:txBody>
          <a:bodyPr>
            <a:normAutofit/>
          </a:bodyPr>
          <a:lstStyle/>
          <a:p>
            <a:pPr marL="0" indent="0" algn="just">
              <a:buNone/>
            </a:pPr>
            <a:r>
              <a:rPr lang="de-DE" dirty="0"/>
              <a:t>Ein (potentiell) korrumpierter Server soll nur erfahren, ob das Passwort Policy konform ist. Weitere Infos über das Passwort bleiben geheim.</a:t>
            </a:r>
          </a:p>
          <a:p>
            <a:pPr marL="0" indent="0" algn="just">
              <a:buNone/>
            </a:pPr>
            <a:endParaRPr lang="de-DE" dirty="0"/>
          </a:p>
          <a:p>
            <a:pPr marL="363538" indent="-363538" algn="just">
              <a:buFont typeface="Calibri" panose="020F0502020204030204" pitchFamily="34" charset="0"/>
              <a:buChar char="→"/>
            </a:pPr>
            <a:r>
              <a:rPr lang="de-DE" dirty="0">
                <a:sym typeface="Wingdings" panose="05000000000000000000" pitchFamily="2" charset="2"/>
              </a:rPr>
              <a:t>Offline Wörterbuch Attacken sind dadurch zwecklos auch wenn ein Server korrumpiert wird oder die Kommunikation länger beobachtet wird.</a:t>
            </a:r>
            <a:endParaRPr lang="de-DE" dirty="0"/>
          </a:p>
          <a:p>
            <a:pPr marL="0" indent="0" algn="just">
              <a:buNone/>
            </a:pPr>
            <a:endParaRPr lang="de-DE" dirty="0"/>
          </a:p>
          <a:p>
            <a:endParaRPr lang="de-DE" dirty="0"/>
          </a:p>
          <a:p>
            <a:endParaRPr lang="de-DE" dirty="0"/>
          </a:p>
        </p:txBody>
      </p:sp>
      <p:sp>
        <p:nvSpPr>
          <p:cNvPr id="6" name="Datumsplatzhalter 5">
            <a:extLst>
              <a:ext uri="{FF2B5EF4-FFF2-40B4-BE49-F238E27FC236}">
                <a16:creationId xmlns:a16="http://schemas.microsoft.com/office/drawing/2014/main" id="{09CD5576-C3C8-4ECE-9FCC-7256D63755EF}"/>
              </a:ext>
            </a:extLst>
          </p:cNvPr>
          <p:cNvSpPr>
            <a:spLocks noGrp="1"/>
          </p:cNvSpPr>
          <p:nvPr>
            <p:ph type="dt" sz="half" idx="10"/>
          </p:nvPr>
        </p:nvSpPr>
        <p:spPr/>
        <p:txBody>
          <a:bodyPr/>
          <a:lstStyle/>
          <a:p>
            <a:fld id="{5538D691-F215-41DA-944D-CC2EEF668359}" type="datetime1">
              <a:rPr lang="de-DE" smtClean="0"/>
              <a:t>10.01.2018</a:t>
            </a:fld>
            <a:endParaRPr lang="en-US"/>
          </a:p>
        </p:txBody>
      </p:sp>
      <p:sp>
        <p:nvSpPr>
          <p:cNvPr id="7" name="Fußzeilenplatzhalter 6">
            <a:extLst>
              <a:ext uri="{FF2B5EF4-FFF2-40B4-BE49-F238E27FC236}">
                <a16:creationId xmlns:a16="http://schemas.microsoft.com/office/drawing/2014/main" id="{0B1FE4A0-504A-4AB5-848C-CD5BDBB30FC0}"/>
              </a:ext>
            </a:extLst>
          </p:cNvPr>
          <p:cNvSpPr>
            <a:spLocks noGrp="1"/>
          </p:cNvSpPr>
          <p:nvPr>
            <p:ph type="ftr" sz="quarter" idx="11"/>
          </p:nvPr>
        </p:nvSpPr>
        <p:spPr/>
        <p:txBody>
          <a:bodyPr/>
          <a:lstStyle/>
          <a:p>
            <a:r>
              <a:rPr lang="en-US"/>
              <a:t>Johannes Strauß &amp; Lukas Justen</a:t>
            </a:r>
            <a:endParaRPr lang="en-US" dirty="0"/>
          </a:p>
        </p:txBody>
      </p:sp>
      <p:sp>
        <p:nvSpPr>
          <p:cNvPr id="8" name="Foliennummernplatzhalter 7">
            <a:extLst>
              <a:ext uri="{FF2B5EF4-FFF2-40B4-BE49-F238E27FC236}">
                <a16:creationId xmlns:a16="http://schemas.microsoft.com/office/drawing/2014/main" id="{AB63FE7D-FFB7-4295-976F-CD7F1BCB8C57}"/>
              </a:ext>
            </a:extLst>
          </p:cNvPr>
          <p:cNvSpPr>
            <a:spLocks noGrp="1"/>
          </p:cNvSpPr>
          <p:nvPr>
            <p:ph type="sldNum" sz="quarter" idx="12"/>
          </p:nvPr>
        </p:nvSpPr>
        <p:spPr/>
        <p:txBody>
          <a:bodyPr/>
          <a:lstStyle/>
          <a:p>
            <a:fld id="{95B0EFA8-D4E6-438F-A5A4-BE862A6AB6EC}" type="slidenum">
              <a:rPr lang="en-US" smtClean="0"/>
              <a:pPr/>
              <a:t>27</a:t>
            </a:fld>
            <a:endParaRPr lang="en-US"/>
          </a:p>
        </p:txBody>
      </p:sp>
      <p:sp>
        <p:nvSpPr>
          <p:cNvPr id="9" name="Titel 8">
            <a:extLst>
              <a:ext uri="{FF2B5EF4-FFF2-40B4-BE49-F238E27FC236}">
                <a16:creationId xmlns:a16="http://schemas.microsoft.com/office/drawing/2014/main" id="{1316344D-A24D-4E13-B747-4CD46FA0CDA8}"/>
              </a:ext>
            </a:extLst>
          </p:cNvPr>
          <p:cNvSpPr>
            <a:spLocks noGrp="1"/>
          </p:cNvSpPr>
          <p:nvPr>
            <p:ph type="title"/>
          </p:nvPr>
        </p:nvSpPr>
        <p:spPr/>
        <p:txBody>
          <a:bodyPr/>
          <a:lstStyle/>
          <a:p>
            <a:r>
              <a:rPr lang="de-DE" dirty="0"/>
              <a:t>2BPR – Sicherheitsmodell</a:t>
            </a:r>
          </a:p>
        </p:txBody>
      </p:sp>
      <p:sp>
        <p:nvSpPr>
          <p:cNvPr id="10" name="Rechteck 9">
            <a:extLst>
              <a:ext uri="{FF2B5EF4-FFF2-40B4-BE49-F238E27FC236}">
                <a16:creationId xmlns:a16="http://schemas.microsoft.com/office/drawing/2014/main" id="{23A87910-FE13-4E27-9F50-141FCC91382C}"/>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1" name="Gleichschenkliges Dreieck 10">
            <a:extLst>
              <a:ext uri="{FF2B5EF4-FFF2-40B4-BE49-F238E27FC236}">
                <a16:creationId xmlns:a16="http://schemas.microsoft.com/office/drawing/2014/main" id="{5103275E-5D4E-48FF-A5D8-1932045F61BA}"/>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2" name="Textfeld 9">
            <a:extLst>
              <a:ext uri="{FF2B5EF4-FFF2-40B4-BE49-F238E27FC236}">
                <a16:creationId xmlns:a16="http://schemas.microsoft.com/office/drawing/2014/main" id="{CC087BCD-0411-4164-B26E-8FE4D123C9F9}"/>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2628044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B8C0BF2-51C5-453F-89C4-D3E80182FA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8D50BB7-E2B5-4873-9F23-4433FF9FF057}" type="datetime1">
              <a:rPr kumimoji="0" lang="de-DE" sz="1600" b="0" i="0" u="none" strike="noStrike" kern="1200" cap="none" spc="0" normalizeH="0" baseline="0" noProof="0" smtClean="0">
                <a:ln>
                  <a:noFill/>
                </a:ln>
                <a:solidFill>
                  <a:prstClr val="black">
                    <a:lumMod val="65000"/>
                    <a:lumOff val="3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10.01.2018</a:t>
            </a:fld>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4" name="Fußzeilenplatzhalter 3">
            <a:extLst>
              <a:ext uri="{FF2B5EF4-FFF2-40B4-BE49-F238E27FC236}">
                <a16:creationId xmlns:a16="http://schemas.microsoft.com/office/drawing/2014/main" id="{2B35CD7B-FF83-424F-A6A1-6CD5D7410BD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Johannes Strauß &amp; Lukas Justen</a:t>
            </a:r>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5" name="Foliennummernplatzhalter 4">
            <a:extLst>
              <a:ext uri="{FF2B5EF4-FFF2-40B4-BE49-F238E27FC236}">
                <a16:creationId xmlns:a16="http://schemas.microsoft.com/office/drawing/2014/main" id="{073FB034-D2C9-4C51-9FA1-F0B06555EF00}"/>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5B0EFA8-D4E6-438F-A5A4-BE862A6AB6EC}" type="slidenum">
              <a:rPr kumimoji="0" lang="en-US" sz="2000" b="1" i="0" u="none" strike="noStrike" kern="1200" cap="none" spc="0" normalizeH="0" baseline="0" noProof="0" smtClean="0">
                <a:ln>
                  <a:noFill/>
                </a:ln>
                <a:solidFill>
                  <a:srgbClr val="E7E6E6">
                    <a:lumMod val="50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28</a:t>
            </a:fld>
            <a:endParaRPr kumimoji="0" lang="en-US" sz="20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endParaRPr>
          </a:p>
        </p:txBody>
      </p:sp>
      <p:sp>
        <p:nvSpPr>
          <p:cNvPr id="6" name="Titel 5">
            <a:extLst>
              <a:ext uri="{FF2B5EF4-FFF2-40B4-BE49-F238E27FC236}">
                <a16:creationId xmlns:a16="http://schemas.microsoft.com/office/drawing/2014/main" id="{2125A8AE-A4AC-4A92-B76A-F0532B57C998}"/>
              </a:ext>
            </a:extLst>
          </p:cNvPr>
          <p:cNvSpPr>
            <a:spLocks noGrp="1"/>
          </p:cNvSpPr>
          <p:nvPr>
            <p:ph type="title"/>
          </p:nvPr>
        </p:nvSpPr>
        <p:spPr/>
        <p:txBody>
          <a:bodyPr/>
          <a:lstStyle/>
          <a:p>
            <a:r>
              <a:rPr lang="de-DE" dirty="0"/>
              <a:t>2BPR – Sicherheitsmodell</a:t>
            </a:r>
          </a:p>
        </p:txBody>
      </p:sp>
      <p:grpSp>
        <p:nvGrpSpPr>
          <p:cNvPr id="2055" name="Gruppieren 2054">
            <a:extLst>
              <a:ext uri="{FF2B5EF4-FFF2-40B4-BE49-F238E27FC236}">
                <a16:creationId xmlns:a16="http://schemas.microsoft.com/office/drawing/2014/main" id="{A6FC1B50-14B9-4142-97F7-8A46BCA7B1B4}"/>
              </a:ext>
            </a:extLst>
          </p:cNvPr>
          <p:cNvGrpSpPr/>
          <p:nvPr/>
        </p:nvGrpSpPr>
        <p:grpSpPr>
          <a:xfrm>
            <a:off x="1482090" y="1648828"/>
            <a:ext cx="8788437" cy="4414285"/>
            <a:chOff x="1516734" y="1593841"/>
            <a:chExt cx="8788437" cy="4414285"/>
          </a:xfrm>
        </p:grpSpPr>
        <p:grpSp>
          <p:nvGrpSpPr>
            <p:cNvPr id="12" name="Gruppieren 11">
              <a:extLst>
                <a:ext uri="{FF2B5EF4-FFF2-40B4-BE49-F238E27FC236}">
                  <a16:creationId xmlns:a16="http://schemas.microsoft.com/office/drawing/2014/main" id="{ED6D19C6-7229-45C1-87D5-4FA7C9B194F9}"/>
                </a:ext>
              </a:extLst>
            </p:cNvPr>
            <p:cNvGrpSpPr/>
            <p:nvPr/>
          </p:nvGrpSpPr>
          <p:grpSpPr>
            <a:xfrm>
              <a:off x="1516734" y="2634885"/>
              <a:ext cx="2396971" cy="2172711"/>
              <a:chOff x="1542945" y="3100004"/>
              <a:chExt cx="2396971" cy="2172711"/>
            </a:xfrm>
          </p:grpSpPr>
          <p:pic>
            <p:nvPicPr>
              <p:cNvPr id="2060" name="Picture 12" descr="https://www.iconexperience.com/_img/g_collection_png/standard/512x512/person.png">
                <a:extLst>
                  <a:ext uri="{FF2B5EF4-FFF2-40B4-BE49-F238E27FC236}">
                    <a16:creationId xmlns:a16="http://schemas.microsoft.com/office/drawing/2014/main" id="{9B0DB491-DF23-43BC-A15C-C0723A000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945" y="3100004"/>
                <a:ext cx="2172711" cy="217271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www.iconexperience.com/_img/g_collection_png/standard/512x512/workstation.png">
                <a:extLst>
                  <a:ext uri="{FF2B5EF4-FFF2-40B4-BE49-F238E27FC236}">
                    <a16:creationId xmlns:a16="http://schemas.microsoft.com/office/drawing/2014/main" id="{3E0D855A-5C37-4845-8533-E73059FF2B1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961" b="94141" l="1172" r="95703">
                            <a14:foregroundMark x1="68359" y1="35938" x2="28320" y2="33203"/>
                            <a14:foregroundMark x1="28320" y1="33203" x2="4297" y2="65234"/>
                            <a14:foregroundMark x1="4297" y1="65234" x2="35547" y2="91406"/>
                            <a14:foregroundMark x1="35547" y1="91406" x2="49023" y2="84570"/>
                            <a14:foregroundMark x1="10938" y1="28906" x2="9180" y2="68945"/>
                            <a14:foregroundMark x1="9180" y1="68945" x2="9766" y2="35156"/>
                            <a14:foregroundMark x1="20898" y1="37109" x2="12109" y2="76953"/>
                            <a14:foregroundMark x1="12109" y1="76953" x2="48438" y2="59570"/>
                            <a14:foregroundMark x1="48438" y1="59570" x2="17773" y2="43555"/>
                            <a14:foregroundMark x1="10547" y1="31250" x2="1172" y2="70703"/>
                            <a14:foregroundMark x1="1172" y1="70703" x2="17773" y2="81836"/>
                            <a14:foregroundMark x1="32813" y1="83789" x2="56445" y2="91406"/>
                            <a14:foregroundMark x1="79492" y1="14258" x2="91992" y2="52734"/>
                            <a14:foregroundMark x1="91992" y1="52734" x2="89844" y2="92773"/>
                            <a14:foregroundMark x1="89844" y1="92773" x2="67188" y2="89844"/>
                            <a14:foregroundMark x1="88477" y1="16992" x2="91797" y2="92578"/>
                            <a14:foregroundMark x1="92969" y1="93750" x2="91797" y2="15039"/>
                            <a14:foregroundMark x1="91406" y1="16211" x2="92188" y2="93359"/>
                            <a14:foregroundMark x1="95313" y1="92969" x2="94141" y2="53320"/>
                            <a14:foregroundMark x1="94141" y1="53320" x2="92969" y2="93750"/>
                            <a14:foregroundMark x1="92969" y1="93750" x2="93359" y2="94141"/>
                            <a14:foregroundMark x1="92188" y1="15430" x2="97656" y2="58984"/>
                            <a14:foregroundMark x1="97656" y1="58984" x2="93164" y2="17969"/>
                            <a14:foregroundMark x1="93164" y1="17969" x2="95703" y2="31250"/>
                          </a14:backgroundRemoval>
                        </a14:imgEffect>
                      </a14:imgLayer>
                    </a14:imgProps>
                  </a:ext>
                  <a:ext uri="{28A0092B-C50C-407E-A947-70E740481C1C}">
                    <a14:useLocalDpi xmlns:a14="http://schemas.microsoft.com/office/drawing/2010/main" val="0"/>
                  </a:ext>
                </a:extLst>
              </a:blip>
              <a:srcRect/>
              <a:stretch>
                <a:fillRect/>
              </a:stretch>
            </p:blipFill>
            <p:spPr bwMode="auto">
              <a:xfrm>
                <a:off x="2625362" y="3827334"/>
                <a:ext cx="1314554" cy="13145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uppieren 13">
              <a:extLst>
                <a:ext uri="{FF2B5EF4-FFF2-40B4-BE49-F238E27FC236}">
                  <a16:creationId xmlns:a16="http://schemas.microsoft.com/office/drawing/2014/main" id="{E725E449-9F35-4EF1-921E-4A75C8FF2ABC}"/>
                </a:ext>
              </a:extLst>
            </p:cNvPr>
            <p:cNvGrpSpPr/>
            <p:nvPr/>
          </p:nvGrpSpPr>
          <p:grpSpPr>
            <a:xfrm>
              <a:off x="8104126" y="1593841"/>
              <a:ext cx="2172016" cy="1596855"/>
              <a:chOff x="8104126" y="1593841"/>
              <a:chExt cx="2172016" cy="1596855"/>
            </a:xfrm>
          </p:grpSpPr>
          <p:pic>
            <p:nvPicPr>
              <p:cNvPr id="2066" name="Picture 18" descr="https://www.iconexperience.com/_img/g_collection_png/standard/512x512/server_network.png">
                <a:extLst>
                  <a:ext uri="{FF2B5EF4-FFF2-40B4-BE49-F238E27FC236}">
                    <a16:creationId xmlns:a16="http://schemas.microsoft.com/office/drawing/2014/main" id="{01C5434F-8C55-49A4-B514-02AFD3C6F8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6" y="159384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https://www.iconexperience.com/_img/g_collection_png/standard/256x256/key2.png">
                <a:extLst>
                  <a:ext uri="{FF2B5EF4-FFF2-40B4-BE49-F238E27FC236}">
                    <a16:creationId xmlns:a16="http://schemas.microsoft.com/office/drawing/2014/main" id="{3F46E3DA-AC0F-4AD1-8399-7A02DE7BDF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37610" y="1850056"/>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uppieren 12">
              <a:extLst>
                <a:ext uri="{FF2B5EF4-FFF2-40B4-BE49-F238E27FC236}">
                  <a16:creationId xmlns:a16="http://schemas.microsoft.com/office/drawing/2014/main" id="{4B015EA4-6A83-4874-9C51-71F1BC8CA5EC}"/>
                </a:ext>
              </a:extLst>
            </p:cNvPr>
            <p:cNvGrpSpPr/>
            <p:nvPr/>
          </p:nvGrpSpPr>
          <p:grpSpPr>
            <a:xfrm>
              <a:off x="8104125" y="4411271"/>
              <a:ext cx="2201046" cy="1596855"/>
              <a:chOff x="8104125" y="4411271"/>
              <a:chExt cx="2201046" cy="1596855"/>
            </a:xfrm>
          </p:grpSpPr>
          <p:pic>
            <p:nvPicPr>
              <p:cNvPr id="18" name="Picture 18" descr="https://www.iconexperience.com/_img/g_collection_png/standard/512x512/server_network.png">
                <a:extLst>
                  <a:ext uri="{FF2B5EF4-FFF2-40B4-BE49-F238E27FC236}">
                    <a16:creationId xmlns:a16="http://schemas.microsoft.com/office/drawing/2014/main" id="{2581F778-E251-4A46-B731-E790E5FE11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5" y="441127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https://www.iconexperience.com/_img/g_collection_png/standard/256x256/key.png">
                <a:extLst>
                  <a:ext uri="{FF2B5EF4-FFF2-40B4-BE49-F238E27FC236}">
                    <a16:creationId xmlns:a16="http://schemas.microsoft.com/office/drawing/2014/main" id="{088EAB8E-8DCB-41F3-B080-A74E46E4DB2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66639" y="4762357"/>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uppieren 10">
              <a:extLst>
                <a:ext uri="{FF2B5EF4-FFF2-40B4-BE49-F238E27FC236}">
                  <a16:creationId xmlns:a16="http://schemas.microsoft.com/office/drawing/2014/main" id="{85DB8A14-784C-4959-BA5D-B8494FF0F049}"/>
                </a:ext>
              </a:extLst>
            </p:cNvPr>
            <p:cNvGrpSpPr/>
            <p:nvPr/>
          </p:nvGrpSpPr>
          <p:grpSpPr>
            <a:xfrm>
              <a:off x="4114585" y="2846519"/>
              <a:ext cx="1314554" cy="1961077"/>
              <a:chOff x="4300672" y="3327397"/>
              <a:chExt cx="1314554" cy="1961077"/>
            </a:xfrm>
          </p:grpSpPr>
          <p:pic>
            <p:nvPicPr>
              <p:cNvPr id="2068" name="Picture 20" descr="https://www.iconexperience.com/_img/g_collection_png/standard/256x256/keys.png">
                <a:extLst>
                  <a:ext uri="{FF2B5EF4-FFF2-40B4-BE49-F238E27FC236}">
                    <a16:creationId xmlns:a16="http://schemas.microsoft.com/office/drawing/2014/main" id="{7A21C46B-EB9C-474F-9116-AD16CEBCE91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06406" y="3789062"/>
                <a:ext cx="1103087" cy="1103087"/>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abgerundete Ecken 8">
                <a:extLst>
                  <a:ext uri="{FF2B5EF4-FFF2-40B4-BE49-F238E27FC236}">
                    <a16:creationId xmlns:a16="http://schemas.microsoft.com/office/drawing/2014/main" id="{749EA42A-0EA3-4DCD-B557-2DF0E155FD43}"/>
                  </a:ext>
                </a:extLst>
              </p:cNvPr>
              <p:cNvSpPr/>
              <p:nvPr/>
            </p:nvSpPr>
            <p:spPr>
              <a:xfrm>
                <a:off x="4300672" y="4892149"/>
                <a:ext cx="1314554" cy="396325"/>
              </a:xfrm>
              <a:prstGeom prst="roundRect">
                <a:avLst/>
              </a:prstGeom>
              <a:solidFill>
                <a:srgbClr val="A7CD74"/>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1"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Passwort</a:t>
                </a:r>
              </a:p>
            </p:txBody>
          </p:sp>
          <p:sp>
            <p:nvSpPr>
              <p:cNvPr id="10" name="Textfeld 9">
                <a:extLst>
                  <a:ext uri="{FF2B5EF4-FFF2-40B4-BE49-F238E27FC236}">
                    <a16:creationId xmlns:a16="http://schemas.microsoft.com/office/drawing/2014/main" id="{68AE14EE-DC09-41C0-A289-C87688DB754C}"/>
                  </a:ext>
                </a:extLst>
              </p:cNvPr>
              <p:cNvSpPr txBox="1"/>
              <p:nvPr/>
            </p:nvSpPr>
            <p:spPr>
              <a:xfrm>
                <a:off x="4555107" y="3327397"/>
                <a:ext cx="88896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 B)</a:t>
                </a:r>
              </a:p>
            </p:txBody>
          </p:sp>
        </p:grpSp>
        <p:cxnSp>
          <p:nvCxnSpPr>
            <p:cNvPr id="16" name="Gerade Verbindung mit Pfeil 15">
              <a:extLst>
                <a:ext uri="{FF2B5EF4-FFF2-40B4-BE49-F238E27FC236}">
                  <a16:creationId xmlns:a16="http://schemas.microsoft.com/office/drawing/2014/main" id="{E77A326E-6045-4C7C-8F7A-B77524027D12}"/>
                </a:ext>
              </a:extLst>
            </p:cNvPr>
            <p:cNvCxnSpPr>
              <a:cxnSpLocks/>
              <a:stCxn id="2066" idx="1"/>
            </p:cNvCxnSpPr>
            <p:nvPr/>
          </p:nvCxnSpPr>
          <p:spPr>
            <a:xfrm flipH="1">
              <a:off x="5347189" y="2392269"/>
              <a:ext cx="2756937" cy="1260811"/>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E7742571-A69D-4834-BB1F-BFE40FD2AAF8}"/>
                </a:ext>
              </a:extLst>
            </p:cNvPr>
            <p:cNvCxnSpPr>
              <a:cxnSpLocks/>
              <a:stCxn id="18" idx="1"/>
            </p:cNvCxnSpPr>
            <p:nvPr/>
          </p:nvCxnSpPr>
          <p:spPr>
            <a:xfrm flipH="1" flipV="1">
              <a:off x="5347189" y="4019492"/>
              <a:ext cx="2756936" cy="119020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ABBF3630-AAF0-4635-AEC2-C0C17B290B9A}"/>
                </a:ext>
              </a:extLst>
            </p:cNvPr>
            <p:cNvSpPr txBox="1"/>
            <p:nvPr/>
          </p:nvSpPr>
          <p:spPr>
            <a:xfrm>
              <a:off x="6471245" y="4650366"/>
              <a:ext cx="35779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B</a:t>
              </a:r>
            </a:p>
          </p:txBody>
        </p:sp>
        <p:sp>
          <p:nvSpPr>
            <p:cNvPr id="40" name="Textfeld 39">
              <a:extLst>
                <a:ext uri="{FF2B5EF4-FFF2-40B4-BE49-F238E27FC236}">
                  <a16:creationId xmlns:a16="http://schemas.microsoft.com/office/drawing/2014/main" id="{01487D65-C072-4CDB-9138-D4B4DD9D5C60}"/>
                </a:ext>
              </a:extLst>
            </p:cNvPr>
            <p:cNvSpPr txBox="1"/>
            <p:nvPr/>
          </p:nvSpPr>
          <p:spPr>
            <a:xfrm>
              <a:off x="6471245" y="2481384"/>
              <a:ext cx="3706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a:t>
              </a:r>
            </a:p>
          </p:txBody>
        </p:sp>
        <p:cxnSp>
          <p:nvCxnSpPr>
            <p:cNvPr id="41" name="Gerade Verbindung mit Pfeil 40">
              <a:extLst>
                <a:ext uri="{FF2B5EF4-FFF2-40B4-BE49-F238E27FC236}">
                  <a16:creationId xmlns:a16="http://schemas.microsoft.com/office/drawing/2014/main" id="{54D53EED-FEF0-4C0B-A5D6-B568DFE74AEF}"/>
                </a:ext>
              </a:extLst>
            </p:cNvPr>
            <p:cNvCxnSpPr>
              <a:cxnSpLocks/>
              <a:stCxn id="2066" idx="2"/>
              <a:endCxn id="18" idx="0"/>
            </p:cNvCxnSpPr>
            <p:nvPr/>
          </p:nvCxnSpPr>
          <p:spPr>
            <a:xfrm flipH="1">
              <a:off x="8902553" y="3190696"/>
              <a:ext cx="1" cy="1220575"/>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74" name="Picture 26" descr="https://www.iconexperience.com/_img/g_collection_png/standard/256x256/passport.png">
              <a:extLst>
                <a:ext uri="{FF2B5EF4-FFF2-40B4-BE49-F238E27FC236}">
                  <a16:creationId xmlns:a16="http://schemas.microsoft.com/office/drawing/2014/main" id="{45A684B0-83E7-4D6F-8478-CA153EFCD5A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52772" y="3387116"/>
              <a:ext cx="827734" cy="827734"/>
            </a:xfrm>
            <a:prstGeom prst="rect">
              <a:avLst/>
            </a:prstGeom>
            <a:noFill/>
            <a:extLst>
              <a:ext uri="{909E8E84-426E-40DD-AFC4-6F175D3DCCD1}">
                <a14:hiddenFill xmlns:a14="http://schemas.microsoft.com/office/drawing/2010/main">
                  <a:solidFill>
                    <a:srgbClr val="FFFFFF"/>
                  </a:solidFill>
                </a14:hiddenFill>
              </a:ext>
            </a:extLst>
          </p:spPr>
        </p:pic>
        <p:grpSp>
          <p:nvGrpSpPr>
            <p:cNvPr id="2053" name="Gruppieren 2052">
              <a:extLst>
                <a:ext uri="{FF2B5EF4-FFF2-40B4-BE49-F238E27FC236}">
                  <a16:creationId xmlns:a16="http://schemas.microsoft.com/office/drawing/2014/main" id="{04F16E6D-1756-45FE-93F0-340D3B4CBBF2}"/>
                </a:ext>
              </a:extLst>
            </p:cNvPr>
            <p:cNvGrpSpPr/>
            <p:nvPr/>
          </p:nvGrpSpPr>
          <p:grpSpPr>
            <a:xfrm>
              <a:off x="9725448" y="3890155"/>
              <a:ext cx="420914" cy="411445"/>
              <a:chOff x="2975429" y="2177143"/>
              <a:chExt cx="420914" cy="411445"/>
            </a:xfrm>
          </p:grpSpPr>
          <p:sp>
            <p:nvSpPr>
              <p:cNvPr id="30" name="Ellipse 29">
                <a:extLst>
                  <a:ext uri="{FF2B5EF4-FFF2-40B4-BE49-F238E27FC236}">
                    <a16:creationId xmlns:a16="http://schemas.microsoft.com/office/drawing/2014/main" id="{3F570F95-A295-49C5-8B52-524D4FE2E5DF}"/>
                  </a:ext>
                </a:extLst>
              </p:cNvPr>
              <p:cNvSpPr/>
              <p:nvPr/>
            </p:nvSpPr>
            <p:spPr>
              <a:xfrm>
                <a:off x="2975429" y="2177143"/>
                <a:ext cx="420914" cy="411445"/>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25000" noProof="0" dirty="0">
                  <a:ln>
                    <a:noFill/>
                  </a:ln>
                  <a:solidFill>
                    <a:prstClr val="white"/>
                  </a:solidFill>
                  <a:effectLst/>
                  <a:uLnTx/>
                  <a:uFillTx/>
                  <a:latin typeface="Calibri" panose="020F0502020204030204"/>
                  <a:ea typeface="+mn-ea"/>
                  <a:cs typeface="+mn-cs"/>
                </a:endParaRPr>
              </a:p>
            </p:txBody>
          </p:sp>
          <p:grpSp>
            <p:nvGrpSpPr>
              <p:cNvPr id="2051" name="Gruppieren 2050">
                <a:extLst>
                  <a:ext uri="{FF2B5EF4-FFF2-40B4-BE49-F238E27FC236}">
                    <a16:creationId xmlns:a16="http://schemas.microsoft.com/office/drawing/2014/main" id="{1BB13ECD-9D12-4D85-B691-C5982C624152}"/>
                  </a:ext>
                </a:extLst>
              </p:cNvPr>
              <p:cNvGrpSpPr/>
              <p:nvPr/>
            </p:nvGrpSpPr>
            <p:grpSpPr>
              <a:xfrm rot="12970512" flipH="1">
                <a:off x="3125567" y="2263555"/>
                <a:ext cx="120638" cy="214811"/>
                <a:chOff x="3663321" y="2076290"/>
                <a:chExt cx="375279" cy="357349"/>
              </a:xfrm>
            </p:grpSpPr>
            <p:sp>
              <p:nvSpPr>
                <p:cNvPr id="2048" name="Rechteck 2047">
                  <a:extLst>
                    <a:ext uri="{FF2B5EF4-FFF2-40B4-BE49-F238E27FC236}">
                      <a16:creationId xmlns:a16="http://schemas.microsoft.com/office/drawing/2014/main" id="{EF6DD1B3-A639-4CF3-9CAF-FE97B0AEFE3B}"/>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49" name="Rechteck 2048">
                  <a:extLst>
                    <a:ext uri="{FF2B5EF4-FFF2-40B4-BE49-F238E27FC236}">
                      <a16:creationId xmlns:a16="http://schemas.microsoft.com/office/drawing/2014/main" id="{E751BA28-5DEB-4DE1-B8AA-F5C47EC8AA34}"/>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sp>
        <p:nvSpPr>
          <p:cNvPr id="2" name="Ellipse 1">
            <a:extLst>
              <a:ext uri="{FF2B5EF4-FFF2-40B4-BE49-F238E27FC236}">
                <a16:creationId xmlns:a16="http://schemas.microsoft.com/office/drawing/2014/main" id="{433CC40C-BA7A-4AAA-8594-19538E8045F6}"/>
              </a:ext>
            </a:extLst>
          </p:cNvPr>
          <p:cNvSpPr/>
          <p:nvPr/>
        </p:nvSpPr>
        <p:spPr>
          <a:xfrm>
            <a:off x="5288761" y="1599814"/>
            <a:ext cx="6570303" cy="4589971"/>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feld 6">
            <a:extLst>
              <a:ext uri="{FF2B5EF4-FFF2-40B4-BE49-F238E27FC236}">
                <a16:creationId xmlns:a16="http://schemas.microsoft.com/office/drawing/2014/main" id="{4C3719A5-83A5-4C72-A1EE-6D947601A63A}"/>
              </a:ext>
            </a:extLst>
          </p:cNvPr>
          <p:cNvSpPr txBox="1"/>
          <p:nvPr/>
        </p:nvSpPr>
        <p:spPr>
          <a:xfrm>
            <a:off x="7431480" y="1289489"/>
            <a:ext cx="2406493" cy="369332"/>
          </a:xfrm>
          <a:prstGeom prst="rect">
            <a:avLst/>
          </a:prstGeom>
          <a:noFill/>
        </p:spPr>
        <p:txBody>
          <a:bodyPr wrap="none" rtlCol="0">
            <a:spAutoFit/>
          </a:bodyPr>
          <a:lstStyle/>
          <a:p>
            <a:r>
              <a:rPr lang="de-DE" b="1" dirty="0">
                <a:solidFill>
                  <a:srgbClr val="C00000"/>
                </a:solidFill>
              </a:rPr>
              <a:t>PASSWORD BLINDNESS</a:t>
            </a:r>
          </a:p>
        </p:txBody>
      </p:sp>
      <p:sp>
        <p:nvSpPr>
          <p:cNvPr id="33" name="Rechteck 32">
            <a:extLst>
              <a:ext uri="{FF2B5EF4-FFF2-40B4-BE49-F238E27FC236}">
                <a16:creationId xmlns:a16="http://schemas.microsoft.com/office/drawing/2014/main" id="{EFD09F65-C68F-4B35-A0D7-F5DE1D279329}"/>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4" name="Gleichschenkliges Dreieck 33">
            <a:extLst>
              <a:ext uri="{FF2B5EF4-FFF2-40B4-BE49-F238E27FC236}">
                <a16:creationId xmlns:a16="http://schemas.microsoft.com/office/drawing/2014/main" id="{1875B5AA-88B1-44F5-A51F-836CC2A26C34}"/>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5" name="Textfeld 9">
            <a:extLst>
              <a:ext uri="{FF2B5EF4-FFF2-40B4-BE49-F238E27FC236}">
                <a16:creationId xmlns:a16="http://schemas.microsoft.com/office/drawing/2014/main" id="{7C52C021-B549-4BAF-BD61-9E80498417B2}"/>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1069228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C0594D3-EC0B-4B78-9893-85E1070B2E50}"/>
              </a:ext>
            </a:extLst>
          </p:cNvPr>
          <p:cNvSpPr>
            <a:spLocks noGrp="1"/>
          </p:cNvSpPr>
          <p:nvPr>
            <p:ph idx="1"/>
          </p:nvPr>
        </p:nvSpPr>
        <p:spPr>
          <a:xfrm>
            <a:off x="1097280" y="1903400"/>
            <a:ext cx="10515600" cy="4351338"/>
          </a:xfrm>
        </p:spPr>
        <p:txBody>
          <a:bodyPr/>
          <a:lstStyle/>
          <a:p>
            <a:pPr marL="514350" indent="-514350">
              <a:buFont typeface="+mj-lt"/>
              <a:buAutoNum type="arabicPeriod"/>
            </a:pPr>
            <a:r>
              <a:rPr lang="de-DE" dirty="0"/>
              <a:t>Client Vorbereitung</a:t>
            </a:r>
          </a:p>
          <a:p>
            <a:pPr marL="457200" lvl="1" indent="0">
              <a:buNone/>
            </a:pPr>
            <a:r>
              <a:rPr lang="de-DE" dirty="0"/>
              <a:t>Der Client bereitet Primzahlen, Passwort und </a:t>
            </a:r>
            <a:r>
              <a:rPr lang="de-DE" dirty="0" err="1"/>
              <a:t>Commitments</a:t>
            </a:r>
            <a:r>
              <a:rPr lang="de-DE" dirty="0"/>
              <a:t> vor</a:t>
            </a:r>
          </a:p>
          <a:p>
            <a:pPr marL="514350" indent="-514350">
              <a:buFont typeface="+mj-lt"/>
              <a:buAutoNum type="arabicPeriod"/>
            </a:pPr>
            <a:endParaRPr lang="de-DE" dirty="0"/>
          </a:p>
          <a:p>
            <a:pPr marL="514350" indent="-514350">
              <a:buFont typeface="+mj-lt"/>
              <a:buAutoNum type="arabicPeriod"/>
            </a:pPr>
            <a:r>
              <a:rPr lang="de-DE" dirty="0"/>
              <a:t>Passwort Registrierung</a:t>
            </a:r>
          </a:p>
          <a:p>
            <a:pPr marL="457200" lvl="1" indent="0">
              <a:buNone/>
            </a:pPr>
            <a:r>
              <a:rPr lang="de-DE" dirty="0"/>
              <a:t>Der Client bestätigt die Konformität des Passworts gegenüber den Servern</a:t>
            </a:r>
          </a:p>
          <a:p>
            <a:pPr marL="514350" indent="-514350">
              <a:buFont typeface="+mj-lt"/>
              <a:buAutoNum type="arabicPeriod"/>
            </a:pPr>
            <a:endParaRPr lang="de-DE" dirty="0"/>
          </a:p>
          <a:p>
            <a:pPr marL="514350" indent="-514350">
              <a:buFont typeface="+mj-lt"/>
              <a:buAutoNum type="arabicPeriod"/>
            </a:pPr>
            <a:r>
              <a:rPr lang="de-DE" dirty="0"/>
              <a:t>Share Verifikation</a:t>
            </a:r>
          </a:p>
          <a:p>
            <a:pPr marL="457200" lvl="1" indent="0">
              <a:buNone/>
            </a:pPr>
            <a:r>
              <a:rPr lang="de-DE" dirty="0"/>
              <a:t>Die Server testen ob der Client mit beiden Servern dasselbe Passwort und dieselben Shares verwendet hat</a:t>
            </a:r>
          </a:p>
        </p:txBody>
      </p:sp>
      <p:sp>
        <p:nvSpPr>
          <p:cNvPr id="3" name="Datumsplatzhalter 2">
            <a:extLst>
              <a:ext uri="{FF2B5EF4-FFF2-40B4-BE49-F238E27FC236}">
                <a16:creationId xmlns:a16="http://schemas.microsoft.com/office/drawing/2014/main" id="{D7AE85D8-71FE-43B3-99C1-64C8AF73389C}"/>
              </a:ext>
            </a:extLst>
          </p:cNvPr>
          <p:cNvSpPr>
            <a:spLocks noGrp="1"/>
          </p:cNvSpPr>
          <p:nvPr>
            <p:ph type="dt" sz="half" idx="10"/>
          </p:nvPr>
        </p:nvSpPr>
        <p:spPr/>
        <p:txBody>
          <a:bodyPr/>
          <a:lstStyle/>
          <a:p>
            <a:fld id="{28D50BB7-E2B5-4873-9F23-4433FF9FF057}" type="datetime1">
              <a:rPr lang="de-DE" smtClean="0"/>
              <a:t>10.01.2018</a:t>
            </a:fld>
            <a:endParaRPr lang="en-US" dirty="0"/>
          </a:p>
        </p:txBody>
      </p:sp>
      <p:sp>
        <p:nvSpPr>
          <p:cNvPr id="4" name="Fußzeilenplatzhalter 3">
            <a:extLst>
              <a:ext uri="{FF2B5EF4-FFF2-40B4-BE49-F238E27FC236}">
                <a16:creationId xmlns:a16="http://schemas.microsoft.com/office/drawing/2014/main" id="{48D95D67-C6C8-414A-82FB-2DAB81C05C29}"/>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502E8828-6942-4E8C-ABEE-76602536EF5B}"/>
              </a:ext>
            </a:extLst>
          </p:cNvPr>
          <p:cNvSpPr>
            <a:spLocks noGrp="1"/>
          </p:cNvSpPr>
          <p:nvPr>
            <p:ph type="sldNum" sz="quarter" idx="4"/>
          </p:nvPr>
        </p:nvSpPr>
        <p:spPr/>
        <p:txBody>
          <a:bodyPr/>
          <a:lstStyle/>
          <a:p>
            <a:fld id="{95B0EFA8-D4E6-438F-A5A4-BE862A6AB6EC}" type="slidenum">
              <a:rPr lang="en-US" smtClean="0"/>
              <a:pPr/>
              <a:t>29</a:t>
            </a:fld>
            <a:endParaRPr lang="en-US" dirty="0"/>
          </a:p>
        </p:txBody>
      </p:sp>
      <p:sp>
        <p:nvSpPr>
          <p:cNvPr id="6" name="Titel 5">
            <a:extLst>
              <a:ext uri="{FF2B5EF4-FFF2-40B4-BE49-F238E27FC236}">
                <a16:creationId xmlns:a16="http://schemas.microsoft.com/office/drawing/2014/main" id="{0794BB52-B1F3-478F-9C15-FF36A35A3E19}"/>
              </a:ext>
            </a:extLst>
          </p:cNvPr>
          <p:cNvSpPr>
            <a:spLocks noGrp="1"/>
          </p:cNvSpPr>
          <p:nvPr>
            <p:ph type="title"/>
          </p:nvPr>
        </p:nvSpPr>
        <p:spPr/>
        <p:txBody>
          <a:bodyPr/>
          <a:lstStyle/>
          <a:p>
            <a:r>
              <a:rPr lang="de-DE" dirty="0"/>
              <a:t>2BPR – Phasen </a:t>
            </a:r>
          </a:p>
        </p:txBody>
      </p:sp>
      <p:sp>
        <p:nvSpPr>
          <p:cNvPr id="7" name="Rechteck 6">
            <a:extLst>
              <a:ext uri="{FF2B5EF4-FFF2-40B4-BE49-F238E27FC236}">
                <a16:creationId xmlns:a16="http://schemas.microsoft.com/office/drawing/2014/main" id="{E459A64F-9261-4FA4-ADE0-15C028CF5803}"/>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A1C06F30-476D-4A22-9E84-EF9AB0DF3CBD}"/>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1F853477-55C9-452D-915F-EB6C5F062AF8}"/>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1641017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50E3E5CF-C5EE-4E77-A7ED-7F3E6D15CFAD}"/>
              </a:ext>
            </a:extLst>
          </p:cNvPr>
          <p:cNvSpPr>
            <a:spLocks noGrp="1"/>
          </p:cNvSpPr>
          <p:nvPr>
            <p:ph type="dt" sz="half" idx="10"/>
          </p:nvPr>
        </p:nvSpPr>
        <p:spPr/>
        <p:txBody>
          <a:bodyPr/>
          <a:lstStyle/>
          <a:p>
            <a:fld id="{28D50BB7-E2B5-4873-9F23-4433FF9FF057}" type="datetime1">
              <a:rPr lang="de-DE" smtClean="0"/>
              <a:t>10.01.2018</a:t>
            </a:fld>
            <a:endParaRPr lang="en-US" dirty="0"/>
          </a:p>
        </p:txBody>
      </p:sp>
      <p:sp>
        <p:nvSpPr>
          <p:cNvPr id="4" name="Fußzeilenplatzhalter 3">
            <a:extLst>
              <a:ext uri="{FF2B5EF4-FFF2-40B4-BE49-F238E27FC236}">
                <a16:creationId xmlns:a16="http://schemas.microsoft.com/office/drawing/2014/main" id="{BE205889-FD0A-45DF-B6EC-7DF6C44FCFF7}"/>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2FE293FC-5BF6-412C-8DC7-5E7915E71909}"/>
              </a:ext>
            </a:extLst>
          </p:cNvPr>
          <p:cNvSpPr>
            <a:spLocks noGrp="1"/>
          </p:cNvSpPr>
          <p:nvPr>
            <p:ph type="sldNum" sz="quarter" idx="4"/>
          </p:nvPr>
        </p:nvSpPr>
        <p:spPr/>
        <p:txBody>
          <a:bodyPr/>
          <a:lstStyle/>
          <a:p>
            <a:fld id="{95B0EFA8-D4E6-438F-A5A4-BE862A6AB6EC}" type="slidenum">
              <a:rPr lang="en-US" smtClean="0"/>
              <a:pPr/>
              <a:t>3</a:t>
            </a:fld>
            <a:endParaRPr lang="en-US" dirty="0"/>
          </a:p>
        </p:txBody>
      </p:sp>
      <p:sp>
        <p:nvSpPr>
          <p:cNvPr id="6" name="Titel 5">
            <a:extLst>
              <a:ext uri="{FF2B5EF4-FFF2-40B4-BE49-F238E27FC236}">
                <a16:creationId xmlns:a16="http://schemas.microsoft.com/office/drawing/2014/main" id="{6A4E71DC-5019-4908-8B62-9753F9935665}"/>
              </a:ext>
            </a:extLst>
          </p:cNvPr>
          <p:cNvSpPr>
            <a:spLocks noGrp="1"/>
          </p:cNvSpPr>
          <p:nvPr>
            <p:ph type="title"/>
          </p:nvPr>
        </p:nvSpPr>
        <p:spPr/>
        <p:txBody>
          <a:bodyPr/>
          <a:lstStyle/>
          <a:p>
            <a:r>
              <a:rPr lang="de-DE" dirty="0"/>
              <a:t>Hintergrund - Multiusersystem</a:t>
            </a:r>
          </a:p>
        </p:txBody>
      </p:sp>
      <p:sp>
        <p:nvSpPr>
          <p:cNvPr id="7" name="Inhaltsplatzhalter 1">
            <a:extLst>
              <a:ext uri="{FF2B5EF4-FFF2-40B4-BE49-F238E27FC236}">
                <a16:creationId xmlns:a16="http://schemas.microsoft.com/office/drawing/2014/main" id="{1E03C5AD-BE73-4875-9F1D-DCCEAE582E31}"/>
              </a:ext>
            </a:extLst>
          </p:cNvPr>
          <p:cNvSpPr txBox="1">
            <a:spLocks/>
          </p:cNvSpPr>
          <p:nvPr/>
        </p:nvSpPr>
        <p:spPr>
          <a:xfrm>
            <a:off x="400384" y="2914501"/>
            <a:ext cx="11391233" cy="153574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de-DE" sz="3100" i="1" dirty="0"/>
              <a:t>„Datenverarbeitungssystem, das den Anschluss mehrerer Arbeitsplätze an die Zentraleinheit einer Datenverarbeitungsanlage ermöglicht.“</a:t>
            </a:r>
            <a:r>
              <a:rPr lang="de-DE" sz="1300" i="1" dirty="0"/>
              <a:t>[1]</a:t>
            </a:r>
          </a:p>
        </p:txBody>
      </p:sp>
      <p:grpSp>
        <p:nvGrpSpPr>
          <p:cNvPr id="12" name="Gruppieren 11">
            <a:extLst>
              <a:ext uri="{FF2B5EF4-FFF2-40B4-BE49-F238E27FC236}">
                <a16:creationId xmlns:a16="http://schemas.microsoft.com/office/drawing/2014/main" id="{AD45193C-71E6-4A17-BBBF-04B8D1A9EBB4}"/>
              </a:ext>
            </a:extLst>
          </p:cNvPr>
          <p:cNvGrpSpPr/>
          <p:nvPr/>
        </p:nvGrpSpPr>
        <p:grpSpPr>
          <a:xfrm>
            <a:off x="838200" y="2905868"/>
            <a:ext cx="10848926" cy="3088763"/>
            <a:chOff x="654960" y="2767757"/>
            <a:chExt cx="10848926" cy="3088763"/>
          </a:xfrm>
        </p:grpSpPr>
        <p:pic>
          <p:nvPicPr>
            <p:cNvPr id="1058" name="Picture 34" descr="http://logodatabases.com/wp-content/uploads/2012/03/deutsche-bank.jpg">
              <a:extLst>
                <a:ext uri="{FF2B5EF4-FFF2-40B4-BE49-F238E27FC236}">
                  <a16:creationId xmlns:a16="http://schemas.microsoft.com/office/drawing/2014/main" id="{AEE86239-79AA-4C14-AC21-C6DD7F8AA7C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3977"/>
            <a:stretch/>
          </p:blipFill>
          <p:spPr bwMode="auto">
            <a:xfrm>
              <a:off x="10079400" y="3114470"/>
              <a:ext cx="1424486" cy="916051"/>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https://upload.wikimedia.org/wikipedia/commons/thumb/a/ab/Volksbank_Logo.svg/1000px-Volksbank_Logo.svg.png">
              <a:extLst>
                <a:ext uri="{FF2B5EF4-FFF2-40B4-BE49-F238E27FC236}">
                  <a16:creationId xmlns:a16="http://schemas.microsoft.com/office/drawing/2014/main" id="{7F6BC1EA-9A43-4648-AE65-CC6323F5C1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4174" y="4279045"/>
              <a:ext cx="1662249" cy="1143627"/>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Ähnliches Foto">
              <a:extLst>
                <a:ext uri="{FF2B5EF4-FFF2-40B4-BE49-F238E27FC236}">
                  <a16:creationId xmlns:a16="http://schemas.microsoft.com/office/drawing/2014/main" id="{339020B8-5E1F-4FF9-A640-7D53FD9BC94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27870"/>
            <a:stretch/>
          </p:blipFill>
          <p:spPr bwMode="auto">
            <a:xfrm>
              <a:off x="6431466" y="2767757"/>
              <a:ext cx="1740895" cy="125571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https://cdn.pixabay.com/photo/2016/08/09/17/52/instagram-1581266_960_720.jpg">
              <a:extLst>
                <a:ext uri="{FF2B5EF4-FFF2-40B4-BE49-F238E27FC236}">
                  <a16:creationId xmlns:a16="http://schemas.microsoft.com/office/drawing/2014/main" id="{D3A016D7-7650-43B1-83A5-6814480E70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9595" y="4194620"/>
              <a:ext cx="1300913" cy="12901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fthmb.tqn.com/jRaoLvoOhFQWEWmMmyiZRcL_NHg=/768x0/filters:no_upscale()/Outlook-icon-57f005363df78c690f62c7af.png">
              <a:extLst>
                <a:ext uri="{FF2B5EF4-FFF2-40B4-BE49-F238E27FC236}">
                  <a16:creationId xmlns:a16="http://schemas.microsoft.com/office/drawing/2014/main" id="{00F8244A-F200-41AD-87FB-CB80FC32617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30329" y="4444183"/>
              <a:ext cx="1399587" cy="141233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assets-cdn.github.com/images/modules/open_graph/github-mark.png">
              <a:extLst>
                <a:ext uri="{FF2B5EF4-FFF2-40B4-BE49-F238E27FC236}">
                  <a16:creationId xmlns:a16="http://schemas.microsoft.com/office/drawing/2014/main" id="{66887BF1-0516-464A-96F5-CCECE8FD179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35478" y="4541344"/>
              <a:ext cx="2305137" cy="121019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upload.wikimedia.org/wikipedia/commons/thumb/4/45/New_Logo_Gmail.svg/1200px-New_Logo_Gmail.svg.png">
              <a:extLst>
                <a:ext uri="{FF2B5EF4-FFF2-40B4-BE49-F238E27FC236}">
                  <a16:creationId xmlns:a16="http://schemas.microsoft.com/office/drawing/2014/main" id="{F5A4EC88-9EA2-4656-AB5E-44690AABBB6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08238" y="3685991"/>
              <a:ext cx="1070829" cy="81114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h3.googleusercontent.com/UrY7BAZ-XfXGpfkeWg0zCCeo-7ras4DCoRalC_WXXWTK9q5b0Iw7B0YQMsVxZaNB7DM=w300">
              <a:extLst>
                <a:ext uri="{FF2B5EF4-FFF2-40B4-BE49-F238E27FC236}">
                  <a16:creationId xmlns:a16="http://schemas.microsoft.com/office/drawing/2014/main" id="{1E491026-3E20-4BC6-B208-34BEC7645DF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4960" y="3383118"/>
              <a:ext cx="1359944" cy="135994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lh3.googleusercontent.com/dSDutSmwU9LMJDCs9PaJI1JjXQthi8IDNRHPviI1NzocGTwuWC-PTAF6QiagTcGF0A=w300">
              <a:extLst>
                <a:ext uri="{FF2B5EF4-FFF2-40B4-BE49-F238E27FC236}">
                  <a16:creationId xmlns:a16="http://schemas.microsoft.com/office/drawing/2014/main" id="{6A8566AE-CA32-45DD-A51E-31848E766A2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rot="969201">
              <a:off x="2198274" y="4182923"/>
              <a:ext cx="1335870" cy="133587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lh3.googleusercontent.com/z7oKSvTI-2ynS5bHggIctR9GVkS8sGKqpDlfCvgxLo0du7Az00u6XpJ0LLyvzBusW-Jd=w300">
              <a:extLst>
                <a:ext uri="{FF2B5EF4-FFF2-40B4-BE49-F238E27FC236}">
                  <a16:creationId xmlns:a16="http://schemas.microsoft.com/office/drawing/2014/main" id="{2ADEACC1-7615-4B1A-9189-933D4B8FFE5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63543" y="3662732"/>
              <a:ext cx="1437677" cy="143767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s://lh3.googleusercontent.com/Dq-mZ5mmdE6aFPeD61DNlVTwYSI75UwHBYDq_BxBZOMSzCBnQ5OCC4-LjfP42tDlyw=w300">
              <a:extLst>
                <a:ext uri="{FF2B5EF4-FFF2-40B4-BE49-F238E27FC236}">
                  <a16:creationId xmlns:a16="http://schemas.microsoft.com/office/drawing/2014/main" id="{2BEA1055-133A-4D70-9828-74364795332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96737" y="3857417"/>
              <a:ext cx="1399587" cy="1399587"/>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s://d1x0mwiac2rqwt.cloudfront.net/bab0a0c4b1c3135a24bd0518417b66e3/as/logo_todoist_schema.png">
              <a:extLst>
                <a:ext uri="{FF2B5EF4-FFF2-40B4-BE49-F238E27FC236}">
                  <a16:creationId xmlns:a16="http://schemas.microsoft.com/office/drawing/2014/main" id="{92F19540-ACD5-427C-8CBE-7D2F584BB7C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39258" y="4352742"/>
              <a:ext cx="1132887" cy="1132887"/>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https://www.facebook.com/images/fb_icon_325x325.png">
              <a:extLst>
                <a:ext uri="{FF2B5EF4-FFF2-40B4-BE49-F238E27FC236}">
                  <a16:creationId xmlns:a16="http://schemas.microsoft.com/office/drawing/2014/main" id="{EC473509-BF20-4DC7-9E84-DEDB50A4E04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17860" y="4647675"/>
              <a:ext cx="1208845" cy="120884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upload.wikimedia.org/wikipedia/commons/thumb/1/18/GitLab_Logo.svg/1200px-GitLab_Logo.svg.png">
              <a:extLst>
                <a:ext uri="{FF2B5EF4-FFF2-40B4-BE49-F238E27FC236}">
                  <a16:creationId xmlns:a16="http://schemas.microsoft.com/office/drawing/2014/main" id="{9B4A90E1-8221-4971-BE74-E33F56B67A7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43482" y="2936843"/>
              <a:ext cx="1200919" cy="1109964"/>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https://upload.wikimedia.org/wikipedia/commons/thumb/8/83/Sparkasse.svg/2000px-Sparkasse.svg.png">
              <a:extLst>
                <a:ext uri="{FF2B5EF4-FFF2-40B4-BE49-F238E27FC236}">
                  <a16:creationId xmlns:a16="http://schemas.microsoft.com/office/drawing/2014/main" id="{FCA5D693-2AA2-4DEB-8C58-BCD061A451B0}"/>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426697" y="3053161"/>
              <a:ext cx="1142971" cy="1453957"/>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http://millionmedia.com/wp-content/uploads/2014/11/deezer-logo-circle.png">
              <a:extLst>
                <a:ext uri="{FF2B5EF4-FFF2-40B4-BE49-F238E27FC236}">
                  <a16:creationId xmlns:a16="http://schemas.microsoft.com/office/drawing/2014/main" id="{02A9D80E-7F6C-4C58-A73F-389022ADFD2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18348" y="3064041"/>
              <a:ext cx="1064486" cy="1064486"/>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descr="https://logos-download.com/wp-content/uploads/2016/10/GMX_logo_blue.png">
              <a:extLst>
                <a:ext uri="{FF2B5EF4-FFF2-40B4-BE49-F238E27FC236}">
                  <a16:creationId xmlns:a16="http://schemas.microsoft.com/office/drawing/2014/main" id="{7B569E3C-AE70-47F4-A548-77A1A9DE4DD6}"/>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740615" y="3208187"/>
              <a:ext cx="1654836" cy="503346"/>
            </a:xfrm>
            <a:prstGeom prst="rect">
              <a:avLst/>
            </a:prstGeom>
            <a:noFill/>
            <a:extLst>
              <a:ext uri="{909E8E84-426E-40DD-AFC4-6F175D3DCCD1}">
                <a14:hiddenFill xmlns:a14="http://schemas.microsoft.com/office/drawing/2010/main">
                  <a:solidFill>
                    <a:srgbClr val="FFFFFF"/>
                  </a:solidFill>
                </a14:hiddenFill>
              </a:ext>
            </a:extLst>
          </p:spPr>
        </p:pic>
        <p:pic>
          <p:nvPicPr>
            <p:cNvPr id="1066" name="Picture 42" descr="https://tradingeducationblogs.com/wp-content/uploads/2017/03/snapchat-logo.png">
              <a:extLst>
                <a:ext uri="{FF2B5EF4-FFF2-40B4-BE49-F238E27FC236}">
                  <a16:creationId xmlns:a16="http://schemas.microsoft.com/office/drawing/2014/main" id="{4040B235-0AFD-4771-B8B5-6A6F6F9745AA}"/>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52043" y="3011647"/>
              <a:ext cx="1208845" cy="1208845"/>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https://upload.wikimedia.org/wikipedia/de/thumb/9/9f/Twitter_bird_logo_2012.svg/1200px-Twitter_bird_logo_2012.svg.png">
              <a:extLst>
                <a:ext uri="{FF2B5EF4-FFF2-40B4-BE49-F238E27FC236}">
                  <a16:creationId xmlns:a16="http://schemas.microsoft.com/office/drawing/2014/main" id="{7F234C01-33C6-47DD-BE49-5EAFD65A80D6}"/>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854416" y="3153259"/>
              <a:ext cx="1532466" cy="1246517"/>
            </a:xfrm>
            <a:prstGeom prst="rect">
              <a:avLst/>
            </a:prstGeom>
            <a:noFill/>
            <a:extLst>
              <a:ext uri="{909E8E84-426E-40DD-AFC4-6F175D3DCCD1}">
                <a14:hiddenFill xmlns:a14="http://schemas.microsoft.com/office/drawing/2010/main">
                  <a:solidFill>
                    <a:srgbClr val="FFFFFF"/>
                  </a:solidFill>
                </a14:hiddenFill>
              </a:ext>
            </a:extLst>
          </p:spPr>
        </p:pic>
      </p:grpSp>
      <p:sp>
        <p:nvSpPr>
          <p:cNvPr id="30" name="Rechteck 29">
            <a:extLst>
              <a:ext uri="{FF2B5EF4-FFF2-40B4-BE49-F238E27FC236}">
                <a16:creationId xmlns:a16="http://schemas.microsoft.com/office/drawing/2014/main" id="{14B56240-87FC-49F5-AF26-35900161B454}"/>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1" name="Gleichschenkliges Dreieck 30">
            <a:extLst>
              <a:ext uri="{FF2B5EF4-FFF2-40B4-BE49-F238E27FC236}">
                <a16:creationId xmlns:a16="http://schemas.microsoft.com/office/drawing/2014/main" id="{748DDC4B-7C1D-4EAE-BF8B-6EF5799DA797}"/>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2" name="Textfeld 9">
            <a:extLst>
              <a:ext uri="{FF2B5EF4-FFF2-40B4-BE49-F238E27FC236}">
                <a16:creationId xmlns:a16="http://schemas.microsoft.com/office/drawing/2014/main" id="{DB04DFCE-972C-4D94-8D36-50F66651096C}"/>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1</a:t>
            </a:r>
          </a:p>
        </p:txBody>
      </p:sp>
    </p:spTree>
    <p:extLst>
      <p:ext uri="{BB962C8B-B14F-4D97-AF65-F5344CB8AC3E}">
        <p14:creationId xmlns:p14="http://schemas.microsoft.com/office/powerpoint/2010/main" val="3500012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2.22222E-6 L 0 -0.21065 " pathEditMode="relative" rAng="0" ptsTypes="AA">
                                      <p:cBhvr>
                                        <p:cTn id="6" dur="2000" fill="hold"/>
                                        <p:tgtEl>
                                          <p:spTgt spid="7"/>
                                        </p:tgtEl>
                                        <p:attrNameLst>
                                          <p:attrName>ppt_x</p:attrName>
                                          <p:attrName>ppt_y</p:attrName>
                                        </p:attrNameLst>
                                      </p:cBhvr>
                                      <p:rCtr x="0" y="-10440"/>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DA9FD812-60BA-4A40-9381-4EB7D12A8D02}"/>
              </a:ext>
            </a:extLst>
          </p:cNvPr>
          <p:cNvSpPr>
            <a:spLocks noGrp="1"/>
          </p:cNvSpPr>
          <p:nvPr>
            <p:ph type="dt" sz="half" idx="10"/>
          </p:nvPr>
        </p:nvSpPr>
        <p:spPr/>
        <p:txBody>
          <a:bodyPr/>
          <a:lstStyle/>
          <a:p>
            <a:fld id="{28D50BB7-E2B5-4873-9F23-4433FF9FF057}" type="datetime1">
              <a:rPr lang="de-DE" smtClean="0"/>
              <a:t>10.01.2018</a:t>
            </a:fld>
            <a:endParaRPr lang="en-US" dirty="0"/>
          </a:p>
        </p:txBody>
      </p:sp>
      <p:sp>
        <p:nvSpPr>
          <p:cNvPr id="4" name="Fußzeilenplatzhalter 3">
            <a:extLst>
              <a:ext uri="{FF2B5EF4-FFF2-40B4-BE49-F238E27FC236}">
                <a16:creationId xmlns:a16="http://schemas.microsoft.com/office/drawing/2014/main" id="{8D018599-B0FB-4D1F-8F71-E15F5419AD3A}"/>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136F4334-2CBC-41DF-9DF3-708F5F258E17}"/>
              </a:ext>
            </a:extLst>
          </p:cNvPr>
          <p:cNvSpPr>
            <a:spLocks noGrp="1"/>
          </p:cNvSpPr>
          <p:nvPr>
            <p:ph type="sldNum" sz="quarter" idx="4"/>
          </p:nvPr>
        </p:nvSpPr>
        <p:spPr/>
        <p:txBody>
          <a:bodyPr/>
          <a:lstStyle/>
          <a:p>
            <a:fld id="{95B0EFA8-D4E6-438F-A5A4-BE862A6AB6EC}" type="slidenum">
              <a:rPr lang="en-US" smtClean="0"/>
              <a:pPr/>
              <a:t>30</a:t>
            </a:fld>
            <a:endParaRPr lang="en-US" dirty="0"/>
          </a:p>
        </p:txBody>
      </p:sp>
      <p:sp>
        <p:nvSpPr>
          <p:cNvPr id="6" name="Titel 5">
            <a:extLst>
              <a:ext uri="{FF2B5EF4-FFF2-40B4-BE49-F238E27FC236}">
                <a16:creationId xmlns:a16="http://schemas.microsoft.com/office/drawing/2014/main" id="{705DADED-9E2D-4EEE-ADB4-E9328C0DC6B1}"/>
              </a:ext>
            </a:extLst>
          </p:cNvPr>
          <p:cNvSpPr>
            <a:spLocks noGrp="1"/>
          </p:cNvSpPr>
          <p:nvPr>
            <p:ph type="title"/>
          </p:nvPr>
        </p:nvSpPr>
        <p:spPr/>
        <p:txBody>
          <a:bodyPr/>
          <a:lstStyle/>
          <a:p>
            <a:r>
              <a:rPr lang="de-DE" dirty="0"/>
              <a:t>2BPR – Client Vorbereitung</a:t>
            </a:r>
          </a:p>
        </p:txBody>
      </p:sp>
      <p:sp>
        <p:nvSpPr>
          <p:cNvPr id="7" name="Rechteck 6">
            <a:extLst>
              <a:ext uri="{FF2B5EF4-FFF2-40B4-BE49-F238E27FC236}">
                <a16:creationId xmlns:a16="http://schemas.microsoft.com/office/drawing/2014/main" id="{2CB3E5D7-8D38-49B4-B472-AEA9CCD55D1A}"/>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3D948C81-2F3B-4036-8CEB-57157F96461A}"/>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4F7688F2-1D5B-4D70-9A21-13284101773B}"/>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
        <p:nvSpPr>
          <p:cNvPr id="13" name="Inhaltsplatzhalter 1">
            <a:extLst>
              <a:ext uri="{FF2B5EF4-FFF2-40B4-BE49-F238E27FC236}">
                <a16:creationId xmlns:a16="http://schemas.microsoft.com/office/drawing/2014/main" id="{68F05284-12A4-4611-9B14-AE4776BF97CC}"/>
              </a:ext>
            </a:extLst>
          </p:cNvPr>
          <p:cNvSpPr>
            <a:spLocks noGrp="1"/>
          </p:cNvSpPr>
          <p:nvPr>
            <p:ph idx="1"/>
          </p:nvPr>
        </p:nvSpPr>
        <p:spPr>
          <a:xfrm>
            <a:off x="1097280" y="1883696"/>
            <a:ext cx="10850880" cy="4351338"/>
          </a:xfrm>
        </p:spPr>
        <p:txBody>
          <a:bodyPr>
            <a:normAutofit/>
          </a:bodyPr>
          <a:lstStyle/>
          <a:p>
            <a:pPr marL="0" indent="0">
              <a:lnSpc>
                <a:spcPct val="100000"/>
              </a:lnSpc>
              <a:buNone/>
              <a:tabLst>
                <a:tab pos="809625" algn="l"/>
              </a:tabLst>
            </a:pPr>
            <a:r>
              <a:rPr lang="de-DE" dirty="0"/>
              <a:t>1.1	Der User wählt ein Passwort</a:t>
            </a:r>
          </a:p>
          <a:p>
            <a:pPr marL="0" indent="0">
              <a:lnSpc>
                <a:spcPct val="200000"/>
              </a:lnSpc>
              <a:buNone/>
              <a:tabLst>
                <a:tab pos="809625" algn="l"/>
              </a:tabLst>
            </a:pPr>
            <a:r>
              <a:rPr lang="de-DE" dirty="0"/>
              <a:t>1.2	Der Client wandelt das Passwort in einen Integer um</a:t>
            </a:r>
          </a:p>
          <a:p>
            <a:pPr marL="0" indent="0">
              <a:lnSpc>
                <a:spcPct val="200000"/>
              </a:lnSpc>
              <a:buNone/>
              <a:tabLst>
                <a:tab pos="809625" algn="l"/>
              </a:tabLst>
            </a:pPr>
            <a:r>
              <a:rPr lang="de-DE" dirty="0"/>
              <a:t>1.3	Der Client berechnet die Password Shares</a:t>
            </a:r>
          </a:p>
          <a:p>
            <a:pPr marL="0" indent="0">
              <a:lnSpc>
                <a:spcPct val="200000"/>
              </a:lnSpc>
              <a:buNone/>
              <a:tabLst>
                <a:tab pos="809625" algn="l"/>
              </a:tabLst>
            </a:pPr>
            <a:r>
              <a:rPr lang="de-DE" dirty="0"/>
              <a:t>1.4	Der Client berechnet </a:t>
            </a:r>
            <a:r>
              <a:rPr lang="de-DE" dirty="0" err="1"/>
              <a:t>Commitments</a:t>
            </a:r>
            <a:r>
              <a:rPr lang="de-DE" dirty="0"/>
              <a:t> für die Shares und das Passwort</a:t>
            </a:r>
          </a:p>
        </p:txBody>
      </p:sp>
    </p:spTree>
    <p:extLst>
      <p:ext uri="{BB962C8B-B14F-4D97-AF65-F5344CB8AC3E}">
        <p14:creationId xmlns:p14="http://schemas.microsoft.com/office/powerpoint/2010/main" val="3316040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B8C0BF2-51C5-453F-89C4-D3E80182FA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8D50BB7-E2B5-4873-9F23-4433FF9FF057}" type="datetime1">
              <a:rPr kumimoji="0" lang="de-DE" sz="1600" b="0" i="0" u="none" strike="noStrike" kern="1200" cap="none" spc="0" normalizeH="0" baseline="0" noProof="0" smtClean="0">
                <a:ln>
                  <a:noFill/>
                </a:ln>
                <a:solidFill>
                  <a:prstClr val="black">
                    <a:lumMod val="65000"/>
                    <a:lumOff val="3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10.01.2018</a:t>
            </a:fld>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4" name="Fußzeilenplatzhalter 3">
            <a:extLst>
              <a:ext uri="{FF2B5EF4-FFF2-40B4-BE49-F238E27FC236}">
                <a16:creationId xmlns:a16="http://schemas.microsoft.com/office/drawing/2014/main" id="{2B35CD7B-FF83-424F-A6A1-6CD5D7410BD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Johannes Strauß &amp; Lukas Justen</a:t>
            </a:r>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5" name="Foliennummernplatzhalter 4">
            <a:extLst>
              <a:ext uri="{FF2B5EF4-FFF2-40B4-BE49-F238E27FC236}">
                <a16:creationId xmlns:a16="http://schemas.microsoft.com/office/drawing/2014/main" id="{073FB034-D2C9-4C51-9FA1-F0B06555EF00}"/>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5B0EFA8-D4E6-438F-A5A4-BE862A6AB6EC}" type="slidenum">
              <a:rPr kumimoji="0" lang="en-US" sz="2000" b="1" i="0" u="none" strike="noStrike" kern="1200" cap="none" spc="0" normalizeH="0" baseline="0" noProof="0" smtClean="0">
                <a:ln>
                  <a:noFill/>
                </a:ln>
                <a:solidFill>
                  <a:srgbClr val="E7E6E6">
                    <a:lumMod val="50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en-US" sz="20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endParaRPr>
          </a:p>
        </p:txBody>
      </p:sp>
      <p:sp>
        <p:nvSpPr>
          <p:cNvPr id="6" name="Titel 5">
            <a:extLst>
              <a:ext uri="{FF2B5EF4-FFF2-40B4-BE49-F238E27FC236}">
                <a16:creationId xmlns:a16="http://schemas.microsoft.com/office/drawing/2014/main" id="{2125A8AE-A4AC-4A92-B76A-F0532B57C998}"/>
              </a:ext>
            </a:extLst>
          </p:cNvPr>
          <p:cNvSpPr>
            <a:spLocks noGrp="1"/>
          </p:cNvSpPr>
          <p:nvPr>
            <p:ph type="title"/>
          </p:nvPr>
        </p:nvSpPr>
        <p:spPr/>
        <p:txBody>
          <a:bodyPr/>
          <a:lstStyle/>
          <a:p>
            <a:r>
              <a:rPr lang="de-DE" dirty="0"/>
              <a:t>2BPR – Client Vorbereitung</a:t>
            </a:r>
          </a:p>
        </p:txBody>
      </p:sp>
      <p:grpSp>
        <p:nvGrpSpPr>
          <p:cNvPr id="2055" name="Gruppieren 2054">
            <a:extLst>
              <a:ext uri="{FF2B5EF4-FFF2-40B4-BE49-F238E27FC236}">
                <a16:creationId xmlns:a16="http://schemas.microsoft.com/office/drawing/2014/main" id="{A6FC1B50-14B9-4142-97F7-8A46BCA7B1B4}"/>
              </a:ext>
            </a:extLst>
          </p:cNvPr>
          <p:cNvGrpSpPr/>
          <p:nvPr/>
        </p:nvGrpSpPr>
        <p:grpSpPr>
          <a:xfrm>
            <a:off x="1482090" y="1648828"/>
            <a:ext cx="8788437" cy="4414285"/>
            <a:chOff x="1516734" y="1593841"/>
            <a:chExt cx="8788437" cy="4414285"/>
          </a:xfrm>
        </p:grpSpPr>
        <p:grpSp>
          <p:nvGrpSpPr>
            <p:cNvPr id="12" name="Gruppieren 11">
              <a:extLst>
                <a:ext uri="{FF2B5EF4-FFF2-40B4-BE49-F238E27FC236}">
                  <a16:creationId xmlns:a16="http://schemas.microsoft.com/office/drawing/2014/main" id="{ED6D19C6-7229-45C1-87D5-4FA7C9B194F9}"/>
                </a:ext>
              </a:extLst>
            </p:cNvPr>
            <p:cNvGrpSpPr/>
            <p:nvPr/>
          </p:nvGrpSpPr>
          <p:grpSpPr>
            <a:xfrm>
              <a:off x="1516734" y="2634885"/>
              <a:ext cx="2396971" cy="2172711"/>
              <a:chOff x="1542945" y="3100004"/>
              <a:chExt cx="2396971" cy="2172711"/>
            </a:xfrm>
          </p:grpSpPr>
          <p:pic>
            <p:nvPicPr>
              <p:cNvPr id="2060" name="Picture 12" descr="https://www.iconexperience.com/_img/g_collection_png/standard/512x512/person.png">
                <a:extLst>
                  <a:ext uri="{FF2B5EF4-FFF2-40B4-BE49-F238E27FC236}">
                    <a16:creationId xmlns:a16="http://schemas.microsoft.com/office/drawing/2014/main" id="{9B0DB491-DF23-43BC-A15C-C0723A000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945" y="3100004"/>
                <a:ext cx="2172711" cy="217271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www.iconexperience.com/_img/g_collection_png/standard/512x512/workstation.png">
                <a:extLst>
                  <a:ext uri="{FF2B5EF4-FFF2-40B4-BE49-F238E27FC236}">
                    <a16:creationId xmlns:a16="http://schemas.microsoft.com/office/drawing/2014/main" id="{3E0D855A-5C37-4845-8533-E73059FF2B1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961" b="94141" l="1172" r="95703">
                            <a14:foregroundMark x1="68359" y1="35938" x2="28320" y2="33203"/>
                            <a14:foregroundMark x1="28320" y1="33203" x2="4297" y2="65234"/>
                            <a14:foregroundMark x1="4297" y1="65234" x2="35547" y2="91406"/>
                            <a14:foregroundMark x1="35547" y1="91406" x2="49023" y2="84570"/>
                            <a14:foregroundMark x1="10938" y1="28906" x2="9180" y2="68945"/>
                            <a14:foregroundMark x1="9180" y1="68945" x2="9766" y2="35156"/>
                            <a14:foregroundMark x1="20898" y1="37109" x2="12109" y2="76953"/>
                            <a14:foregroundMark x1="12109" y1="76953" x2="48438" y2="59570"/>
                            <a14:foregroundMark x1="48438" y1="59570" x2="17773" y2="43555"/>
                            <a14:foregroundMark x1="10547" y1="31250" x2="1172" y2="70703"/>
                            <a14:foregroundMark x1="1172" y1="70703" x2="17773" y2="81836"/>
                            <a14:foregroundMark x1="32813" y1="83789" x2="56445" y2="91406"/>
                            <a14:foregroundMark x1="79492" y1="14258" x2="91992" y2="52734"/>
                            <a14:foregroundMark x1="91992" y1="52734" x2="89844" y2="92773"/>
                            <a14:foregroundMark x1="89844" y1="92773" x2="67188" y2="89844"/>
                            <a14:foregroundMark x1="88477" y1="16992" x2="91797" y2="92578"/>
                            <a14:foregroundMark x1="92969" y1="93750" x2="91797" y2="15039"/>
                            <a14:foregroundMark x1="91406" y1="16211" x2="92188" y2="93359"/>
                            <a14:foregroundMark x1="95313" y1="92969" x2="94141" y2="53320"/>
                            <a14:foregroundMark x1="94141" y1="53320" x2="92969" y2="93750"/>
                            <a14:foregroundMark x1="92969" y1="93750" x2="93359" y2="94141"/>
                            <a14:foregroundMark x1="92188" y1="15430" x2="97656" y2="58984"/>
                            <a14:foregroundMark x1="97656" y1="58984" x2="93164" y2="17969"/>
                            <a14:foregroundMark x1="93164" y1="17969" x2="95703" y2="31250"/>
                          </a14:backgroundRemoval>
                        </a14:imgEffect>
                      </a14:imgLayer>
                    </a14:imgProps>
                  </a:ext>
                  <a:ext uri="{28A0092B-C50C-407E-A947-70E740481C1C}">
                    <a14:useLocalDpi xmlns:a14="http://schemas.microsoft.com/office/drawing/2010/main" val="0"/>
                  </a:ext>
                </a:extLst>
              </a:blip>
              <a:srcRect/>
              <a:stretch>
                <a:fillRect/>
              </a:stretch>
            </p:blipFill>
            <p:spPr bwMode="auto">
              <a:xfrm>
                <a:off x="2625362" y="3827334"/>
                <a:ext cx="1314554" cy="13145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uppieren 13">
              <a:extLst>
                <a:ext uri="{FF2B5EF4-FFF2-40B4-BE49-F238E27FC236}">
                  <a16:creationId xmlns:a16="http://schemas.microsoft.com/office/drawing/2014/main" id="{E725E449-9F35-4EF1-921E-4A75C8FF2ABC}"/>
                </a:ext>
              </a:extLst>
            </p:cNvPr>
            <p:cNvGrpSpPr/>
            <p:nvPr/>
          </p:nvGrpSpPr>
          <p:grpSpPr>
            <a:xfrm>
              <a:off x="8104126" y="1593841"/>
              <a:ext cx="2172016" cy="1596855"/>
              <a:chOff x="8104126" y="1593841"/>
              <a:chExt cx="2172016" cy="1596855"/>
            </a:xfrm>
          </p:grpSpPr>
          <p:pic>
            <p:nvPicPr>
              <p:cNvPr id="2066" name="Picture 18" descr="https://www.iconexperience.com/_img/g_collection_png/standard/512x512/server_network.png">
                <a:extLst>
                  <a:ext uri="{FF2B5EF4-FFF2-40B4-BE49-F238E27FC236}">
                    <a16:creationId xmlns:a16="http://schemas.microsoft.com/office/drawing/2014/main" id="{01C5434F-8C55-49A4-B514-02AFD3C6F8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6" y="159384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https://www.iconexperience.com/_img/g_collection_png/standard/256x256/key2.png">
                <a:extLst>
                  <a:ext uri="{FF2B5EF4-FFF2-40B4-BE49-F238E27FC236}">
                    <a16:creationId xmlns:a16="http://schemas.microsoft.com/office/drawing/2014/main" id="{3F46E3DA-AC0F-4AD1-8399-7A02DE7BDF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37610" y="1850056"/>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uppieren 12">
              <a:extLst>
                <a:ext uri="{FF2B5EF4-FFF2-40B4-BE49-F238E27FC236}">
                  <a16:creationId xmlns:a16="http://schemas.microsoft.com/office/drawing/2014/main" id="{4B015EA4-6A83-4874-9C51-71F1BC8CA5EC}"/>
                </a:ext>
              </a:extLst>
            </p:cNvPr>
            <p:cNvGrpSpPr/>
            <p:nvPr/>
          </p:nvGrpSpPr>
          <p:grpSpPr>
            <a:xfrm>
              <a:off x="8104125" y="4411271"/>
              <a:ext cx="2201046" cy="1596855"/>
              <a:chOff x="8104125" y="4411271"/>
              <a:chExt cx="2201046" cy="1596855"/>
            </a:xfrm>
          </p:grpSpPr>
          <p:pic>
            <p:nvPicPr>
              <p:cNvPr id="18" name="Picture 18" descr="https://www.iconexperience.com/_img/g_collection_png/standard/512x512/server_network.png">
                <a:extLst>
                  <a:ext uri="{FF2B5EF4-FFF2-40B4-BE49-F238E27FC236}">
                    <a16:creationId xmlns:a16="http://schemas.microsoft.com/office/drawing/2014/main" id="{2581F778-E251-4A46-B731-E790E5FE11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5" y="441127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https://www.iconexperience.com/_img/g_collection_png/standard/256x256/key.png">
                <a:extLst>
                  <a:ext uri="{FF2B5EF4-FFF2-40B4-BE49-F238E27FC236}">
                    <a16:creationId xmlns:a16="http://schemas.microsoft.com/office/drawing/2014/main" id="{088EAB8E-8DCB-41F3-B080-A74E46E4DB2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66639" y="4762357"/>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uppieren 10">
              <a:extLst>
                <a:ext uri="{FF2B5EF4-FFF2-40B4-BE49-F238E27FC236}">
                  <a16:creationId xmlns:a16="http://schemas.microsoft.com/office/drawing/2014/main" id="{85DB8A14-784C-4959-BA5D-B8494FF0F049}"/>
                </a:ext>
              </a:extLst>
            </p:cNvPr>
            <p:cNvGrpSpPr/>
            <p:nvPr/>
          </p:nvGrpSpPr>
          <p:grpSpPr>
            <a:xfrm>
              <a:off x="4114585" y="2846519"/>
              <a:ext cx="1314554" cy="1961077"/>
              <a:chOff x="4300672" y="3327397"/>
              <a:chExt cx="1314554" cy="1961077"/>
            </a:xfrm>
          </p:grpSpPr>
          <p:pic>
            <p:nvPicPr>
              <p:cNvPr id="2068" name="Picture 20" descr="https://www.iconexperience.com/_img/g_collection_png/standard/256x256/keys.png">
                <a:extLst>
                  <a:ext uri="{FF2B5EF4-FFF2-40B4-BE49-F238E27FC236}">
                    <a16:creationId xmlns:a16="http://schemas.microsoft.com/office/drawing/2014/main" id="{7A21C46B-EB9C-474F-9116-AD16CEBCE91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06406" y="3789062"/>
                <a:ext cx="1103087" cy="1103087"/>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abgerundete Ecken 8">
                <a:extLst>
                  <a:ext uri="{FF2B5EF4-FFF2-40B4-BE49-F238E27FC236}">
                    <a16:creationId xmlns:a16="http://schemas.microsoft.com/office/drawing/2014/main" id="{749EA42A-0EA3-4DCD-B557-2DF0E155FD43}"/>
                  </a:ext>
                </a:extLst>
              </p:cNvPr>
              <p:cNvSpPr/>
              <p:nvPr/>
            </p:nvSpPr>
            <p:spPr>
              <a:xfrm>
                <a:off x="4300672" y="4892149"/>
                <a:ext cx="1314554" cy="396325"/>
              </a:xfrm>
              <a:prstGeom prst="roundRect">
                <a:avLst/>
              </a:prstGeom>
              <a:solidFill>
                <a:srgbClr val="A7CD74"/>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1"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Passwort</a:t>
                </a:r>
              </a:p>
            </p:txBody>
          </p:sp>
          <p:sp>
            <p:nvSpPr>
              <p:cNvPr id="10" name="Textfeld 9">
                <a:extLst>
                  <a:ext uri="{FF2B5EF4-FFF2-40B4-BE49-F238E27FC236}">
                    <a16:creationId xmlns:a16="http://schemas.microsoft.com/office/drawing/2014/main" id="{68AE14EE-DC09-41C0-A289-C87688DB754C}"/>
                  </a:ext>
                </a:extLst>
              </p:cNvPr>
              <p:cNvSpPr txBox="1"/>
              <p:nvPr/>
            </p:nvSpPr>
            <p:spPr>
              <a:xfrm>
                <a:off x="4555107" y="3327397"/>
                <a:ext cx="88896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 B)</a:t>
                </a:r>
              </a:p>
            </p:txBody>
          </p:sp>
        </p:grpSp>
        <p:cxnSp>
          <p:nvCxnSpPr>
            <p:cNvPr id="16" name="Gerade Verbindung mit Pfeil 15">
              <a:extLst>
                <a:ext uri="{FF2B5EF4-FFF2-40B4-BE49-F238E27FC236}">
                  <a16:creationId xmlns:a16="http://schemas.microsoft.com/office/drawing/2014/main" id="{E77A326E-6045-4C7C-8F7A-B77524027D12}"/>
                </a:ext>
              </a:extLst>
            </p:cNvPr>
            <p:cNvCxnSpPr>
              <a:cxnSpLocks/>
              <a:stCxn id="2066" idx="1"/>
            </p:cNvCxnSpPr>
            <p:nvPr/>
          </p:nvCxnSpPr>
          <p:spPr>
            <a:xfrm flipH="1">
              <a:off x="5347189" y="2392269"/>
              <a:ext cx="2756937" cy="1260811"/>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E7742571-A69D-4834-BB1F-BFE40FD2AAF8}"/>
                </a:ext>
              </a:extLst>
            </p:cNvPr>
            <p:cNvCxnSpPr>
              <a:cxnSpLocks/>
              <a:stCxn id="18" idx="1"/>
            </p:cNvCxnSpPr>
            <p:nvPr/>
          </p:nvCxnSpPr>
          <p:spPr>
            <a:xfrm flipH="1" flipV="1">
              <a:off x="5347189" y="4019492"/>
              <a:ext cx="2756936" cy="119020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ABBF3630-AAF0-4635-AEC2-C0C17B290B9A}"/>
                </a:ext>
              </a:extLst>
            </p:cNvPr>
            <p:cNvSpPr txBox="1"/>
            <p:nvPr/>
          </p:nvSpPr>
          <p:spPr>
            <a:xfrm>
              <a:off x="6471245" y="4650366"/>
              <a:ext cx="35779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B</a:t>
              </a:r>
            </a:p>
          </p:txBody>
        </p:sp>
        <p:sp>
          <p:nvSpPr>
            <p:cNvPr id="40" name="Textfeld 39">
              <a:extLst>
                <a:ext uri="{FF2B5EF4-FFF2-40B4-BE49-F238E27FC236}">
                  <a16:creationId xmlns:a16="http://schemas.microsoft.com/office/drawing/2014/main" id="{01487D65-C072-4CDB-9138-D4B4DD9D5C60}"/>
                </a:ext>
              </a:extLst>
            </p:cNvPr>
            <p:cNvSpPr txBox="1"/>
            <p:nvPr/>
          </p:nvSpPr>
          <p:spPr>
            <a:xfrm>
              <a:off x="6471245" y="2481384"/>
              <a:ext cx="3706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a:t>
              </a:r>
            </a:p>
          </p:txBody>
        </p:sp>
        <p:cxnSp>
          <p:nvCxnSpPr>
            <p:cNvPr id="41" name="Gerade Verbindung mit Pfeil 40">
              <a:extLst>
                <a:ext uri="{FF2B5EF4-FFF2-40B4-BE49-F238E27FC236}">
                  <a16:creationId xmlns:a16="http://schemas.microsoft.com/office/drawing/2014/main" id="{54D53EED-FEF0-4C0B-A5D6-B568DFE74AEF}"/>
                </a:ext>
              </a:extLst>
            </p:cNvPr>
            <p:cNvCxnSpPr>
              <a:cxnSpLocks/>
              <a:stCxn id="2066" idx="2"/>
              <a:endCxn id="18" idx="0"/>
            </p:cNvCxnSpPr>
            <p:nvPr/>
          </p:nvCxnSpPr>
          <p:spPr>
            <a:xfrm flipH="1">
              <a:off x="8902553" y="3190696"/>
              <a:ext cx="1" cy="1220575"/>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74" name="Picture 26" descr="https://www.iconexperience.com/_img/g_collection_png/standard/256x256/passport.png">
              <a:extLst>
                <a:ext uri="{FF2B5EF4-FFF2-40B4-BE49-F238E27FC236}">
                  <a16:creationId xmlns:a16="http://schemas.microsoft.com/office/drawing/2014/main" id="{45A684B0-83E7-4D6F-8478-CA153EFCD5A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52772" y="3387116"/>
              <a:ext cx="827734" cy="827734"/>
            </a:xfrm>
            <a:prstGeom prst="rect">
              <a:avLst/>
            </a:prstGeom>
            <a:noFill/>
            <a:extLst>
              <a:ext uri="{909E8E84-426E-40DD-AFC4-6F175D3DCCD1}">
                <a14:hiddenFill xmlns:a14="http://schemas.microsoft.com/office/drawing/2010/main">
                  <a:solidFill>
                    <a:srgbClr val="FFFFFF"/>
                  </a:solidFill>
                </a14:hiddenFill>
              </a:ext>
            </a:extLst>
          </p:spPr>
        </p:pic>
        <p:grpSp>
          <p:nvGrpSpPr>
            <p:cNvPr id="2053" name="Gruppieren 2052">
              <a:extLst>
                <a:ext uri="{FF2B5EF4-FFF2-40B4-BE49-F238E27FC236}">
                  <a16:creationId xmlns:a16="http://schemas.microsoft.com/office/drawing/2014/main" id="{04F16E6D-1756-45FE-93F0-340D3B4CBBF2}"/>
                </a:ext>
              </a:extLst>
            </p:cNvPr>
            <p:cNvGrpSpPr/>
            <p:nvPr/>
          </p:nvGrpSpPr>
          <p:grpSpPr>
            <a:xfrm>
              <a:off x="9725448" y="3890155"/>
              <a:ext cx="420914" cy="411445"/>
              <a:chOff x="2975429" y="2177143"/>
              <a:chExt cx="420914" cy="411445"/>
            </a:xfrm>
          </p:grpSpPr>
          <p:sp>
            <p:nvSpPr>
              <p:cNvPr id="30" name="Ellipse 29">
                <a:extLst>
                  <a:ext uri="{FF2B5EF4-FFF2-40B4-BE49-F238E27FC236}">
                    <a16:creationId xmlns:a16="http://schemas.microsoft.com/office/drawing/2014/main" id="{3F570F95-A295-49C5-8B52-524D4FE2E5DF}"/>
                  </a:ext>
                </a:extLst>
              </p:cNvPr>
              <p:cNvSpPr/>
              <p:nvPr/>
            </p:nvSpPr>
            <p:spPr>
              <a:xfrm>
                <a:off x="2975429" y="2177143"/>
                <a:ext cx="420914" cy="411445"/>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25000" noProof="0" dirty="0">
                  <a:ln>
                    <a:noFill/>
                  </a:ln>
                  <a:solidFill>
                    <a:prstClr val="white"/>
                  </a:solidFill>
                  <a:effectLst/>
                  <a:uLnTx/>
                  <a:uFillTx/>
                  <a:latin typeface="Calibri" panose="020F0502020204030204"/>
                  <a:ea typeface="+mn-ea"/>
                  <a:cs typeface="+mn-cs"/>
                </a:endParaRPr>
              </a:p>
            </p:txBody>
          </p:sp>
          <p:grpSp>
            <p:nvGrpSpPr>
              <p:cNvPr id="2051" name="Gruppieren 2050">
                <a:extLst>
                  <a:ext uri="{FF2B5EF4-FFF2-40B4-BE49-F238E27FC236}">
                    <a16:creationId xmlns:a16="http://schemas.microsoft.com/office/drawing/2014/main" id="{1BB13ECD-9D12-4D85-B691-C5982C624152}"/>
                  </a:ext>
                </a:extLst>
              </p:cNvPr>
              <p:cNvGrpSpPr/>
              <p:nvPr/>
            </p:nvGrpSpPr>
            <p:grpSpPr>
              <a:xfrm rot="12970512" flipH="1">
                <a:off x="3125567" y="2263555"/>
                <a:ext cx="120638" cy="214811"/>
                <a:chOff x="3663321" y="2076290"/>
                <a:chExt cx="375279" cy="357349"/>
              </a:xfrm>
            </p:grpSpPr>
            <p:sp>
              <p:nvSpPr>
                <p:cNvPr id="2048" name="Rechteck 2047">
                  <a:extLst>
                    <a:ext uri="{FF2B5EF4-FFF2-40B4-BE49-F238E27FC236}">
                      <a16:creationId xmlns:a16="http://schemas.microsoft.com/office/drawing/2014/main" id="{EF6DD1B3-A639-4CF3-9CAF-FE97B0AEFE3B}"/>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49" name="Rechteck 2048">
                  <a:extLst>
                    <a:ext uri="{FF2B5EF4-FFF2-40B4-BE49-F238E27FC236}">
                      <a16:creationId xmlns:a16="http://schemas.microsoft.com/office/drawing/2014/main" id="{E751BA28-5DEB-4DE1-B8AA-F5C47EC8AA34}"/>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sp>
        <p:nvSpPr>
          <p:cNvPr id="32" name="Rechteck 31">
            <a:extLst>
              <a:ext uri="{FF2B5EF4-FFF2-40B4-BE49-F238E27FC236}">
                <a16:creationId xmlns:a16="http://schemas.microsoft.com/office/drawing/2014/main" id="{8B427F80-3318-4E1E-86A8-0E35FD4761BF}"/>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3" name="Gleichschenkliges Dreieck 32">
            <a:extLst>
              <a:ext uri="{FF2B5EF4-FFF2-40B4-BE49-F238E27FC236}">
                <a16:creationId xmlns:a16="http://schemas.microsoft.com/office/drawing/2014/main" id="{6F2762B7-5520-4CC8-8D7F-8CBE51261D9E}"/>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4" name="Textfeld 9">
            <a:extLst>
              <a:ext uri="{FF2B5EF4-FFF2-40B4-BE49-F238E27FC236}">
                <a16:creationId xmlns:a16="http://schemas.microsoft.com/office/drawing/2014/main" id="{D3CBFD50-87B8-46B8-B510-55E9FF7FFBD4}"/>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
        <p:nvSpPr>
          <p:cNvPr id="36" name="Ellipse 35">
            <a:extLst>
              <a:ext uri="{FF2B5EF4-FFF2-40B4-BE49-F238E27FC236}">
                <a16:creationId xmlns:a16="http://schemas.microsoft.com/office/drawing/2014/main" id="{077EFC9F-8EE3-4802-B14D-456B6FD446FB}"/>
              </a:ext>
            </a:extLst>
          </p:cNvPr>
          <p:cNvSpPr/>
          <p:nvPr/>
        </p:nvSpPr>
        <p:spPr>
          <a:xfrm>
            <a:off x="1482091" y="2180492"/>
            <a:ext cx="4350314" cy="3375384"/>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Textfeld 36">
            <a:extLst>
              <a:ext uri="{FF2B5EF4-FFF2-40B4-BE49-F238E27FC236}">
                <a16:creationId xmlns:a16="http://schemas.microsoft.com/office/drawing/2014/main" id="{5B7903BD-47A6-433B-BA25-7641673425F9}"/>
              </a:ext>
            </a:extLst>
          </p:cNvPr>
          <p:cNvSpPr txBox="1"/>
          <p:nvPr/>
        </p:nvSpPr>
        <p:spPr>
          <a:xfrm>
            <a:off x="2500335" y="1798419"/>
            <a:ext cx="2422779" cy="369332"/>
          </a:xfrm>
          <a:prstGeom prst="rect">
            <a:avLst/>
          </a:prstGeom>
          <a:noFill/>
        </p:spPr>
        <p:txBody>
          <a:bodyPr wrap="none" rtlCol="0">
            <a:spAutoFit/>
          </a:bodyPr>
          <a:lstStyle/>
          <a:p>
            <a:r>
              <a:rPr lang="de-DE" b="1" dirty="0">
                <a:solidFill>
                  <a:srgbClr val="C00000"/>
                </a:solidFill>
              </a:rPr>
              <a:t>CLIENT VORBEREITUNG</a:t>
            </a:r>
          </a:p>
        </p:txBody>
      </p:sp>
    </p:spTree>
    <p:extLst>
      <p:ext uri="{BB962C8B-B14F-4D97-AF65-F5344CB8AC3E}">
        <p14:creationId xmlns:p14="http://schemas.microsoft.com/office/powerpoint/2010/main" val="3893056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FBA6629-FFFE-4D22-817C-CC6B552A750E}"/>
              </a:ext>
            </a:extLst>
          </p:cNvPr>
          <p:cNvSpPr>
            <a:spLocks noGrp="1"/>
          </p:cNvSpPr>
          <p:nvPr>
            <p:ph idx="1"/>
          </p:nvPr>
        </p:nvSpPr>
        <p:spPr>
          <a:xfrm>
            <a:off x="1097280" y="1883696"/>
            <a:ext cx="10850880" cy="4351338"/>
          </a:xfrm>
        </p:spPr>
        <p:txBody>
          <a:bodyPr>
            <a:normAutofit/>
          </a:bodyPr>
          <a:lstStyle/>
          <a:p>
            <a:pPr marL="0" indent="0">
              <a:lnSpc>
                <a:spcPct val="100000"/>
              </a:lnSpc>
              <a:buNone/>
              <a:tabLst>
                <a:tab pos="809625" algn="l"/>
              </a:tabLst>
            </a:pPr>
            <a:r>
              <a:rPr lang="de-DE" dirty="0"/>
              <a:t>1.1	Der User wählt ein Passwort</a:t>
            </a:r>
          </a:p>
          <a:p>
            <a:pPr marL="0" indent="0">
              <a:lnSpc>
                <a:spcPct val="200000"/>
              </a:lnSpc>
              <a:buNone/>
              <a:tabLst>
                <a:tab pos="809625" algn="l"/>
              </a:tabLst>
            </a:pPr>
            <a:r>
              <a:rPr lang="de-DE" dirty="0"/>
              <a:t>1.2	Der Client wandelt das Passwort in einen Integer um</a:t>
            </a:r>
          </a:p>
          <a:p>
            <a:pPr marL="0" indent="0">
              <a:lnSpc>
                <a:spcPct val="200000"/>
              </a:lnSpc>
              <a:buNone/>
              <a:tabLst>
                <a:tab pos="809625" algn="l"/>
              </a:tabLst>
            </a:pPr>
            <a:r>
              <a:rPr lang="de-DE" dirty="0"/>
              <a:t>1.3	Der Client berechnet die Password Shares</a:t>
            </a:r>
          </a:p>
          <a:p>
            <a:pPr marL="0" indent="0">
              <a:lnSpc>
                <a:spcPct val="200000"/>
              </a:lnSpc>
              <a:buNone/>
              <a:tabLst>
                <a:tab pos="809625" algn="l"/>
              </a:tabLst>
            </a:pPr>
            <a:r>
              <a:rPr lang="de-DE" dirty="0"/>
              <a:t>1.4	Der Client berechnet </a:t>
            </a:r>
            <a:r>
              <a:rPr lang="de-DE" dirty="0" err="1"/>
              <a:t>Commitments</a:t>
            </a:r>
            <a:r>
              <a:rPr lang="de-DE" dirty="0"/>
              <a:t> für die Shares und das Passwort</a:t>
            </a:r>
          </a:p>
        </p:txBody>
      </p:sp>
      <p:sp>
        <p:nvSpPr>
          <p:cNvPr id="3" name="Datumsplatzhalter 2">
            <a:extLst>
              <a:ext uri="{FF2B5EF4-FFF2-40B4-BE49-F238E27FC236}">
                <a16:creationId xmlns:a16="http://schemas.microsoft.com/office/drawing/2014/main" id="{DA9FD812-60BA-4A40-9381-4EB7D12A8D02}"/>
              </a:ext>
            </a:extLst>
          </p:cNvPr>
          <p:cNvSpPr>
            <a:spLocks noGrp="1"/>
          </p:cNvSpPr>
          <p:nvPr>
            <p:ph type="dt" sz="half" idx="10"/>
          </p:nvPr>
        </p:nvSpPr>
        <p:spPr/>
        <p:txBody>
          <a:bodyPr/>
          <a:lstStyle/>
          <a:p>
            <a:fld id="{28D50BB7-E2B5-4873-9F23-4433FF9FF057}" type="datetime1">
              <a:rPr lang="de-DE" smtClean="0"/>
              <a:t>10.01.2018</a:t>
            </a:fld>
            <a:endParaRPr lang="en-US" dirty="0"/>
          </a:p>
        </p:txBody>
      </p:sp>
      <p:sp>
        <p:nvSpPr>
          <p:cNvPr id="4" name="Fußzeilenplatzhalter 3">
            <a:extLst>
              <a:ext uri="{FF2B5EF4-FFF2-40B4-BE49-F238E27FC236}">
                <a16:creationId xmlns:a16="http://schemas.microsoft.com/office/drawing/2014/main" id="{8D018599-B0FB-4D1F-8F71-E15F5419AD3A}"/>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136F4334-2CBC-41DF-9DF3-708F5F258E17}"/>
              </a:ext>
            </a:extLst>
          </p:cNvPr>
          <p:cNvSpPr>
            <a:spLocks noGrp="1"/>
          </p:cNvSpPr>
          <p:nvPr>
            <p:ph type="sldNum" sz="quarter" idx="4"/>
          </p:nvPr>
        </p:nvSpPr>
        <p:spPr/>
        <p:txBody>
          <a:bodyPr/>
          <a:lstStyle/>
          <a:p>
            <a:fld id="{95B0EFA8-D4E6-438F-A5A4-BE862A6AB6EC}" type="slidenum">
              <a:rPr lang="en-US" smtClean="0"/>
              <a:pPr/>
              <a:t>32</a:t>
            </a:fld>
            <a:endParaRPr lang="en-US" dirty="0"/>
          </a:p>
        </p:txBody>
      </p:sp>
      <p:sp>
        <p:nvSpPr>
          <p:cNvPr id="6" name="Titel 5">
            <a:extLst>
              <a:ext uri="{FF2B5EF4-FFF2-40B4-BE49-F238E27FC236}">
                <a16:creationId xmlns:a16="http://schemas.microsoft.com/office/drawing/2014/main" id="{705DADED-9E2D-4EEE-ADB4-E9328C0DC6B1}"/>
              </a:ext>
            </a:extLst>
          </p:cNvPr>
          <p:cNvSpPr>
            <a:spLocks noGrp="1"/>
          </p:cNvSpPr>
          <p:nvPr>
            <p:ph type="title"/>
          </p:nvPr>
        </p:nvSpPr>
        <p:spPr/>
        <p:txBody>
          <a:bodyPr/>
          <a:lstStyle/>
          <a:p>
            <a:r>
              <a:rPr lang="de-DE" dirty="0"/>
              <a:t>2BPR – Client Vorbereitung</a:t>
            </a:r>
          </a:p>
        </p:txBody>
      </p:sp>
      <p:sp>
        <p:nvSpPr>
          <p:cNvPr id="7" name="Rechteck 6">
            <a:extLst>
              <a:ext uri="{FF2B5EF4-FFF2-40B4-BE49-F238E27FC236}">
                <a16:creationId xmlns:a16="http://schemas.microsoft.com/office/drawing/2014/main" id="{2CB3E5D7-8D38-49B4-B472-AEA9CCD55D1A}"/>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3D948C81-2F3B-4036-8CEB-57157F96461A}"/>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4F7688F2-1D5B-4D70-9A21-13284101773B}"/>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
        <p:nvSpPr>
          <p:cNvPr id="10" name="Textfeld 9">
            <a:extLst>
              <a:ext uri="{FF2B5EF4-FFF2-40B4-BE49-F238E27FC236}">
                <a16:creationId xmlns:a16="http://schemas.microsoft.com/office/drawing/2014/main" id="{C44DEA6E-152D-4C56-8CD7-7593592E9A64}"/>
              </a:ext>
            </a:extLst>
          </p:cNvPr>
          <p:cNvSpPr txBox="1"/>
          <p:nvPr/>
        </p:nvSpPr>
        <p:spPr>
          <a:xfrm>
            <a:off x="2237591" y="2246546"/>
            <a:ext cx="4836308" cy="523220"/>
          </a:xfrm>
          <a:prstGeom prst="rect">
            <a:avLst/>
          </a:prstGeom>
          <a:noFill/>
        </p:spPr>
        <p:txBody>
          <a:bodyPr wrap="square" rtlCol="0">
            <a:spAutoFit/>
          </a:bodyPr>
          <a:lstStyle/>
          <a:p>
            <a:r>
              <a:rPr lang="de-DE" sz="2800" i="1" dirty="0" err="1">
                <a:solidFill>
                  <a:schemeClr val="tx2"/>
                </a:solidFill>
                <a:latin typeface="+mj-lt"/>
              </a:rPr>
              <a:t>pw</a:t>
            </a:r>
            <a:r>
              <a:rPr lang="de-DE" sz="2800" i="1" dirty="0">
                <a:solidFill>
                  <a:schemeClr val="tx2"/>
                </a:solidFill>
                <a:latin typeface="+mj-lt"/>
              </a:rPr>
              <a:t> = P4s5</a:t>
            </a:r>
          </a:p>
        </p:txBody>
      </p:sp>
      <p:sp>
        <p:nvSpPr>
          <p:cNvPr id="11" name="Textfeld 10">
            <a:extLst>
              <a:ext uri="{FF2B5EF4-FFF2-40B4-BE49-F238E27FC236}">
                <a16:creationId xmlns:a16="http://schemas.microsoft.com/office/drawing/2014/main" id="{5C6653D9-8A15-4146-A738-2B75CF79018C}"/>
              </a:ext>
            </a:extLst>
          </p:cNvPr>
          <p:cNvSpPr txBox="1"/>
          <p:nvPr/>
        </p:nvSpPr>
        <p:spPr>
          <a:xfrm>
            <a:off x="2237591" y="3132616"/>
            <a:ext cx="4836308" cy="523220"/>
          </a:xfrm>
          <a:prstGeom prst="rect">
            <a:avLst/>
          </a:prstGeom>
          <a:noFill/>
        </p:spPr>
        <p:txBody>
          <a:bodyPr wrap="square" rtlCol="0">
            <a:spAutoFit/>
          </a:bodyPr>
          <a:lstStyle/>
          <a:p>
            <a:r>
              <a:rPr lang="el-GR" sz="2800" i="1" dirty="0">
                <a:solidFill>
                  <a:schemeClr val="tx2"/>
                </a:solidFill>
                <a:latin typeface="Calibri" panose="020F0502020204030204" pitchFamily="34" charset="0"/>
                <a:cs typeface="Calibri" panose="020F0502020204030204" pitchFamily="34" charset="0"/>
              </a:rPr>
              <a:t>π</a:t>
            </a:r>
            <a:r>
              <a:rPr lang="de-DE" sz="2800" i="1" dirty="0">
                <a:solidFill>
                  <a:schemeClr val="tx2"/>
                </a:solidFill>
                <a:latin typeface="+mj-lt"/>
              </a:rPr>
              <a:t> = 450 = </a:t>
            </a:r>
            <a:r>
              <a:rPr lang="de-DE" sz="2800" i="1" dirty="0" err="1">
                <a:solidFill>
                  <a:schemeClr val="tx2"/>
                </a:solidFill>
                <a:latin typeface="+mj-lt"/>
              </a:rPr>
              <a:t>PWDtoINT</a:t>
            </a:r>
            <a:r>
              <a:rPr lang="de-DE" sz="2800" i="1" dirty="0">
                <a:solidFill>
                  <a:schemeClr val="tx2"/>
                </a:solidFill>
                <a:latin typeface="+mj-lt"/>
              </a:rPr>
              <a:t>(</a:t>
            </a:r>
            <a:r>
              <a:rPr lang="de-DE" sz="2800" i="1" dirty="0" err="1">
                <a:solidFill>
                  <a:schemeClr val="tx2"/>
                </a:solidFill>
                <a:latin typeface="+mj-lt"/>
              </a:rPr>
              <a:t>pw</a:t>
            </a:r>
            <a:r>
              <a:rPr lang="de-DE" sz="2800" i="1" dirty="0">
                <a:solidFill>
                  <a:schemeClr val="tx2"/>
                </a:solidFill>
                <a:latin typeface="+mj-lt"/>
              </a:rPr>
              <a:t>)</a:t>
            </a:r>
          </a:p>
        </p:txBody>
      </p:sp>
      <p:sp>
        <p:nvSpPr>
          <p:cNvPr id="13" name="Textfeld 12">
            <a:extLst>
              <a:ext uri="{FF2B5EF4-FFF2-40B4-BE49-F238E27FC236}">
                <a16:creationId xmlns:a16="http://schemas.microsoft.com/office/drawing/2014/main" id="{0FFD3180-9BAC-471A-A976-B9B7FDAB4EDB}"/>
              </a:ext>
            </a:extLst>
          </p:cNvPr>
          <p:cNvSpPr txBox="1"/>
          <p:nvPr/>
        </p:nvSpPr>
        <p:spPr>
          <a:xfrm>
            <a:off x="2125980" y="4069893"/>
            <a:ext cx="7249309" cy="523220"/>
          </a:xfrm>
          <a:prstGeom prst="rect">
            <a:avLst/>
          </a:prstGeom>
          <a:noFill/>
        </p:spPr>
        <p:txBody>
          <a:bodyPr wrap="square" rtlCol="0">
            <a:spAutoFit/>
          </a:bodyPr>
          <a:lstStyle/>
          <a:p>
            <a:r>
              <a:rPr lang="de-DE" sz="2800" i="1" dirty="0">
                <a:solidFill>
                  <a:schemeClr val="tx2"/>
                </a:solidFill>
                <a:latin typeface="Calibri" panose="020F0502020204030204" pitchFamily="34" charset="0"/>
                <a:cs typeface="Calibri" panose="020F0502020204030204" pitchFamily="34" charset="0"/>
              </a:rPr>
              <a:t>S</a:t>
            </a:r>
            <a:r>
              <a:rPr lang="de-DE" sz="2800" i="1" baseline="-25000" dirty="0">
                <a:solidFill>
                  <a:schemeClr val="tx2"/>
                </a:solidFill>
                <a:latin typeface="Calibri" panose="020F0502020204030204" pitchFamily="34" charset="0"/>
                <a:cs typeface="Calibri" panose="020F0502020204030204" pitchFamily="34" charset="0"/>
              </a:rPr>
              <a:t>0</a:t>
            </a:r>
            <a:r>
              <a:rPr lang="de-DE" sz="2800" i="1" dirty="0">
                <a:solidFill>
                  <a:schemeClr val="tx2"/>
                </a:solidFill>
                <a:latin typeface="+mj-lt"/>
              </a:rPr>
              <a:t> = 300 	S</a:t>
            </a:r>
            <a:r>
              <a:rPr lang="de-DE" sz="2800" i="1" baseline="-25000" dirty="0">
                <a:solidFill>
                  <a:schemeClr val="tx2"/>
                </a:solidFill>
                <a:latin typeface="+mj-lt"/>
              </a:rPr>
              <a:t>1 </a:t>
            </a:r>
            <a:r>
              <a:rPr lang="de-DE" sz="2800" i="1" dirty="0">
                <a:solidFill>
                  <a:schemeClr val="tx2"/>
                </a:solidFill>
                <a:latin typeface="+mj-lt"/>
              </a:rPr>
              <a:t>= 450 – 300 = 150</a:t>
            </a:r>
          </a:p>
        </p:txBody>
      </p:sp>
      <p:sp>
        <p:nvSpPr>
          <p:cNvPr id="14" name="Textfeld 13">
            <a:extLst>
              <a:ext uri="{FF2B5EF4-FFF2-40B4-BE49-F238E27FC236}">
                <a16:creationId xmlns:a16="http://schemas.microsoft.com/office/drawing/2014/main" id="{72827CC9-62F0-4ABB-8DF0-DC70C71B901B}"/>
              </a:ext>
            </a:extLst>
          </p:cNvPr>
          <p:cNvSpPr txBox="1"/>
          <p:nvPr/>
        </p:nvSpPr>
        <p:spPr>
          <a:xfrm>
            <a:off x="2237589" y="5076573"/>
            <a:ext cx="8778074" cy="523220"/>
          </a:xfrm>
          <a:prstGeom prst="rect">
            <a:avLst/>
          </a:prstGeom>
          <a:noFill/>
        </p:spPr>
        <p:txBody>
          <a:bodyPr wrap="square" rtlCol="0">
            <a:spAutoFit/>
          </a:bodyPr>
          <a:lstStyle/>
          <a:p>
            <a:r>
              <a:rPr lang="de-DE" sz="2800" i="1" dirty="0">
                <a:solidFill>
                  <a:schemeClr val="tx2"/>
                </a:solidFill>
                <a:latin typeface="Calibri" panose="020F0502020204030204" pitchFamily="34" charset="0"/>
                <a:cs typeface="Calibri" panose="020F0502020204030204" pitchFamily="34" charset="0"/>
              </a:rPr>
              <a:t>C</a:t>
            </a:r>
            <a:r>
              <a:rPr lang="de-DE" sz="2800" i="1" baseline="-25000" dirty="0">
                <a:solidFill>
                  <a:schemeClr val="tx2"/>
                </a:solidFill>
                <a:latin typeface="Calibri" panose="020F0502020204030204" pitchFamily="34" charset="0"/>
                <a:cs typeface="Calibri" panose="020F0502020204030204" pitchFamily="34" charset="0"/>
              </a:rPr>
              <a:t>0</a:t>
            </a:r>
            <a:r>
              <a:rPr lang="de-DE" sz="2800" i="1" dirty="0">
                <a:solidFill>
                  <a:schemeClr val="tx2"/>
                </a:solidFill>
                <a:latin typeface="+mj-lt"/>
              </a:rPr>
              <a:t> = </a:t>
            </a:r>
            <a:r>
              <a:rPr lang="de-DE" sz="2800" i="1" dirty="0" err="1">
                <a:solidFill>
                  <a:schemeClr val="tx2"/>
                </a:solidFill>
                <a:latin typeface="+mj-lt"/>
              </a:rPr>
              <a:t>Commitment</a:t>
            </a:r>
            <a:r>
              <a:rPr lang="de-DE" sz="2800" i="1" dirty="0">
                <a:solidFill>
                  <a:schemeClr val="tx2"/>
                </a:solidFill>
                <a:latin typeface="+mj-lt"/>
              </a:rPr>
              <a:t> zu S</a:t>
            </a:r>
            <a:r>
              <a:rPr lang="de-DE" sz="2800" i="1" baseline="-25000" dirty="0">
                <a:solidFill>
                  <a:schemeClr val="tx2"/>
                </a:solidFill>
                <a:latin typeface="+mj-lt"/>
              </a:rPr>
              <a:t>0	</a:t>
            </a:r>
            <a:r>
              <a:rPr lang="de-DE" sz="2800" i="1" dirty="0">
                <a:solidFill>
                  <a:schemeClr val="tx2"/>
                </a:solidFill>
                <a:latin typeface="+mj-lt"/>
              </a:rPr>
              <a:t>P</a:t>
            </a:r>
            <a:r>
              <a:rPr lang="de-DE" sz="2800" i="1" baseline="-25000" dirty="0">
                <a:solidFill>
                  <a:schemeClr val="tx2"/>
                </a:solidFill>
                <a:latin typeface="+mj-lt"/>
              </a:rPr>
              <a:t>0 </a:t>
            </a:r>
            <a:r>
              <a:rPr lang="de-DE" sz="2800" i="1" dirty="0">
                <a:solidFill>
                  <a:schemeClr val="tx2"/>
                </a:solidFill>
                <a:latin typeface="+mj-lt"/>
              </a:rPr>
              <a:t>= </a:t>
            </a:r>
            <a:r>
              <a:rPr lang="de-DE" sz="2800" i="1" dirty="0" err="1">
                <a:solidFill>
                  <a:schemeClr val="tx2"/>
                </a:solidFill>
                <a:latin typeface="+mj-lt"/>
              </a:rPr>
              <a:t>Commitment</a:t>
            </a:r>
            <a:r>
              <a:rPr lang="de-DE" sz="2800" i="1" dirty="0">
                <a:solidFill>
                  <a:schemeClr val="tx2"/>
                </a:solidFill>
                <a:latin typeface="+mj-lt"/>
              </a:rPr>
              <a:t> aus C</a:t>
            </a:r>
            <a:r>
              <a:rPr lang="de-DE" sz="2800" i="1" baseline="-25000" dirty="0">
                <a:solidFill>
                  <a:schemeClr val="tx2"/>
                </a:solidFill>
                <a:latin typeface="+mj-lt"/>
              </a:rPr>
              <a:t>0</a:t>
            </a:r>
            <a:r>
              <a:rPr lang="de-DE" sz="2800" i="1" dirty="0">
                <a:solidFill>
                  <a:schemeClr val="tx2"/>
                </a:solidFill>
                <a:latin typeface="+mj-lt"/>
              </a:rPr>
              <a:t> und S</a:t>
            </a:r>
            <a:r>
              <a:rPr lang="de-DE" sz="2800" i="1" baseline="-25000" dirty="0">
                <a:solidFill>
                  <a:schemeClr val="tx2"/>
                </a:solidFill>
                <a:latin typeface="+mj-lt"/>
              </a:rPr>
              <a:t>1</a:t>
            </a:r>
          </a:p>
        </p:txBody>
      </p:sp>
    </p:spTree>
    <p:extLst>
      <p:ext uri="{BB962C8B-B14F-4D97-AF65-F5344CB8AC3E}">
        <p14:creationId xmlns:p14="http://schemas.microsoft.com/office/powerpoint/2010/main" val="469490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FBA6629-FFFE-4D22-817C-CC6B552A750E}"/>
              </a:ext>
            </a:extLst>
          </p:cNvPr>
          <p:cNvSpPr>
            <a:spLocks noGrp="1"/>
          </p:cNvSpPr>
          <p:nvPr>
            <p:ph idx="1"/>
          </p:nvPr>
        </p:nvSpPr>
        <p:spPr>
          <a:xfrm>
            <a:off x="1097279" y="1678317"/>
            <a:ext cx="10528663" cy="4351338"/>
          </a:xfrm>
        </p:spPr>
        <p:txBody>
          <a:bodyPr>
            <a:normAutofit fontScale="85000" lnSpcReduction="20000"/>
          </a:bodyPr>
          <a:lstStyle/>
          <a:p>
            <a:pPr marL="0" indent="0">
              <a:lnSpc>
                <a:spcPct val="100000"/>
              </a:lnSpc>
              <a:buNone/>
              <a:tabLst>
                <a:tab pos="809625" algn="l"/>
              </a:tabLst>
            </a:pPr>
            <a:r>
              <a:rPr lang="de-DE" dirty="0"/>
              <a:t>2.1	Der Client wandelt jeden </a:t>
            </a:r>
            <a:r>
              <a:rPr lang="de-DE" dirty="0" err="1"/>
              <a:t>Passwortcharacter</a:t>
            </a:r>
            <a:r>
              <a:rPr lang="de-DE" dirty="0"/>
              <a:t> in einen Integer um</a:t>
            </a:r>
          </a:p>
          <a:p>
            <a:pPr marL="0" indent="0">
              <a:lnSpc>
                <a:spcPct val="200000"/>
              </a:lnSpc>
              <a:buNone/>
              <a:tabLst>
                <a:tab pos="809625" algn="l"/>
              </a:tabLst>
            </a:pPr>
            <a:r>
              <a:rPr lang="de-DE" dirty="0"/>
              <a:t>2.2	Der Client </a:t>
            </a:r>
            <a:r>
              <a:rPr lang="de-DE" dirty="0" err="1"/>
              <a:t>commitet</a:t>
            </a:r>
            <a:r>
              <a:rPr lang="de-DE" dirty="0"/>
              <a:t> sich auf jeden </a:t>
            </a:r>
            <a:r>
              <a:rPr lang="de-DE" dirty="0" err="1"/>
              <a:t>Character</a:t>
            </a:r>
            <a:endParaRPr lang="de-DE" dirty="0"/>
          </a:p>
          <a:p>
            <a:pPr marL="0" indent="0">
              <a:lnSpc>
                <a:spcPct val="200000"/>
              </a:lnSpc>
              <a:buNone/>
              <a:tabLst>
                <a:tab pos="809625" algn="l"/>
              </a:tabLst>
            </a:pPr>
            <a:r>
              <a:rPr lang="de-DE" dirty="0"/>
              <a:t>2.3	Der Client </a:t>
            </a:r>
            <a:r>
              <a:rPr lang="de-DE" dirty="0" err="1"/>
              <a:t>commitet</a:t>
            </a:r>
            <a:r>
              <a:rPr lang="de-DE" dirty="0"/>
              <a:t> sich auf jedes zuvor erstellte </a:t>
            </a:r>
            <a:r>
              <a:rPr lang="de-DE" dirty="0" err="1"/>
              <a:t>Commitment</a:t>
            </a:r>
            <a:endParaRPr lang="de-DE" dirty="0"/>
          </a:p>
          <a:p>
            <a:pPr marL="0" indent="0">
              <a:lnSpc>
                <a:spcPct val="200000"/>
              </a:lnSpc>
              <a:buNone/>
              <a:tabLst>
                <a:tab pos="809625" algn="l"/>
              </a:tabLst>
            </a:pPr>
            <a:r>
              <a:rPr lang="de-DE" dirty="0"/>
              <a:t>2.4	Der Client </a:t>
            </a:r>
            <a:r>
              <a:rPr lang="de-DE" dirty="0" err="1"/>
              <a:t>shuffelt</a:t>
            </a:r>
            <a:r>
              <a:rPr lang="de-DE" dirty="0"/>
              <a:t> die </a:t>
            </a:r>
            <a:r>
              <a:rPr lang="de-DE" dirty="0" err="1"/>
              <a:t>Commitments</a:t>
            </a:r>
            <a:r>
              <a:rPr lang="de-DE" dirty="0"/>
              <a:t> aus 2.3 </a:t>
            </a:r>
          </a:p>
          <a:p>
            <a:pPr marL="0" indent="0">
              <a:lnSpc>
                <a:spcPct val="200000"/>
              </a:lnSpc>
              <a:buNone/>
              <a:tabLst>
                <a:tab pos="809625" algn="l"/>
              </a:tabLst>
            </a:pPr>
            <a:r>
              <a:rPr lang="de-DE" dirty="0"/>
              <a:t>2.5	Der Client erzeugt Menge w die für die </a:t>
            </a:r>
            <a:r>
              <a:rPr lang="de-DE" dirty="0" err="1"/>
              <a:t>Policykontrolle</a:t>
            </a:r>
            <a:r>
              <a:rPr lang="de-DE" dirty="0"/>
              <a:t> verwendet wird</a:t>
            </a:r>
          </a:p>
          <a:p>
            <a:pPr marL="0" indent="0">
              <a:lnSpc>
                <a:spcPct val="200000"/>
              </a:lnSpc>
              <a:buNone/>
              <a:tabLst>
                <a:tab pos="809625" algn="l"/>
              </a:tabLst>
            </a:pPr>
            <a:r>
              <a:rPr lang="de-DE" dirty="0"/>
              <a:t>2.6	Der Client führt mit beiden Servern POM, POC und POS aus</a:t>
            </a:r>
          </a:p>
        </p:txBody>
      </p:sp>
      <p:sp>
        <p:nvSpPr>
          <p:cNvPr id="3" name="Datumsplatzhalter 2">
            <a:extLst>
              <a:ext uri="{FF2B5EF4-FFF2-40B4-BE49-F238E27FC236}">
                <a16:creationId xmlns:a16="http://schemas.microsoft.com/office/drawing/2014/main" id="{DA9FD812-60BA-4A40-9381-4EB7D12A8D02}"/>
              </a:ext>
            </a:extLst>
          </p:cNvPr>
          <p:cNvSpPr>
            <a:spLocks noGrp="1"/>
          </p:cNvSpPr>
          <p:nvPr>
            <p:ph type="dt" sz="half" idx="10"/>
          </p:nvPr>
        </p:nvSpPr>
        <p:spPr/>
        <p:txBody>
          <a:bodyPr/>
          <a:lstStyle/>
          <a:p>
            <a:fld id="{28D50BB7-E2B5-4873-9F23-4433FF9FF057}" type="datetime1">
              <a:rPr lang="de-DE" smtClean="0"/>
              <a:t>10.01.2018</a:t>
            </a:fld>
            <a:endParaRPr lang="en-US" dirty="0"/>
          </a:p>
        </p:txBody>
      </p:sp>
      <p:sp>
        <p:nvSpPr>
          <p:cNvPr id="4" name="Fußzeilenplatzhalter 3">
            <a:extLst>
              <a:ext uri="{FF2B5EF4-FFF2-40B4-BE49-F238E27FC236}">
                <a16:creationId xmlns:a16="http://schemas.microsoft.com/office/drawing/2014/main" id="{8D018599-B0FB-4D1F-8F71-E15F5419AD3A}"/>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136F4334-2CBC-41DF-9DF3-708F5F258E17}"/>
              </a:ext>
            </a:extLst>
          </p:cNvPr>
          <p:cNvSpPr>
            <a:spLocks noGrp="1"/>
          </p:cNvSpPr>
          <p:nvPr>
            <p:ph type="sldNum" sz="quarter" idx="4"/>
          </p:nvPr>
        </p:nvSpPr>
        <p:spPr/>
        <p:txBody>
          <a:bodyPr/>
          <a:lstStyle/>
          <a:p>
            <a:fld id="{95B0EFA8-D4E6-438F-A5A4-BE862A6AB6EC}" type="slidenum">
              <a:rPr lang="en-US" smtClean="0"/>
              <a:pPr/>
              <a:t>33</a:t>
            </a:fld>
            <a:endParaRPr lang="en-US" dirty="0"/>
          </a:p>
        </p:txBody>
      </p:sp>
      <p:sp>
        <p:nvSpPr>
          <p:cNvPr id="6" name="Titel 5">
            <a:extLst>
              <a:ext uri="{FF2B5EF4-FFF2-40B4-BE49-F238E27FC236}">
                <a16:creationId xmlns:a16="http://schemas.microsoft.com/office/drawing/2014/main" id="{705DADED-9E2D-4EEE-ADB4-E9328C0DC6B1}"/>
              </a:ext>
            </a:extLst>
          </p:cNvPr>
          <p:cNvSpPr>
            <a:spLocks noGrp="1"/>
          </p:cNvSpPr>
          <p:nvPr>
            <p:ph type="title"/>
          </p:nvPr>
        </p:nvSpPr>
        <p:spPr/>
        <p:txBody>
          <a:bodyPr/>
          <a:lstStyle/>
          <a:p>
            <a:r>
              <a:rPr lang="de-DE" dirty="0"/>
              <a:t>2BPR – Passwort Registrierung</a:t>
            </a:r>
          </a:p>
        </p:txBody>
      </p:sp>
      <p:sp>
        <p:nvSpPr>
          <p:cNvPr id="7" name="Rechteck 6">
            <a:extLst>
              <a:ext uri="{FF2B5EF4-FFF2-40B4-BE49-F238E27FC236}">
                <a16:creationId xmlns:a16="http://schemas.microsoft.com/office/drawing/2014/main" id="{C8445A69-6F11-4EE8-9E97-411747C9241F}"/>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C88B18C8-F6F3-45FA-8710-74B6FABA3AD4}"/>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5409622C-A8B6-4D07-A662-F86249B4652C}"/>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pic>
        <p:nvPicPr>
          <p:cNvPr id="1026" name="Picture 2" descr="http://download.seaicons.com/icons/custom-icon-design/flatastic-6/512/Magic-wand-icon.png">
            <a:extLst>
              <a:ext uri="{FF2B5EF4-FFF2-40B4-BE49-F238E27FC236}">
                <a16:creationId xmlns:a16="http://schemas.microsoft.com/office/drawing/2014/main" id="{419A267A-3B6B-48F1-B359-A4BAAEB448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619" y="5409781"/>
            <a:ext cx="568300" cy="56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1558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25F1DA2-4AB3-45F3-84FF-FD8C20540AFB}"/>
              </a:ext>
            </a:extLst>
          </p:cNvPr>
          <p:cNvSpPr>
            <a:spLocks noGrp="1"/>
          </p:cNvSpPr>
          <p:nvPr>
            <p:ph idx="1"/>
          </p:nvPr>
        </p:nvSpPr>
        <p:spPr>
          <a:xfrm>
            <a:off x="1097280" y="1678317"/>
            <a:ext cx="10515600" cy="4351338"/>
          </a:xfrm>
        </p:spPr>
        <p:txBody>
          <a:bodyPr>
            <a:normAutofit lnSpcReduction="10000"/>
          </a:bodyPr>
          <a:lstStyle/>
          <a:p>
            <a:pPr marL="0" indent="0">
              <a:buNone/>
            </a:pPr>
            <a:r>
              <a:rPr lang="de-DE" dirty="0"/>
              <a:t>Ziel: Verknüpft die beiden Shares der Server und beweist, dass die </a:t>
            </a:r>
          </a:p>
          <a:p>
            <a:pPr marL="0" indent="0">
              <a:buNone/>
            </a:pPr>
            <a:r>
              <a:rPr lang="de-DE" dirty="0"/>
              <a:t>        beiden Shares zu einem Policy konformen Passwort gehören und </a:t>
            </a:r>
          </a:p>
          <a:p>
            <a:pPr marL="0" indent="0">
              <a:buNone/>
            </a:pPr>
            <a:r>
              <a:rPr lang="de-DE" dirty="0"/>
              <a:t>        zeigt, dass es einen anderen Passwortshare gibt.</a:t>
            </a:r>
          </a:p>
          <a:p>
            <a:pPr marL="0" indent="0">
              <a:buNone/>
            </a:pPr>
            <a:endParaRPr lang="de-DE" dirty="0"/>
          </a:p>
          <a:p>
            <a:pPr marL="0" indent="0">
              <a:buNone/>
            </a:pPr>
            <a:r>
              <a:rPr lang="de-DE" dirty="0">
                <a:latin typeface="Calibri" panose="020F0502020204030204" pitchFamily="34" charset="0"/>
                <a:cs typeface="Calibri" panose="020F0502020204030204" pitchFamily="34" charset="0"/>
              </a:rPr>
              <a:t>        π = s</a:t>
            </a:r>
            <a:r>
              <a:rPr lang="de-DE" baseline="-25000" dirty="0">
                <a:latin typeface="Calibri" panose="020F0502020204030204" pitchFamily="34" charset="0"/>
                <a:cs typeface="Calibri" panose="020F0502020204030204" pitchFamily="34" charset="0"/>
              </a:rPr>
              <a:t>0</a:t>
            </a:r>
            <a:r>
              <a:rPr lang="de-DE" dirty="0">
                <a:latin typeface="Calibri" panose="020F0502020204030204" pitchFamily="34" charset="0"/>
                <a:cs typeface="Calibri" panose="020F0502020204030204" pitchFamily="34" charset="0"/>
              </a:rPr>
              <a:t> + s</a:t>
            </a:r>
            <a:r>
              <a:rPr lang="de-DE" baseline="-25000" dirty="0">
                <a:latin typeface="Calibri" panose="020F0502020204030204" pitchFamily="34" charset="0"/>
                <a:cs typeface="Calibri" panose="020F0502020204030204" pitchFamily="34" charset="0"/>
              </a:rPr>
              <a:t>1     </a:t>
            </a:r>
            <a:r>
              <a:rPr lang="de-DE" dirty="0">
                <a:latin typeface="Calibri" panose="020F0502020204030204" pitchFamily="34" charset="0"/>
                <a:cs typeface="Calibri" panose="020F0502020204030204" pitchFamily="34" charset="0"/>
                <a:sym typeface="Wingdings" panose="05000000000000000000" pitchFamily="2" charset="2"/>
              </a:rPr>
              <a:t>    f(</a:t>
            </a:r>
            <a:r>
              <a:rPr lang="de-DE" dirty="0">
                <a:latin typeface="Calibri" panose="020F0502020204030204" pitchFamily="34" charset="0"/>
                <a:cs typeface="Calibri" panose="020F0502020204030204" pitchFamily="34" charset="0"/>
              </a:rPr>
              <a:t>π) = korrekt</a:t>
            </a:r>
          </a:p>
          <a:p>
            <a:pPr marL="0" indent="0">
              <a:buNone/>
            </a:pPr>
            <a:endParaRPr lang="de-DE" dirty="0">
              <a:latin typeface="Calibri" panose="020F0502020204030204" pitchFamily="34" charset="0"/>
              <a:cs typeface="Calibri" panose="020F0502020204030204" pitchFamily="34" charset="0"/>
            </a:endParaRPr>
          </a:p>
          <a:p>
            <a:pPr marL="0" indent="0">
              <a:buNone/>
            </a:pPr>
            <a:r>
              <a:rPr lang="de-DE" dirty="0">
                <a:latin typeface="Calibri" panose="020F0502020204030204" pitchFamily="34" charset="0"/>
                <a:cs typeface="Calibri" panose="020F0502020204030204" pitchFamily="34" charset="0"/>
              </a:rPr>
              <a:t>Mittel: π, </a:t>
            </a:r>
            <a:r>
              <a:rPr lang="de-DE" dirty="0" err="1">
                <a:latin typeface="Calibri" panose="020F0502020204030204" pitchFamily="34" charset="0"/>
                <a:cs typeface="Calibri" panose="020F0502020204030204" pitchFamily="34" charset="0"/>
              </a:rPr>
              <a:t>Commitment</a:t>
            </a:r>
            <a:r>
              <a:rPr lang="de-DE" dirty="0">
                <a:latin typeface="Calibri" panose="020F0502020204030204" pitchFamily="34" charset="0"/>
                <a:cs typeface="Calibri" panose="020F0502020204030204" pitchFamily="34" charset="0"/>
              </a:rPr>
              <a:t> für Share des anderen Server,</a:t>
            </a:r>
          </a:p>
          <a:p>
            <a:pPr marL="0" indent="0">
              <a:buNone/>
            </a:pPr>
            <a:r>
              <a:rPr lang="de-DE" dirty="0">
                <a:latin typeface="Calibri" panose="020F0502020204030204" pitchFamily="34" charset="0"/>
                <a:cs typeface="Calibri" panose="020F0502020204030204" pitchFamily="34" charset="0"/>
              </a:rPr>
              <a:t>	 </a:t>
            </a:r>
            <a:r>
              <a:rPr lang="de-DE" dirty="0" err="1">
                <a:latin typeface="Calibri" panose="020F0502020204030204" pitchFamily="34" charset="0"/>
                <a:cs typeface="Calibri" panose="020F0502020204030204" pitchFamily="34" charset="0"/>
              </a:rPr>
              <a:t>Commitment</a:t>
            </a:r>
            <a:r>
              <a:rPr lang="de-DE" dirty="0">
                <a:latin typeface="Calibri" panose="020F0502020204030204" pitchFamily="34" charset="0"/>
                <a:cs typeface="Calibri" panose="020F0502020204030204" pitchFamily="34" charset="0"/>
              </a:rPr>
              <a:t> für Passwort, Zero Knowledge Proofs</a:t>
            </a:r>
          </a:p>
          <a:p>
            <a:pPr marL="0" indent="0">
              <a:buNone/>
            </a:pPr>
            <a:r>
              <a:rPr lang="de-DE" dirty="0">
                <a:latin typeface="Calibri" panose="020F0502020204030204" pitchFamily="34" charset="0"/>
                <a:cs typeface="Calibri" panose="020F0502020204030204" pitchFamily="34" charset="0"/>
              </a:rPr>
              <a:t>             </a:t>
            </a:r>
            <a:endParaRPr lang="de-DE" dirty="0"/>
          </a:p>
          <a:p>
            <a:pPr marL="0" indent="0">
              <a:buNone/>
            </a:pPr>
            <a:endParaRPr lang="de-DE" dirty="0"/>
          </a:p>
          <a:p>
            <a:pPr marL="0" indent="0">
              <a:buNone/>
            </a:pPr>
            <a:endParaRPr lang="de-DE" dirty="0"/>
          </a:p>
        </p:txBody>
      </p:sp>
      <p:sp>
        <p:nvSpPr>
          <p:cNvPr id="3" name="Datumsplatzhalter 2">
            <a:extLst>
              <a:ext uri="{FF2B5EF4-FFF2-40B4-BE49-F238E27FC236}">
                <a16:creationId xmlns:a16="http://schemas.microsoft.com/office/drawing/2014/main" id="{63D4005C-F39F-4210-9D48-592737AEEFF7}"/>
              </a:ext>
            </a:extLst>
          </p:cNvPr>
          <p:cNvSpPr>
            <a:spLocks noGrp="1"/>
          </p:cNvSpPr>
          <p:nvPr>
            <p:ph type="dt" sz="half" idx="10"/>
          </p:nvPr>
        </p:nvSpPr>
        <p:spPr/>
        <p:txBody>
          <a:bodyPr/>
          <a:lstStyle/>
          <a:p>
            <a:fld id="{28D50BB7-E2B5-4873-9F23-4433FF9FF057}" type="datetime1">
              <a:rPr lang="de-DE" smtClean="0"/>
              <a:t>10.01.2018</a:t>
            </a:fld>
            <a:endParaRPr lang="en-US" dirty="0"/>
          </a:p>
        </p:txBody>
      </p:sp>
      <p:sp>
        <p:nvSpPr>
          <p:cNvPr id="4" name="Fußzeilenplatzhalter 3">
            <a:extLst>
              <a:ext uri="{FF2B5EF4-FFF2-40B4-BE49-F238E27FC236}">
                <a16:creationId xmlns:a16="http://schemas.microsoft.com/office/drawing/2014/main" id="{F9ED6CB0-3C26-4DB7-8697-D66E09A7D921}"/>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CF16766C-BFCB-47AB-8FC8-2C45657C15D9}"/>
              </a:ext>
            </a:extLst>
          </p:cNvPr>
          <p:cNvSpPr>
            <a:spLocks noGrp="1"/>
          </p:cNvSpPr>
          <p:nvPr>
            <p:ph type="sldNum" sz="quarter" idx="4"/>
          </p:nvPr>
        </p:nvSpPr>
        <p:spPr/>
        <p:txBody>
          <a:bodyPr/>
          <a:lstStyle/>
          <a:p>
            <a:fld id="{95B0EFA8-D4E6-438F-A5A4-BE862A6AB6EC}" type="slidenum">
              <a:rPr lang="en-US" smtClean="0"/>
              <a:pPr/>
              <a:t>34</a:t>
            </a:fld>
            <a:endParaRPr lang="en-US" dirty="0"/>
          </a:p>
        </p:txBody>
      </p:sp>
      <p:sp>
        <p:nvSpPr>
          <p:cNvPr id="6" name="Titel 5">
            <a:extLst>
              <a:ext uri="{FF2B5EF4-FFF2-40B4-BE49-F238E27FC236}">
                <a16:creationId xmlns:a16="http://schemas.microsoft.com/office/drawing/2014/main" id="{183F0DF8-6470-479D-8B85-A9A9FDCED9AE}"/>
              </a:ext>
            </a:extLst>
          </p:cNvPr>
          <p:cNvSpPr>
            <a:spLocks noGrp="1"/>
          </p:cNvSpPr>
          <p:nvPr>
            <p:ph type="title"/>
          </p:nvPr>
        </p:nvSpPr>
        <p:spPr/>
        <p:txBody>
          <a:bodyPr/>
          <a:lstStyle/>
          <a:p>
            <a:r>
              <a:rPr lang="de-DE" dirty="0"/>
              <a:t>2BPR – Proof </a:t>
            </a:r>
            <a:r>
              <a:rPr lang="de-DE" dirty="0" err="1"/>
              <a:t>of</a:t>
            </a:r>
            <a:r>
              <a:rPr lang="de-DE" dirty="0"/>
              <a:t> Correctness</a:t>
            </a:r>
          </a:p>
        </p:txBody>
      </p:sp>
      <p:sp>
        <p:nvSpPr>
          <p:cNvPr id="7" name="Rechteck 6">
            <a:extLst>
              <a:ext uri="{FF2B5EF4-FFF2-40B4-BE49-F238E27FC236}">
                <a16:creationId xmlns:a16="http://schemas.microsoft.com/office/drawing/2014/main" id="{A0A8BEA0-1997-4082-9BAB-88BBC21BE11A}"/>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C313B9B3-CB3C-4E90-B2F7-BAAD3C4697CB}"/>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146D6165-2898-4FFB-A81A-F17D57CB6132}"/>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39377380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25F1DA2-4AB3-45F3-84FF-FD8C20540AFB}"/>
              </a:ext>
            </a:extLst>
          </p:cNvPr>
          <p:cNvSpPr>
            <a:spLocks noGrp="1"/>
          </p:cNvSpPr>
          <p:nvPr>
            <p:ph idx="1"/>
          </p:nvPr>
        </p:nvSpPr>
        <p:spPr>
          <a:xfrm>
            <a:off x="1097280" y="1678317"/>
            <a:ext cx="10515600" cy="4351338"/>
          </a:xfrm>
        </p:spPr>
        <p:txBody>
          <a:bodyPr>
            <a:normAutofit/>
          </a:bodyPr>
          <a:lstStyle/>
          <a:p>
            <a:pPr marL="0" indent="0">
              <a:buNone/>
            </a:pPr>
            <a:r>
              <a:rPr lang="de-DE" dirty="0"/>
              <a:t>Ziel: Beweist, für jeden </a:t>
            </a:r>
            <a:r>
              <a:rPr lang="de-DE" dirty="0" err="1"/>
              <a:t>Character</a:t>
            </a:r>
            <a:r>
              <a:rPr lang="de-DE" dirty="0"/>
              <a:t> aus dem Passwort, dass der    </a:t>
            </a:r>
          </a:p>
          <a:p>
            <a:pPr marL="0" indent="0">
              <a:buNone/>
            </a:pPr>
            <a:r>
              <a:rPr lang="de-DE" dirty="0"/>
              <a:t>        </a:t>
            </a:r>
            <a:r>
              <a:rPr lang="de-DE" dirty="0" err="1"/>
              <a:t>Integerwert</a:t>
            </a:r>
            <a:r>
              <a:rPr lang="de-DE" dirty="0"/>
              <a:t> in w enthalten ist </a:t>
            </a:r>
            <a:r>
              <a:rPr lang="de-DE" dirty="0">
                <a:sym typeface="Wingdings" panose="05000000000000000000" pitchFamily="2" charset="2"/>
              </a:rPr>
              <a:t> </a:t>
            </a:r>
            <a:r>
              <a:rPr lang="de-DE" dirty="0" err="1">
                <a:sym typeface="Wingdings" panose="05000000000000000000" pitchFamily="2" charset="2"/>
              </a:rPr>
              <a:t>Policykontrolle</a:t>
            </a:r>
            <a:r>
              <a:rPr lang="de-DE" dirty="0">
                <a:sym typeface="Wingdings" panose="05000000000000000000" pitchFamily="2" charset="2"/>
              </a:rPr>
              <a:t> findet statt</a:t>
            </a:r>
            <a:endParaRPr lang="de-DE" dirty="0"/>
          </a:p>
          <a:p>
            <a:pPr marL="0" indent="0">
              <a:buNone/>
            </a:pPr>
            <a:r>
              <a:rPr lang="de-DE" dirty="0">
                <a:latin typeface="Calibri" panose="020F0502020204030204" pitchFamily="34" charset="0"/>
                <a:cs typeface="Calibri" panose="020F0502020204030204" pitchFamily="34" charset="0"/>
              </a:rPr>
              <a:t>             </a:t>
            </a:r>
            <a:endParaRPr lang="de-DE" dirty="0"/>
          </a:p>
          <a:p>
            <a:pPr marL="0" indent="0">
              <a:buNone/>
            </a:pPr>
            <a:endParaRPr lang="de-DE" dirty="0"/>
          </a:p>
          <a:p>
            <a:pPr marL="0" indent="0">
              <a:buNone/>
            </a:pPr>
            <a:endParaRPr lang="de-DE" dirty="0"/>
          </a:p>
        </p:txBody>
      </p:sp>
      <p:sp>
        <p:nvSpPr>
          <p:cNvPr id="3" name="Datumsplatzhalter 2">
            <a:extLst>
              <a:ext uri="{FF2B5EF4-FFF2-40B4-BE49-F238E27FC236}">
                <a16:creationId xmlns:a16="http://schemas.microsoft.com/office/drawing/2014/main" id="{63D4005C-F39F-4210-9D48-592737AEEFF7}"/>
              </a:ext>
            </a:extLst>
          </p:cNvPr>
          <p:cNvSpPr>
            <a:spLocks noGrp="1"/>
          </p:cNvSpPr>
          <p:nvPr>
            <p:ph type="dt" sz="half" idx="10"/>
          </p:nvPr>
        </p:nvSpPr>
        <p:spPr/>
        <p:txBody>
          <a:bodyPr/>
          <a:lstStyle/>
          <a:p>
            <a:fld id="{28D50BB7-E2B5-4873-9F23-4433FF9FF057}" type="datetime1">
              <a:rPr lang="de-DE" smtClean="0"/>
              <a:t>10.01.2018</a:t>
            </a:fld>
            <a:endParaRPr lang="en-US" dirty="0"/>
          </a:p>
        </p:txBody>
      </p:sp>
      <p:sp>
        <p:nvSpPr>
          <p:cNvPr id="4" name="Fußzeilenplatzhalter 3">
            <a:extLst>
              <a:ext uri="{FF2B5EF4-FFF2-40B4-BE49-F238E27FC236}">
                <a16:creationId xmlns:a16="http://schemas.microsoft.com/office/drawing/2014/main" id="{F9ED6CB0-3C26-4DB7-8697-D66E09A7D921}"/>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CF16766C-BFCB-47AB-8FC8-2C45657C15D9}"/>
              </a:ext>
            </a:extLst>
          </p:cNvPr>
          <p:cNvSpPr>
            <a:spLocks noGrp="1"/>
          </p:cNvSpPr>
          <p:nvPr>
            <p:ph type="sldNum" sz="quarter" idx="4"/>
          </p:nvPr>
        </p:nvSpPr>
        <p:spPr/>
        <p:txBody>
          <a:bodyPr/>
          <a:lstStyle/>
          <a:p>
            <a:fld id="{95B0EFA8-D4E6-438F-A5A4-BE862A6AB6EC}" type="slidenum">
              <a:rPr lang="en-US" smtClean="0"/>
              <a:pPr/>
              <a:t>35</a:t>
            </a:fld>
            <a:endParaRPr lang="en-US" dirty="0"/>
          </a:p>
        </p:txBody>
      </p:sp>
      <p:sp>
        <p:nvSpPr>
          <p:cNvPr id="6" name="Titel 5">
            <a:extLst>
              <a:ext uri="{FF2B5EF4-FFF2-40B4-BE49-F238E27FC236}">
                <a16:creationId xmlns:a16="http://schemas.microsoft.com/office/drawing/2014/main" id="{183F0DF8-6470-479D-8B85-A9A9FDCED9AE}"/>
              </a:ext>
            </a:extLst>
          </p:cNvPr>
          <p:cNvSpPr>
            <a:spLocks noGrp="1"/>
          </p:cNvSpPr>
          <p:nvPr>
            <p:ph type="title"/>
          </p:nvPr>
        </p:nvSpPr>
        <p:spPr/>
        <p:txBody>
          <a:bodyPr/>
          <a:lstStyle/>
          <a:p>
            <a:r>
              <a:rPr lang="de-DE" dirty="0"/>
              <a:t>2BPR – Proof </a:t>
            </a:r>
            <a:r>
              <a:rPr lang="de-DE" dirty="0" err="1"/>
              <a:t>of</a:t>
            </a:r>
            <a:r>
              <a:rPr lang="de-DE" dirty="0"/>
              <a:t> Membership</a:t>
            </a:r>
          </a:p>
        </p:txBody>
      </p:sp>
      <p:sp>
        <p:nvSpPr>
          <p:cNvPr id="7" name="Rechteck 6">
            <a:extLst>
              <a:ext uri="{FF2B5EF4-FFF2-40B4-BE49-F238E27FC236}">
                <a16:creationId xmlns:a16="http://schemas.microsoft.com/office/drawing/2014/main" id="{A0A8BEA0-1997-4082-9BAB-88BBC21BE11A}"/>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C313B9B3-CB3C-4E90-B2F7-BAAD3C4697CB}"/>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146D6165-2898-4FFB-A81A-F17D57CB6132}"/>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2843033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25F1DA2-4AB3-45F3-84FF-FD8C20540AFB}"/>
              </a:ext>
            </a:extLst>
          </p:cNvPr>
          <p:cNvSpPr>
            <a:spLocks noGrp="1"/>
          </p:cNvSpPr>
          <p:nvPr>
            <p:ph idx="1"/>
          </p:nvPr>
        </p:nvSpPr>
        <p:spPr>
          <a:xfrm>
            <a:off x="1097280" y="1678317"/>
            <a:ext cx="10515600" cy="4351338"/>
          </a:xfrm>
        </p:spPr>
        <p:txBody>
          <a:bodyPr/>
          <a:lstStyle/>
          <a:p>
            <a:pPr marL="0" indent="0">
              <a:buNone/>
            </a:pPr>
            <a:r>
              <a:rPr lang="de-DE" dirty="0"/>
              <a:t>Ziel: Beweist, dass das Passwort so durchmischt wurde, sodass ein </a:t>
            </a:r>
          </a:p>
          <a:p>
            <a:pPr marL="0" indent="0">
              <a:buNone/>
            </a:pPr>
            <a:r>
              <a:rPr lang="de-DE" dirty="0"/>
              <a:t>        Angreifer nicht zurückverfolgen kann, in welcher Reihenfolge die </a:t>
            </a:r>
          </a:p>
          <a:p>
            <a:pPr marL="0" indent="0">
              <a:buNone/>
            </a:pPr>
            <a:r>
              <a:rPr lang="de-DE" dirty="0"/>
              <a:t>        signifikanten und nicht signifikanten </a:t>
            </a:r>
            <a:r>
              <a:rPr lang="de-DE" dirty="0" err="1"/>
              <a:t>Character</a:t>
            </a:r>
            <a:r>
              <a:rPr lang="de-DE" dirty="0"/>
              <a:t> ursprünglich waren. </a:t>
            </a:r>
          </a:p>
        </p:txBody>
      </p:sp>
      <p:sp>
        <p:nvSpPr>
          <p:cNvPr id="3" name="Datumsplatzhalter 2">
            <a:extLst>
              <a:ext uri="{FF2B5EF4-FFF2-40B4-BE49-F238E27FC236}">
                <a16:creationId xmlns:a16="http://schemas.microsoft.com/office/drawing/2014/main" id="{63D4005C-F39F-4210-9D48-592737AEEFF7}"/>
              </a:ext>
            </a:extLst>
          </p:cNvPr>
          <p:cNvSpPr>
            <a:spLocks noGrp="1"/>
          </p:cNvSpPr>
          <p:nvPr>
            <p:ph type="dt" sz="half" idx="10"/>
          </p:nvPr>
        </p:nvSpPr>
        <p:spPr/>
        <p:txBody>
          <a:bodyPr/>
          <a:lstStyle/>
          <a:p>
            <a:fld id="{28D50BB7-E2B5-4873-9F23-4433FF9FF057}" type="datetime1">
              <a:rPr lang="de-DE" smtClean="0"/>
              <a:t>10.01.2018</a:t>
            </a:fld>
            <a:endParaRPr lang="en-US" dirty="0"/>
          </a:p>
        </p:txBody>
      </p:sp>
      <p:sp>
        <p:nvSpPr>
          <p:cNvPr id="4" name="Fußzeilenplatzhalter 3">
            <a:extLst>
              <a:ext uri="{FF2B5EF4-FFF2-40B4-BE49-F238E27FC236}">
                <a16:creationId xmlns:a16="http://schemas.microsoft.com/office/drawing/2014/main" id="{F9ED6CB0-3C26-4DB7-8697-D66E09A7D921}"/>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CF16766C-BFCB-47AB-8FC8-2C45657C15D9}"/>
              </a:ext>
            </a:extLst>
          </p:cNvPr>
          <p:cNvSpPr>
            <a:spLocks noGrp="1"/>
          </p:cNvSpPr>
          <p:nvPr>
            <p:ph type="sldNum" sz="quarter" idx="4"/>
          </p:nvPr>
        </p:nvSpPr>
        <p:spPr/>
        <p:txBody>
          <a:bodyPr/>
          <a:lstStyle/>
          <a:p>
            <a:fld id="{95B0EFA8-D4E6-438F-A5A4-BE862A6AB6EC}" type="slidenum">
              <a:rPr lang="en-US" smtClean="0"/>
              <a:pPr/>
              <a:t>36</a:t>
            </a:fld>
            <a:endParaRPr lang="en-US" dirty="0"/>
          </a:p>
        </p:txBody>
      </p:sp>
      <p:sp>
        <p:nvSpPr>
          <p:cNvPr id="6" name="Titel 5">
            <a:extLst>
              <a:ext uri="{FF2B5EF4-FFF2-40B4-BE49-F238E27FC236}">
                <a16:creationId xmlns:a16="http://schemas.microsoft.com/office/drawing/2014/main" id="{183F0DF8-6470-479D-8B85-A9A9FDCED9AE}"/>
              </a:ext>
            </a:extLst>
          </p:cNvPr>
          <p:cNvSpPr>
            <a:spLocks noGrp="1"/>
          </p:cNvSpPr>
          <p:nvPr>
            <p:ph type="title"/>
          </p:nvPr>
        </p:nvSpPr>
        <p:spPr/>
        <p:txBody>
          <a:bodyPr/>
          <a:lstStyle/>
          <a:p>
            <a:r>
              <a:rPr lang="de-DE" dirty="0"/>
              <a:t>2BPR – Proof </a:t>
            </a:r>
            <a:r>
              <a:rPr lang="de-DE" dirty="0" err="1"/>
              <a:t>of</a:t>
            </a:r>
            <a:r>
              <a:rPr lang="de-DE" dirty="0"/>
              <a:t> Shuffle</a:t>
            </a:r>
          </a:p>
        </p:txBody>
      </p:sp>
      <p:sp>
        <p:nvSpPr>
          <p:cNvPr id="7" name="Rechteck 6">
            <a:extLst>
              <a:ext uri="{FF2B5EF4-FFF2-40B4-BE49-F238E27FC236}">
                <a16:creationId xmlns:a16="http://schemas.microsoft.com/office/drawing/2014/main" id="{A0A8BEA0-1997-4082-9BAB-88BBC21BE11A}"/>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C313B9B3-CB3C-4E90-B2F7-BAAD3C4697CB}"/>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146D6165-2898-4FFB-A81A-F17D57CB6132}"/>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
        <p:nvSpPr>
          <p:cNvPr id="10" name="Rechteck 9">
            <a:extLst>
              <a:ext uri="{FF2B5EF4-FFF2-40B4-BE49-F238E27FC236}">
                <a16:creationId xmlns:a16="http://schemas.microsoft.com/office/drawing/2014/main" id="{76516780-2881-430D-90C4-0B10B2EFA1F8}"/>
              </a:ext>
            </a:extLst>
          </p:cNvPr>
          <p:cNvSpPr/>
          <p:nvPr/>
        </p:nvSpPr>
        <p:spPr>
          <a:xfrm>
            <a:off x="3158071" y="4810351"/>
            <a:ext cx="6211252" cy="369332"/>
          </a:xfrm>
          <a:prstGeom prst="rect">
            <a:avLst/>
          </a:prstGeom>
        </p:spPr>
        <p:txBody>
          <a:bodyPr wrap="none">
            <a:spAutoFit/>
          </a:bodyPr>
          <a:lstStyle/>
          <a:p>
            <a:pPr algn="ctr"/>
            <a:r>
              <a:rPr lang="en-US" dirty="0">
                <a:latin typeface="CMR96"/>
              </a:rPr>
              <a:t>1. Paper: Efficient and verifiable shuffling and shuffle-decryption</a:t>
            </a:r>
            <a:endParaRPr lang="de-DE" dirty="0"/>
          </a:p>
        </p:txBody>
      </p:sp>
      <p:sp>
        <p:nvSpPr>
          <p:cNvPr id="11" name="Rechteck 10">
            <a:extLst>
              <a:ext uri="{FF2B5EF4-FFF2-40B4-BE49-F238E27FC236}">
                <a16:creationId xmlns:a16="http://schemas.microsoft.com/office/drawing/2014/main" id="{833AEB0F-8B4C-4F94-AE7F-6827D8EE2329}"/>
              </a:ext>
            </a:extLst>
          </p:cNvPr>
          <p:cNvSpPr/>
          <p:nvPr/>
        </p:nvSpPr>
        <p:spPr>
          <a:xfrm>
            <a:off x="3158071" y="5179683"/>
            <a:ext cx="6211252" cy="369332"/>
          </a:xfrm>
          <a:prstGeom prst="rect">
            <a:avLst/>
          </a:prstGeom>
        </p:spPr>
        <p:txBody>
          <a:bodyPr wrap="square">
            <a:spAutoFit/>
          </a:bodyPr>
          <a:lstStyle/>
          <a:p>
            <a:pPr algn="ctr"/>
            <a:r>
              <a:rPr lang="en-US" dirty="0">
                <a:latin typeface="CMR96"/>
              </a:rPr>
              <a:t>2. Paper: An efficient scheme for proving a shuffle</a:t>
            </a:r>
            <a:endParaRPr lang="de-DE" dirty="0"/>
          </a:p>
        </p:txBody>
      </p:sp>
      <p:sp>
        <p:nvSpPr>
          <p:cNvPr id="12" name="Textfeld 11">
            <a:extLst>
              <a:ext uri="{FF2B5EF4-FFF2-40B4-BE49-F238E27FC236}">
                <a16:creationId xmlns:a16="http://schemas.microsoft.com/office/drawing/2014/main" id="{17E3B199-5534-450C-A616-A6635E8A1B91}"/>
              </a:ext>
            </a:extLst>
          </p:cNvPr>
          <p:cNvSpPr txBox="1"/>
          <p:nvPr/>
        </p:nvSpPr>
        <p:spPr>
          <a:xfrm rot="20522325">
            <a:off x="2134159" y="4090385"/>
            <a:ext cx="3364575" cy="584775"/>
          </a:xfrm>
          <a:prstGeom prst="rect">
            <a:avLst/>
          </a:prstGeom>
          <a:noFill/>
          <a:ln w="57150">
            <a:solidFill>
              <a:srgbClr val="C00000"/>
            </a:solidFill>
          </a:ln>
        </p:spPr>
        <p:txBody>
          <a:bodyPr wrap="none" rtlCol="0">
            <a:spAutoFit/>
          </a:bodyPr>
          <a:lstStyle/>
          <a:p>
            <a:r>
              <a:rPr lang="de-DE" sz="3200" b="1" dirty="0">
                <a:solidFill>
                  <a:srgbClr val="C00000"/>
                </a:solidFill>
              </a:rPr>
              <a:t>SELBSTSTUDIUM ;)</a:t>
            </a:r>
          </a:p>
        </p:txBody>
      </p:sp>
    </p:spTree>
    <p:extLst>
      <p:ext uri="{BB962C8B-B14F-4D97-AF65-F5344CB8AC3E}">
        <p14:creationId xmlns:p14="http://schemas.microsoft.com/office/powerpoint/2010/main" val="4152511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B8C0BF2-51C5-453F-89C4-D3E80182FA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8D50BB7-E2B5-4873-9F23-4433FF9FF057}" type="datetime1">
              <a:rPr kumimoji="0" lang="de-DE" sz="1600" b="0" i="0" u="none" strike="noStrike" kern="1200" cap="none" spc="0" normalizeH="0" baseline="0" noProof="0" smtClean="0">
                <a:ln>
                  <a:noFill/>
                </a:ln>
                <a:solidFill>
                  <a:prstClr val="black">
                    <a:lumMod val="65000"/>
                    <a:lumOff val="3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10.01.2018</a:t>
            </a:fld>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4" name="Fußzeilenplatzhalter 3">
            <a:extLst>
              <a:ext uri="{FF2B5EF4-FFF2-40B4-BE49-F238E27FC236}">
                <a16:creationId xmlns:a16="http://schemas.microsoft.com/office/drawing/2014/main" id="{2B35CD7B-FF83-424F-A6A1-6CD5D7410BD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Johannes Strauß &amp; Lukas Justen</a:t>
            </a:r>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5" name="Foliennummernplatzhalter 4">
            <a:extLst>
              <a:ext uri="{FF2B5EF4-FFF2-40B4-BE49-F238E27FC236}">
                <a16:creationId xmlns:a16="http://schemas.microsoft.com/office/drawing/2014/main" id="{073FB034-D2C9-4C51-9FA1-F0B06555EF00}"/>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5B0EFA8-D4E6-438F-A5A4-BE862A6AB6EC}" type="slidenum">
              <a:rPr kumimoji="0" lang="en-US" sz="2000" b="1" i="0" u="none" strike="noStrike" kern="1200" cap="none" spc="0" normalizeH="0" baseline="0" noProof="0" smtClean="0">
                <a:ln>
                  <a:noFill/>
                </a:ln>
                <a:solidFill>
                  <a:srgbClr val="E7E6E6">
                    <a:lumMod val="50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37</a:t>
            </a:fld>
            <a:endParaRPr kumimoji="0" lang="en-US" sz="20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endParaRPr>
          </a:p>
        </p:txBody>
      </p:sp>
      <p:sp>
        <p:nvSpPr>
          <p:cNvPr id="6" name="Titel 5">
            <a:extLst>
              <a:ext uri="{FF2B5EF4-FFF2-40B4-BE49-F238E27FC236}">
                <a16:creationId xmlns:a16="http://schemas.microsoft.com/office/drawing/2014/main" id="{2125A8AE-A4AC-4A92-B76A-F0532B57C998}"/>
              </a:ext>
            </a:extLst>
          </p:cNvPr>
          <p:cNvSpPr>
            <a:spLocks noGrp="1"/>
          </p:cNvSpPr>
          <p:nvPr>
            <p:ph type="title"/>
          </p:nvPr>
        </p:nvSpPr>
        <p:spPr/>
        <p:txBody>
          <a:bodyPr/>
          <a:lstStyle/>
          <a:p>
            <a:r>
              <a:rPr lang="de-DE" dirty="0"/>
              <a:t>2BPR – Passwort Registrierung</a:t>
            </a:r>
          </a:p>
        </p:txBody>
      </p:sp>
      <p:grpSp>
        <p:nvGrpSpPr>
          <p:cNvPr id="2055" name="Gruppieren 2054">
            <a:extLst>
              <a:ext uri="{FF2B5EF4-FFF2-40B4-BE49-F238E27FC236}">
                <a16:creationId xmlns:a16="http://schemas.microsoft.com/office/drawing/2014/main" id="{A6FC1B50-14B9-4142-97F7-8A46BCA7B1B4}"/>
              </a:ext>
            </a:extLst>
          </p:cNvPr>
          <p:cNvGrpSpPr/>
          <p:nvPr/>
        </p:nvGrpSpPr>
        <p:grpSpPr>
          <a:xfrm>
            <a:off x="1482090" y="1648828"/>
            <a:ext cx="8788437" cy="4414285"/>
            <a:chOff x="1516734" y="1593841"/>
            <a:chExt cx="8788437" cy="4414285"/>
          </a:xfrm>
        </p:grpSpPr>
        <p:grpSp>
          <p:nvGrpSpPr>
            <p:cNvPr id="12" name="Gruppieren 11">
              <a:extLst>
                <a:ext uri="{FF2B5EF4-FFF2-40B4-BE49-F238E27FC236}">
                  <a16:creationId xmlns:a16="http://schemas.microsoft.com/office/drawing/2014/main" id="{ED6D19C6-7229-45C1-87D5-4FA7C9B194F9}"/>
                </a:ext>
              </a:extLst>
            </p:cNvPr>
            <p:cNvGrpSpPr/>
            <p:nvPr/>
          </p:nvGrpSpPr>
          <p:grpSpPr>
            <a:xfrm>
              <a:off x="1516734" y="2634885"/>
              <a:ext cx="2396971" cy="2172711"/>
              <a:chOff x="1542945" y="3100004"/>
              <a:chExt cx="2396971" cy="2172711"/>
            </a:xfrm>
          </p:grpSpPr>
          <p:pic>
            <p:nvPicPr>
              <p:cNvPr id="2060" name="Picture 12" descr="https://www.iconexperience.com/_img/g_collection_png/standard/512x512/person.png">
                <a:extLst>
                  <a:ext uri="{FF2B5EF4-FFF2-40B4-BE49-F238E27FC236}">
                    <a16:creationId xmlns:a16="http://schemas.microsoft.com/office/drawing/2014/main" id="{9B0DB491-DF23-43BC-A15C-C0723A000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945" y="3100004"/>
                <a:ext cx="2172711" cy="217271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www.iconexperience.com/_img/g_collection_png/standard/512x512/workstation.png">
                <a:extLst>
                  <a:ext uri="{FF2B5EF4-FFF2-40B4-BE49-F238E27FC236}">
                    <a16:creationId xmlns:a16="http://schemas.microsoft.com/office/drawing/2014/main" id="{3E0D855A-5C37-4845-8533-E73059FF2B1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961" b="94141" l="1172" r="95703">
                            <a14:foregroundMark x1="68359" y1="35938" x2="28320" y2="33203"/>
                            <a14:foregroundMark x1="28320" y1="33203" x2="4297" y2="65234"/>
                            <a14:foregroundMark x1="4297" y1="65234" x2="35547" y2="91406"/>
                            <a14:foregroundMark x1="35547" y1="91406" x2="49023" y2="84570"/>
                            <a14:foregroundMark x1="10938" y1="28906" x2="9180" y2="68945"/>
                            <a14:foregroundMark x1="9180" y1="68945" x2="9766" y2="35156"/>
                            <a14:foregroundMark x1="20898" y1="37109" x2="12109" y2="76953"/>
                            <a14:foregroundMark x1="12109" y1="76953" x2="48438" y2="59570"/>
                            <a14:foregroundMark x1="48438" y1="59570" x2="17773" y2="43555"/>
                            <a14:foregroundMark x1="10547" y1="31250" x2="1172" y2="70703"/>
                            <a14:foregroundMark x1="1172" y1="70703" x2="17773" y2="81836"/>
                            <a14:foregroundMark x1="32813" y1="83789" x2="56445" y2="91406"/>
                            <a14:foregroundMark x1="79492" y1="14258" x2="91992" y2="52734"/>
                            <a14:foregroundMark x1="91992" y1="52734" x2="89844" y2="92773"/>
                            <a14:foregroundMark x1="89844" y1="92773" x2="67188" y2="89844"/>
                            <a14:foregroundMark x1="88477" y1="16992" x2="91797" y2="92578"/>
                            <a14:foregroundMark x1="92969" y1="93750" x2="91797" y2="15039"/>
                            <a14:foregroundMark x1="91406" y1="16211" x2="92188" y2="93359"/>
                            <a14:foregroundMark x1="95313" y1="92969" x2="94141" y2="53320"/>
                            <a14:foregroundMark x1="94141" y1="53320" x2="92969" y2="93750"/>
                            <a14:foregroundMark x1="92969" y1="93750" x2="93359" y2="94141"/>
                            <a14:foregroundMark x1="92188" y1="15430" x2="97656" y2="58984"/>
                            <a14:foregroundMark x1="97656" y1="58984" x2="93164" y2="17969"/>
                            <a14:foregroundMark x1="93164" y1="17969" x2="95703" y2="31250"/>
                          </a14:backgroundRemoval>
                        </a14:imgEffect>
                      </a14:imgLayer>
                    </a14:imgProps>
                  </a:ext>
                  <a:ext uri="{28A0092B-C50C-407E-A947-70E740481C1C}">
                    <a14:useLocalDpi xmlns:a14="http://schemas.microsoft.com/office/drawing/2010/main" val="0"/>
                  </a:ext>
                </a:extLst>
              </a:blip>
              <a:srcRect/>
              <a:stretch>
                <a:fillRect/>
              </a:stretch>
            </p:blipFill>
            <p:spPr bwMode="auto">
              <a:xfrm>
                <a:off x="2625362" y="3827334"/>
                <a:ext cx="1314554" cy="13145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uppieren 13">
              <a:extLst>
                <a:ext uri="{FF2B5EF4-FFF2-40B4-BE49-F238E27FC236}">
                  <a16:creationId xmlns:a16="http://schemas.microsoft.com/office/drawing/2014/main" id="{E725E449-9F35-4EF1-921E-4A75C8FF2ABC}"/>
                </a:ext>
              </a:extLst>
            </p:cNvPr>
            <p:cNvGrpSpPr/>
            <p:nvPr/>
          </p:nvGrpSpPr>
          <p:grpSpPr>
            <a:xfrm>
              <a:off x="8104126" y="1593841"/>
              <a:ext cx="2172016" cy="1596855"/>
              <a:chOff x="8104126" y="1593841"/>
              <a:chExt cx="2172016" cy="1596855"/>
            </a:xfrm>
          </p:grpSpPr>
          <p:pic>
            <p:nvPicPr>
              <p:cNvPr id="2066" name="Picture 18" descr="https://www.iconexperience.com/_img/g_collection_png/standard/512x512/server_network.png">
                <a:extLst>
                  <a:ext uri="{FF2B5EF4-FFF2-40B4-BE49-F238E27FC236}">
                    <a16:creationId xmlns:a16="http://schemas.microsoft.com/office/drawing/2014/main" id="{01C5434F-8C55-49A4-B514-02AFD3C6F8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6" y="159384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https://www.iconexperience.com/_img/g_collection_png/standard/256x256/key2.png">
                <a:extLst>
                  <a:ext uri="{FF2B5EF4-FFF2-40B4-BE49-F238E27FC236}">
                    <a16:creationId xmlns:a16="http://schemas.microsoft.com/office/drawing/2014/main" id="{3F46E3DA-AC0F-4AD1-8399-7A02DE7BDF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37610" y="1850056"/>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uppieren 12">
              <a:extLst>
                <a:ext uri="{FF2B5EF4-FFF2-40B4-BE49-F238E27FC236}">
                  <a16:creationId xmlns:a16="http://schemas.microsoft.com/office/drawing/2014/main" id="{4B015EA4-6A83-4874-9C51-71F1BC8CA5EC}"/>
                </a:ext>
              </a:extLst>
            </p:cNvPr>
            <p:cNvGrpSpPr/>
            <p:nvPr/>
          </p:nvGrpSpPr>
          <p:grpSpPr>
            <a:xfrm>
              <a:off x="8104125" y="4411271"/>
              <a:ext cx="2201046" cy="1596855"/>
              <a:chOff x="8104125" y="4411271"/>
              <a:chExt cx="2201046" cy="1596855"/>
            </a:xfrm>
          </p:grpSpPr>
          <p:pic>
            <p:nvPicPr>
              <p:cNvPr id="18" name="Picture 18" descr="https://www.iconexperience.com/_img/g_collection_png/standard/512x512/server_network.png">
                <a:extLst>
                  <a:ext uri="{FF2B5EF4-FFF2-40B4-BE49-F238E27FC236}">
                    <a16:creationId xmlns:a16="http://schemas.microsoft.com/office/drawing/2014/main" id="{2581F778-E251-4A46-B731-E790E5FE11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5" y="441127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https://www.iconexperience.com/_img/g_collection_png/standard/256x256/key.png">
                <a:extLst>
                  <a:ext uri="{FF2B5EF4-FFF2-40B4-BE49-F238E27FC236}">
                    <a16:creationId xmlns:a16="http://schemas.microsoft.com/office/drawing/2014/main" id="{088EAB8E-8DCB-41F3-B080-A74E46E4DB2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66639" y="4762357"/>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uppieren 10">
              <a:extLst>
                <a:ext uri="{FF2B5EF4-FFF2-40B4-BE49-F238E27FC236}">
                  <a16:creationId xmlns:a16="http://schemas.microsoft.com/office/drawing/2014/main" id="{85DB8A14-784C-4959-BA5D-B8494FF0F049}"/>
                </a:ext>
              </a:extLst>
            </p:cNvPr>
            <p:cNvGrpSpPr/>
            <p:nvPr/>
          </p:nvGrpSpPr>
          <p:grpSpPr>
            <a:xfrm>
              <a:off x="4114585" y="2846519"/>
              <a:ext cx="1314554" cy="1961077"/>
              <a:chOff x="4300672" y="3327397"/>
              <a:chExt cx="1314554" cy="1961077"/>
            </a:xfrm>
          </p:grpSpPr>
          <p:pic>
            <p:nvPicPr>
              <p:cNvPr id="2068" name="Picture 20" descr="https://www.iconexperience.com/_img/g_collection_png/standard/256x256/keys.png">
                <a:extLst>
                  <a:ext uri="{FF2B5EF4-FFF2-40B4-BE49-F238E27FC236}">
                    <a16:creationId xmlns:a16="http://schemas.microsoft.com/office/drawing/2014/main" id="{7A21C46B-EB9C-474F-9116-AD16CEBCE91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06406" y="3789062"/>
                <a:ext cx="1103087" cy="1103087"/>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abgerundete Ecken 8">
                <a:extLst>
                  <a:ext uri="{FF2B5EF4-FFF2-40B4-BE49-F238E27FC236}">
                    <a16:creationId xmlns:a16="http://schemas.microsoft.com/office/drawing/2014/main" id="{749EA42A-0EA3-4DCD-B557-2DF0E155FD43}"/>
                  </a:ext>
                </a:extLst>
              </p:cNvPr>
              <p:cNvSpPr/>
              <p:nvPr/>
            </p:nvSpPr>
            <p:spPr>
              <a:xfrm>
                <a:off x="4300672" y="4892149"/>
                <a:ext cx="1314554" cy="396325"/>
              </a:xfrm>
              <a:prstGeom prst="roundRect">
                <a:avLst/>
              </a:prstGeom>
              <a:solidFill>
                <a:srgbClr val="A7CD74"/>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1"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Passwort</a:t>
                </a:r>
              </a:p>
            </p:txBody>
          </p:sp>
          <p:sp>
            <p:nvSpPr>
              <p:cNvPr id="10" name="Textfeld 9">
                <a:extLst>
                  <a:ext uri="{FF2B5EF4-FFF2-40B4-BE49-F238E27FC236}">
                    <a16:creationId xmlns:a16="http://schemas.microsoft.com/office/drawing/2014/main" id="{68AE14EE-DC09-41C0-A289-C87688DB754C}"/>
                  </a:ext>
                </a:extLst>
              </p:cNvPr>
              <p:cNvSpPr txBox="1"/>
              <p:nvPr/>
            </p:nvSpPr>
            <p:spPr>
              <a:xfrm>
                <a:off x="4555107" y="3327397"/>
                <a:ext cx="88896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 B)</a:t>
                </a:r>
              </a:p>
            </p:txBody>
          </p:sp>
        </p:grpSp>
        <p:cxnSp>
          <p:nvCxnSpPr>
            <p:cNvPr id="16" name="Gerade Verbindung mit Pfeil 15">
              <a:extLst>
                <a:ext uri="{FF2B5EF4-FFF2-40B4-BE49-F238E27FC236}">
                  <a16:creationId xmlns:a16="http://schemas.microsoft.com/office/drawing/2014/main" id="{E77A326E-6045-4C7C-8F7A-B77524027D12}"/>
                </a:ext>
              </a:extLst>
            </p:cNvPr>
            <p:cNvCxnSpPr>
              <a:cxnSpLocks/>
              <a:stCxn id="2066" idx="1"/>
            </p:cNvCxnSpPr>
            <p:nvPr/>
          </p:nvCxnSpPr>
          <p:spPr>
            <a:xfrm flipH="1">
              <a:off x="5347189" y="2392269"/>
              <a:ext cx="2756937" cy="1260811"/>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E7742571-A69D-4834-BB1F-BFE40FD2AAF8}"/>
                </a:ext>
              </a:extLst>
            </p:cNvPr>
            <p:cNvCxnSpPr>
              <a:cxnSpLocks/>
              <a:stCxn id="18" idx="1"/>
            </p:cNvCxnSpPr>
            <p:nvPr/>
          </p:nvCxnSpPr>
          <p:spPr>
            <a:xfrm flipH="1" flipV="1">
              <a:off x="5347189" y="4019492"/>
              <a:ext cx="2756936" cy="119020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ABBF3630-AAF0-4635-AEC2-C0C17B290B9A}"/>
                </a:ext>
              </a:extLst>
            </p:cNvPr>
            <p:cNvSpPr txBox="1"/>
            <p:nvPr/>
          </p:nvSpPr>
          <p:spPr>
            <a:xfrm>
              <a:off x="6471245" y="4650366"/>
              <a:ext cx="35779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B</a:t>
              </a:r>
            </a:p>
          </p:txBody>
        </p:sp>
        <p:sp>
          <p:nvSpPr>
            <p:cNvPr id="40" name="Textfeld 39">
              <a:extLst>
                <a:ext uri="{FF2B5EF4-FFF2-40B4-BE49-F238E27FC236}">
                  <a16:creationId xmlns:a16="http://schemas.microsoft.com/office/drawing/2014/main" id="{01487D65-C072-4CDB-9138-D4B4DD9D5C60}"/>
                </a:ext>
              </a:extLst>
            </p:cNvPr>
            <p:cNvSpPr txBox="1"/>
            <p:nvPr/>
          </p:nvSpPr>
          <p:spPr>
            <a:xfrm>
              <a:off x="6471245" y="2481384"/>
              <a:ext cx="3706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a:t>
              </a:r>
            </a:p>
          </p:txBody>
        </p:sp>
        <p:cxnSp>
          <p:nvCxnSpPr>
            <p:cNvPr id="41" name="Gerade Verbindung mit Pfeil 40">
              <a:extLst>
                <a:ext uri="{FF2B5EF4-FFF2-40B4-BE49-F238E27FC236}">
                  <a16:creationId xmlns:a16="http://schemas.microsoft.com/office/drawing/2014/main" id="{54D53EED-FEF0-4C0B-A5D6-B568DFE74AEF}"/>
                </a:ext>
              </a:extLst>
            </p:cNvPr>
            <p:cNvCxnSpPr>
              <a:cxnSpLocks/>
              <a:stCxn id="2066" idx="2"/>
              <a:endCxn id="18" idx="0"/>
            </p:cNvCxnSpPr>
            <p:nvPr/>
          </p:nvCxnSpPr>
          <p:spPr>
            <a:xfrm flipH="1">
              <a:off x="8902553" y="3190696"/>
              <a:ext cx="1" cy="1220575"/>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74" name="Picture 26" descr="https://www.iconexperience.com/_img/g_collection_png/standard/256x256/passport.png">
              <a:extLst>
                <a:ext uri="{FF2B5EF4-FFF2-40B4-BE49-F238E27FC236}">
                  <a16:creationId xmlns:a16="http://schemas.microsoft.com/office/drawing/2014/main" id="{45A684B0-83E7-4D6F-8478-CA153EFCD5A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52772" y="3387116"/>
              <a:ext cx="827734" cy="827734"/>
            </a:xfrm>
            <a:prstGeom prst="rect">
              <a:avLst/>
            </a:prstGeom>
            <a:noFill/>
            <a:extLst>
              <a:ext uri="{909E8E84-426E-40DD-AFC4-6F175D3DCCD1}">
                <a14:hiddenFill xmlns:a14="http://schemas.microsoft.com/office/drawing/2010/main">
                  <a:solidFill>
                    <a:srgbClr val="FFFFFF"/>
                  </a:solidFill>
                </a14:hiddenFill>
              </a:ext>
            </a:extLst>
          </p:spPr>
        </p:pic>
        <p:grpSp>
          <p:nvGrpSpPr>
            <p:cNvPr id="2053" name="Gruppieren 2052">
              <a:extLst>
                <a:ext uri="{FF2B5EF4-FFF2-40B4-BE49-F238E27FC236}">
                  <a16:creationId xmlns:a16="http://schemas.microsoft.com/office/drawing/2014/main" id="{04F16E6D-1756-45FE-93F0-340D3B4CBBF2}"/>
                </a:ext>
              </a:extLst>
            </p:cNvPr>
            <p:cNvGrpSpPr/>
            <p:nvPr/>
          </p:nvGrpSpPr>
          <p:grpSpPr>
            <a:xfrm>
              <a:off x="9725448" y="3890155"/>
              <a:ext cx="420914" cy="411445"/>
              <a:chOff x="2975429" y="2177143"/>
              <a:chExt cx="420914" cy="411445"/>
            </a:xfrm>
          </p:grpSpPr>
          <p:sp>
            <p:nvSpPr>
              <p:cNvPr id="30" name="Ellipse 29">
                <a:extLst>
                  <a:ext uri="{FF2B5EF4-FFF2-40B4-BE49-F238E27FC236}">
                    <a16:creationId xmlns:a16="http://schemas.microsoft.com/office/drawing/2014/main" id="{3F570F95-A295-49C5-8B52-524D4FE2E5DF}"/>
                  </a:ext>
                </a:extLst>
              </p:cNvPr>
              <p:cNvSpPr/>
              <p:nvPr/>
            </p:nvSpPr>
            <p:spPr>
              <a:xfrm>
                <a:off x="2975429" y="2177143"/>
                <a:ext cx="420914" cy="411445"/>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25000" noProof="0" dirty="0">
                  <a:ln>
                    <a:noFill/>
                  </a:ln>
                  <a:solidFill>
                    <a:prstClr val="white"/>
                  </a:solidFill>
                  <a:effectLst/>
                  <a:uLnTx/>
                  <a:uFillTx/>
                  <a:latin typeface="Calibri" panose="020F0502020204030204"/>
                  <a:ea typeface="+mn-ea"/>
                  <a:cs typeface="+mn-cs"/>
                </a:endParaRPr>
              </a:p>
            </p:txBody>
          </p:sp>
          <p:grpSp>
            <p:nvGrpSpPr>
              <p:cNvPr id="2051" name="Gruppieren 2050">
                <a:extLst>
                  <a:ext uri="{FF2B5EF4-FFF2-40B4-BE49-F238E27FC236}">
                    <a16:creationId xmlns:a16="http://schemas.microsoft.com/office/drawing/2014/main" id="{1BB13ECD-9D12-4D85-B691-C5982C624152}"/>
                  </a:ext>
                </a:extLst>
              </p:cNvPr>
              <p:cNvGrpSpPr/>
              <p:nvPr/>
            </p:nvGrpSpPr>
            <p:grpSpPr>
              <a:xfrm rot="12970512" flipH="1">
                <a:off x="3125567" y="2263555"/>
                <a:ext cx="120638" cy="214811"/>
                <a:chOff x="3663321" y="2076290"/>
                <a:chExt cx="375279" cy="357349"/>
              </a:xfrm>
            </p:grpSpPr>
            <p:sp>
              <p:nvSpPr>
                <p:cNvPr id="2048" name="Rechteck 2047">
                  <a:extLst>
                    <a:ext uri="{FF2B5EF4-FFF2-40B4-BE49-F238E27FC236}">
                      <a16:creationId xmlns:a16="http://schemas.microsoft.com/office/drawing/2014/main" id="{EF6DD1B3-A639-4CF3-9CAF-FE97B0AEFE3B}"/>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49" name="Rechteck 2048">
                  <a:extLst>
                    <a:ext uri="{FF2B5EF4-FFF2-40B4-BE49-F238E27FC236}">
                      <a16:creationId xmlns:a16="http://schemas.microsoft.com/office/drawing/2014/main" id="{E751BA28-5DEB-4DE1-B8AA-F5C47EC8AA34}"/>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sp>
        <p:nvSpPr>
          <p:cNvPr id="32" name="Rechteck 31">
            <a:extLst>
              <a:ext uri="{FF2B5EF4-FFF2-40B4-BE49-F238E27FC236}">
                <a16:creationId xmlns:a16="http://schemas.microsoft.com/office/drawing/2014/main" id="{9B61C8E8-8588-4602-9245-620B03FE8DE7}"/>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3" name="Gleichschenkliges Dreieck 32">
            <a:extLst>
              <a:ext uri="{FF2B5EF4-FFF2-40B4-BE49-F238E27FC236}">
                <a16:creationId xmlns:a16="http://schemas.microsoft.com/office/drawing/2014/main" id="{D84E21BD-C8F9-41C1-AD5E-F1B2EBDC7C1A}"/>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4" name="Textfeld 9">
            <a:extLst>
              <a:ext uri="{FF2B5EF4-FFF2-40B4-BE49-F238E27FC236}">
                <a16:creationId xmlns:a16="http://schemas.microsoft.com/office/drawing/2014/main" id="{F90010BC-71AA-44EE-95D4-59C4A972BF02}"/>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
        <p:nvSpPr>
          <p:cNvPr id="35" name="Ellipse 34">
            <a:extLst>
              <a:ext uri="{FF2B5EF4-FFF2-40B4-BE49-F238E27FC236}">
                <a16:creationId xmlns:a16="http://schemas.microsoft.com/office/drawing/2014/main" id="{C8B089DA-D766-4384-99B5-9E8693945CC8}"/>
              </a:ext>
            </a:extLst>
          </p:cNvPr>
          <p:cNvSpPr/>
          <p:nvPr/>
        </p:nvSpPr>
        <p:spPr>
          <a:xfrm rot="20536351">
            <a:off x="1945711" y="1875402"/>
            <a:ext cx="7911852" cy="2553012"/>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Textfeld 35">
            <a:extLst>
              <a:ext uri="{FF2B5EF4-FFF2-40B4-BE49-F238E27FC236}">
                <a16:creationId xmlns:a16="http://schemas.microsoft.com/office/drawing/2014/main" id="{75E5DF8E-10F6-4A29-8FB0-DB8D48920B13}"/>
              </a:ext>
            </a:extLst>
          </p:cNvPr>
          <p:cNvSpPr txBox="1"/>
          <p:nvPr/>
        </p:nvSpPr>
        <p:spPr>
          <a:xfrm>
            <a:off x="2273199" y="1721004"/>
            <a:ext cx="4534016" cy="369332"/>
          </a:xfrm>
          <a:prstGeom prst="rect">
            <a:avLst/>
          </a:prstGeom>
          <a:noFill/>
        </p:spPr>
        <p:txBody>
          <a:bodyPr wrap="square" rtlCol="0">
            <a:spAutoFit/>
          </a:bodyPr>
          <a:lstStyle/>
          <a:p>
            <a:r>
              <a:rPr lang="de-DE" b="1" dirty="0">
                <a:solidFill>
                  <a:srgbClr val="C00000"/>
                </a:solidFill>
              </a:rPr>
              <a:t>PASSWORT REGISTRIERUNG</a:t>
            </a:r>
          </a:p>
        </p:txBody>
      </p:sp>
      <p:sp>
        <p:nvSpPr>
          <p:cNvPr id="37" name="Ellipse 36">
            <a:extLst>
              <a:ext uri="{FF2B5EF4-FFF2-40B4-BE49-F238E27FC236}">
                <a16:creationId xmlns:a16="http://schemas.microsoft.com/office/drawing/2014/main" id="{FC4EEE33-171E-4CEF-81D5-DCA129060E3A}"/>
              </a:ext>
            </a:extLst>
          </p:cNvPr>
          <p:cNvSpPr/>
          <p:nvPr/>
        </p:nvSpPr>
        <p:spPr>
          <a:xfrm rot="761148">
            <a:off x="2035879" y="3326492"/>
            <a:ext cx="8141226" cy="2553012"/>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5804809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FBA6629-FFFE-4D22-817C-CC6B552A750E}"/>
              </a:ext>
            </a:extLst>
          </p:cNvPr>
          <p:cNvSpPr>
            <a:spLocks noGrp="1"/>
          </p:cNvSpPr>
          <p:nvPr>
            <p:ph idx="1"/>
          </p:nvPr>
        </p:nvSpPr>
        <p:spPr>
          <a:xfrm>
            <a:off x="1097279" y="1678317"/>
            <a:ext cx="10528663" cy="4351338"/>
          </a:xfrm>
        </p:spPr>
        <p:txBody>
          <a:bodyPr>
            <a:normAutofit fontScale="85000" lnSpcReduction="20000"/>
          </a:bodyPr>
          <a:lstStyle/>
          <a:p>
            <a:pPr marL="0" indent="0">
              <a:lnSpc>
                <a:spcPct val="100000"/>
              </a:lnSpc>
              <a:buNone/>
              <a:tabLst>
                <a:tab pos="809625" algn="l"/>
              </a:tabLst>
            </a:pPr>
            <a:r>
              <a:rPr lang="de-DE" dirty="0"/>
              <a:t>2.1	Der Client wandelt jeden </a:t>
            </a:r>
            <a:r>
              <a:rPr lang="de-DE" dirty="0" err="1"/>
              <a:t>Passwortcharacter</a:t>
            </a:r>
            <a:r>
              <a:rPr lang="de-DE" dirty="0"/>
              <a:t> in einen Integer um</a:t>
            </a:r>
          </a:p>
          <a:p>
            <a:pPr marL="0" indent="0">
              <a:lnSpc>
                <a:spcPct val="200000"/>
              </a:lnSpc>
              <a:buNone/>
              <a:tabLst>
                <a:tab pos="809625" algn="l"/>
              </a:tabLst>
            </a:pPr>
            <a:r>
              <a:rPr lang="de-DE" dirty="0"/>
              <a:t>2.2	Der Client </a:t>
            </a:r>
            <a:r>
              <a:rPr lang="de-DE" dirty="0" err="1"/>
              <a:t>commitet</a:t>
            </a:r>
            <a:r>
              <a:rPr lang="de-DE" dirty="0"/>
              <a:t> sich auf jeden </a:t>
            </a:r>
            <a:r>
              <a:rPr lang="de-DE" dirty="0" err="1"/>
              <a:t>Character</a:t>
            </a:r>
            <a:endParaRPr lang="de-DE" dirty="0"/>
          </a:p>
          <a:p>
            <a:pPr marL="0" indent="0">
              <a:lnSpc>
                <a:spcPct val="200000"/>
              </a:lnSpc>
              <a:buNone/>
              <a:tabLst>
                <a:tab pos="809625" algn="l"/>
              </a:tabLst>
            </a:pPr>
            <a:r>
              <a:rPr lang="de-DE" dirty="0"/>
              <a:t>2.3	Der Client </a:t>
            </a:r>
            <a:r>
              <a:rPr lang="de-DE" dirty="0" err="1"/>
              <a:t>commitet</a:t>
            </a:r>
            <a:r>
              <a:rPr lang="de-DE" dirty="0"/>
              <a:t> sich auf jedes zuvor erstellte </a:t>
            </a:r>
            <a:r>
              <a:rPr lang="de-DE" dirty="0" err="1"/>
              <a:t>Commitment</a:t>
            </a:r>
            <a:endParaRPr lang="de-DE" dirty="0"/>
          </a:p>
          <a:p>
            <a:pPr marL="0" indent="0">
              <a:lnSpc>
                <a:spcPct val="200000"/>
              </a:lnSpc>
              <a:buNone/>
              <a:tabLst>
                <a:tab pos="809625" algn="l"/>
              </a:tabLst>
            </a:pPr>
            <a:r>
              <a:rPr lang="de-DE" dirty="0"/>
              <a:t>2.4	Der Client </a:t>
            </a:r>
            <a:r>
              <a:rPr lang="de-DE" dirty="0" err="1"/>
              <a:t>shuffelt</a:t>
            </a:r>
            <a:r>
              <a:rPr lang="de-DE" dirty="0"/>
              <a:t> die </a:t>
            </a:r>
            <a:r>
              <a:rPr lang="de-DE" dirty="0" err="1"/>
              <a:t>Commitments</a:t>
            </a:r>
            <a:r>
              <a:rPr lang="de-DE" dirty="0"/>
              <a:t> aus 2.3 </a:t>
            </a:r>
          </a:p>
          <a:p>
            <a:pPr marL="0" indent="0">
              <a:lnSpc>
                <a:spcPct val="200000"/>
              </a:lnSpc>
              <a:buNone/>
              <a:tabLst>
                <a:tab pos="809625" algn="l"/>
              </a:tabLst>
            </a:pPr>
            <a:r>
              <a:rPr lang="de-DE" dirty="0"/>
              <a:t>2.5	Der Client erzeugt Menge w die für die </a:t>
            </a:r>
            <a:r>
              <a:rPr lang="de-DE" dirty="0" err="1"/>
              <a:t>Policykontrolle</a:t>
            </a:r>
            <a:r>
              <a:rPr lang="de-DE" dirty="0"/>
              <a:t> verwendet wird</a:t>
            </a:r>
          </a:p>
          <a:p>
            <a:pPr marL="0" indent="0">
              <a:lnSpc>
                <a:spcPct val="200000"/>
              </a:lnSpc>
              <a:buNone/>
              <a:tabLst>
                <a:tab pos="809625" algn="l"/>
              </a:tabLst>
            </a:pPr>
            <a:r>
              <a:rPr lang="de-DE" dirty="0"/>
              <a:t>2.6	Der Client führt mit beiden Servern POM, POC und POS aus</a:t>
            </a:r>
          </a:p>
        </p:txBody>
      </p:sp>
      <p:sp>
        <p:nvSpPr>
          <p:cNvPr id="3" name="Datumsplatzhalter 2">
            <a:extLst>
              <a:ext uri="{FF2B5EF4-FFF2-40B4-BE49-F238E27FC236}">
                <a16:creationId xmlns:a16="http://schemas.microsoft.com/office/drawing/2014/main" id="{DA9FD812-60BA-4A40-9381-4EB7D12A8D0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8D50BB7-E2B5-4873-9F23-4433FF9FF057}" type="datetime1">
              <a:rPr kumimoji="0" lang="de-DE" sz="1600" b="0" i="0" u="none" strike="noStrike" kern="1200" cap="none" spc="0" normalizeH="0" baseline="0" noProof="0" smtClean="0">
                <a:ln>
                  <a:noFill/>
                </a:ln>
                <a:solidFill>
                  <a:prstClr val="black">
                    <a:lumMod val="65000"/>
                    <a:lumOff val="3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10.01.2018</a:t>
            </a:fld>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4" name="Fußzeilenplatzhalter 3">
            <a:extLst>
              <a:ext uri="{FF2B5EF4-FFF2-40B4-BE49-F238E27FC236}">
                <a16:creationId xmlns:a16="http://schemas.microsoft.com/office/drawing/2014/main" id="{8D018599-B0FB-4D1F-8F71-E15F5419AD3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Johannes Strauß &amp; Lukas Justen</a:t>
            </a:r>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5" name="Foliennummernplatzhalter 4">
            <a:extLst>
              <a:ext uri="{FF2B5EF4-FFF2-40B4-BE49-F238E27FC236}">
                <a16:creationId xmlns:a16="http://schemas.microsoft.com/office/drawing/2014/main" id="{136F4334-2CBC-41DF-9DF3-708F5F258E17}"/>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5B0EFA8-D4E6-438F-A5A4-BE862A6AB6EC}" type="slidenum">
              <a:rPr kumimoji="0" lang="en-US" sz="2000" b="1" i="0" u="none" strike="noStrike" kern="1200" cap="none" spc="0" normalizeH="0" baseline="0" noProof="0" smtClean="0">
                <a:ln>
                  <a:noFill/>
                </a:ln>
                <a:solidFill>
                  <a:srgbClr val="E7E6E6">
                    <a:lumMod val="50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38</a:t>
            </a:fld>
            <a:endParaRPr kumimoji="0" lang="en-US" sz="20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endParaRPr>
          </a:p>
        </p:txBody>
      </p:sp>
      <p:sp>
        <p:nvSpPr>
          <p:cNvPr id="6" name="Titel 5">
            <a:extLst>
              <a:ext uri="{FF2B5EF4-FFF2-40B4-BE49-F238E27FC236}">
                <a16:creationId xmlns:a16="http://schemas.microsoft.com/office/drawing/2014/main" id="{705DADED-9E2D-4EEE-ADB4-E9328C0DC6B1}"/>
              </a:ext>
            </a:extLst>
          </p:cNvPr>
          <p:cNvSpPr>
            <a:spLocks noGrp="1"/>
          </p:cNvSpPr>
          <p:nvPr>
            <p:ph type="title"/>
          </p:nvPr>
        </p:nvSpPr>
        <p:spPr/>
        <p:txBody>
          <a:bodyPr/>
          <a:lstStyle/>
          <a:p>
            <a:r>
              <a:rPr lang="de-DE" dirty="0"/>
              <a:t>2BPR – Passwort Registrierung</a:t>
            </a:r>
          </a:p>
        </p:txBody>
      </p:sp>
      <p:sp>
        <p:nvSpPr>
          <p:cNvPr id="7" name="Rechteck 6">
            <a:extLst>
              <a:ext uri="{FF2B5EF4-FFF2-40B4-BE49-F238E27FC236}">
                <a16:creationId xmlns:a16="http://schemas.microsoft.com/office/drawing/2014/main" id="{C8445A69-6F11-4EE8-9E97-411747C9241F}"/>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Gleichschenkliges Dreieck 7">
            <a:extLst>
              <a:ext uri="{FF2B5EF4-FFF2-40B4-BE49-F238E27FC236}">
                <a16:creationId xmlns:a16="http://schemas.microsoft.com/office/drawing/2014/main" id="{C88B18C8-F6F3-45FA-8710-74B6FABA3AD4}"/>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feld 9">
            <a:extLst>
              <a:ext uri="{FF2B5EF4-FFF2-40B4-BE49-F238E27FC236}">
                <a16:creationId xmlns:a16="http://schemas.microsoft.com/office/drawing/2014/main" id="{5409622C-A8B6-4D07-A662-F86249B4652C}"/>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white"/>
                </a:solidFill>
                <a:effectLst/>
                <a:uLnTx/>
                <a:uFillTx/>
                <a:latin typeface="Calibri" panose="020F0502020204030204"/>
                <a:ea typeface="+mn-ea"/>
                <a:cs typeface="+mn-cs"/>
              </a:rPr>
              <a:t>4</a:t>
            </a:r>
          </a:p>
        </p:txBody>
      </p:sp>
      <p:pic>
        <p:nvPicPr>
          <p:cNvPr id="1026" name="Picture 2" descr="http://download.seaicons.com/icons/custom-icon-design/flatastic-6/512/Magic-wand-icon.png">
            <a:extLst>
              <a:ext uri="{FF2B5EF4-FFF2-40B4-BE49-F238E27FC236}">
                <a16:creationId xmlns:a16="http://schemas.microsoft.com/office/drawing/2014/main" id="{419A267A-3B6B-48F1-B359-A4BAAEB448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619" y="5409781"/>
            <a:ext cx="568300" cy="5683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feld 10">
            <a:extLst>
              <a:ext uri="{FF2B5EF4-FFF2-40B4-BE49-F238E27FC236}">
                <a16:creationId xmlns:a16="http://schemas.microsoft.com/office/drawing/2014/main" id="{541E36D5-28CB-4167-803F-28EBB2766D45}"/>
              </a:ext>
            </a:extLst>
          </p:cNvPr>
          <p:cNvSpPr txBox="1"/>
          <p:nvPr/>
        </p:nvSpPr>
        <p:spPr>
          <a:xfrm>
            <a:off x="2266692" y="1912897"/>
            <a:ext cx="7249309" cy="523220"/>
          </a:xfrm>
          <a:prstGeom prst="rect">
            <a:avLst/>
          </a:prstGeom>
          <a:noFill/>
        </p:spPr>
        <p:txBody>
          <a:bodyPr wrap="square" rtlCol="0">
            <a:spAutoFit/>
          </a:bodyPr>
          <a:lstStyle/>
          <a:p>
            <a:r>
              <a:rPr lang="el-GR" sz="2800" i="1" dirty="0">
                <a:solidFill>
                  <a:schemeClr val="tx2"/>
                </a:solidFill>
                <a:latin typeface="Calibri" panose="020F0502020204030204" pitchFamily="34" charset="0"/>
                <a:cs typeface="Calibri" panose="020F0502020204030204" pitchFamily="34" charset="0"/>
              </a:rPr>
              <a:t>π</a:t>
            </a:r>
            <a:r>
              <a:rPr lang="de-DE" sz="2800" i="1" baseline="-25000" dirty="0">
                <a:solidFill>
                  <a:schemeClr val="tx2"/>
                </a:solidFill>
                <a:latin typeface="Calibri" panose="020F0502020204030204" pitchFamily="34" charset="0"/>
                <a:cs typeface="Calibri" panose="020F0502020204030204" pitchFamily="34" charset="0"/>
              </a:rPr>
              <a:t>0</a:t>
            </a:r>
            <a:r>
              <a:rPr lang="de-DE" sz="2800" i="1" dirty="0">
                <a:solidFill>
                  <a:schemeClr val="tx2"/>
                </a:solidFill>
                <a:latin typeface="+mj-lt"/>
              </a:rPr>
              <a:t> = 30 = </a:t>
            </a:r>
            <a:r>
              <a:rPr lang="de-DE" sz="2800" i="1" dirty="0" err="1">
                <a:solidFill>
                  <a:schemeClr val="tx2"/>
                </a:solidFill>
                <a:latin typeface="+mj-lt"/>
              </a:rPr>
              <a:t>CHRtoINT</a:t>
            </a:r>
            <a:r>
              <a:rPr lang="de-DE" sz="2800" i="1" dirty="0">
                <a:solidFill>
                  <a:schemeClr val="tx2"/>
                </a:solidFill>
                <a:latin typeface="+mj-lt"/>
              </a:rPr>
              <a:t>(pw</a:t>
            </a:r>
            <a:r>
              <a:rPr lang="de-DE" sz="2800" i="1" baseline="-25000" dirty="0">
                <a:solidFill>
                  <a:schemeClr val="tx2"/>
                </a:solidFill>
                <a:latin typeface="+mj-lt"/>
              </a:rPr>
              <a:t>0</a:t>
            </a:r>
            <a:r>
              <a:rPr lang="de-DE" sz="2800" i="1" dirty="0">
                <a:solidFill>
                  <a:schemeClr val="tx2"/>
                </a:solidFill>
                <a:latin typeface="+mj-lt"/>
              </a:rPr>
              <a:t>) 	pw</a:t>
            </a:r>
            <a:r>
              <a:rPr lang="de-DE" sz="2800" i="1" baseline="-25000" dirty="0">
                <a:solidFill>
                  <a:schemeClr val="tx2"/>
                </a:solidFill>
                <a:latin typeface="+mj-lt"/>
              </a:rPr>
              <a:t>0 </a:t>
            </a:r>
            <a:r>
              <a:rPr lang="de-DE" sz="2800" i="1" dirty="0">
                <a:solidFill>
                  <a:schemeClr val="tx2"/>
                </a:solidFill>
                <a:latin typeface="+mj-lt"/>
              </a:rPr>
              <a:t>= „P“</a:t>
            </a:r>
          </a:p>
        </p:txBody>
      </p:sp>
      <p:sp>
        <p:nvSpPr>
          <p:cNvPr id="12" name="Textfeld 11">
            <a:extLst>
              <a:ext uri="{FF2B5EF4-FFF2-40B4-BE49-F238E27FC236}">
                <a16:creationId xmlns:a16="http://schemas.microsoft.com/office/drawing/2014/main" id="{27990AFD-614F-4843-B2BD-FCA65402BBC4}"/>
              </a:ext>
            </a:extLst>
          </p:cNvPr>
          <p:cNvSpPr txBox="1"/>
          <p:nvPr/>
        </p:nvSpPr>
        <p:spPr>
          <a:xfrm>
            <a:off x="2266692" y="2687731"/>
            <a:ext cx="7913627" cy="523220"/>
          </a:xfrm>
          <a:prstGeom prst="rect">
            <a:avLst/>
          </a:prstGeom>
          <a:noFill/>
        </p:spPr>
        <p:txBody>
          <a:bodyPr wrap="square" rtlCol="0">
            <a:spAutoFit/>
          </a:bodyPr>
          <a:lstStyle/>
          <a:p>
            <a:r>
              <a:rPr lang="de-DE" sz="2800" i="1" dirty="0" err="1">
                <a:solidFill>
                  <a:schemeClr val="tx2"/>
                </a:solidFill>
                <a:latin typeface="+mj-lt"/>
              </a:rPr>
              <a:t>K</a:t>
            </a:r>
            <a:r>
              <a:rPr lang="de-DE" sz="2800" i="1" baseline="-25000" dirty="0" err="1">
                <a:solidFill>
                  <a:schemeClr val="tx2"/>
                </a:solidFill>
                <a:latin typeface="+mj-lt"/>
              </a:rPr>
              <a:t>i</a:t>
            </a:r>
            <a:r>
              <a:rPr lang="de-DE" sz="2800" i="1" dirty="0">
                <a:solidFill>
                  <a:schemeClr val="tx2"/>
                </a:solidFill>
                <a:latin typeface="+mj-lt"/>
              </a:rPr>
              <a:t> = </a:t>
            </a:r>
            <a:r>
              <a:rPr lang="de-DE" sz="2800" i="1" dirty="0" err="1">
                <a:solidFill>
                  <a:schemeClr val="tx2"/>
                </a:solidFill>
                <a:latin typeface="+mj-lt"/>
              </a:rPr>
              <a:t>Commitment</a:t>
            </a:r>
            <a:r>
              <a:rPr lang="de-DE" sz="2800" i="1" dirty="0">
                <a:solidFill>
                  <a:schemeClr val="tx2"/>
                </a:solidFill>
                <a:latin typeface="+mj-lt"/>
              </a:rPr>
              <a:t> zu </a:t>
            </a:r>
            <a:r>
              <a:rPr lang="el-GR" sz="2800" i="1" dirty="0">
                <a:solidFill>
                  <a:schemeClr val="tx2"/>
                </a:solidFill>
                <a:latin typeface="+mj-lt"/>
              </a:rPr>
              <a:t>π</a:t>
            </a:r>
            <a:r>
              <a:rPr lang="de-DE" sz="2800" i="1" baseline="-25000" dirty="0">
                <a:solidFill>
                  <a:schemeClr val="tx2"/>
                </a:solidFill>
                <a:latin typeface="+mj-lt"/>
              </a:rPr>
              <a:t>i</a:t>
            </a:r>
            <a:r>
              <a:rPr lang="de-DE" sz="2800" i="1" dirty="0">
                <a:solidFill>
                  <a:schemeClr val="tx2"/>
                </a:solidFill>
                <a:latin typeface="+mj-lt"/>
              </a:rPr>
              <a:t> mit Zufallszahl </a:t>
            </a:r>
            <a:r>
              <a:rPr lang="de-DE" sz="2800" i="1" dirty="0" err="1">
                <a:solidFill>
                  <a:schemeClr val="tx2"/>
                </a:solidFill>
                <a:latin typeface="+mj-lt"/>
              </a:rPr>
              <a:t>r</a:t>
            </a:r>
            <a:r>
              <a:rPr lang="de-DE" sz="2800" i="1" baseline="-25000" dirty="0" err="1">
                <a:solidFill>
                  <a:schemeClr val="tx2"/>
                </a:solidFill>
                <a:latin typeface="+mj-lt"/>
              </a:rPr>
              <a:t>i</a:t>
            </a:r>
            <a:endParaRPr lang="de-DE" sz="2800" i="1" baseline="-25000" dirty="0">
              <a:solidFill>
                <a:schemeClr val="tx2"/>
              </a:solidFill>
              <a:latin typeface="+mj-lt"/>
            </a:endParaRPr>
          </a:p>
        </p:txBody>
      </p:sp>
      <p:sp>
        <p:nvSpPr>
          <p:cNvPr id="13" name="Textfeld 12">
            <a:extLst>
              <a:ext uri="{FF2B5EF4-FFF2-40B4-BE49-F238E27FC236}">
                <a16:creationId xmlns:a16="http://schemas.microsoft.com/office/drawing/2014/main" id="{1949DC7A-20F1-4A4F-8520-779F4BC8FADA}"/>
              </a:ext>
            </a:extLst>
          </p:cNvPr>
          <p:cNvSpPr txBox="1"/>
          <p:nvPr/>
        </p:nvSpPr>
        <p:spPr>
          <a:xfrm>
            <a:off x="2266692" y="3462565"/>
            <a:ext cx="7513033" cy="523220"/>
          </a:xfrm>
          <a:prstGeom prst="rect">
            <a:avLst/>
          </a:prstGeom>
          <a:noFill/>
        </p:spPr>
        <p:txBody>
          <a:bodyPr wrap="square" rtlCol="0">
            <a:spAutoFit/>
          </a:bodyPr>
          <a:lstStyle/>
          <a:p>
            <a:r>
              <a:rPr lang="de-DE" sz="2800" i="1" dirty="0" err="1">
                <a:solidFill>
                  <a:schemeClr val="tx2"/>
                </a:solidFill>
                <a:latin typeface="+mj-lt"/>
              </a:rPr>
              <a:t>K</a:t>
            </a:r>
            <a:r>
              <a:rPr lang="de-DE" sz="2800" i="1" baseline="-25000" dirty="0" err="1">
                <a:solidFill>
                  <a:schemeClr val="tx2"/>
                </a:solidFill>
                <a:latin typeface="+mj-lt"/>
              </a:rPr>
              <a:t>i</a:t>
            </a:r>
            <a:r>
              <a:rPr lang="de-DE" sz="2800" i="1" dirty="0">
                <a:solidFill>
                  <a:schemeClr val="tx2"/>
                </a:solidFill>
                <a:latin typeface="+mj-lt"/>
              </a:rPr>
              <a:t>‘ = </a:t>
            </a:r>
            <a:r>
              <a:rPr lang="de-DE" sz="2800" i="1" dirty="0" err="1">
                <a:solidFill>
                  <a:schemeClr val="tx2"/>
                </a:solidFill>
                <a:latin typeface="+mj-lt"/>
              </a:rPr>
              <a:t>Commitment</a:t>
            </a:r>
            <a:r>
              <a:rPr lang="de-DE" sz="2800" i="1" dirty="0">
                <a:solidFill>
                  <a:schemeClr val="tx2"/>
                </a:solidFill>
                <a:latin typeface="+mj-lt"/>
              </a:rPr>
              <a:t> zu </a:t>
            </a:r>
            <a:r>
              <a:rPr lang="de-DE" sz="2800" i="1" dirty="0" err="1">
                <a:solidFill>
                  <a:schemeClr val="tx2"/>
                </a:solidFill>
                <a:latin typeface="+mj-lt"/>
              </a:rPr>
              <a:t>K</a:t>
            </a:r>
            <a:r>
              <a:rPr lang="de-DE" sz="2800" i="1" baseline="-25000" dirty="0" err="1">
                <a:solidFill>
                  <a:schemeClr val="tx2"/>
                </a:solidFill>
                <a:latin typeface="+mj-lt"/>
              </a:rPr>
              <a:t>i</a:t>
            </a:r>
            <a:r>
              <a:rPr lang="de-DE" sz="2800" i="1" dirty="0">
                <a:solidFill>
                  <a:schemeClr val="tx2"/>
                </a:solidFill>
                <a:latin typeface="+mj-lt"/>
              </a:rPr>
              <a:t> mit Zufallszahl </a:t>
            </a:r>
            <a:r>
              <a:rPr lang="de-DE" sz="2800" i="1" dirty="0" err="1">
                <a:solidFill>
                  <a:schemeClr val="tx2"/>
                </a:solidFill>
                <a:latin typeface="+mj-lt"/>
              </a:rPr>
              <a:t>r</a:t>
            </a:r>
            <a:r>
              <a:rPr lang="de-DE" sz="2800" i="1" baseline="-25000" dirty="0" err="1">
                <a:solidFill>
                  <a:schemeClr val="tx2"/>
                </a:solidFill>
                <a:latin typeface="+mj-lt"/>
              </a:rPr>
              <a:t>i</a:t>
            </a:r>
            <a:r>
              <a:rPr lang="de-DE" sz="2800" i="1" dirty="0">
                <a:solidFill>
                  <a:schemeClr val="tx2"/>
                </a:solidFill>
                <a:latin typeface="+mj-lt"/>
              </a:rPr>
              <a:t>‘</a:t>
            </a:r>
          </a:p>
        </p:txBody>
      </p:sp>
      <p:sp>
        <p:nvSpPr>
          <p:cNvPr id="14" name="Textfeld 13">
            <a:extLst>
              <a:ext uri="{FF2B5EF4-FFF2-40B4-BE49-F238E27FC236}">
                <a16:creationId xmlns:a16="http://schemas.microsoft.com/office/drawing/2014/main" id="{C2048F9D-5A66-4090-90C0-C6F48005C3EC}"/>
              </a:ext>
            </a:extLst>
          </p:cNvPr>
          <p:cNvSpPr txBox="1"/>
          <p:nvPr/>
        </p:nvSpPr>
        <p:spPr>
          <a:xfrm>
            <a:off x="2237591" y="4237399"/>
            <a:ext cx="4836308" cy="523220"/>
          </a:xfrm>
          <a:prstGeom prst="rect">
            <a:avLst/>
          </a:prstGeom>
          <a:noFill/>
        </p:spPr>
        <p:txBody>
          <a:bodyPr wrap="square" rtlCol="0">
            <a:spAutoFit/>
          </a:bodyPr>
          <a:lstStyle/>
          <a:p>
            <a:r>
              <a:rPr lang="de-DE" sz="2800" i="1" dirty="0">
                <a:solidFill>
                  <a:schemeClr val="tx2"/>
                </a:solidFill>
                <a:latin typeface="+mj-lt"/>
              </a:rPr>
              <a:t>w = </a:t>
            </a:r>
            <a:r>
              <a:rPr lang="de-DE" sz="2800" i="1" dirty="0" err="1">
                <a:solidFill>
                  <a:schemeClr val="tx2"/>
                </a:solidFill>
                <a:latin typeface="+mj-lt"/>
              </a:rPr>
              <a:t>geshuffelte</a:t>
            </a:r>
            <a:r>
              <a:rPr lang="de-DE" sz="2800" i="1" dirty="0">
                <a:solidFill>
                  <a:schemeClr val="tx2"/>
                </a:solidFill>
                <a:latin typeface="+mj-lt"/>
              </a:rPr>
              <a:t> Menge von </a:t>
            </a:r>
            <a:r>
              <a:rPr lang="de-DE" sz="2800" i="1" dirty="0" err="1">
                <a:solidFill>
                  <a:schemeClr val="tx2"/>
                </a:solidFill>
                <a:latin typeface="+mj-lt"/>
              </a:rPr>
              <a:t>K</a:t>
            </a:r>
            <a:r>
              <a:rPr lang="de-DE" sz="2800" i="1" baseline="-25000" dirty="0" err="1">
                <a:solidFill>
                  <a:schemeClr val="tx2"/>
                </a:solidFill>
                <a:latin typeface="+mj-lt"/>
              </a:rPr>
              <a:t>i</a:t>
            </a:r>
            <a:endParaRPr lang="de-DE" sz="2800" i="1" dirty="0">
              <a:solidFill>
                <a:schemeClr val="tx2"/>
              </a:solidFill>
              <a:latin typeface="+mj-lt"/>
            </a:endParaRPr>
          </a:p>
        </p:txBody>
      </p:sp>
      <p:sp>
        <p:nvSpPr>
          <p:cNvPr id="15" name="Textfeld 14">
            <a:extLst>
              <a:ext uri="{FF2B5EF4-FFF2-40B4-BE49-F238E27FC236}">
                <a16:creationId xmlns:a16="http://schemas.microsoft.com/office/drawing/2014/main" id="{923BD95F-1C3D-49FD-BEA1-537E6E39BC42}"/>
              </a:ext>
            </a:extLst>
          </p:cNvPr>
          <p:cNvSpPr txBox="1"/>
          <p:nvPr/>
        </p:nvSpPr>
        <p:spPr>
          <a:xfrm>
            <a:off x="2272606" y="5693931"/>
            <a:ext cx="4836308" cy="954107"/>
          </a:xfrm>
          <a:prstGeom prst="rect">
            <a:avLst/>
          </a:prstGeom>
          <a:noFill/>
        </p:spPr>
        <p:txBody>
          <a:bodyPr wrap="square" rtlCol="0">
            <a:spAutoFit/>
          </a:bodyPr>
          <a:lstStyle/>
          <a:p>
            <a:r>
              <a:rPr lang="de-DE" sz="2800" i="1" dirty="0">
                <a:solidFill>
                  <a:schemeClr val="tx2"/>
                </a:solidFill>
                <a:latin typeface="+mj-lt"/>
              </a:rPr>
              <a:t>Sende (</a:t>
            </a:r>
            <a:r>
              <a:rPr lang="de-DE" sz="2800" i="1" dirty="0" err="1">
                <a:solidFill>
                  <a:schemeClr val="tx2"/>
                </a:solidFill>
                <a:latin typeface="+mj-lt"/>
              </a:rPr>
              <a:t>K</a:t>
            </a:r>
            <a:r>
              <a:rPr lang="de-DE" sz="2800" i="1" baseline="-25000" dirty="0" err="1">
                <a:solidFill>
                  <a:schemeClr val="tx2"/>
                </a:solidFill>
                <a:latin typeface="+mj-lt"/>
              </a:rPr>
              <a:t>i</a:t>
            </a:r>
            <a:r>
              <a:rPr lang="de-DE" sz="2800" i="1" dirty="0">
                <a:solidFill>
                  <a:schemeClr val="tx2"/>
                </a:solidFill>
                <a:latin typeface="+mj-lt"/>
              </a:rPr>
              <a:t>, </a:t>
            </a:r>
            <a:r>
              <a:rPr lang="de-DE" sz="2800" i="1" dirty="0" err="1">
                <a:solidFill>
                  <a:schemeClr val="tx2"/>
                </a:solidFill>
                <a:latin typeface="+mj-lt"/>
              </a:rPr>
              <a:t>K</a:t>
            </a:r>
            <a:r>
              <a:rPr lang="de-DE" sz="2800" i="1" baseline="-25000" dirty="0" err="1">
                <a:solidFill>
                  <a:schemeClr val="tx2"/>
                </a:solidFill>
                <a:latin typeface="+mj-lt"/>
              </a:rPr>
              <a:t>i</a:t>
            </a:r>
            <a:r>
              <a:rPr lang="de-DE" sz="2800" i="1" dirty="0">
                <a:solidFill>
                  <a:schemeClr val="tx2"/>
                </a:solidFill>
                <a:latin typeface="+mj-lt"/>
              </a:rPr>
              <a:t>‘, w, </a:t>
            </a:r>
            <a:r>
              <a:rPr lang="az-Cyrl-AZ" sz="2800" i="1" dirty="0">
                <a:solidFill>
                  <a:schemeClr val="tx2"/>
                </a:solidFill>
                <a:latin typeface="+mj-lt"/>
              </a:rPr>
              <a:t>Ф</a:t>
            </a:r>
            <a:r>
              <a:rPr lang="de-DE" sz="2800" i="1" dirty="0">
                <a:solidFill>
                  <a:schemeClr val="tx2"/>
                </a:solidFill>
                <a:latin typeface="+mj-lt"/>
              </a:rPr>
              <a:t>, </a:t>
            </a:r>
            <a:r>
              <a:rPr lang="el-GR" sz="2800" i="1" dirty="0">
                <a:solidFill>
                  <a:schemeClr val="tx2"/>
                </a:solidFill>
                <a:latin typeface="+mj-lt"/>
              </a:rPr>
              <a:t>π</a:t>
            </a:r>
            <a:r>
              <a:rPr lang="de-DE" sz="2800" i="1" baseline="-25000" dirty="0">
                <a:solidFill>
                  <a:schemeClr val="tx2"/>
                </a:solidFill>
                <a:latin typeface="+mj-lt"/>
              </a:rPr>
              <a:t>i</a:t>
            </a:r>
            <a:r>
              <a:rPr lang="de-DE" sz="2800" i="1" dirty="0">
                <a:solidFill>
                  <a:schemeClr val="tx2"/>
                </a:solidFill>
                <a:latin typeface="+mj-lt"/>
              </a:rPr>
              <a:t> , l</a:t>
            </a:r>
            <a:r>
              <a:rPr lang="de-DE" sz="2800" i="1" baseline="-25000" dirty="0">
                <a:solidFill>
                  <a:schemeClr val="tx2"/>
                </a:solidFill>
                <a:latin typeface="+mj-lt"/>
              </a:rPr>
              <a:t>i</a:t>
            </a:r>
            <a:r>
              <a:rPr lang="de-DE" sz="2800" i="1" dirty="0">
                <a:solidFill>
                  <a:schemeClr val="tx2"/>
                </a:solidFill>
                <a:latin typeface="+mj-lt"/>
              </a:rPr>
              <a:t>, </a:t>
            </a:r>
            <a:r>
              <a:rPr lang="de-DE" sz="2800" i="1" dirty="0" err="1">
                <a:solidFill>
                  <a:schemeClr val="tx2"/>
                </a:solidFill>
                <a:latin typeface="+mj-lt"/>
              </a:rPr>
              <a:t>r</a:t>
            </a:r>
            <a:r>
              <a:rPr lang="de-DE" sz="2800" i="1" baseline="-25000" dirty="0" err="1">
                <a:solidFill>
                  <a:schemeClr val="tx2"/>
                </a:solidFill>
                <a:latin typeface="+mj-lt"/>
              </a:rPr>
              <a:t>i</a:t>
            </a:r>
            <a:r>
              <a:rPr lang="de-DE" sz="2800" i="1" dirty="0">
                <a:solidFill>
                  <a:schemeClr val="tx2"/>
                </a:solidFill>
                <a:latin typeface="+mj-lt"/>
              </a:rPr>
              <a:t>, </a:t>
            </a:r>
            <a:r>
              <a:rPr lang="de-DE" sz="2800" i="1" dirty="0" err="1">
                <a:solidFill>
                  <a:schemeClr val="tx2"/>
                </a:solidFill>
                <a:latin typeface="+mj-lt"/>
              </a:rPr>
              <a:t>r</a:t>
            </a:r>
            <a:r>
              <a:rPr lang="de-DE" sz="2800" i="1" baseline="-25000" dirty="0" err="1">
                <a:solidFill>
                  <a:schemeClr val="tx2"/>
                </a:solidFill>
                <a:latin typeface="+mj-lt"/>
              </a:rPr>
              <a:t>i</a:t>
            </a:r>
            <a:r>
              <a:rPr lang="de-DE" sz="2800" i="1" dirty="0">
                <a:solidFill>
                  <a:schemeClr val="tx2"/>
                </a:solidFill>
                <a:latin typeface="+mj-lt"/>
              </a:rPr>
              <a:t>‘) </a:t>
            </a:r>
          </a:p>
          <a:p>
            <a:r>
              <a:rPr lang="de-DE" sz="2800" i="1" dirty="0">
                <a:solidFill>
                  <a:schemeClr val="tx2"/>
                </a:solidFill>
                <a:latin typeface="+mj-lt"/>
              </a:rPr>
              <a:t> </a:t>
            </a:r>
          </a:p>
        </p:txBody>
      </p:sp>
      <p:sp>
        <p:nvSpPr>
          <p:cNvPr id="16" name="Textfeld 15">
            <a:extLst>
              <a:ext uri="{FF2B5EF4-FFF2-40B4-BE49-F238E27FC236}">
                <a16:creationId xmlns:a16="http://schemas.microsoft.com/office/drawing/2014/main" id="{932B1BD0-EF72-4360-9C57-4A79B8ACA03F}"/>
              </a:ext>
            </a:extLst>
          </p:cNvPr>
          <p:cNvSpPr txBox="1"/>
          <p:nvPr/>
        </p:nvSpPr>
        <p:spPr>
          <a:xfrm>
            <a:off x="2237590" y="4995262"/>
            <a:ext cx="5712609" cy="523220"/>
          </a:xfrm>
          <a:prstGeom prst="rect">
            <a:avLst/>
          </a:prstGeom>
          <a:noFill/>
        </p:spPr>
        <p:txBody>
          <a:bodyPr wrap="square" rtlCol="0">
            <a:spAutoFit/>
          </a:bodyPr>
          <a:lstStyle/>
          <a:p>
            <a:r>
              <a:rPr lang="de-DE" sz="2800" i="1" dirty="0">
                <a:solidFill>
                  <a:schemeClr val="tx2"/>
                </a:solidFill>
                <a:latin typeface="+mj-lt"/>
              </a:rPr>
              <a:t>f =(UL, 2)	45sP </a:t>
            </a:r>
            <a:r>
              <a:rPr lang="de-DE" sz="2800" i="1" dirty="0">
                <a:solidFill>
                  <a:schemeClr val="tx2"/>
                </a:solidFill>
                <a:latin typeface="+mj-lt"/>
                <a:sym typeface="Wingdings" panose="05000000000000000000" pitchFamily="2" charset="2"/>
              </a:rPr>
              <a:t>  </a:t>
            </a:r>
            <a:r>
              <a:rPr lang="de-DE" sz="2800" i="1" dirty="0">
                <a:solidFill>
                  <a:schemeClr val="tx2"/>
                </a:solidFill>
                <a:latin typeface="Calibri" panose="020F0502020204030204" pitchFamily="34" charset="0"/>
                <a:cs typeface="Calibri" panose="020F0502020204030204" pitchFamily="34" charset="0"/>
                <a:sym typeface="Wingdings" panose="05000000000000000000" pitchFamily="2" charset="2"/>
              </a:rPr>
              <a:t>∑ ∑ L U = w</a:t>
            </a:r>
            <a:endParaRPr lang="de-DE" sz="2800" i="1" dirty="0">
              <a:solidFill>
                <a:schemeClr val="tx2"/>
              </a:solidFill>
              <a:latin typeface="+mj-lt"/>
            </a:endParaRPr>
          </a:p>
        </p:txBody>
      </p:sp>
    </p:spTree>
    <p:extLst>
      <p:ext uri="{BB962C8B-B14F-4D97-AF65-F5344CB8AC3E}">
        <p14:creationId xmlns:p14="http://schemas.microsoft.com/office/powerpoint/2010/main" val="30864943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FBA6629-FFFE-4D22-817C-CC6B552A750E}"/>
              </a:ext>
            </a:extLst>
          </p:cNvPr>
          <p:cNvSpPr>
            <a:spLocks noGrp="1"/>
          </p:cNvSpPr>
          <p:nvPr>
            <p:ph idx="1"/>
          </p:nvPr>
        </p:nvSpPr>
        <p:spPr>
          <a:xfrm>
            <a:off x="1097280" y="1678317"/>
            <a:ext cx="10515600" cy="4351338"/>
          </a:xfrm>
        </p:spPr>
        <p:txBody>
          <a:bodyPr/>
          <a:lstStyle/>
          <a:p>
            <a:pPr marL="0" indent="0">
              <a:lnSpc>
                <a:spcPct val="150000"/>
              </a:lnSpc>
              <a:buNone/>
            </a:pPr>
            <a:r>
              <a:rPr lang="de-DE" dirty="0"/>
              <a:t>Ziel: Verifikation, dass der Client mit beiden Servern das selbe Passwort    </a:t>
            </a:r>
          </a:p>
          <a:p>
            <a:pPr marL="0" indent="0">
              <a:lnSpc>
                <a:spcPct val="150000"/>
              </a:lnSpc>
              <a:buNone/>
            </a:pPr>
            <a:r>
              <a:rPr lang="de-DE" dirty="0"/>
              <a:t>         und die selben Shares verwendet hat.</a:t>
            </a:r>
          </a:p>
          <a:p>
            <a:pPr marL="0" indent="0">
              <a:lnSpc>
                <a:spcPct val="150000"/>
              </a:lnSpc>
              <a:buNone/>
            </a:pPr>
            <a:endParaRPr lang="de-DE" dirty="0"/>
          </a:p>
          <a:p>
            <a:pPr marL="0" indent="0">
              <a:lnSpc>
                <a:spcPct val="150000"/>
              </a:lnSpc>
              <a:buNone/>
            </a:pPr>
            <a:r>
              <a:rPr lang="de-DE" dirty="0"/>
              <a:t>Mithilfe der in der „1. Phase Client Vorbereitung“ erzeugten </a:t>
            </a:r>
            <a:r>
              <a:rPr lang="de-DE" dirty="0" err="1"/>
              <a:t>Commitments</a:t>
            </a:r>
            <a:r>
              <a:rPr lang="de-DE" dirty="0"/>
              <a:t> für die Shares C</a:t>
            </a:r>
            <a:r>
              <a:rPr lang="de-DE" baseline="-25000" dirty="0"/>
              <a:t>0</a:t>
            </a:r>
            <a:r>
              <a:rPr lang="de-DE" dirty="0"/>
              <a:t>, C</a:t>
            </a:r>
            <a:r>
              <a:rPr lang="de-DE" baseline="-25000" dirty="0"/>
              <a:t>1</a:t>
            </a:r>
            <a:r>
              <a:rPr lang="de-DE" dirty="0"/>
              <a:t> und das Passwort P</a:t>
            </a:r>
            <a:r>
              <a:rPr lang="de-DE" baseline="-25000" dirty="0"/>
              <a:t>0</a:t>
            </a:r>
            <a:r>
              <a:rPr lang="de-DE" dirty="0"/>
              <a:t>, P</a:t>
            </a:r>
            <a:r>
              <a:rPr lang="de-DE" baseline="-25000" dirty="0"/>
              <a:t>1</a:t>
            </a:r>
            <a:r>
              <a:rPr lang="de-DE" dirty="0"/>
              <a:t> wird überprüft, ob beide Server das selbe Passwort erhalten haben.</a:t>
            </a:r>
          </a:p>
        </p:txBody>
      </p:sp>
      <p:sp>
        <p:nvSpPr>
          <p:cNvPr id="3" name="Datumsplatzhalter 2">
            <a:extLst>
              <a:ext uri="{FF2B5EF4-FFF2-40B4-BE49-F238E27FC236}">
                <a16:creationId xmlns:a16="http://schemas.microsoft.com/office/drawing/2014/main" id="{DA9FD812-60BA-4A40-9381-4EB7D12A8D02}"/>
              </a:ext>
            </a:extLst>
          </p:cNvPr>
          <p:cNvSpPr>
            <a:spLocks noGrp="1"/>
          </p:cNvSpPr>
          <p:nvPr>
            <p:ph type="dt" sz="half" idx="10"/>
          </p:nvPr>
        </p:nvSpPr>
        <p:spPr/>
        <p:txBody>
          <a:bodyPr/>
          <a:lstStyle/>
          <a:p>
            <a:fld id="{28D50BB7-E2B5-4873-9F23-4433FF9FF057}" type="datetime1">
              <a:rPr lang="de-DE" smtClean="0"/>
              <a:t>10.01.2018</a:t>
            </a:fld>
            <a:endParaRPr lang="en-US" dirty="0"/>
          </a:p>
        </p:txBody>
      </p:sp>
      <p:sp>
        <p:nvSpPr>
          <p:cNvPr id="4" name="Fußzeilenplatzhalter 3">
            <a:extLst>
              <a:ext uri="{FF2B5EF4-FFF2-40B4-BE49-F238E27FC236}">
                <a16:creationId xmlns:a16="http://schemas.microsoft.com/office/drawing/2014/main" id="{8D018599-B0FB-4D1F-8F71-E15F5419AD3A}"/>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136F4334-2CBC-41DF-9DF3-708F5F258E17}"/>
              </a:ext>
            </a:extLst>
          </p:cNvPr>
          <p:cNvSpPr>
            <a:spLocks noGrp="1"/>
          </p:cNvSpPr>
          <p:nvPr>
            <p:ph type="sldNum" sz="quarter" idx="4"/>
          </p:nvPr>
        </p:nvSpPr>
        <p:spPr/>
        <p:txBody>
          <a:bodyPr/>
          <a:lstStyle/>
          <a:p>
            <a:fld id="{95B0EFA8-D4E6-438F-A5A4-BE862A6AB6EC}" type="slidenum">
              <a:rPr lang="en-US" smtClean="0"/>
              <a:pPr/>
              <a:t>39</a:t>
            </a:fld>
            <a:endParaRPr lang="en-US" dirty="0"/>
          </a:p>
        </p:txBody>
      </p:sp>
      <p:sp>
        <p:nvSpPr>
          <p:cNvPr id="6" name="Titel 5">
            <a:extLst>
              <a:ext uri="{FF2B5EF4-FFF2-40B4-BE49-F238E27FC236}">
                <a16:creationId xmlns:a16="http://schemas.microsoft.com/office/drawing/2014/main" id="{705DADED-9E2D-4EEE-ADB4-E9328C0DC6B1}"/>
              </a:ext>
            </a:extLst>
          </p:cNvPr>
          <p:cNvSpPr>
            <a:spLocks noGrp="1"/>
          </p:cNvSpPr>
          <p:nvPr>
            <p:ph type="title"/>
          </p:nvPr>
        </p:nvSpPr>
        <p:spPr/>
        <p:txBody>
          <a:bodyPr/>
          <a:lstStyle/>
          <a:p>
            <a:r>
              <a:rPr lang="de-DE" dirty="0"/>
              <a:t>2BPR – Share Verifikation</a:t>
            </a:r>
          </a:p>
        </p:txBody>
      </p:sp>
      <p:sp>
        <p:nvSpPr>
          <p:cNvPr id="7" name="Rechteck 6">
            <a:extLst>
              <a:ext uri="{FF2B5EF4-FFF2-40B4-BE49-F238E27FC236}">
                <a16:creationId xmlns:a16="http://schemas.microsoft.com/office/drawing/2014/main" id="{71535F14-968A-41F5-B610-408F68A2D2C8}"/>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0C25CEFB-305F-4B38-8F45-3A42826F9023}"/>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B84CF8D6-431F-421C-9AA9-1D3F1683D95C}"/>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852566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DE79A12-0E27-4136-93A2-A43F2FBCB14A}"/>
              </a:ext>
            </a:extLst>
          </p:cNvPr>
          <p:cNvSpPr>
            <a:spLocks noGrp="1"/>
          </p:cNvSpPr>
          <p:nvPr>
            <p:ph idx="1"/>
          </p:nvPr>
        </p:nvSpPr>
        <p:spPr>
          <a:xfrm>
            <a:off x="1160123" y="1717345"/>
            <a:ext cx="9995558" cy="4351338"/>
          </a:xfrm>
        </p:spPr>
        <p:txBody>
          <a:bodyPr>
            <a:normAutofit/>
          </a:bodyPr>
          <a:lstStyle/>
          <a:p>
            <a:pPr marL="0" indent="0" algn="ctr">
              <a:lnSpc>
                <a:spcPct val="150000"/>
              </a:lnSpc>
              <a:buNone/>
            </a:pPr>
            <a:r>
              <a:rPr lang="de-DE" sz="3100" i="1" dirty="0"/>
              <a:t>Wie sichert man Multi-User-Systeme gegen Missbrauch ab?</a:t>
            </a:r>
          </a:p>
        </p:txBody>
      </p:sp>
      <p:sp>
        <p:nvSpPr>
          <p:cNvPr id="3" name="Datumsplatzhalter 2">
            <a:extLst>
              <a:ext uri="{FF2B5EF4-FFF2-40B4-BE49-F238E27FC236}">
                <a16:creationId xmlns:a16="http://schemas.microsoft.com/office/drawing/2014/main" id="{1E628554-CEAA-46DB-AC58-601EE9DF2468}"/>
              </a:ext>
            </a:extLst>
          </p:cNvPr>
          <p:cNvSpPr>
            <a:spLocks noGrp="1"/>
          </p:cNvSpPr>
          <p:nvPr>
            <p:ph type="dt" sz="half" idx="10"/>
          </p:nvPr>
        </p:nvSpPr>
        <p:spPr/>
        <p:txBody>
          <a:bodyPr/>
          <a:lstStyle/>
          <a:p>
            <a:fld id="{28D50BB7-E2B5-4873-9F23-4433FF9FF057}" type="datetime1">
              <a:rPr lang="de-DE" smtClean="0"/>
              <a:t>10.01.2018</a:t>
            </a:fld>
            <a:endParaRPr lang="en-US" dirty="0"/>
          </a:p>
        </p:txBody>
      </p:sp>
      <p:sp>
        <p:nvSpPr>
          <p:cNvPr id="4" name="Fußzeilenplatzhalter 3">
            <a:extLst>
              <a:ext uri="{FF2B5EF4-FFF2-40B4-BE49-F238E27FC236}">
                <a16:creationId xmlns:a16="http://schemas.microsoft.com/office/drawing/2014/main" id="{169815EE-174B-4C3B-875A-FDEBEE14678F}"/>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6B8401F5-8ED8-4656-9235-6892FEA927D3}"/>
              </a:ext>
            </a:extLst>
          </p:cNvPr>
          <p:cNvSpPr>
            <a:spLocks noGrp="1"/>
          </p:cNvSpPr>
          <p:nvPr>
            <p:ph type="sldNum" sz="quarter" idx="4"/>
          </p:nvPr>
        </p:nvSpPr>
        <p:spPr/>
        <p:txBody>
          <a:bodyPr/>
          <a:lstStyle/>
          <a:p>
            <a:fld id="{95B0EFA8-D4E6-438F-A5A4-BE862A6AB6EC}" type="slidenum">
              <a:rPr lang="en-US" smtClean="0"/>
              <a:pPr/>
              <a:t>4</a:t>
            </a:fld>
            <a:endParaRPr lang="en-US" dirty="0"/>
          </a:p>
        </p:txBody>
      </p:sp>
      <p:sp>
        <p:nvSpPr>
          <p:cNvPr id="6" name="Titel 5">
            <a:extLst>
              <a:ext uri="{FF2B5EF4-FFF2-40B4-BE49-F238E27FC236}">
                <a16:creationId xmlns:a16="http://schemas.microsoft.com/office/drawing/2014/main" id="{58E27614-E8CE-4B80-A266-FCB80C05FAEF}"/>
              </a:ext>
            </a:extLst>
          </p:cNvPr>
          <p:cNvSpPr>
            <a:spLocks noGrp="1"/>
          </p:cNvSpPr>
          <p:nvPr>
            <p:ph type="title"/>
          </p:nvPr>
        </p:nvSpPr>
        <p:spPr/>
        <p:txBody>
          <a:bodyPr/>
          <a:lstStyle/>
          <a:p>
            <a:r>
              <a:rPr lang="de-DE" dirty="0"/>
              <a:t>Hintergrund</a:t>
            </a:r>
          </a:p>
        </p:txBody>
      </p:sp>
      <p:grpSp>
        <p:nvGrpSpPr>
          <p:cNvPr id="35" name="Gruppieren 34">
            <a:extLst>
              <a:ext uri="{FF2B5EF4-FFF2-40B4-BE49-F238E27FC236}">
                <a16:creationId xmlns:a16="http://schemas.microsoft.com/office/drawing/2014/main" id="{7046EBBD-4522-42AB-8091-1667B174FA05}"/>
              </a:ext>
            </a:extLst>
          </p:cNvPr>
          <p:cNvGrpSpPr/>
          <p:nvPr/>
        </p:nvGrpSpPr>
        <p:grpSpPr>
          <a:xfrm>
            <a:off x="1636098" y="3488634"/>
            <a:ext cx="8919805" cy="1226933"/>
            <a:chOff x="1722795" y="2574520"/>
            <a:chExt cx="8919805" cy="1226933"/>
          </a:xfrm>
        </p:grpSpPr>
        <p:grpSp>
          <p:nvGrpSpPr>
            <p:cNvPr id="19" name="Gruppieren 18">
              <a:extLst>
                <a:ext uri="{FF2B5EF4-FFF2-40B4-BE49-F238E27FC236}">
                  <a16:creationId xmlns:a16="http://schemas.microsoft.com/office/drawing/2014/main" id="{84B6A1A3-7322-4BB0-B6A1-3B38EF844C78}"/>
                </a:ext>
              </a:extLst>
            </p:cNvPr>
            <p:cNvGrpSpPr/>
            <p:nvPr/>
          </p:nvGrpSpPr>
          <p:grpSpPr>
            <a:xfrm>
              <a:off x="1722795" y="2604965"/>
              <a:ext cx="1153552" cy="1175108"/>
              <a:chOff x="1722795" y="2583586"/>
              <a:chExt cx="1153552" cy="1175108"/>
            </a:xfrm>
          </p:grpSpPr>
          <p:grpSp>
            <p:nvGrpSpPr>
              <p:cNvPr id="16" name="Gruppieren 15">
                <a:extLst>
                  <a:ext uri="{FF2B5EF4-FFF2-40B4-BE49-F238E27FC236}">
                    <a16:creationId xmlns:a16="http://schemas.microsoft.com/office/drawing/2014/main" id="{6D8797AA-11D6-462D-A418-9C394B72B3AA}"/>
                  </a:ext>
                </a:extLst>
              </p:cNvPr>
              <p:cNvGrpSpPr/>
              <p:nvPr/>
            </p:nvGrpSpPr>
            <p:grpSpPr>
              <a:xfrm>
                <a:off x="1722795" y="2583586"/>
                <a:ext cx="1153552" cy="1175108"/>
                <a:chOff x="1561513" y="2453641"/>
                <a:chExt cx="1547447" cy="1547447"/>
              </a:xfrm>
            </p:grpSpPr>
            <p:pic>
              <p:nvPicPr>
                <p:cNvPr id="17" name="Picture 2" descr="Bildergebnis für Icon solution">
                  <a:extLst>
                    <a:ext uri="{FF2B5EF4-FFF2-40B4-BE49-F238E27FC236}">
                      <a16:creationId xmlns:a16="http://schemas.microsoft.com/office/drawing/2014/main" id="{13BF7698-69B0-49E0-B23A-227CE55AD7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1513" y="2453641"/>
                  <a:ext cx="1547447" cy="154744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18" name="Freihand 17">
                      <a:extLst>
                        <a:ext uri="{FF2B5EF4-FFF2-40B4-BE49-F238E27FC236}">
                          <a16:creationId xmlns:a16="http://schemas.microsoft.com/office/drawing/2014/main" id="{686FCDB4-9A65-4793-BC7D-418275D2D8A2}"/>
                        </a:ext>
                      </a:extLst>
                    </p14:cNvPr>
                    <p14:cNvContentPartPr/>
                    <p14:nvPr/>
                  </p14:nvContentPartPr>
                  <p14:xfrm>
                    <a:off x="2147610" y="3007564"/>
                    <a:ext cx="284040" cy="307800"/>
                  </p14:xfrm>
                </p:contentPart>
              </mc:Choice>
              <mc:Fallback xmlns="">
                <p:pic>
                  <p:nvPicPr>
                    <p:cNvPr id="18" name="Freihand 17">
                      <a:extLst>
                        <a:ext uri="{FF2B5EF4-FFF2-40B4-BE49-F238E27FC236}">
                          <a16:creationId xmlns:a16="http://schemas.microsoft.com/office/drawing/2014/main" id="{686FCDB4-9A65-4793-BC7D-418275D2D8A2}"/>
                        </a:ext>
                      </a:extLst>
                    </p:cNvPr>
                    <p:cNvPicPr/>
                    <p:nvPr/>
                  </p:nvPicPr>
                  <p:blipFill>
                    <a:blip r:embed="rId5"/>
                    <a:stretch>
                      <a:fillRect/>
                    </a:stretch>
                  </p:blipFill>
                  <p:spPr>
                    <a:xfrm>
                      <a:off x="2063074" y="2925168"/>
                      <a:ext cx="452628" cy="473065"/>
                    </a:xfrm>
                    <a:prstGeom prst="rect">
                      <a:avLst/>
                    </a:prstGeom>
                  </p:spPr>
                </p:pic>
              </mc:Fallback>
            </mc:AlternateContent>
          </p:grpSp>
          <p:sp>
            <p:nvSpPr>
              <p:cNvPr id="10" name="Textfeld 9">
                <a:extLst>
                  <a:ext uri="{FF2B5EF4-FFF2-40B4-BE49-F238E27FC236}">
                    <a16:creationId xmlns:a16="http://schemas.microsoft.com/office/drawing/2014/main" id="{8E6E3B30-7BA7-4BFA-AD8B-D5C1D4189834}"/>
                  </a:ext>
                </a:extLst>
              </p:cNvPr>
              <p:cNvSpPr txBox="1"/>
              <p:nvPr/>
            </p:nvSpPr>
            <p:spPr>
              <a:xfrm>
                <a:off x="2092325" y="2847975"/>
                <a:ext cx="765175" cy="646331"/>
              </a:xfrm>
              <a:prstGeom prst="rect">
                <a:avLst/>
              </a:prstGeom>
              <a:noFill/>
            </p:spPr>
            <p:txBody>
              <a:bodyPr wrap="square" rtlCol="0">
                <a:spAutoFit/>
              </a:bodyPr>
              <a:lstStyle/>
              <a:p>
                <a:r>
                  <a:rPr lang="de-DE" sz="3600" b="1" dirty="0">
                    <a:solidFill>
                      <a:srgbClr val="FFC000"/>
                    </a:solidFill>
                  </a:rPr>
                  <a:t>1</a:t>
                </a:r>
              </a:p>
            </p:txBody>
          </p:sp>
        </p:grpSp>
        <p:grpSp>
          <p:nvGrpSpPr>
            <p:cNvPr id="21" name="Gruppieren 20">
              <a:extLst>
                <a:ext uri="{FF2B5EF4-FFF2-40B4-BE49-F238E27FC236}">
                  <a16:creationId xmlns:a16="http://schemas.microsoft.com/office/drawing/2014/main" id="{878FDA67-E212-4083-8FE8-E41F00440F17}"/>
                </a:ext>
              </a:extLst>
            </p:cNvPr>
            <p:cNvGrpSpPr/>
            <p:nvPr/>
          </p:nvGrpSpPr>
          <p:grpSpPr>
            <a:xfrm>
              <a:off x="3086100" y="2583586"/>
              <a:ext cx="4457700" cy="1217867"/>
              <a:chOff x="3086100" y="2583586"/>
              <a:chExt cx="4457700" cy="1217867"/>
            </a:xfrm>
          </p:grpSpPr>
          <p:sp>
            <p:nvSpPr>
              <p:cNvPr id="20" name="Textfeld 19">
                <a:extLst>
                  <a:ext uri="{FF2B5EF4-FFF2-40B4-BE49-F238E27FC236}">
                    <a16:creationId xmlns:a16="http://schemas.microsoft.com/office/drawing/2014/main" id="{08F02867-A7B0-428B-9632-A9F7615E915B}"/>
                  </a:ext>
                </a:extLst>
              </p:cNvPr>
              <p:cNvSpPr txBox="1"/>
              <p:nvPr/>
            </p:nvSpPr>
            <p:spPr>
              <a:xfrm>
                <a:off x="3086100" y="2583586"/>
                <a:ext cx="4457700" cy="400110"/>
              </a:xfrm>
              <a:prstGeom prst="rect">
                <a:avLst/>
              </a:prstGeom>
              <a:noFill/>
            </p:spPr>
            <p:txBody>
              <a:bodyPr wrap="square" rtlCol="0">
                <a:spAutoFit/>
              </a:bodyPr>
              <a:lstStyle/>
              <a:p>
                <a:r>
                  <a:rPr lang="de-DE" sz="2000" dirty="0"/>
                  <a:t>Lange Passwörter</a:t>
                </a:r>
              </a:p>
            </p:txBody>
          </p:sp>
          <p:sp>
            <p:nvSpPr>
              <p:cNvPr id="22" name="Textfeld 21">
                <a:extLst>
                  <a:ext uri="{FF2B5EF4-FFF2-40B4-BE49-F238E27FC236}">
                    <a16:creationId xmlns:a16="http://schemas.microsoft.com/office/drawing/2014/main" id="{818B913B-E15C-4F9C-ACBC-DD1F5B54EFBF}"/>
                  </a:ext>
                </a:extLst>
              </p:cNvPr>
              <p:cNvSpPr txBox="1"/>
              <p:nvPr/>
            </p:nvSpPr>
            <p:spPr>
              <a:xfrm>
                <a:off x="3086100" y="2992464"/>
                <a:ext cx="4457700" cy="400110"/>
              </a:xfrm>
              <a:prstGeom prst="rect">
                <a:avLst/>
              </a:prstGeom>
              <a:noFill/>
            </p:spPr>
            <p:txBody>
              <a:bodyPr wrap="square" rtlCol="0">
                <a:spAutoFit/>
              </a:bodyPr>
              <a:lstStyle/>
              <a:p>
                <a:r>
                  <a:rPr lang="de-DE" sz="2000" dirty="0"/>
                  <a:t>Sonderzeichen &amp; Zahlen</a:t>
                </a:r>
              </a:p>
            </p:txBody>
          </p:sp>
          <p:sp>
            <p:nvSpPr>
              <p:cNvPr id="23" name="Textfeld 22">
                <a:extLst>
                  <a:ext uri="{FF2B5EF4-FFF2-40B4-BE49-F238E27FC236}">
                    <a16:creationId xmlns:a16="http://schemas.microsoft.com/office/drawing/2014/main" id="{8AE6062B-4251-45C4-B955-A75BD3CF33B7}"/>
                  </a:ext>
                </a:extLst>
              </p:cNvPr>
              <p:cNvSpPr txBox="1"/>
              <p:nvPr/>
            </p:nvSpPr>
            <p:spPr>
              <a:xfrm>
                <a:off x="3086100" y="3401343"/>
                <a:ext cx="4457700" cy="400110"/>
              </a:xfrm>
              <a:prstGeom prst="rect">
                <a:avLst/>
              </a:prstGeom>
              <a:noFill/>
            </p:spPr>
            <p:txBody>
              <a:bodyPr wrap="square" rtlCol="0">
                <a:spAutoFit/>
              </a:bodyPr>
              <a:lstStyle/>
              <a:p>
                <a:r>
                  <a:rPr lang="de-DE" sz="2000" dirty="0"/>
                  <a:t>Regelmäßiges Ändern</a:t>
                </a:r>
              </a:p>
            </p:txBody>
          </p:sp>
        </p:grpSp>
        <p:sp>
          <p:nvSpPr>
            <p:cNvPr id="24" name="Gewitterblitz 23">
              <a:extLst>
                <a:ext uri="{FF2B5EF4-FFF2-40B4-BE49-F238E27FC236}">
                  <a16:creationId xmlns:a16="http://schemas.microsoft.com/office/drawing/2014/main" id="{5F8D9309-9BA9-4C0A-AFDA-751DC006A01F}"/>
                </a:ext>
              </a:extLst>
            </p:cNvPr>
            <p:cNvSpPr/>
            <p:nvPr/>
          </p:nvSpPr>
          <p:spPr>
            <a:xfrm rot="898299">
              <a:off x="6731410" y="2724419"/>
              <a:ext cx="657405" cy="814280"/>
            </a:xfrm>
            <a:prstGeom prst="lightningBolt">
              <a:avLst/>
            </a:prstGeom>
            <a:solidFill>
              <a:srgbClr val="FFC000"/>
            </a:solidFill>
            <a:ln w="5715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39" name="Gruppieren 38">
              <a:extLst>
                <a:ext uri="{FF2B5EF4-FFF2-40B4-BE49-F238E27FC236}">
                  <a16:creationId xmlns:a16="http://schemas.microsoft.com/office/drawing/2014/main" id="{C7D4D10D-F31D-443F-B5A9-5ECA530D59A6}"/>
                </a:ext>
              </a:extLst>
            </p:cNvPr>
            <p:cNvGrpSpPr/>
            <p:nvPr/>
          </p:nvGrpSpPr>
          <p:grpSpPr>
            <a:xfrm>
              <a:off x="7470138" y="2574520"/>
              <a:ext cx="3172462" cy="1217867"/>
              <a:chOff x="3086100" y="2583586"/>
              <a:chExt cx="3172462" cy="1217867"/>
            </a:xfrm>
          </p:grpSpPr>
          <p:sp>
            <p:nvSpPr>
              <p:cNvPr id="40" name="Textfeld 39">
                <a:extLst>
                  <a:ext uri="{FF2B5EF4-FFF2-40B4-BE49-F238E27FC236}">
                    <a16:creationId xmlns:a16="http://schemas.microsoft.com/office/drawing/2014/main" id="{58D62C8A-370A-403A-96EF-7E2C650B076E}"/>
                  </a:ext>
                </a:extLst>
              </p:cNvPr>
              <p:cNvSpPr txBox="1"/>
              <p:nvPr/>
            </p:nvSpPr>
            <p:spPr>
              <a:xfrm>
                <a:off x="3086100" y="2583586"/>
                <a:ext cx="2999067" cy="400110"/>
              </a:xfrm>
              <a:prstGeom prst="rect">
                <a:avLst/>
              </a:prstGeom>
              <a:noFill/>
            </p:spPr>
            <p:txBody>
              <a:bodyPr wrap="square" rtlCol="0">
                <a:spAutoFit/>
              </a:bodyPr>
              <a:lstStyle/>
              <a:p>
                <a:r>
                  <a:rPr lang="de-DE" sz="2000" dirty="0"/>
                  <a:t>Kontrolle der Richtlinien</a:t>
                </a:r>
              </a:p>
            </p:txBody>
          </p:sp>
          <p:sp>
            <p:nvSpPr>
              <p:cNvPr id="41" name="Textfeld 40">
                <a:extLst>
                  <a:ext uri="{FF2B5EF4-FFF2-40B4-BE49-F238E27FC236}">
                    <a16:creationId xmlns:a16="http://schemas.microsoft.com/office/drawing/2014/main" id="{2053E6B1-4A2A-4108-AA03-B5C58B29939D}"/>
                  </a:ext>
                </a:extLst>
              </p:cNvPr>
              <p:cNvSpPr txBox="1"/>
              <p:nvPr/>
            </p:nvSpPr>
            <p:spPr>
              <a:xfrm>
                <a:off x="3086100" y="2992464"/>
                <a:ext cx="3172462" cy="400110"/>
              </a:xfrm>
              <a:prstGeom prst="rect">
                <a:avLst/>
              </a:prstGeom>
              <a:noFill/>
            </p:spPr>
            <p:txBody>
              <a:bodyPr wrap="square" rtlCol="0">
                <a:spAutoFit/>
              </a:bodyPr>
              <a:lstStyle/>
              <a:p>
                <a:r>
                  <a:rPr lang="de-DE" sz="2000" dirty="0"/>
                  <a:t>Plain Passwort Datenbanken</a:t>
                </a:r>
              </a:p>
            </p:txBody>
          </p:sp>
          <p:sp>
            <p:nvSpPr>
              <p:cNvPr id="42" name="Textfeld 41">
                <a:extLst>
                  <a:ext uri="{FF2B5EF4-FFF2-40B4-BE49-F238E27FC236}">
                    <a16:creationId xmlns:a16="http://schemas.microsoft.com/office/drawing/2014/main" id="{8C9705EF-3047-4481-937A-4A2FFED6079F}"/>
                  </a:ext>
                </a:extLst>
              </p:cNvPr>
              <p:cNvSpPr txBox="1"/>
              <p:nvPr/>
            </p:nvSpPr>
            <p:spPr>
              <a:xfrm>
                <a:off x="3086100" y="3401343"/>
                <a:ext cx="3172462" cy="400110"/>
              </a:xfrm>
              <a:prstGeom prst="rect">
                <a:avLst/>
              </a:prstGeom>
              <a:noFill/>
            </p:spPr>
            <p:txBody>
              <a:bodyPr wrap="square" rtlCol="0">
                <a:spAutoFit/>
              </a:bodyPr>
              <a:lstStyle/>
              <a:p>
                <a:r>
                  <a:rPr lang="de-DE" sz="2000" dirty="0" err="1"/>
                  <a:t>Passworthashes</a:t>
                </a:r>
                <a:r>
                  <a:rPr lang="de-DE" sz="2000" dirty="0"/>
                  <a:t> nicht sicher</a:t>
                </a:r>
              </a:p>
            </p:txBody>
          </p:sp>
        </p:grpSp>
      </p:grpSp>
      <p:sp>
        <p:nvSpPr>
          <p:cNvPr id="28" name="Rechteck 27">
            <a:extLst>
              <a:ext uri="{FF2B5EF4-FFF2-40B4-BE49-F238E27FC236}">
                <a16:creationId xmlns:a16="http://schemas.microsoft.com/office/drawing/2014/main" id="{D0F80245-B44A-4A00-BC14-6FF50E2CC128}"/>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9" name="Gleichschenkliges Dreieck 28">
            <a:extLst>
              <a:ext uri="{FF2B5EF4-FFF2-40B4-BE49-F238E27FC236}">
                <a16:creationId xmlns:a16="http://schemas.microsoft.com/office/drawing/2014/main" id="{936D5029-B4E6-4BED-A4AE-44B7EC012F19}"/>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0" name="Textfeld 9">
            <a:extLst>
              <a:ext uri="{FF2B5EF4-FFF2-40B4-BE49-F238E27FC236}">
                <a16:creationId xmlns:a16="http://schemas.microsoft.com/office/drawing/2014/main" id="{40B92B6E-E624-4C01-9307-C34D058FDD63}"/>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1</a:t>
            </a:r>
          </a:p>
        </p:txBody>
      </p:sp>
    </p:spTree>
    <p:extLst>
      <p:ext uri="{BB962C8B-B14F-4D97-AF65-F5344CB8AC3E}">
        <p14:creationId xmlns:p14="http://schemas.microsoft.com/office/powerpoint/2010/main" val="301351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FBA6629-FFFE-4D22-817C-CC6B552A750E}"/>
              </a:ext>
            </a:extLst>
          </p:cNvPr>
          <p:cNvSpPr>
            <a:spLocks noGrp="1"/>
          </p:cNvSpPr>
          <p:nvPr>
            <p:ph idx="1"/>
          </p:nvPr>
        </p:nvSpPr>
        <p:spPr>
          <a:xfrm>
            <a:off x="1097279" y="1678317"/>
            <a:ext cx="10528663" cy="4351338"/>
          </a:xfrm>
        </p:spPr>
        <p:txBody>
          <a:bodyPr>
            <a:normAutofit fontScale="92500" lnSpcReduction="20000"/>
          </a:bodyPr>
          <a:lstStyle/>
          <a:p>
            <a:pPr marL="0" indent="0">
              <a:lnSpc>
                <a:spcPct val="120000"/>
              </a:lnSpc>
              <a:buNone/>
              <a:tabLst>
                <a:tab pos="809625" algn="l"/>
              </a:tabLst>
            </a:pPr>
            <a:r>
              <a:rPr lang="de-DE" dirty="0"/>
              <a:t>3.1	Server</a:t>
            </a:r>
            <a:r>
              <a:rPr lang="de-DE" baseline="-25000" dirty="0"/>
              <a:t>0</a:t>
            </a:r>
            <a:r>
              <a:rPr lang="de-DE" dirty="0"/>
              <a:t> deckt das </a:t>
            </a:r>
            <a:r>
              <a:rPr lang="de-DE" dirty="0" err="1"/>
              <a:t>Commitment</a:t>
            </a:r>
            <a:r>
              <a:rPr lang="de-DE" dirty="0"/>
              <a:t> zum Passwort auf mit Share</a:t>
            </a:r>
            <a:r>
              <a:rPr lang="de-DE" baseline="-25000" dirty="0"/>
              <a:t>0</a:t>
            </a:r>
            <a:endParaRPr lang="de-DE" dirty="0"/>
          </a:p>
          <a:p>
            <a:pPr marL="0" indent="0">
              <a:lnSpc>
                <a:spcPct val="220000"/>
              </a:lnSpc>
              <a:buNone/>
              <a:tabLst>
                <a:tab pos="809625" algn="l"/>
              </a:tabLst>
            </a:pPr>
            <a:r>
              <a:rPr lang="de-DE" dirty="0"/>
              <a:t>3.2	Server</a:t>
            </a:r>
            <a:r>
              <a:rPr lang="de-DE" baseline="-25000" dirty="0"/>
              <a:t>0 </a:t>
            </a:r>
            <a:r>
              <a:rPr lang="de-DE" dirty="0"/>
              <a:t>sendet den aufgedeckten Wert an Server</a:t>
            </a:r>
            <a:r>
              <a:rPr lang="de-DE" baseline="-25000" dirty="0"/>
              <a:t>1</a:t>
            </a:r>
            <a:endParaRPr lang="de-DE" dirty="0"/>
          </a:p>
          <a:p>
            <a:pPr marL="0" indent="0">
              <a:lnSpc>
                <a:spcPct val="220000"/>
              </a:lnSpc>
              <a:buNone/>
              <a:tabLst>
                <a:tab pos="809625" algn="l"/>
              </a:tabLst>
            </a:pPr>
            <a:r>
              <a:rPr lang="de-DE" dirty="0"/>
              <a:t>3.3	Server</a:t>
            </a:r>
            <a:r>
              <a:rPr lang="de-DE" baseline="-25000" dirty="0"/>
              <a:t>1</a:t>
            </a:r>
            <a:r>
              <a:rPr lang="de-DE" dirty="0"/>
              <a:t> deckt das </a:t>
            </a:r>
            <a:r>
              <a:rPr lang="de-DE" dirty="0" err="1"/>
              <a:t>Commitment</a:t>
            </a:r>
            <a:r>
              <a:rPr lang="de-DE" dirty="0"/>
              <a:t> zum Passwort auf mit Share</a:t>
            </a:r>
            <a:r>
              <a:rPr lang="de-DE" baseline="-25000" dirty="0"/>
              <a:t>1</a:t>
            </a:r>
            <a:endParaRPr lang="de-DE" dirty="0"/>
          </a:p>
          <a:p>
            <a:pPr marL="0" indent="0">
              <a:lnSpc>
                <a:spcPct val="220000"/>
              </a:lnSpc>
              <a:buNone/>
              <a:tabLst>
                <a:tab pos="809625" algn="l"/>
              </a:tabLst>
            </a:pPr>
            <a:r>
              <a:rPr lang="de-DE" dirty="0"/>
              <a:t>3.4	Server</a:t>
            </a:r>
            <a:r>
              <a:rPr lang="de-DE" baseline="-25000" dirty="0"/>
              <a:t>1 </a:t>
            </a:r>
            <a:r>
              <a:rPr lang="de-DE" dirty="0"/>
              <a:t>sendet den aufgedeckten Wert an Server</a:t>
            </a:r>
            <a:r>
              <a:rPr lang="de-DE" baseline="-25000" dirty="0"/>
              <a:t>0</a:t>
            </a:r>
          </a:p>
          <a:p>
            <a:pPr marL="0" indent="0">
              <a:lnSpc>
                <a:spcPct val="220000"/>
              </a:lnSpc>
              <a:buNone/>
              <a:tabLst>
                <a:tab pos="809625" algn="l"/>
              </a:tabLst>
            </a:pPr>
            <a:r>
              <a:rPr lang="de-DE" dirty="0"/>
              <a:t>3.5	Server</a:t>
            </a:r>
            <a:r>
              <a:rPr lang="de-DE" baseline="-25000" dirty="0"/>
              <a:t>0</a:t>
            </a:r>
            <a:r>
              <a:rPr lang="de-DE" dirty="0"/>
              <a:t> und Server</a:t>
            </a:r>
            <a:r>
              <a:rPr lang="de-DE" baseline="-25000" dirty="0"/>
              <a:t>1</a:t>
            </a:r>
            <a:r>
              <a:rPr lang="de-DE" dirty="0"/>
              <a:t> überprüfen die </a:t>
            </a:r>
            <a:r>
              <a:rPr lang="de-DE" dirty="0" err="1"/>
              <a:t>Commitments</a:t>
            </a:r>
            <a:r>
              <a:rPr lang="de-DE" dirty="0"/>
              <a:t> auf Korrektheit</a:t>
            </a:r>
          </a:p>
        </p:txBody>
      </p:sp>
      <p:sp>
        <p:nvSpPr>
          <p:cNvPr id="3" name="Datumsplatzhalter 2">
            <a:extLst>
              <a:ext uri="{FF2B5EF4-FFF2-40B4-BE49-F238E27FC236}">
                <a16:creationId xmlns:a16="http://schemas.microsoft.com/office/drawing/2014/main" id="{DA9FD812-60BA-4A40-9381-4EB7D12A8D02}"/>
              </a:ext>
            </a:extLst>
          </p:cNvPr>
          <p:cNvSpPr>
            <a:spLocks noGrp="1"/>
          </p:cNvSpPr>
          <p:nvPr>
            <p:ph type="dt" sz="half" idx="10"/>
          </p:nvPr>
        </p:nvSpPr>
        <p:spPr/>
        <p:txBody>
          <a:bodyPr/>
          <a:lstStyle/>
          <a:p>
            <a:fld id="{28D50BB7-E2B5-4873-9F23-4433FF9FF057}" type="datetime1">
              <a:rPr lang="de-DE" smtClean="0"/>
              <a:t>10.01.2018</a:t>
            </a:fld>
            <a:endParaRPr lang="en-US" dirty="0"/>
          </a:p>
        </p:txBody>
      </p:sp>
      <p:sp>
        <p:nvSpPr>
          <p:cNvPr id="4" name="Fußzeilenplatzhalter 3">
            <a:extLst>
              <a:ext uri="{FF2B5EF4-FFF2-40B4-BE49-F238E27FC236}">
                <a16:creationId xmlns:a16="http://schemas.microsoft.com/office/drawing/2014/main" id="{8D018599-B0FB-4D1F-8F71-E15F5419AD3A}"/>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136F4334-2CBC-41DF-9DF3-708F5F258E17}"/>
              </a:ext>
            </a:extLst>
          </p:cNvPr>
          <p:cNvSpPr>
            <a:spLocks noGrp="1"/>
          </p:cNvSpPr>
          <p:nvPr>
            <p:ph type="sldNum" sz="quarter" idx="4"/>
          </p:nvPr>
        </p:nvSpPr>
        <p:spPr/>
        <p:txBody>
          <a:bodyPr/>
          <a:lstStyle/>
          <a:p>
            <a:fld id="{95B0EFA8-D4E6-438F-A5A4-BE862A6AB6EC}" type="slidenum">
              <a:rPr lang="en-US" smtClean="0"/>
              <a:pPr/>
              <a:t>40</a:t>
            </a:fld>
            <a:endParaRPr lang="en-US" dirty="0"/>
          </a:p>
        </p:txBody>
      </p:sp>
      <p:sp>
        <p:nvSpPr>
          <p:cNvPr id="6" name="Titel 5">
            <a:extLst>
              <a:ext uri="{FF2B5EF4-FFF2-40B4-BE49-F238E27FC236}">
                <a16:creationId xmlns:a16="http://schemas.microsoft.com/office/drawing/2014/main" id="{705DADED-9E2D-4EEE-ADB4-E9328C0DC6B1}"/>
              </a:ext>
            </a:extLst>
          </p:cNvPr>
          <p:cNvSpPr>
            <a:spLocks noGrp="1"/>
          </p:cNvSpPr>
          <p:nvPr>
            <p:ph type="title"/>
          </p:nvPr>
        </p:nvSpPr>
        <p:spPr/>
        <p:txBody>
          <a:bodyPr/>
          <a:lstStyle/>
          <a:p>
            <a:r>
              <a:rPr lang="de-DE" dirty="0"/>
              <a:t>2BPR – Share Verifikation</a:t>
            </a:r>
          </a:p>
        </p:txBody>
      </p:sp>
      <p:sp>
        <p:nvSpPr>
          <p:cNvPr id="7" name="Rechteck 6">
            <a:extLst>
              <a:ext uri="{FF2B5EF4-FFF2-40B4-BE49-F238E27FC236}">
                <a16:creationId xmlns:a16="http://schemas.microsoft.com/office/drawing/2014/main" id="{C8445A69-6F11-4EE8-9E97-411747C9241F}"/>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C88B18C8-F6F3-45FA-8710-74B6FABA3AD4}"/>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5409622C-A8B6-4D07-A662-F86249B4652C}"/>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Tree>
    <p:extLst>
      <p:ext uri="{BB962C8B-B14F-4D97-AF65-F5344CB8AC3E}">
        <p14:creationId xmlns:p14="http://schemas.microsoft.com/office/powerpoint/2010/main" val="13417694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B8C0BF2-51C5-453F-89C4-D3E80182FA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8D50BB7-E2B5-4873-9F23-4433FF9FF057}" type="datetime1">
              <a:rPr kumimoji="0" lang="de-DE" sz="1600" b="0" i="0" u="none" strike="noStrike" kern="1200" cap="none" spc="0" normalizeH="0" baseline="0" noProof="0" smtClean="0">
                <a:ln>
                  <a:noFill/>
                </a:ln>
                <a:solidFill>
                  <a:prstClr val="black">
                    <a:lumMod val="65000"/>
                    <a:lumOff val="3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10.01.2018</a:t>
            </a:fld>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4" name="Fußzeilenplatzhalter 3">
            <a:extLst>
              <a:ext uri="{FF2B5EF4-FFF2-40B4-BE49-F238E27FC236}">
                <a16:creationId xmlns:a16="http://schemas.microsoft.com/office/drawing/2014/main" id="{2B35CD7B-FF83-424F-A6A1-6CD5D7410BD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Johannes Strauß &amp; Lukas Justen</a:t>
            </a:r>
            <a:endParaRPr kumimoji="0" lang="en-US" sz="16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5" name="Foliennummernplatzhalter 4">
            <a:extLst>
              <a:ext uri="{FF2B5EF4-FFF2-40B4-BE49-F238E27FC236}">
                <a16:creationId xmlns:a16="http://schemas.microsoft.com/office/drawing/2014/main" id="{073FB034-D2C9-4C51-9FA1-F0B06555EF00}"/>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5B0EFA8-D4E6-438F-A5A4-BE862A6AB6EC}" type="slidenum">
              <a:rPr kumimoji="0" lang="en-US" sz="2000" b="1" i="0" u="none" strike="noStrike" kern="1200" cap="none" spc="0" normalizeH="0" baseline="0" noProof="0" smtClean="0">
                <a:ln>
                  <a:noFill/>
                </a:ln>
                <a:solidFill>
                  <a:srgbClr val="E7E6E6">
                    <a:lumMod val="50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41</a:t>
            </a:fld>
            <a:endParaRPr kumimoji="0" lang="en-US" sz="20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endParaRPr>
          </a:p>
        </p:txBody>
      </p:sp>
      <p:sp>
        <p:nvSpPr>
          <p:cNvPr id="6" name="Titel 5">
            <a:extLst>
              <a:ext uri="{FF2B5EF4-FFF2-40B4-BE49-F238E27FC236}">
                <a16:creationId xmlns:a16="http://schemas.microsoft.com/office/drawing/2014/main" id="{2125A8AE-A4AC-4A92-B76A-F0532B57C998}"/>
              </a:ext>
            </a:extLst>
          </p:cNvPr>
          <p:cNvSpPr>
            <a:spLocks noGrp="1"/>
          </p:cNvSpPr>
          <p:nvPr>
            <p:ph type="title"/>
          </p:nvPr>
        </p:nvSpPr>
        <p:spPr/>
        <p:txBody>
          <a:bodyPr/>
          <a:lstStyle/>
          <a:p>
            <a:r>
              <a:rPr lang="de-DE" dirty="0"/>
              <a:t>2BPR – Share Verifikation</a:t>
            </a:r>
          </a:p>
        </p:txBody>
      </p:sp>
      <p:grpSp>
        <p:nvGrpSpPr>
          <p:cNvPr id="2055" name="Gruppieren 2054">
            <a:extLst>
              <a:ext uri="{FF2B5EF4-FFF2-40B4-BE49-F238E27FC236}">
                <a16:creationId xmlns:a16="http://schemas.microsoft.com/office/drawing/2014/main" id="{A6FC1B50-14B9-4142-97F7-8A46BCA7B1B4}"/>
              </a:ext>
            </a:extLst>
          </p:cNvPr>
          <p:cNvGrpSpPr/>
          <p:nvPr/>
        </p:nvGrpSpPr>
        <p:grpSpPr>
          <a:xfrm>
            <a:off x="1482090" y="1648828"/>
            <a:ext cx="8629628" cy="4414285"/>
            <a:chOff x="1516734" y="1593841"/>
            <a:chExt cx="8629628" cy="4414285"/>
          </a:xfrm>
        </p:grpSpPr>
        <p:grpSp>
          <p:nvGrpSpPr>
            <p:cNvPr id="12" name="Gruppieren 11">
              <a:extLst>
                <a:ext uri="{FF2B5EF4-FFF2-40B4-BE49-F238E27FC236}">
                  <a16:creationId xmlns:a16="http://schemas.microsoft.com/office/drawing/2014/main" id="{ED6D19C6-7229-45C1-87D5-4FA7C9B194F9}"/>
                </a:ext>
              </a:extLst>
            </p:cNvPr>
            <p:cNvGrpSpPr/>
            <p:nvPr/>
          </p:nvGrpSpPr>
          <p:grpSpPr>
            <a:xfrm>
              <a:off x="1516734" y="2634885"/>
              <a:ext cx="2396971" cy="2172711"/>
              <a:chOff x="1542945" y="3100004"/>
              <a:chExt cx="2396971" cy="2172711"/>
            </a:xfrm>
          </p:grpSpPr>
          <p:pic>
            <p:nvPicPr>
              <p:cNvPr id="2060" name="Picture 12" descr="https://www.iconexperience.com/_img/g_collection_png/standard/512x512/person.png">
                <a:extLst>
                  <a:ext uri="{FF2B5EF4-FFF2-40B4-BE49-F238E27FC236}">
                    <a16:creationId xmlns:a16="http://schemas.microsoft.com/office/drawing/2014/main" id="{9B0DB491-DF23-43BC-A15C-C0723A000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945" y="3100004"/>
                <a:ext cx="2172711" cy="217271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www.iconexperience.com/_img/g_collection_png/standard/512x512/workstation.png">
                <a:extLst>
                  <a:ext uri="{FF2B5EF4-FFF2-40B4-BE49-F238E27FC236}">
                    <a16:creationId xmlns:a16="http://schemas.microsoft.com/office/drawing/2014/main" id="{3E0D855A-5C37-4845-8533-E73059FF2B1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961" b="94141" l="1172" r="95703">
                            <a14:foregroundMark x1="68359" y1="35938" x2="28320" y2="33203"/>
                            <a14:foregroundMark x1="28320" y1="33203" x2="4297" y2="65234"/>
                            <a14:foregroundMark x1="4297" y1="65234" x2="35547" y2="91406"/>
                            <a14:foregroundMark x1="35547" y1="91406" x2="49023" y2="84570"/>
                            <a14:foregroundMark x1="10938" y1="28906" x2="9180" y2="68945"/>
                            <a14:foregroundMark x1="9180" y1="68945" x2="9766" y2="35156"/>
                            <a14:foregroundMark x1="20898" y1="37109" x2="12109" y2="76953"/>
                            <a14:foregroundMark x1="12109" y1="76953" x2="48438" y2="59570"/>
                            <a14:foregroundMark x1="48438" y1="59570" x2="17773" y2="43555"/>
                            <a14:foregroundMark x1="10547" y1="31250" x2="1172" y2="70703"/>
                            <a14:foregroundMark x1="1172" y1="70703" x2="17773" y2="81836"/>
                            <a14:foregroundMark x1="32813" y1="83789" x2="56445" y2="91406"/>
                            <a14:foregroundMark x1="79492" y1="14258" x2="91992" y2="52734"/>
                            <a14:foregroundMark x1="91992" y1="52734" x2="89844" y2="92773"/>
                            <a14:foregroundMark x1="89844" y1="92773" x2="67188" y2="89844"/>
                            <a14:foregroundMark x1="88477" y1="16992" x2="91797" y2="92578"/>
                            <a14:foregroundMark x1="92969" y1="93750" x2="91797" y2="15039"/>
                            <a14:foregroundMark x1="91406" y1="16211" x2="92188" y2="93359"/>
                            <a14:foregroundMark x1="95313" y1="92969" x2="94141" y2="53320"/>
                            <a14:foregroundMark x1="94141" y1="53320" x2="92969" y2="93750"/>
                            <a14:foregroundMark x1="92969" y1="93750" x2="93359" y2="94141"/>
                            <a14:foregroundMark x1="92188" y1="15430" x2="97656" y2="58984"/>
                            <a14:foregroundMark x1="97656" y1="58984" x2="93164" y2="17969"/>
                            <a14:foregroundMark x1="93164" y1="17969" x2="95703" y2="31250"/>
                          </a14:backgroundRemoval>
                        </a14:imgEffect>
                      </a14:imgLayer>
                    </a14:imgProps>
                  </a:ext>
                  <a:ext uri="{28A0092B-C50C-407E-A947-70E740481C1C}">
                    <a14:useLocalDpi xmlns:a14="http://schemas.microsoft.com/office/drawing/2010/main" val="0"/>
                  </a:ext>
                </a:extLst>
              </a:blip>
              <a:srcRect/>
              <a:stretch>
                <a:fillRect/>
              </a:stretch>
            </p:blipFill>
            <p:spPr bwMode="auto">
              <a:xfrm>
                <a:off x="2625362" y="3827334"/>
                <a:ext cx="1314554" cy="13145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uppieren 13">
              <a:extLst>
                <a:ext uri="{FF2B5EF4-FFF2-40B4-BE49-F238E27FC236}">
                  <a16:creationId xmlns:a16="http://schemas.microsoft.com/office/drawing/2014/main" id="{E725E449-9F35-4EF1-921E-4A75C8FF2ABC}"/>
                </a:ext>
              </a:extLst>
            </p:cNvPr>
            <p:cNvGrpSpPr/>
            <p:nvPr/>
          </p:nvGrpSpPr>
          <p:grpSpPr>
            <a:xfrm>
              <a:off x="8104126" y="1593841"/>
              <a:ext cx="2004136" cy="1596855"/>
              <a:chOff x="8104126" y="1593841"/>
              <a:chExt cx="2004136" cy="1596855"/>
            </a:xfrm>
          </p:grpSpPr>
          <p:pic>
            <p:nvPicPr>
              <p:cNvPr id="2066" name="Picture 18" descr="https://www.iconexperience.com/_img/g_collection_png/standard/512x512/server_network.png">
                <a:extLst>
                  <a:ext uri="{FF2B5EF4-FFF2-40B4-BE49-F238E27FC236}">
                    <a16:creationId xmlns:a16="http://schemas.microsoft.com/office/drawing/2014/main" id="{01C5434F-8C55-49A4-B514-02AFD3C6F8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6" y="159384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https://www.iconexperience.com/_img/g_collection_png/standard/256x256/key2.png">
                <a:extLst>
                  <a:ext uri="{FF2B5EF4-FFF2-40B4-BE49-F238E27FC236}">
                    <a16:creationId xmlns:a16="http://schemas.microsoft.com/office/drawing/2014/main" id="{3F46E3DA-AC0F-4AD1-8399-7A02DE7BDF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69730" y="2136393"/>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uppieren 12">
              <a:extLst>
                <a:ext uri="{FF2B5EF4-FFF2-40B4-BE49-F238E27FC236}">
                  <a16:creationId xmlns:a16="http://schemas.microsoft.com/office/drawing/2014/main" id="{4B015EA4-6A83-4874-9C51-71F1BC8CA5EC}"/>
                </a:ext>
              </a:extLst>
            </p:cNvPr>
            <p:cNvGrpSpPr/>
            <p:nvPr/>
          </p:nvGrpSpPr>
          <p:grpSpPr>
            <a:xfrm>
              <a:off x="8104125" y="4411271"/>
              <a:ext cx="2042237" cy="1596855"/>
              <a:chOff x="8104125" y="4411271"/>
              <a:chExt cx="2042237" cy="1596855"/>
            </a:xfrm>
          </p:grpSpPr>
          <p:pic>
            <p:nvPicPr>
              <p:cNvPr id="18" name="Picture 18" descr="https://www.iconexperience.com/_img/g_collection_png/standard/512x512/server_network.png">
                <a:extLst>
                  <a:ext uri="{FF2B5EF4-FFF2-40B4-BE49-F238E27FC236}">
                    <a16:creationId xmlns:a16="http://schemas.microsoft.com/office/drawing/2014/main" id="{2581F778-E251-4A46-B731-E790E5FE11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5" y="441127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https://www.iconexperience.com/_img/g_collection_png/standard/256x256/key.png">
                <a:extLst>
                  <a:ext uri="{FF2B5EF4-FFF2-40B4-BE49-F238E27FC236}">
                    <a16:creationId xmlns:a16="http://schemas.microsoft.com/office/drawing/2014/main" id="{088EAB8E-8DCB-41F3-B080-A74E46E4DB2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07830" y="4934647"/>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uppieren 10">
              <a:extLst>
                <a:ext uri="{FF2B5EF4-FFF2-40B4-BE49-F238E27FC236}">
                  <a16:creationId xmlns:a16="http://schemas.microsoft.com/office/drawing/2014/main" id="{85DB8A14-784C-4959-BA5D-B8494FF0F049}"/>
                </a:ext>
              </a:extLst>
            </p:cNvPr>
            <p:cNvGrpSpPr/>
            <p:nvPr/>
          </p:nvGrpSpPr>
          <p:grpSpPr>
            <a:xfrm>
              <a:off x="4114585" y="2846519"/>
              <a:ext cx="1314554" cy="1961077"/>
              <a:chOff x="4300672" y="3327397"/>
              <a:chExt cx="1314554" cy="1961077"/>
            </a:xfrm>
          </p:grpSpPr>
          <p:pic>
            <p:nvPicPr>
              <p:cNvPr id="2068" name="Picture 20" descr="https://www.iconexperience.com/_img/g_collection_png/standard/256x256/keys.png">
                <a:extLst>
                  <a:ext uri="{FF2B5EF4-FFF2-40B4-BE49-F238E27FC236}">
                    <a16:creationId xmlns:a16="http://schemas.microsoft.com/office/drawing/2014/main" id="{7A21C46B-EB9C-474F-9116-AD16CEBCE91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06406" y="3789062"/>
                <a:ext cx="1103087" cy="1103087"/>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abgerundete Ecken 8">
                <a:extLst>
                  <a:ext uri="{FF2B5EF4-FFF2-40B4-BE49-F238E27FC236}">
                    <a16:creationId xmlns:a16="http://schemas.microsoft.com/office/drawing/2014/main" id="{749EA42A-0EA3-4DCD-B557-2DF0E155FD43}"/>
                  </a:ext>
                </a:extLst>
              </p:cNvPr>
              <p:cNvSpPr/>
              <p:nvPr/>
            </p:nvSpPr>
            <p:spPr>
              <a:xfrm>
                <a:off x="4300672" y="4892149"/>
                <a:ext cx="1314554" cy="396325"/>
              </a:xfrm>
              <a:prstGeom prst="roundRect">
                <a:avLst/>
              </a:prstGeom>
              <a:solidFill>
                <a:srgbClr val="A7CD74"/>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1"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Passwort</a:t>
                </a:r>
              </a:p>
            </p:txBody>
          </p:sp>
          <p:sp>
            <p:nvSpPr>
              <p:cNvPr id="10" name="Textfeld 9">
                <a:extLst>
                  <a:ext uri="{FF2B5EF4-FFF2-40B4-BE49-F238E27FC236}">
                    <a16:creationId xmlns:a16="http://schemas.microsoft.com/office/drawing/2014/main" id="{68AE14EE-DC09-41C0-A289-C87688DB754C}"/>
                  </a:ext>
                </a:extLst>
              </p:cNvPr>
              <p:cNvSpPr txBox="1"/>
              <p:nvPr/>
            </p:nvSpPr>
            <p:spPr>
              <a:xfrm>
                <a:off x="4555107" y="3327397"/>
                <a:ext cx="88896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 B)</a:t>
                </a:r>
              </a:p>
            </p:txBody>
          </p:sp>
        </p:grpSp>
        <p:cxnSp>
          <p:nvCxnSpPr>
            <p:cNvPr id="16" name="Gerade Verbindung mit Pfeil 15">
              <a:extLst>
                <a:ext uri="{FF2B5EF4-FFF2-40B4-BE49-F238E27FC236}">
                  <a16:creationId xmlns:a16="http://schemas.microsoft.com/office/drawing/2014/main" id="{E77A326E-6045-4C7C-8F7A-B77524027D12}"/>
                </a:ext>
              </a:extLst>
            </p:cNvPr>
            <p:cNvCxnSpPr>
              <a:cxnSpLocks/>
              <a:stCxn id="2066" idx="1"/>
            </p:cNvCxnSpPr>
            <p:nvPr/>
          </p:nvCxnSpPr>
          <p:spPr>
            <a:xfrm flipH="1">
              <a:off x="5347189" y="2392269"/>
              <a:ext cx="2756937" cy="1260811"/>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E7742571-A69D-4834-BB1F-BFE40FD2AAF8}"/>
                </a:ext>
              </a:extLst>
            </p:cNvPr>
            <p:cNvCxnSpPr>
              <a:cxnSpLocks/>
              <a:stCxn id="18" idx="1"/>
            </p:cNvCxnSpPr>
            <p:nvPr/>
          </p:nvCxnSpPr>
          <p:spPr>
            <a:xfrm flipH="1" flipV="1">
              <a:off x="5347189" y="4019492"/>
              <a:ext cx="2756936" cy="119020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ABBF3630-AAF0-4635-AEC2-C0C17B290B9A}"/>
                </a:ext>
              </a:extLst>
            </p:cNvPr>
            <p:cNvSpPr txBox="1"/>
            <p:nvPr/>
          </p:nvSpPr>
          <p:spPr>
            <a:xfrm>
              <a:off x="6471245" y="4650366"/>
              <a:ext cx="35779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B</a:t>
              </a:r>
            </a:p>
          </p:txBody>
        </p:sp>
        <p:sp>
          <p:nvSpPr>
            <p:cNvPr id="40" name="Textfeld 39">
              <a:extLst>
                <a:ext uri="{FF2B5EF4-FFF2-40B4-BE49-F238E27FC236}">
                  <a16:creationId xmlns:a16="http://schemas.microsoft.com/office/drawing/2014/main" id="{01487D65-C072-4CDB-9138-D4B4DD9D5C60}"/>
                </a:ext>
              </a:extLst>
            </p:cNvPr>
            <p:cNvSpPr txBox="1"/>
            <p:nvPr/>
          </p:nvSpPr>
          <p:spPr>
            <a:xfrm>
              <a:off x="6471245" y="2481384"/>
              <a:ext cx="3706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alibri" panose="020F0502020204030204"/>
                  <a:ea typeface="+mn-ea"/>
                  <a:cs typeface="+mn-cs"/>
                </a:rPr>
                <a:t>A</a:t>
              </a:r>
            </a:p>
          </p:txBody>
        </p:sp>
        <p:cxnSp>
          <p:nvCxnSpPr>
            <p:cNvPr id="41" name="Gerade Verbindung mit Pfeil 40">
              <a:extLst>
                <a:ext uri="{FF2B5EF4-FFF2-40B4-BE49-F238E27FC236}">
                  <a16:creationId xmlns:a16="http://schemas.microsoft.com/office/drawing/2014/main" id="{54D53EED-FEF0-4C0B-A5D6-B568DFE74AEF}"/>
                </a:ext>
              </a:extLst>
            </p:cNvPr>
            <p:cNvCxnSpPr>
              <a:cxnSpLocks/>
              <a:stCxn id="2066" idx="2"/>
              <a:endCxn id="18" idx="0"/>
            </p:cNvCxnSpPr>
            <p:nvPr/>
          </p:nvCxnSpPr>
          <p:spPr>
            <a:xfrm flipH="1">
              <a:off x="8902553" y="3190696"/>
              <a:ext cx="1" cy="1220575"/>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74" name="Picture 26" descr="https://www.iconexperience.com/_img/g_collection_png/standard/256x256/passport.png">
              <a:extLst>
                <a:ext uri="{FF2B5EF4-FFF2-40B4-BE49-F238E27FC236}">
                  <a16:creationId xmlns:a16="http://schemas.microsoft.com/office/drawing/2014/main" id="{45A684B0-83E7-4D6F-8478-CA153EFCD5A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52772" y="3387116"/>
              <a:ext cx="827734" cy="827734"/>
            </a:xfrm>
            <a:prstGeom prst="rect">
              <a:avLst/>
            </a:prstGeom>
            <a:noFill/>
            <a:extLst>
              <a:ext uri="{909E8E84-426E-40DD-AFC4-6F175D3DCCD1}">
                <a14:hiddenFill xmlns:a14="http://schemas.microsoft.com/office/drawing/2010/main">
                  <a:solidFill>
                    <a:srgbClr val="FFFFFF"/>
                  </a:solidFill>
                </a14:hiddenFill>
              </a:ext>
            </a:extLst>
          </p:spPr>
        </p:pic>
        <p:grpSp>
          <p:nvGrpSpPr>
            <p:cNvPr id="2053" name="Gruppieren 2052">
              <a:extLst>
                <a:ext uri="{FF2B5EF4-FFF2-40B4-BE49-F238E27FC236}">
                  <a16:creationId xmlns:a16="http://schemas.microsoft.com/office/drawing/2014/main" id="{04F16E6D-1756-45FE-93F0-340D3B4CBBF2}"/>
                </a:ext>
              </a:extLst>
            </p:cNvPr>
            <p:cNvGrpSpPr/>
            <p:nvPr/>
          </p:nvGrpSpPr>
          <p:grpSpPr>
            <a:xfrm>
              <a:off x="9725448" y="3890155"/>
              <a:ext cx="420914" cy="411445"/>
              <a:chOff x="2975429" y="2177143"/>
              <a:chExt cx="420914" cy="411445"/>
            </a:xfrm>
          </p:grpSpPr>
          <p:sp>
            <p:nvSpPr>
              <p:cNvPr id="30" name="Ellipse 29">
                <a:extLst>
                  <a:ext uri="{FF2B5EF4-FFF2-40B4-BE49-F238E27FC236}">
                    <a16:creationId xmlns:a16="http://schemas.microsoft.com/office/drawing/2014/main" id="{3F570F95-A295-49C5-8B52-524D4FE2E5DF}"/>
                  </a:ext>
                </a:extLst>
              </p:cNvPr>
              <p:cNvSpPr/>
              <p:nvPr/>
            </p:nvSpPr>
            <p:spPr>
              <a:xfrm>
                <a:off x="2975429" y="2177143"/>
                <a:ext cx="420914" cy="411445"/>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25000" noProof="0" dirty="0">
                  <a:ln>
                    <a:noFill/>
                  </a:ln>
                  <a:solidFill>
                    <a:prstClr val="white"/>
                  </a:solidFill>
                  <a:effectLst/>
                  <a:uLnTx/>
                  <a:uFillTx/>
                  <a:latin typeface="Calibri" panose="020F0502020204030204"/>
                  <a:ea typeface="+mn-ea"/>
                  <a:cs typeface="+mn-cs"/>
                </a:endParaRPr>
              </a:p>
            </p:txBody>
          </p:sp>
          <p:grpSp>
            <p:nvGrpSpPr>
              <p:cNvPr id="2051" name="Gruppieren 2050">
                <a:extLst>
                  <a:ext uri="{FF2B5EF4-FFF2-40B4-BE49-F238E27FC236}">
                    <a16:creationId xmlns:a16="http://schemas.microsoft.com/office/drawing/2014/main" id="{1BB13ECD-9D12-4D85-B691-C5982C624152}"/>
                  </a:ext>
                </a:extLst>
              </p:cNvPr>
              <p:cNvGrpSpPr/>
              <p:nvPr/>
            </p:nvGrpSpPr>
            <p:grpSpPr>
              <a:xfrm rot="12970512" flipH="1">
                <a:off x="3125567" y="2263555"/>
                <a:ext cx="120638" cy="214811"/>
                <a:chOff x="3663321" y="2076290"/>
                <a:chExt cx="375279" cy="357349"/>
              </a:xfrm>
            </p:grpSpPr>
            <p:sp>
              <p:nvSpPr>
                <p:cNvPr id="2048" name="Rechteck 2047">
                  <a:extLst>
                    <a:ext uri="{FF2B5EF4-FFF2-40B4-BE49-F238E27FC236}">
                      <a16:creationId xmlns:a16="http://schemas.microsoft.com/office/drawing/2014/main" id="{EF6DD1B3-A639-4CF3-9CAF-FE97B0AEFE3B}"/>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49" name="Rechteck 2048">
                  <a:extLst>
                    <a:ext uri="{FF2B5EF4-FFF2-40B4-BE49-F238E27FC236}">
                      <a16:creationId xmlns:a16="http://schemas.microsoft.com/office/drawing/2014/main" id="{E751BA28-5DEB-4DE1-B8AA-F5C47EC8AA34}"/>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sp>
        <p:nvSpPr>
          <p:cNvPr id="32" name="Rechteck 31">
            <a:extLst>
              <a:ext uri="{FF2B5EF4-FFF2-40B4-BE49-F238E27FC236}">
                <a16:creationId xmlns:a16="http://schemas.microsoft.com/office/drawing/2014/main" id="{F4AD76FE-A330-4EAF-B0DF-EDAA1741D21D}"/>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3" name="Gleichschenkliges Dreieck 32">
            <a:extLst>
              <a:ext uri="{FF2B5EF4-FFF2-40B4-BE49-F238E27FC236}">
                <a16:creationId xmlns:a16="http://schemas.microsoft.com/office/drawing/2014/main" id="{B751EEAD-F6E0-475E-90EA-3E51BF4810F0}"/>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4" name="Textfeld 9">
            <a:extLst>
              <a:ext uri="{FF2B5EF4-FFF2-40B4-BE49-F238E27FC236}">
                <a16:creationId xmlns:a16="http://schemas.microsoft.com/office/drawing/2014/main" id="{1105D07B-BD49-4365-A07B-DB12B6E0733F}"/>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4</a:t>
            </a:r>
          </a:p>
        </p:txBody>
      </p:sp>
      <p:sp>
        <p:nvSpPr>
          <p:cNvPr id="35" name="Ellipse 34">
            <a:extLst>
              <a:ext uri="{FF2B5EF4-FFF2-40B4-BE49-F238E27FC236}">
                <a16:creationId xmlns:a16="http://schemas.microsoft.com/office/drawing/2014/main" id="{89F203ED-9305-4A6E-8172-7224AEBDE6EC}"/>
              </a:ext>
            </a:extLst>
          </p:cNvPr>
          <p:cNvSpPr/>
          <p:nvPr/>
        </p:nvSpPr>
        <p:spPr>
          <a:xfrm>
            <a:off x="7366325" y="1593314"/>
            <a:ext cx="3086100" cy="4625323"/>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Textfeld 35">
            <a:extLst>
              <a:ext uri="{FF2B5EF4-FFF2-40B4-BE49-F238E27FC236}">
                <a16:creationId xmlns:a16="http://schemas.microsoft.com/office/drawing/2014/main" id="{FCC94414-F4DC-4A2B-8FEC-9C3FF838FB83}"/>
              </a:ext>
            </a:extLst>
          </p:cNvPr>
          <p:cNvSpPr txBox="1"/>
          <p:nvPr/>
        </p:nvSpPr>
        <p:spPr>
          <a:xfrm>
            <a:off x="7858934" y="1255323"/>
            <a:ext cx="2210477" cy="369332"/>
          </a:xfrm>
          <a:prstGeom prst="rect">
            <a:avLst/>
          </a:prstGeom>
          <a:noFill/>
        </p:spPr>
        <p:txBody>
          <a:bodyPr wrap="none" rtlCol="0">
            <a:spAutoFit/>
          </a:bodyPr>
          <a:lstStyle/>
          <a:p>
            <a:r>
              <a:rPr lang="de-DE" b="1" dirty="0">
                <a:solidFill>
                  <a:srgbClr val="C00000"/>
                </a:solidFill>
              </a:rPr>
              <a:t>SHARE VERIFIKATION</a:t>
            </a:r>
          </a:p>
        </p:txBody>
      </p:sp>
    </p:spTree>
    <p:extLst>
      <p:ext uri="{BB962C8B-B14F-4D97-AF65-F5344CB8AC3E}">
        <p14:creationId xmlns:p14="http://schemas.microsoft.com/office/powerpoint/2010/main" val="22074038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DF0330C-7CC3-487E-BD09-DF7EEE1C53D6}"/>
              </a:ext>
            </a:extLst>
          </p:cNvPr>
          <p:cNvSpPr>
            <a:spLocks noGrp="1"/>
          </p:cNvSpPr>
          <p:nvPr>
            <p:ph idx="1"/>
          </p:nvPr>
        </p:nvSpPr>
        <p:spPr>
          <a:xfrm>
            <a:off x="1160122" y="1678317"/>
            <a:ext cx="10515600" cy="4351338"/>
          </a:xfrm>
        </p:spPr>
        <p:txBody>
          <a:bodyPr>
            <a:normAutofit fontScale="85000" lnSpcReduction="20000"/>
          </a:bodyPr>
          <a:lstStyle/>
          <a:p>
            <a:pPr marL="514350" indent="-514350">
              <a:lnSpc>
                <a:spcPct val="150000"/>
              </a:lnSpc>
              <a:buFont typeface="+mj-lt"/>
              <a:buAutoNum type="arabicPeriod"/>
            </a:pPr>
            <a:r>
              <a:rPr lang="de-DE" dirty="0">
                <a:solidFill>
                  <a:schemeClr val="bg1">
                    <a:lumMod val="75000"/>
                  </a:schemeClr>
                </a:solidFill>
              </a:rPr>
              <a:t>Hintergrund</a:t>
            </a:r>
          </a:p>
          <a:p>
            <a:pPr marL="514350" indent="-514350">
              <a:lnSpc>
                <a:spcPct val="150000"/>
              </a:lnSpc>
              <a:buFont typeface="+mj-lt"/>
              <a:buAutoNum type="arabicPeriod"/>
            </a:pPr>
            <a:r>
              <a:rPr lang="de-DE" dirty="0">
                <a:solidFill>
                  <a:schemeClr val="bg1">
                    <a:lumMod val="75000"/>
                  </a:schemeClr>
                </a:solidFill>
              </a:rPr>
              <a:t>Motivation</a:t>
            </a:r>
          </a:p>
          <a:p>
            <a:pPr marL="514350" indent="-514350">
              <a:lnSpc>
                <a:spcPct val="150000"/>
              </a:lnSpc>
              <a:buFont typeface="+mj-lt"/>
              <a:buAutoNum type="arabicPeriod"/>
            </a:pPr>
            <a:r>
              <a:rPr lang="de-DE" dirty="0">
                <a:solidFill>
                  <a:schemeClr val="bg1">
                    <a:lumMod val="75000"/>
                  </a:schemeClr>
                </a:solidFill>
              </a:rPr>
              <a:t>Begriffe</a:t>
            </a:r>
          </a:p>
          <a:p>
            <a:pPr marL="514350" indent="-514350">
              <a:lnSpc>
                <a:spcPct val="150000"/>
              </a:lnSpc>
              <a:buFont typeface="+mj-lt"/>
              <a:buAutoNum type="arabicPeriod"/>
            </a:pPr>
            <a:endParaRPr lang="de-DE" dirty="0">
              <a:solidFill>
                <a:schemeClr val="bg1">
                  <a:lumMod val="75000"/>
                </a:schemeClr>
              </a:solidFill>
            </a:endParaRPr>
          </a:p>
          <a:p>
            <a:pPr marL="514350" indent="-514350">
              <a:lnSpc>
                <a:spcPct val="150000"/>
              </a:lnSpc>
              <a:buFont typeface="+mj-lt"/>
              <a:buAutoNum type="arabicPeriod"/>
            </a:pPr>
            <a:r>
              <a:rPr lang="de-DE" dirty="0">
                <a:solidFill>
                  <a:schemeClr val="bg1">
                    <a:lumMod val="75000"/>
                  </a:schemeClr>
                </a:solidFill>
              </a:rPr>
              <a:t>Protokoll</a:t>
            </a:r>
          </a:p>
          <a:p>
            <a:pPr marL="514350" indent="-514350">
              <a:lnSpc>
                <a:spcPct val="150000"/>
              </a:lnSpc>
              <a:buFont typeface="+mj-lt"/>
              <a:buAutoNum type="arabicPeriod"/>
            </a:pPr>
            <a:r>
              <a:rPr lang="de-DE" dirty="0"/>
              <a:t>Sicherheitsanalyse</a:t>
            </a:r>
          </a:p>
          <a:p>
            <a:pPr marL="514350" indent="-514350">
              <a:lnSpc>
                <a:spcPct val="150000"/>
              </a:lnSpc>
              <a:buFont typeface="+mj-lt"/>
              <a:buAutoNum type="arabicPeriod"/>
            </a:pPr>
            <a:r>
              <a:rPr lang="de-DE" dirty="0">
                <a:solidFill>
                  <a:schemeClr val="bg1">
                    <a:lumMod val="75000"/>
                  </a:schemeClr>
                </a:solidFill>
              </a:rPr>
              <a:t>Fazit</a:t>
            </a:r>
          </a:p>
          <a:p>
            <a:pPr marL="514350" indent="-514350">
              <a:lnSpc>
                <a:spcPct val="150000"/>
              </a:lnSpc>
              <a:buFont typeface="+mj-lt"/>
              <a:buAutoNum type="arabicPeriod"/>
            </a:pPr>
            <a:endParaRPr lang="de-DE" dirty="0"/>
          </a:p>
          <a:p>
            <a:pPr marL="514350" indent="-514350">
              <a:lnSpc>
                <a:spcPct val="150000"/>
              </a:lnSpc>
              <a:buFont typeface="+mj-lt"/>
              <a:buAutoNum type="arabicPeriod"/>
            </a:pPr>
            <a:endParaRPr lang="de-DE" dirty="0">
              <a:solidFill>
                <a:schemeClr val="bg1">
                  <a:lumMod val="75000"/>
                </a:schemeClr>
              </a:solidFill>
            </a:endParaRPr>
          </a:p>
        </p:txBody>
      </p:sp>
      <p:sp>
        <p:nvSpPr>
          <p:cNvPr id="3" name="Datumsplatzhalter 2">
            <a:extLst>
              <a:ext uri="{FF2B5EF4-FFF2-40B4-BE49-F238E27FC236}">
                <a16:creationId xmlns:a16="http://schemas.microsoft.com/office/drawing/2014/main" id="{6BB56B34-12ED-4356-B12E-F9C0BA426CC7}"/>
              </a:ext>
            </a:extLst>
          </p:cNvPr>
          <p:cNvSpPr>
            <a:spLocks noGrp="1"/>
          </p:cNvSpPr>
          <p:nvPr>
            <p:ph type="dt" sz="half" idx="10"/>
          </p:nvPr>
        </p:nvSpPr>
        <p:spPr/>
        <p:txBody>
          <a:bodyPr/>
          <a:lstStyle/>
          <a:p>
            <a:fld id="{28D50BB7-E2B5-4873-9F23-4433FF9FF057}" type="datetime1">
              <a:rPr lang="de-DE" smtClean="0"/>
              <a:t>10.01.2018</a:t>
            </a:fld>
            <a:endParaRPr lang="en-US" dirty="0"/>
          </a:p>
        </p:txBody>
      </p:sp>
      <p:sp>
        <p:nvSpPr>
          <p:cNvPr id="4" name="Fußzeilenplatzhalter 3">
            <a:extLst>
              <a:ext uri="{FF2B5EF4-FFF2-40B4-BE49-F238E27FC236}">
                <a16:creationId xmlns:a16="http://schemas.microsoft.com/office/drawing/2014/main" id="{C26891DF-BC6B-4255-B042-C2EEE5CDEB40}"/>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32C0C543-AAB2-4DB7-95C6-5C7895B821B2}"/>
              </a:ext>
            </a:extLst>
          </p:cNvPr>
          <p:cNvSpPr>
            <a:spLocks noGrp="1"/>
          </p:cNvSpPr>
          <p:nvPr>
            <p:ph type="sldNum" sz="quarter" idx="4"/>
          </p:nvPr>
        </p:nvSpPr>
        <p:spPr/>
        <p:txBody>
          <a:bodyPr/>
          <a:lstStyle/>
          <a:p>
            <a:fld id="{95B0EFA8-D4E6-438F-A5A4-BE862A6AB6EC}" type="slidenum">
              <a:rPr lang="en-US" smtClean="0"/>
              <a:pPr/>
              <a:t>42</a:t>
            </a:fld>
            <a:endParaRPr lang="en-US" dirty="0"/>
          </a:p>
        </p:txBody>
      </p:sp>
      <p:sp>
        <p:nvSpPr>
          <p:cNvPr id="6" name="Titel 5">
            <a:extLst>
              <a:ext uri="{FF2B5EF4-FFF2-40B4-BE49-F238E27FC236}">
                <a16:creationId xmlns:a16="http://schemas.microsoft.com/office/drawing/2014/main" id="{81BC0A14-67FD-48B9-8C0D-170778BDE3A6}"/>
              </a:ext>
            </a:extLst>
          </p:cNvPr>
          <p:cNvSpPr>
            <a:spLocks noGrp="1"/>
          </p:cNvSpPr>
          <p:nvPr>
            <p:ph type="title"/>
          </p:nvPr>
        </p:nvSpPr>
        <p:spPr/>
        <p:txBody>
          <a:bodyPr/>
          <a:lstStyle/>
          <a:p>
            <a:r>
              <a:rPr lang="de-DE" dirty="0"/>
              <a:t>Gliederung</a:t>
            </a:r>
          </a:p>
        </p:txBody>
      </p:sp>
      <p:grpSp>
        <p:nvGrpSpPr>
          <p:cNvPr id="7" name="Gruppieren 6">
            <a:extLst>
              <a:ext uri="{FF2B5EF4-FFF2-40B4-BE49-F238E27FC236}">
                <a16:creationId xmlns:a16="http://schemas.microsoft.com/office/drawing/2014/main" id="{E18AE7A5-62DB-4EDC-B4F2-95A2E57755C3}"/>
              </a:ext>
            </a:extLst>
          </p:cNvPr>
          <p:cNvGrpSpPr/>
          <p:nvPr/>
        </p:nvGrpSpPr>
        <p:grpSpPr>
          <a:xfrm>
            <a:off x="5577840" y="2606672"/>
            <a:ext cx="5058031" cy="2882348"/>
            <a:chOff x="6151025" y="2416172"/>
            <a:chExt cx="5058031" cy="2882348"/>
          </a:xfrm>
        </p:grpSpPr>
        <p:grpSp>
          <p:nvGrpSpPr>
            <p:cNvPr id="8" name="Gruppieren 7">
              <a:extLst>
                <a:ext uri="{FF2B5EF4-FFF2-40B4-BE49-F238E27FC236}">
                  <a16:creationId xmlns:a16="http://schemas.microsoft.com/office/drawing/2014/main" id="{B1D29B83-717E-4C8C-B96C-690A9EBA5AD2}"/>
                </a:ext>
              </a:extLst>
            </p:cNvPr>
            <p:cNvGrpSpPr/>
            <p:nvPr/>
          </p:nvGrpSpPr>
          <p:grpSpPr>
            <a:xfrm rot="1338305">
              <a:off x="6151025" y="2416172"/>
              <a:ext cx="5058031" cy="2062034"/>
              <a:chOff x="5958071" y="1872504"/>
              <a:chExt cx="5058031" cy="2062034"/>
            </a:xfrm>
          </p:grpSpPr>
          <p:pic>
            <p:nvPicPr>
              <p:cNvPr id="14" name="Picture 26" descr="https://www.iconexperience.com/_img/g_collection_png/standard/256x256/passport.png">
                <a:extLst>
                  <a:ext uri="{FF2B5EF4-FFF2-40B4-BE49-F238E27FC236}">
                    <a16:creationId xmlns:a16="http://schemas.microsoft.com/office/drawing/2014/main" id="{DC39462B-3F69-4151-A937-FB7ACAD5DC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60784">
                <a:off x="8160736" y="1949230"/>
                <a:ext cx="797744" cy="9140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8" descr="https://www.iconexperience.com/_img/g_collection_png/standard/512x512/server_network.png">
                <a:extLst>
                  <a:ext uri="{FF2B5EF4-FFF2-40B4-BE49-F238E27FC236}">
                    <a16:creationId xmlns:a16="http://schemas.microsoft.com/office/drawing/2014/main" id="{742C1D66-CC09-4C34-9AE9-F0B9DEDF3B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1735" y="2052964"/>
                <a:ext cx="1642175" cy="188157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2" descr="https://www.iconexperience.com/_img/g_collection_png/standard/256x256/key2.png">
                <a:extLst>
                  <a:ext uri="{FF2B5EF4-FFF2-40B4-BE49-F238E27FC236}">
                    <a16:creationId xmlns:a16="http://schemas.microsoft.com/office/drawing/2014/main" id="{CC2ECFCE-D773-4A7C-B41F-CE6A560486F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2734" b="89844" l="9766" r="97266">
                            <a14:foregroundMark x1="90234" y1="25781" x2="91016" y2="34766"/>
                            <a14:foregroundMark x1="92578" y1="27734" x2="96484" y2="37109"/>
                            <a14:foregroundMark x1="97266" y1="32031" x2="89453" y2="39844"/>
                            <a14:foregroundMark x1="79297" y1="12500" x2="55078" y2="16797"/>
                            <a14:foregroundMark x1="58594" y1="14453" x2="71875" y2="10938"/>
                            <a14:foregroundMark x1="56250" y1="12891" x2="73438" y2="273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5958071" y="2400330"/>
                <a:ext cx="786626" cy="9806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descr="https://www.iconexperience.com/_img/g_collection_png/standard/512x512/server_network.png">
                <a:extLst>
                  <a:ext uri="{FF2B5EF4-FFF2-40B4-BE49-F238E27FC236}">
                    <a16:creationId xmlns:a16="http://schemas.microsoft.com/office/drawing/2014/main" id="{43709152-1EF8-432B-8EFC-B5EC48DD6F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3927" y="2035965"/>
                <a:ext cx="1642175" cy="18815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4" descr="https://www.iconexperience.com/_img/g_collection_png/standard/256x256/key.png">
                <a:extLst>
                  <a:ext uri="{FF2B5EF4-FFF2-40B4-BE49-F238E27FC236}">
                    <a16:creationId xmlns:a16="http://schemas.microsoft.com/office/drawing/2014/main" id="{3362C256-9F8D-41F5-B21B-1ED4702FF446}"/>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2344" b="99609" l="391" r="98438">
                            <a14:foregroundMark x1="59375" y1="9766" x2="84766" y2="5859"/>
                            <a14:foregroundMark x1="87500" y1="8984" x2="87500" y2="14063"/>
                            <a14:foregroundMark x1="86719" y1="33203" x2="88281" y2="33984"/>
                            <a14:foregroundMark x1="89453" y1="14844" x2="92050" y2="16900"/>
                            <a14:foregroundMark x1="81250" y1="8203" x2="60938" y2="2344"/>
                            <a14:foregroundMark x1="10938" y1="76953" x2="17969" y2="87891"/>
                            <a14:foregroundMark x1="19531" y1="86328" x2="391" y2="86328"/>
                            <a14:foregroundMark x1="19531" y1="84375" x2="19531" y2="92188"/>
                            <a14:foregroundMark x1="24219" y1="89453" x2="23047" y2="94531"/>
                            <a14:foregroundMark x1="25781" y1="92969" x2="29297" y2="99609"/>
                            <a14:backgroundMark x1="96875" y1="16406" x2="98438" y2="31641"/>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10269539" y="2507990"/>
                <a:ext cx="720795" cy="765312"/>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Gerade Verbindung mit Pfeil 18">
                <a:extLst>
                  <a:ext uri="{FF2B5EF4-FFF2-40B4-BE49-F238E27FC236}">
                    <a16:creationId xmlns:a16="http://schemas.microsoft.com/office/drawing/2014/main" id="{112C7F29-B8F0-4391-AAF7-E5A9328FA5A7}"/>
                  </a:ext>
                </a:extLst>
              </p:cNvPr>
              <p:cNvCxnSpPr>
                <a:cxnSpLocks/>
              </p:cNvCxnSpPr>
              <p:nvPr/>
            </p:nvCxnSpPr>
            <p:spPr>
              <a:xfrm flipV="1">
                <a:off x="7474857" y="2863218"/>
                <a:ext cx="2191657" cy="823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0" name="Gruppieren 19">
                <a:extLst>
                  <a:ext uri="{FF2B5EF4-FFF2-40B4-BE49-F238E27FC236}">
                    <a16:creationId xmlns:a16="http://schemas.microsoft.com/office/drawing/2014/main" id="{76CADE1A-AF54-46A1-8199-3BA995323330}"/>
                  </a:ext>
                </a:extLst>
              </p:cNvPr>
              <p:cNvGrpSpPr/>
              <p:nvPr/>
            </p:nvGrpSpPr>
            <p:grpSpPr>
              <a:xfrm>
                <a:off x="8716437" y="1872504"/>
                <a:ext cx="441051" cy="449956"/>
                <a:chOff x="2975429" y="2177144"/>
                <a:chExt cx="420914" cy="411446"/>
              </a:xfrm>
            </p:grpSpPr>
            <p:sp>
              <p:nvSpPr>
                <p:cNvPr id="21" name="Ellipse 20">
                  <a:extLst>
                    <a:ext uri="{FF2B5EF4-FFF2-40B4-BE49-F238E27FC236}">
                      <a16:creationId xmlns:a16="http://schemas.microsoft.com/office/drawing/2014/main" id="{5121FD0F-2E74-4F15-BB4E-9E0BD2241AE4}"/>
                    </a:ext>
                  </a:extLst>
                </p:cNvPr>
                <p:cNvSpPr/>
                <p:nvPr/>
              </p:nvSpPr>
              <p:spPr>
                <a:xfrm>
                  <a:off x="2975429" y="2177144"/>
                  <a:ext cx="420914" cy="411446"/>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25000" dirty="0"/>
                </a:p>
              </p:txBody>
            </p:sp>
            <p:grpSp>
              <p:nvGrpSpPr>
                <p:cNvPr id="22" name="Gruppieren 21">
                  <a:extLst>
                    <a:ext uri="{FF2B5EF4-FFF2-40B4-BE49-F238E27FC236}">
                      <a16:creationId xmlns:a16="http://schemas.microsoft.com/office/drawing/2014/main" id="{57FA8F31-1285-4346-A9F4-BAC24EF7F1A3}"/>
                    </a:ext>
                  </a:extLst>
                </p:cNvPr>
                <p:cNvGrpSpPr/>
                <p:nvPr/>
              </p:nvGrpSpPr>
              <p:grpSpPr>
                <a:xfrm rot="12970512" flipH="1">
                  <a:off x="3125567" y="2263555"/>
                  <a:ext cx="120638" cy="214811"/>
                  <a:chOff x="3663321" y="2076290"/>
                  <a:chExt cx="375279" cy="357349"/>
                </a:xfrm>
              </p:grpSpPr>
              <p:sp>
                <p:nvSpPr>
                  <p:cNvPr id="23" name="Rechteck 22">
                    <a:extLst>
                      <a:ext uri="{FF2B5EF4-FFF2-40B4-BE49-F238E27FC236}">
                        <a16:creationId xmlns:a16="http://schemas.microsoft.com/office/drawing/2014/main" id="{A93FBFDE-E98E-4A95-A65A-E47FD7287756}"/>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Rechteck 23">
                    <a:extLst>
                      <a:ext uri="{FF2B5EF4-FFF2-40B4-BE49-F238E27FC236}">
                        <a16:creationId xmlns:a16="http://schemas.microsoft.com/office/drawing/2014/main" id="{B3C4BD27-7A60-4794-9619-743DA4B5DE82}"/>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pic>
          <p:nvPicPr>
            <p:cNvPr id="9" name="Picture 8" descr="https://lh3.googleusercontent.com/UrY7BAZ-XfXGpfkeWg0zCCeo-7ras4DCoRalC_WXXWTK9q5b0Iw7B0YQMsVxZaNB7DM=w300">
              <a:extLst>
                <a:ext uri="{FF2B5EF4-FFF2-40B4-BE49-F238E27FC236}">
                  <a16:creationId xmlns:a16="http://schemas.microsoft.com/office/drawing/2014/main" id="{B29D4930-EC16-4498-B12F-ACE4DB4A88B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1515" y="3589896"/>
              <a:ext cx="1200919" cy="12009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https://upload.wikimedia.org/wikipedia/commons/thumb/1/18/GitLab_Logo.svg/1200px-GitLab_Logo.svg.png">
              <a:extLst>
                <a:ext uri="{FF2B5EF4-FFF2-40B4-BE49-F238E27FC236}">
                  <a16:creationId xmlns:a16="http://schemas.microsoft.com/office/drawing/2014/main" id="{31B30BF9-1FD7-41D2-8D01-6CB2ED5050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9368" y="3357607"/>
              <a:ext cx="1020153" cy="94288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s://www.iconexperience.com/_img/g_collection_png/standard/512x512/criminal.png">
              <a:extLst>
                <a:ext uri="{FF2B5EF4-FFF2-40B4-BE49-F238E27FC236}">
                  <a16:creationId xmlns:a16="http://schemas.microsoft.com/office/drawing/2014/main" id="{9572555E-0252-4B80-8B3E-F3AB3BE2EA47}"/>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2734" b="96875" l="9961" r="89844">
                          <a14:foregroundMark x1="41406" y1="59961" x2="27930" y2="96875"/>
                          <a14:foregroundMark x1="27930" y1="96875" x2="53125" y2="66406"/>
                          <a14:foregroundMark x1="53125" y1="66406" x2="53125" y2="65820"/>
                          <a14:foregroundMark x1="37500" y1="12891" x2="65820" y2="14844"/>
                          <a14:foregroundMark x1="65820" y1="10938" x2="74805" y2="11914"/>
                          <a14:foregroundMark x1="69922" y1="12891" x2="66797" y2="10938"/>
                          <a14:foregroundMark x1="40625" y1="4297" x2="67188" y2="9375"/>
                          <a14:foregroundMark x1="55273" y1="2734" x2="54883" y2="5469"/>
                        </a14:backgroundRemoval>
                      </a14:imgEffect>
                    </a14:imgLayer>
                  </a14:imgProps>
                </a:ext>
                <a:ext uri="{28A0092B-C50C-407E-A947-70E740481C1C}">
                  <a14:useLocalDpi xmlns:a14="http://schemas.microsoft.com/office/drawing/2010/main" val="0"/>
                </a:ext>
              </a:extLst>
            </a:blip>
            <a:srcRect/>
            <a:stretch>
              <a:fillRect/>
            </a:stretch>
          </p:blipFill>
          <p:spPr bwMode="auto">
            <a:xfrm>
              <a:off x="8692339" y="3972580"/>
              <a:ext cx="1276651" cy="1276651"/>
            </a:xfrm>
            <a:prstGeom prst="rect">
              <a:avLst/>
            </a:prstGeom>
            <a:noFill/>
            <a:extLst>
              <a:ext uri="{909E8E84-426E-40DD-AFC4-6F175D3DCCD1}">
                <a14:hiddenFill xmlns:a14="http://schemas.microsoft.com/office/drawing/2010/main">
                  <a:solidFill>
                    <a:srgbClr val="FFFFFF"/>
                  </a:solidFill>
                </a14:hiddenFill>
              </a:ext>
            </a:extLst>
          </p:spPr>
        </p:pic>
        <p:sp>
          <p:nvSpPr>
            <p:cNvPr id="12" name="Verbotsymbol 11">
              <a:extLst>
                <a:ext uri="{FF2B5EF4-FFF2-40B4-BE49-F238E27FC236}">
                  <a16:creationId xmlns:a16="http://schemas.microsoft.com/office/drawing/2014/main" id="{019F61D4-FEB5-47CD-A2BD-D90A36773819}"/>
                </a:ext>
              </a:extLst>
            </p:cNvPr>
            <p:cNvSpPr/>
            <p:nvPr/>
          </p:nvSpPr>
          <p:spPr>
            <a:xfrm>
              <a:off x="8623464" y="3937044"/>
              <a:ext cx="1383229" cy="1361476"/>
            </a:xfrm>
            <a:prstGeom prst="noSmoking">
              <a:avLst>
                <a:gd name="adj" fmla="val 118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pic>
          <p:nvPicPr>
            <p:cNvPr id="13" name="Picture 22" descr="https://upload.wikimedia.org/wikipedia/de/thumb/9/9f/Twitter_bird_logo_2012.svg/1200px-Twitter_bird_logo_2012.svg.png">
              <a:extLst>
                <a:ext uri="{FF2B5EF4-FFF2-40B4-BE49-F238E27FC236}">
                  <a16:creationId xmlns:a16="http://schemas.microsoft.com/office/drawing/2014/main" id="{5909B053-A650-467A-BE78-56A46672E46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84426" y="4276256"/>
              <a:ext cx="1145724" cy="93193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342637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C5BD81A-70D2-47B1-8E57-6E5FD1EAD521}"/>
              </a:ext>
            </a:extLst>
          </p:cNvPr>
          <p:cNvSpPr>
            <a:spLocks noGrp="1"/>
          </p:cNvSpPr>
          <p:nvPr>
            <p:ph idx="1"/>
          </p:nvPr>
        </p:nvSpPr>
        <p:spPr>
          <a:xfrm>
            <a:off x="1097279" y="1678317"/>
            <a:ext cx="10938839" cy="4351338"/>
          </a:xfrm>
        </p:spPr>
        <p:txBody>
          <a:bodyPr/>
          <a:lstStyle/>
          <a:p>
            <a:r>
              <a:rPr lang="de-DE" dirty="0"/>
              <a:t>Proof </a:t>
            </a:r>
            <a:r>
              <a:rPr lang="de-DE" dirty="0" err="1"/>
              <a:t>of</a:t>
            </a:r>
            <a:r>
              <a:rPr lang="de-DE" dirty="0"/>
              <a:t> Membership</a:t>
            </a:r>
          </a:p>
          <a:p>
            <a:pPr marL="457200" lvl="1" indent="0">
              <a:buNone/>
            </a:pPr>
            <a:r>
              <a:rPr lang="de-DE" dirty="0"/>
              <a:t>Sorgt dafür, dass alle Passwörter Policy konform sind</a:t>
            </a:r>
          </a:p>
          <a:p>
            <a:pPr marL="457200" lvl="1" indent="0">
              <a:buNone/>
            </a:pPr>
            <a:r>
              <a:rPr lang="de-DE" i="1" dirty="0" err="1">
                <a:latin typeface="Cambria Math" panose="02040503050406030204" pitchFamily="18" charset="0"/>
                <a:ea typeface="Cambria Math" panose="02040503050406030204" pitchFamily="18" charset="0"/>
              </a:rPr>
              <a:t>pw</a:t>
            </a:r>
            <a:r>
              <a:rPr lang="de-DE" i="1" dirty="0">
                <a:latin typeface="Cambria Math" panose="02040503050406030204" pitchFamily="18" charset="0"/>
                <a:ea typeface="Cambria Math" panose="02040503050406030204" pitchFamily="18" charset="0"/>
              </a:rPr>
              <a:t> ∈ </a:t>
            </a:r>
            <a:r>
              <a:rPr lang="de-DE" i="1" dirty="0" err="1">
                <a:latin typeface="Cambria Math" panose="02040503050406030204" pitchFamily="18" charset="0"/>
                <a:ea typeface="Cambria Math" panose="02040503050406030204" pitchFamily="18" charset="0"/>
              </a:rPr>
              <a:t>D</a:t>
            </a:r>
            <a:r>
              <a:rPr lang="de-DE" i="1" baseline="-25000" dirty="0" err="1">
                <a:latin typeface="Cambria Math" panose="02040503050406030204" pitchFamily="18" charset="0"/>
                <a:ea typeface="Cambria Math" panose="02040503050406030204" pitchFamily="18" charset="0"/>
              </a:rPr>
              <a:t>f</a:t>
            </a:r>
            <a:endParaRPr lang="de-DE" i="1" dirty="0">
              <a:latin typeface="Cambria Math" panose="02040503050406030204" pitchFamily="18" charset="0"/>
              <a:ea typeface="Cambria Math" panose="02040503050406030204" pitchFamily="18" charset="0"/>
            </a:endParaRPr>
          </a:p>
          <a:p>
            <a:pPr marL="457200" lvl="1" indent="0">
              <a:buNone/>
            </a:pPr>
            <a:endParaRPr lang="de-DE" dirty="0"/>
          </a:p>
          <a:p>
            <a:r>
              <a:rPr lang="de-DE" dirty="0"/>
              <a:t>Proof </a:t>
            </a:r>
            <a:r>
              <a:rPr lang="de-DE" dirty="0" err="1"/>
              <a:t>of</a:t>
            </a:r>
            <a:r>
              <a:rPr lang="de-DE" dirty="0"/>
              <a:t> Correctness</a:t>
            </a:r>
          </a:p>
          <a:p>
            <a:pPr marL="457200" lvl="1" indent="0">
              <a:buNone/>
            </a:pPr>
            <a:r>
              <a:rPr lang="de-DE" dirty="0"/>
              <a:t>Sorgt dafür, dass die beiden Shares zu einem Policy konformen Passwort gehören</a:t>
            </a:r>
          </a:p>
          <a:p>
            <a:pPr marL="457200" lvl="1" indent="0">
              <a:buNone/>
            </a:pPr>
            <a:r>
              <a:rPr lang="de-DE" i="1" dirty="0">
                <a:latin typeface="Cambria Math" panose="02040503050406030204" pitchFamily="18" charset="0"/>
                <a:ea typeface="Cambria Math" panose="02040503050406030204" pitchFamily="18" charset="0"/>
              </a:rPr>
              <a:t>S</a:t>
            </a:r>
            <a:r>
              <a:rPr lang="de-DE" i="1" baseline="-25000" dirty="0">
                <a:latin typeface="Cambria Math" panose="02040503050406030204" pitchFamily="18" charset="0"/>
                <a:ea typeface="Cambria Math" panose="02040503050406030204" pitchFamily="18" charset="0"/>
              </a:rPr>
              <a:t>0</a:t>
            </a:r>
            <a:r>
              <a:rPr lang="de-DE" i="1" dirty="0">
                <a:latin typeface="Cambria Math" panose="02040503050406030204" pitchFamily="18" charset="0"/>
                <a:ea typeface="Cambria Math" panose="02040503050406030204" pitchFamily="18" charset="0"/>
              </a:rPr>
              <a:t> + S</a:t>
            </a:r>
            <a:r>
              <a:rPr lang="de-DE" i="1" baseline="-25000" dirty="0">
                <a:latin typeface="Cambria Math" panose="02040503050406030204" pitchFamily="18" charset="0"/>
                <a:ea typeface="Cambria Math" panose="02040503050406030204" pitchFamily="18" charset="0"/>
              </a:rPr>
              <a:t>1</a:t>
            </a:r>
            <a:r>
              <a:rPr lang="de-DE" i="1" dirty="0">
                <a:latin typeface="Cambria Math" panose="02040503050406030204" pitchFamily="18" charset="0"/>
                <a:ea typeface="Cambria Math" panose="02040503050406030204" pitchFamily="18" charset="0"/>
              </a:rPr>
              <a:t> = π</a:t>
            </a:r>
          </a:p>
          <a:p>
            <a:pPr marL="457200" lvl="1" indent="0">
              <a:buNone/>
            </a:pPr>
            <a:endParaRPr lang="de-DE" dirty="0">
              <a:latin typeface="Calibri" panose="020F0502020204030204" pitchFamily="34" charset="0"/>
              <a:cs typeface="Calibri" panose="020F0502020204030204" pitchFamily="34" charset="0"/>
            </a:endParaRPr>
          </a:p>
          <a:p>
            <a:r>
              <a:rPr lang="de-DE" dirty="0"/>
              <a:t>Proof </a:t>
            </a:r>
            <a:r>
              <a:rPr lang="de-DE" dirty="0" err="1"/>
              <a:t>of</a:t>
            </a:r>
            <a:r>
              <a:rPr lang="de-DE" dirty="0"/>
              <a:t> Shuffle</a:t>
            </a:r>
          </a:p>
          <a:p>
            <a:pPr marL="457200" lvl="1" indent="0">
              <a:buNone/>
            </a:pPr>
            <a:r>
              <a:rPr lang="de-DE" dirty="0"/>
              <a:t>Zeigt, das der Client dazu gezwungen wird, dass Passwort zu durchmischen</a:t>
            </a:r>
          </a:p>
          <a:p>
            <a:endParaRPr lang="de-DE" dirty="0"/>
          </a:p>
        </p:txBody>
      </p:sp>
      <p:sp>
        <p:nvSpPr>
          <p:cNvPr id="3" name="Datumsplatzhalter 2">
            <a:extLst>
              <a:ext uri="{FF2B5EF4-FFF2-40B4-BE49-F238E27FC236}">
                <a16:creationId xmlns:a16="http://schemas.microsoft.com/office/drawing/2014/main" id="{2E05FDC1-3650-424E-A86B-02A30568DDBF}"/>
              </a:ext>
            </a:extLst>
          </p:cNvPr>
          <p:cNvSpPr>
            <a:spLocks noGrp="1"/>
          </p:cNvSpPr>
          <p:nvPr>
            <p:ph type="dt" sz="half" idx="10"/>
          </p:nvPr>
        </p:nvSpPr>
        <p:spPr/>
        <p:txBody>
          <a:bodyPr/>
          <a:lstStyle/>
          <a:p>
            <a:fld id="{28D50BB7-E2B5-4873-9F23-4433FF9FF057}" type="datetime1">
              <a:rPr lang="de-DE" smtClean="0"/>
              <a:t>10.01.2018</a:t>
            </a:fld>
            <a:endParaRPr lang="en-US" dirty="0"/>
          </a:p>
        </p:txBody>
      </p:sp>
      <p:sp>
        <p:nvSpPr>
          <p:cNvPr id="4" name="Fußzeilenplatzhalter 3">
            <a:extLst>
              <a:ext uri="{FF2B5EF4-FFF2-40B4-BE49-F238E27FC236}">
                <a16:creationId xmlns:a16="http://schemas.microsoft.com/office/drawing/2014/main" id="{32FF1FFD-8E09-4A57-A8D5-AA56169C945F}"/>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E99CBA35-8A8F-4ADF-AFFA-D588403BEAB9}"/>
              </a:ext>
            </a:extLst>
          </p:cNvPr>
          <p:cNvSpPr>
            <a:spLocks noGrp="1"/>
          </p:cNvSpPr>
          <p:nvPr>
            <p:ph type="sldNum" sz="quarter" idx="4"/>
          </p:nvPr>
        </p:nvSpPr>
        <p:spPr/>
        <p:txBody>
          <a:bodyPr/>
          <a:lstStyle/>
          <a:p>
            <a:fld id="{95B0EFA8-D4E6-438F-A5A4-BE862A6AB6EC}" type="slidenum">
              <a:rPr lang="en-US" smtClean="0"/>
              <a:pPr/>
              <a:t>43</a:t>
            </a:fld>
            <a:endParaRPr lang="en-US" dirty="0"/>
          </a:p>
        </p:txBody>
      </p:sp>
      <p:sp>
        <p:nvSpPr>
          <p:cNvPr id="6" name="Titel 5">
            <a:extLst>
              <a:ext uri="{FF2B5EF4-FFF2-40B4-BE49-F238E27FC236}">
                <a16:creationId xmlns:a16="http://schemas.microsoft.com/office/drawing/2014/main" id="{C686D6BF-0E12-47E3-8D5F-86541B068770}"/>
              </a:ext>
            </a:extLst>
          </p:cNvPr>
          <p:cNvSpPr>
            <a:spLocks noGrp="1"/>
          </p:cNvSpPr>
          <p:nvPr>
            <p:ph type="title"/>
          </p:nvPr>
        </p:nvSpPr>
        <p:spPr/>
        <p:txBody>
          <a:bodyPr>
            <a:normAutofit/>
          </a:bodyPr>
          <a:lstStyle/>
          <a:p>
            <a:r>
              <a:rPr lang="de-DE" sz="3800" dirty="0"/>
              <a:t>Sicherheitsanalyse</a:t>
            </a:r>
          </a:p>
        </p:txBody>
      </p:sp>
      <p:sp>
        <p:nvSpPr>
          <p:cNvPr id="7" name="Rechteck 6">
            <a:extLst>
              <a:ext uri="{FF2B5EF4-FFF2-40B4-BE49-F238E27FC236}">
                <a16:creationId xmlns:a16="http://schemas.microsoft.com/office/drawing/2014/main" id="{56248148-5351-4E37-912A-275AE48F5BC8}"/>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CC4503B2-9779-4BAB-8463-800AF73B1678}"/>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dirty="0"/>
          </a:p>
        </p:txBody>
      </p:sp>
      <p:sp>
        <p:nvSpPr>
          <p:cNvPr id="9" name="Textfeld 9">
            <a:extLst>
              <a:ext uri="{FF2B5EF4-FFF2-40B4-BE49-F238E27FC236}">
                <a16:creationId xmlns:a16="http://schemas.microsoft.com/office/drawing/2014/main" id="{AE34F510-67CE-44C5-9E3C-63A3EAC5E0D0}"/>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5</a:t>
            </a:r>
          </a:p>
        </p:txBody>
      </p:sp>
    </p:spTree>
    <p:extLst>
      <p:ext uri="{BB962C8B-B14F-4D97-AF65-F5344CB8AC3E}">
        <p14:creationId xmlns:p14="http://schemas.microsoft.com/office/powerpoint/2010/main" val="21723906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DF0330C-7CC3-487E-BD09-DF7EEE1C53D6}"/>
              </a:ext>
            </a:extLst>
          </p:cNvPr>
          <p:cNvSpPr>
            <a:spLocks noGrp="1"/>
          </p:cNvSpPr>
          <p:nvPr>
            <p:ph idx="1"/>
          </p:nvPr>
        </p:nvSpPr>
        <p:spPr>
          <a:xfrm>
            <a:off x="1160122" y="1678317"/>
            <a:ext cx="10515600" cy="4351338"/>
          </a:xfrm>
        </p:spPr>
        <p:txBody>
          <a:bodyPr>
            <a:normAutofit fontScale="85000" lnSpcReduction="20000"/>
          </a:bodyPr>
          <a:lstStyle/>
          <a:p>
            <a:pPr marL="514350" indent="-514350">
              <a:lnSpc>
                <a:spcPct val="150000"/>
              </a:lnSpc>
              <a:buFont typeface="+mj-lt"/>
              <a:buAutoNum type="arabicPeriod"/>
            </a:pPr>
            <a:r>
              <a:rPr lang="de-DE" dirty="0">
                <a:solidFill>
                  <a:schemeClr val="bg1">
                    <a:lumMod val="75000"/>
                  </a:schemeClr>
                </a:solidFill>
              </a:rPr>
              <a:t>Hintergrund</a:t>
            </a:r>
          </a:p>
          <a:p>
            <a:pPr marL="514350" indent="-514350">
              <a:lnSpc>
                <a:spcPct val="150000"/>
              </a:lnSpc>
              <a:buFont typeface="+mj-lt"/>
              <a:buAutoNum type="arabicPeriod"/>
            </a:pPr>
            <a:r>
              <a:rPr lang="de-DE" dirty="0">
                <a:solidFill>
                  <a:schemeClr val="bg1">
                    <a:lumMod val="75000"/>
                  </a:schemeClr>
                </a:solidFill>
              </a:rPr>
              <a:t>Motivation</a:t>
            </a:r>
          </a:p>
          <a:p>
            <a:pPr marL="514350" indent="-514350">
              <a:lnSpc>
                <a:spcPct val="150000"/>
              </a:lnSpc>
              <a:buFont typeface="+mj-lt"/>
              <a:buAutoNum type="arabicPeriod"/>
            </a:pPr>
            <a:r>
              <a:rPr lang="de-DE" dirty="0">
                <a:solidFill>
                  <a:schemeClr val="bg1">
                    <a:lumMod val="75000"/>
                  </a:schemeClr>
                </a:solidFill>
              </a:rPr>
              <a:t>Begriffe</a:t>
            </a:r>
          </a:p>
          <a:p>
            <a:pPr marL="514350" indent="-514350">
              <a:lnSpc>
                <a:spcPct val="150000"/>
              </a:lnSpc>
              <a:buFont typeface="+mj-lt"/>
              <a:buAutoNum type="arabicPeriod"/>
            </a:pPr>
            <a:endParaRPr lang="de-DE" dirty="0">
              <a:solidFill>
                <a:schemeClr val="bg1">
                  <a:lumMod val="75000"/>
                </a:schemeClr>
              </a:solidFill>
            </a:endParaRPr>
          </a:p>
          <a:p>
            <a:pPr marL="514350" indent="-514350">
              <a:lnSpc>
                <a:spcPct val="150000"/>
              </a:lnSpc>
              <a:buFont typeface="+mj-lt"/>
              <a:buAutoNum type="arabicPeriod"/>
            </a:pPr>
            <a:r>
              <a:rPr lang="de-DE" dirty="0">
                <a:solidFill>
                  <a:schemeClr val="bg1">
                    <a:lumMod val="75000"/>
                  </a:schemeClr>
                </a:solidFill>
              </a:rPr>
              <a:t>Protokoll</a:t>
            </a:r>
          </a:p>
          <a:p>
            <a:pPr marL="514350" indent="-514350">
              <a:lnSpc>
                <a:spcPct val="150000"/>
              </a:lnSpc>
              <a:buFont typeface="+mj-lt"/>
              <a:buAutoNum type="arabicPeriod"/>
            </a:pPr>
            <a:r>
              <a:rPr lang="de-DE" dirty="0">
                <a:solidFill>
                  <a:schemeClr val="bg1">
                    <a:lumMod val="75000"/>
                  </a:schemeClr>
                </a:solidFill>
              </a:rPr>
              <a:t>Sicherheitsanalyse</a:t>
            </a:r>
          </a:p>
          <a:p>
            <a:pPr marL="514350" indent="-514350">
              <a:lnSpc>
                <a:spcPct val="150000"/>
              </a:lnSpc>
              <a:buFont typeface="+mj-lt"/>
              <a:buAutoNum type="arabicPeriod"/>
            </a:pPr>
            <a:r>
              <a:rPr lang="de-DE" dirty="0"/>
              <a:t>Fazit</a:t>
            </a:r>
          </a:p>
          <a:p>
            <a:pPr marL="514350" indent="-514350">
              <a:lnSpc>
                <a:spcPct val="150000"/>
              </a:lnSpc>
              <a:buFont typeface="+mj-lt"/>
              <a:buAutoNum type="arabicPeriod"/>
            </a:pPr>
            <a:endParaRPr lang="de-DE" dirty="0"/>
          </a:p>
          <a:p>
            <a:pPr marL="514350" indent="-514350">
              <a:lnSpc>
                <a:spcPct val="150000"/>
              </a:lnSpc>
              <a:buFont typeface="+mj-lt"/>
              <a:buAutoNum type="arabicPeriod"/>
            </a:pPr>
            <a:endParaRPr lang="de-DE" dirty="0">
              <a:solidFill>
                <a:schemeClr val="bg1">
                  <a:lumMod val="75000"/>
                </a:schemeClr>
              </a:solidFill>
            </a:endParaRPr>
          </a:p>
        </p:txBody>
      </p:sp>
      <p:sp>
        <p:nvSpPr>
          <p:cNvPr id="3" name="Datumsplatzhalter 2">
            <a:extLst>
              <a:ext uri="{FF2B5EF4-FFF2-40B4-BE49-F238E27FC236}">
                <a16:creationId xmlns:a16="http://schemas.microsoft.com/office/drawing/2014/main" id="{6BB56B34-12ED-4356-B12E-F9C0BA426CC7}"/>
              </a:ext>
            </a:extLst>
          </p:cNvPr>
          <p:cNvSpPr>
            <a:spLocks noGrp="1"/>
          </p:cNvSpPr>
          <p:nvPr>
            <p:ph type="dt" sz="half" idx="10"/>
          </p:nvPr>
        </p:nvSpPr>
        <p:spPr/>
        <p:txBody>
          <a:bodyPr/>
          <a:lstStyle/>
          <a:p>
            <a:fld id="{28D50BB7-E2B5-4873-9F23-4433FF9FF057}" type="datetime1">
              <a:rPr lang="de-DE" smtClean="0"/>
              <a:t>10.01.2018</a:t>
            </a:fld>
            <a:endParaRPr lang="en-US" dirty="0"/>
          </a:p>
        </p:txBody>
      </p:sp>
      <p:sp>
        <p:nvSpPr>
          <p:cNvPr id="4" name="Fußzeilenplatzhalter 3">
            <a:extLst>
              <a:ext uri="{FF2B5EF4-FFF2-40B4-BE49-F238E27FC236}">
                <a16:creationId xmlns:a16="http://schemas.microsoft.com/office/drawing/2014/main" id="{C26891DF-BC6B-4255-B042-C2EEE5CDEB40}"/>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32C0C543-AAB2-4DB7-95C6-5C7895B821B2}"/>
              </a:ext>
            </a:extLst>
          </p:cNvPr>
          <p:cNvSpPr>
            <a:spLocks noGrp="1"/>
          </p:cNvSpPr>
          <p:nvPr>
            <p:ph type="sldNum" sz="quarter" idx="4"/>
          </p:nvPr>
        </p:nvSpPr>
        <p:spPr/>
        <p:txBody>
          <a:bodyPr/>
          <a:lstStyle/>
          <a:p>
            <a:fld id="{95B0EFA8-D4E6-438F-A5A4-BE862A6AB6EC}" type="slidenum">
              <a:rPr lang="en-US" smtClean="0"/>
              <a:pPr/>
              <a:t>44</a:t>
            </a:fld>
            <a:endParaRPr lang="en-US" dirty="0"/>
          </a:p>
        </p:txBody>
      </p:sp>
      <p:sp>
        <p:nvSpPr>
          <p:cNvPr id="6" name="Titel 5">
            <a:extLst>
              <a:ext uri="{FF2B5EF4-FFF2-40B4-BE49-F238E27FC236}">
                <a16:creationId xmlns:a16="http://schemas.microsoft.com/office/drawing/2014/main" id="{81BC0A14-67FD-48B9-8C0D-170778BDE3A6}"/>
              </a:ext>
            </a:extLst>
          </p:cNvPr>
          <p:cNvSpPr>
            <a:spLocks noGrp="1"/>
          </p:cNvSpPr>
          <p:nvPr>
            <p:ph type="title"/>
          </p:nvPr>
        </p:nvSpPr>
        <p:spPr/>
        <p:txBody>
          <a:bodyPr/>
          <a:lstStyle/>
          <a:p>
            <a:r>
              <a:rPr lang="de-DE" dirty="0"/>
              <a:t>Gliederung</a:t>
            </a:r>
          </a:p>
        </p:txBody>
      </p:sp>
      <p:grpSp>
        <p:nvGrpSpPr>
          <p:cNvPr id="7" name="Gruppieren 6">
            <a:extLst>
              <a:ext uri="{FF2B5EF4-FFF2-40B4-BE49-F238E27FC236}">
                <a16:creationId xmlns:a16="http://schemas.microsoft.com/office/drawing/2014/main" id="{E18AE7A5-62DB-4EDC-B4F2-95A2E57755C3}"/>
              </a:ext>
            </a:extLst>
          </p:cNvPr>
          <p:cNvGrpSpPr/>
          <p:nvPr/>
        </p:nvGrpSpPr>
        <p:grpSpPr>
          <a:xfrm>
            <a:off x="5577840" y="2606672"/>
            <a:ext cx="5058031" cy="2882348"/>
            <a:chOff x="6151025" y="2416172"/>
            <a:chExt cx="5058031" cy="2882348"/>
          </a:xfrm>
        </p:grpSpPr>
        <p:grpSp>
          <p:nvGrpSpPr>
            <p:cNvPr id="8" name="Gruppieren 7">
              <a:extLst>
                <a:ext uri="{FF2B5EF4-FFF2-40B4-BE49-F238E27FC236}">
                  <a16:creationId xmlns:a16="http://schemas.microsoft.com/office/drawing/2014/main" id="{B1D29B83-717E-4C8C-B96C-690A9EBA5AD2}"/>
                </a:ext>
              </a:extLst>
            </p:cNvPr>
            <p:cNvGrpSpPr/>
            <p:nvPr/>
          </p:nvGrpSpPr>
          <p:grpSpPr>
            <a:xfrm rot="1338305">
              <a:off x="6151025" y="2416172"/>
              <a:ext cx="5058031" cy="2062034"/>
              <a:chOff x="5958071" y="1872504"/>
              <a:chExt cx="5058031" cy="2062034"/>
            </a:xfrm>
          </p:grpSpPr>
          <p:pic>
            <p:nvPicPr>
              <p:cNvPr id="14" name="Picture 26" descr="https://www.iconexperience.com/_img/g_collection_png/standard/256x256/passport.png">
                <a:extLst>
                  <a:ext uri="{FF2B5EF4-FFF2-40B4-BE49-F238E27FC236}">
                    <a16:creationId xmlns:a16="http://schemas.microsoft.com/office/drawing/2014/main" id="{DC39462B-3F69-4151-A937-FB7ACAD5DC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60784">
                <a:off x="8160736" y="1949230"/>
                <a:ext cx="797744" cy="9140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8" descr="https://www.iconexperience.com/_img/g_collection_png/standard/512x512/server_network.png">
                <a:extLst>
                  <a:ext uri="{FF2B5EF4-FFF2-40B4-BE49-F238E27FC236}">
                    <a16:creationId xmlns:a16="http://schemas.microsoft.com/office/drawing/2014/main" id="{742C1D66-CC09-4C34-9AE9-F0B9DEDF3B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1735" y="2052964"/>
                <a:ext cx="1642175" cy="188157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2" descr="https://www.iconexperience.com/_img/g_collection_png/standard/256x256/key2.png">
                <a:extLst>
                  <a:ext uri="{FF2B5EF4-FFF2-40B4-BE49-F238E27FC236}">
                    <a16:creationId xmlns:a16="http://schemas.microsoft.com/office/drawing/2014/main" id="{CC2ECFCE-D773-4A7C-B41F-CE6A560486F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2734" b="89844" l="9766" r="97266">
                            <a14:foregroundMark x1="90234" y1="25781" x2="91016" y2="34766"/>
                            <a14:foregroundMark x1="92578" y1="27734" x2="96484" y2="37109"/>
                            <a14:foregroundMark x1="97266" y1="32031" x2="89453" y2="39844"/>
                            <a14:foregroundMark x1="79297" y1="12500" x2="55078" y2="16797"/>
                            <a14:foregroundMark x1="58594" y1="14453" x2="71875" y2="10938"/>
                            <a14:foregroundMark x1="56250" y1="12891" x2="73438" y2="273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5958071" y="2400330"/>
                <a:ext cx="786626" cy="9806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descr="https://www.iconexperience.com/_img/g_collection_png/standard/512x512/server_network.png">
                <a:extLst>
                  <a:ext uri="{FF2B5EF4-FFF2-40B4-BE49-F238E27FC236}">
                    <a16:creationId xmlns:a16="http://schemas.microsoft.com/office/drawing/2014/main" id="{43709152-1EF8-432B-8EFC-B5EC48DD6F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3927" y="2035965"/>
                <a:ext cx="1642175" cy="18815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4" descr="https://www.iconexperience.com/_img/g_collection_png/standard/256x256/key.png">
                <a:extLst>
                  <a:ext uri="{FF2B5EF4-FFF2-40B4-BE49-F238E27FC236}">
                    <a16:creationId xmlns:a16="http://schemas.microsoft.com/office/drawing/2014/main" id="{3362C256-9F8D-41F5-B21B-1ED4702FF446}"/>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2344" b="99609" l="391" r="98438">
                            <a14:foregroundMark x1="59375" y1="9766" x2="84766" y2="5859"/>
                            <a14:foregroundMark x1="87500" y1="8984" x2="87500" y2="14063"/>
                            <a14:foregroundMark x1="86719" y1="33203" x2="88281" y2="33984"/>
                            <a14:foregroundMark x1="89453" y1="14844" x2="92050" y2="16900"/>
                            <a14:foregroundMark x1="81250" y1="8203" x2="60938" y2="2344"/>
                            <a14:foregroundMark x1="10938" y1="76953" x2="17969" y2="87891"/>
                            <a14:foregroundMark x1="19531" y1="86328" x2="391" y2="86328"/>
                            <a14:foregroundMark x1="19531" y1="84375" x2="19531" y2="92188"/>
                            <a14:foregroundMark x1="24219" y1="89453" x2="23047" y2="94531"/>
                            <a14:foregroundMark x1="25781" y1="92969" x2="29297" y2="99609"/>
                            <a14:backgroundMark x1="96875" y1="16406" x2="98438" y2="31641"/>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10269539" y="2507990"/>
                <a:ext cx="720795" cy="765312"/>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Gerade Verbindung mit Pfeil 18">
                <a:extLst>
                  <a:ext uri="{FF2B5EF4-FFF2-40B4-BE49-F238E27FC236}">
                    <a16:creationId xmlns:a16="http://schemas.microsoft.com/office/drawing/2014/main" id="{112C7F29-B8F0-4391-AAF7-E5A9328FA5A7}"/>
                  </a:ext>
                </a:extLst>
              </p:cNvPr>
              <p:cNvCxnSpPr>
                <a:cxnSpLocks/>
              </p:cNvCxnSpPr>
              <p:nvPr/>
            </p:nvCxnSpPr>
            <p:spPr>
              <a:xfrm flipV="1">
                <a:off x="7474857" y="2863218"/>
                <a:ext cx="2191657" cy="823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0" name="Gruppieren 19">
                <a:extLst>
                  <a:ext uri="{FF2B5EF4-FFF2-40B4-BE49-F238E27FC236}">
                    <a16:creationId xmlns:a16="http://schemas.microsoft.com/office/drawing/2014/main" id="{76CADE1A-AF54-46A1-8199-3BA995323330}"/>
                  </a:ext>
                </a:extLst>
              </p:cNvPr>
              <p:cNvGrpSpPr/>
              <p:nvPr/>
            </p:nvGrpSpPr>
            <p:grpSpPr>
              <a:xfrm>
                <a:off x="8716437" y="1872504"/>
                <a:ext cx="441051" cy="449956"/>
                <a:chOff x="2975429" y="2177144"/>
                <a:chExt cx="420914" cy="411446"/>
              </a:xfrm>
            </p:grpSpPr>
            <p:sp>
              <p:nvSpPr>
                <p:cNvPr id="21" name="Ellipse 20">
                  <a:extLst>
                    <a:ext uri="{FF2B5EF4-FFF2-40B4-BE49-F238E27FC236}">
                      <a16:creationId xmlns:a16="http://schemas.microsoft.com/office/drawing/2014/main" id="{5121FD0F-2E74-4F15-BB4E-9E0BD2241AE4}"/>
                    </a:ext>
                  </a:extLst>
                </p:cNvPr>
                <p:cNvSpPr/>
                <p:nvPr/>
              </p:nvSpPr>
              <p:spPr>
                <a:xfrm>
                  <a:off x="2975429" y="2177144"/>
                  <a:ext cx="420914" cy="411446"/>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25000" dirty="0"/>
                </a:p>
              </p:txBody>
            </p:sp>
            <p:grpSp>
              <p:nvGrpSpPr>
                <p:cNvPr id="22" name="Gruppieren 21">
                  <a:extLst>
                    <a:ext uri="{FF2B5EF4-FFF2-40B4-BE49-F238E27FC236}">
                      <a16:creationId xmlns:a16="http://schemas.microsoft.com/office/drawing/2014/main" id="{57FA8F31-1285-4346-A9F4-BAC24EF7F1A3}"/>
                    </a:ext>
                  </a:extLst>
                </p:cNvPr>
                <p:cNvGrpSpPr/>
                <p:nvPr/>
              </p:nvGrpSpPr>
              <p:grpSpPr>
                <a:xfrm rot="12970512" flipH="1">
                  <a:off x="3125567" y="2263555"/>
                  <a:ext cx="120638" cy="214811"/>
                  <a:chOff x="3663321" y="2076290"/>
                  <a:chExt cx="375279" cy="357349"/>
                </a:xfrm>
              </p:grpSpPr>
              <p:sp>
                <p:nvSpPr>
                  <p:cNvPr id="23" name="Rechteck 22">
                    <a:extLst>
                      <a:ext uri="{FF2B5EF4-FFF2-40B4-BE49-F238E27FC236}">
                        <a16:creationId xmlns:a16="http://schemas.microsoft.com/office/drawing/2014/main" id="{A93FBFDE-E98E-4A95-A65A-E47FD7287756}"/>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Rechteck 23">
                    <a:extLst>
                      <a:ext uri="{FF2B5EF4-FFF2-40B4-BE49-F238E27FC236}">
                        <a16:creationId xmlns:a16="http://schemas.microsoft.com/office/drawing/2014/main" id="{B3C4BD27-7A60-4794-9619-743DA4B5DE82}"/>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pic>
          <p:nvPicPr>
            <p:cNvPr id="9" name="Picture 8" descr="https://lh3.googleusercontent.com/UrY7BAZ-XfXGpfkeWg0zCCeo-7ras4DCoRalC_WXXWTK9q5b0Iw7B0YQMsVxZaNB7DM=w300">
              <a:extLst>
                <a:ext uri="{FF2B5EF4-FFF2-40B4-BE49-F238E27FC236}">
                  <a16:creationId xmlns:a16="http://schemas.microsoft.com/office/drawing/2014/main" id="{B29D4930-EC16-4498-B12F-ACE4DB4A88B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1515" y="3589896"/>
              <a:ext cx="1200919" cy="12009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https://upload.wikimedia.org/wikipedia/commons/thumb/1/18/GitLab_Logo.svg/1200px-GitLab_Logo.svg.png">
              <a:extLst>
                <a:ext uri="{FF2B5EF4-FFF2-40B4-BE49-F238E27FC236}">
                  <a16:creationId xmlns:a16="http://schemas.microsoft.com/office/drawing/2014/main" id="{31B30BF9-1FD7-41D2-8D01-6CB2ED5050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9368" y="3357607"/>
              <a:ext cx="1020153" cy="94288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s://www.iconexperience.com/_img/g_collection_png/standard/512x512/criminal.png">
              <a:extLst>
                <a:ext uri="{FF2B5EF4-FFF2-40B4-BE49-F238E27FC236}">
                  <a16:creationId xmlns:a16="http://schemas.microsoft.com/office/drawing/2014/main" id="{9572555E-0252-4B80-8B3E-F3AB3BE2EA47}"/>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2734" b="96875" l="9961" r="89844">
                          <a14:foregroundMark x1="41406" y1="59961" x2="27930" y2="96875"/>
                          <a14:foregroundMark x1="27930" y1="96875" x2="53125" y2="66406"/>
                          <a14:foregroundMark x1="53125" y1="66406" x2="53125" y2="65820"/>
                          <a14:foregroundMark x1="37500" y1="12891" x2="65820" y2="14844"/>
                          <a14:foregroundMark x1="65820" y1="10938" x2="74805" y2="11914"/>
                          <a14:foregroundMark x1="69922" y1="12891" x2="66797" y2="10938"/>
                          <a14:foregroundMark x1="40625" y1="4297" x2="67188" y2="9375"/>
                          <a14:foregroundMark x1="55273" y1="2734" x2="54883" y2="5469"/>
                        </a14:backgroundRemoval>
                      </a14:imgEffect>
                    </a14:imgLayer>
                  </a14:imgProps>
                </a:ext>
                <a:ext uri="{28A0092B-C50C-407E-A947-70E740481C1C}">
                  <a14:useLocalDpi xmlns:a14="http://schemas.microsoft.com/office/drawing/2010/main" val="0"/>
                </a:ext>
              </a:extLst>
            </a:blip>
            <a:srcRect/>
            <a:stretch>
              <a:fillRect/>
            </a:stretch>
          </p:blipFill>
          <p:spPr bwMode="auto">
            <a:xfrm>
              <a:off x="8692339" y="3972580"/>
              <a:ext cx="1276651" cy="1276651"/>
            </a:xfrm>
            <a:prstGeom prst="rect">
              <a:avLst/>
            </a:prstGeom>
            <a:noFill/>
            <a:extLst>
              <a:ext uri="{909E8E84-426E-40DD-AFC4-6F175D3DCCD1}">
                <a14:hiddenFill xmlns:a14="http://schemas.microsoft.com/office/drawing/2010/main">
                  <a:solidFill>
                    <a:srgbClr val="FFFFFF"/>
                  </a:solidFill>
                </a14:hiddenFill>
              </a:ext>
            </a:extLst>
          </p:spPr>
        </p:pic>
        <p:sp>
          <p:nvSpPr>
            <p:cNvPr id="12" name="Verbotsymbol 11">
              <a:extLst>
                <a:ext uri="{FF2B5EF4-FFF2-40B4-BE49-F238E27FC236}">
                  <a16:creationId xmlns:a16="http://schemas.microsoft.com/office/drawing/2014/main" id="{019F61D4-FEB5-47CD-A2BD-D90A36773819}"/>
                </a:ext>
              </a:extLst>
            </p:cNvPr>
            <p:cNvSpPr/>
            <p:nvPr/>
          </p:nvSpPr>
          <p:spPr>
            <a:xfrm>
              <a:off x="8623464" y="3937044"/>
              <a:ext cx="1383229" cy="1361476"/>
            </a:xfrm>
            <a:prstGeom prst="noSmoking">
              <a:avLst>
                <a:gd name="adj" fmla="val 118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pic>
          <p:nvPicPr>
            <p:cNvPr id="13" name="Picture 22" descr="https://upload.wikimedia.org/wikipedia/de/thumb/9/9f/Twitter_bird_logo_2012.svg/1200px-Twitter_bird_logo_2012.svg.png">
              <a:extLst>
                <a:ext uri="{FF2B5EF4-FFF2-40B4-BE49-F238E27FC236}">
                  <a16:creationId xmlns:a16="http://schemas.microsoft.com/office/drawing/2014/main" id="{5909B053-A650-467A-BE78-56A46672E46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84426" y="4276256"/>
              <a:ext cx="1145724" cy="93193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518055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EEE5539-ACA5-4355-A786-90FABF8A6EB2}"/>
              </a:ext>
            </a:extLst>
          </p:cNvPr>
          <p:cNvSpPr>
            <a:spLocks noGrp="1"/>
          </p:cNvSpPr>
          <p:nvPr>
            <p:ph idx="1"/>
          </p:nvPr>
        </p:nvSpPr>
        <p:spPr>
          <a:xfrm>
            <a:off x="1097280" y="1678317"/>
            <a:ext cx="10739120" cy="4351338"/>
          </a:xfrm>
        </p:spPr>
        <p:txBody>
          <a:bodyPr>
            <a:normAutofit fontScale="92500" lnSpcReduction="10000"/>
          </a:bodyPr>
          <a:lstStyle/>
          <a:p>
            <a:pPr marL="0" indent="0">
              <a:lnSpc>
                <a:spcPct val="100000"/>
              </a:lnSpc>
              <a:buNone/>
            </a:pPr>
            <a:r>
              <a:rPr lang="de-DE" i="1" dirty="0">
                <a:solidFill>
                  <a:schemeClr val="tx2"/>
                </a:solidFill>
                <a:latin typeface="+mj-lt"/>
              </a:rPr>
              <a:t>Ziel</a:t>
            </a:r>
          </a:p>
          <a:p>
            <a:pPr marL="0" indent="0">
              <a:lnSpc>
                <a:spcPct val="100000"/>
              </a:lnSpc>
              <a:buNone/>
            </a:pPr>
            <a:r>
              <a:rPr lang="de-DE" u="sng" dirty="0"/>
              <a:t>Sichere Registrierung </a:t>
            </a:r>
            <a:r>
              <a:rPr lang="de-DE" dirty="0"/>
              <a:t>von Passwörtern in 2PAKE / 2PASS Systemen mit </a:t>
            </a:r>
            <a:r>
              <a:rPr lang="de-DE" u="sng" dirty="0"/>
              <a:t>Kontrolle der Passwortrichtlinien</a:t>
            </a:r>
            <a:r>
              <a:rPr lang="de-DE" dirty="0"/>
              <a:t>.</a:t>
            </a:r>
          </a:p>
          <a:p>
            <a:pPr marL="0" indent="0">
              <a:lnSpc>
                <a:spcPct val="100000"/>
              </a:lnSpc>
              <a:buNone/>
            </a:pPr>
            <a:endParaRPr lang="de-DE" dirty="0"/>
          </a:p>
          <a:p>
            <a:pPr marL="0" indent="0">
              <a:lnSpc>
                <a:spcPct val="100000"/>
              </a:lnSpc>
              <a:buNone/>
            </a:pPr>
            <a:r>
              <a:rPr lang="de-DE" i="1" dirty="0">
                <a:solidFill>
                  <a:schemeClr val="tx2"/>
                </a:solidFill>
                <a:latin typeface="+mj-lt"/>
              </a:rPr>
              <a:t>Mittel</a:t>
            </a:r>
          </a:p>
          <a:p>
            <a:pPr marL="0" indent="0">
              <a:lnSpc>
                <a:spcPct val="100000"/>
              </a:lnSpc>
              <a:buNone/>
            </a:pPr>
            <a:r>
              <a:rPr lang="de-DE" dirty="0"/>
              <a:t>Pedersen </a:t>
            </a:r>
            <a:r>
              <a:rPr lang="de-DE" dirty="0" err="1"/>
              <a:t>Commitments</a:t>
            </a:r>
            <a:r>
              <a:rPr lang="de-DE" dirty="0"/>
              <a:t> und Zero Knowledge Proofs </a:t>
            </a:r>
            <a:r>
              <a:rPr lang="de-DE" dirty="0" err="1"/>
              <a:t>of</a:t>
            </a:r>
            <a:r>
              <a:rPr lang="de-DE" dirty="0"/>
              <a:t> Knowledge</a:t>
            </a:r>
          </a:p>
          <a:p>
            <a:pPr marL="0" indent="0">
              <a:lnSpc>
                <a:spcPct val="100000"/>
              </a:lnSpc>
              <a:buNone/>
            </a:pPr>
            <a:endParaRPr lang="de-DE" dirty="0"/>
          </a:p>
          <a:p>
            <a:pPr marL="0" indent="0">
              <a:lnSpc>
                <a:spcPct val="100000"/>
              </a:lnSpc>
              <a:buNone/>
            </a:pPr>
            <a:r>
              <a:rPr lang="de-DE" i="1" dirty="0">
                <a:solidFill>
                  <a:schemeClr val="tx2"/>
                </a:solidFill>
                <a:latin typeface="+mj-lt"/>
              </a:rPr>
              <a:t>Ergebnis</a:t>
            </a:r>
          </a:p>
          <a:p>
            <a:pPr marL="0" indent="0">
              <a:lnSpc>
                <a:spcPct val="100000"/>
              </a:lnSpc>
              <a:buNone/>
            </a:pPr>
            <a:r>
              <a:rPr lang="de-DE" dirty="0"/>
              <a:t>Fertiges Protokoll mit Beispielimplementierung in Python </a:t>
            </a:r>
          </a:p>
        </p:txBody>
      </p:sp>
      <p:sp>
        <p:nvSpPr>
          <p:cNvPr id="3" name="Datumsplatzhalter 2">
            <a:extLst>
              <a:ext uri="{FF2B5EF4-FFF2-40B4-BE49-F238E27FC236}">
                <a16:creationId xmlns:a16="http://schemas.microsoft.com/office/drawing/2014/main" id="{CADECB70-71CB-4B3E-9585-D5363A2253FF}"/>
              </a:ext>
            </a:extLst>
          </p:cNvPr>
          <p:cNvSpPr>
            <a:spLocks noGrp="1"/>
          </p:cNvSpPr>
          <p:nvPr>
            <p:ph type="dt" sz="half" idx="10"/>
          </p:nvPr>
        </p:nvSpPr>
        <p:spPr/>
        <p:txBody>
          <a:bodyPr/>
          <a:lstStyle/>
          <a:p>
            <a:fld id="{28D50BB7-E2B5-4873-9F23-4433FF9FF057}" type="datetime1">
              <a:rPr lang="de-DE" smtClean="0"/>
              <a:t>10.01.2018</a:t>
            </a:fld>
            <a:endParaRPr lang="en-US" dirty="0"/>
          </a:p>
        </p:txBody>
      </p:sp>
      <p:sp>
        <p:nvSpPr>
          <p:cNvPr id="4" name="Fußzeilenplatzhalter 3">
            <a:extLst>
              <a:ext uri="{FF2B5EF4-FFF2-40B4-BE49-F238E27FC236}">
                <a16:creationId xmlns:a16="http://schemas.microsoft.com/office/drawing/2014/main" id="{618C2188-4DB8-4A73-9901-7B0DE9373228}"/>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F417EFE0-F3DA-4124-9385-34A324D05038}"/>
              </a:ext>
            </a:extLst>
          </p:cNvPr>
          <p:cNvSpPr>
            <a:spLocks noGrp="1"/>
          </p:cNvSpPr>
          <p:nvPr>
            <p:ph type="sldNum" sz="quarter" idx="4"/>
          </p:nvPr>
        </p:nvSpPr>
        <p:spPr/>
        <p:txBody>
          <a:bodyPr/>
          <a:lstStyle/>
          <a:p>
            <a:fld id="{95B0EFA8-D4E6-438F-A5A4-BE862A6AB6EC}" type="slidenum">
              <a:rPr lang="en-US" smtClean="0"/>
              <a:pPr/>
              <a:t>45</a:t>
            </a:fld>
            <a:endParaRPr lang="en-US" dirty="0"/>
          </a:p>
        </p:txBody>
      </p:sp>
      <p:sp>
        <p:nvSpPr>
          <p:cNvPr id="6" name="Titel 5">
            <a:extLst>
              <a:ext uri="{FF2B5EF4-FFF2-40B4-BE49-F238E27FC236}">
                <a16:creationId xmlns:a16="http://schemas.microsoft.com/office/drawing/2014/main" id="{8B7DA413-9C73-44D2-9E92-17144CF30D98}"/>
              </a:ext>
            </a:extLst>
          </p:cNvPr>
          <p:cNvSpPr>
            <a:spLocks noGrp="1"/>
          </p:cNvSpPr>
          <p:nvPr>
            <p:ph type="title"/>
          </p:nvPr>
        </p:nvSpPr>
        <p:spPr/>
        <p:txBody>
          <a:bodyPr/>
          <a:lstStyle/>
          <a:p>
            <a:r>
              <a:rPr lang="de-DE" dirty="0"/>
              <a:t>Fazit</a:t>
            </a:r>
          </a:p>
        </p:txBody>
      </p:sp>
      <p:sp>
        <p:nvSpPr>
          <p:cNvPr id="7" name="Rechteck 6">
            <a:extLst>
              <a:ext uri="{FF2B5EF4-FFF2-40B4-BE49-F238E27FC236}">
                <a16:creationId xmlns:a16="http://schemas.microsoft.com/office/drawing/2014/main" id="{C1D78A82-DFA8-4BA0-B43D-05F590EFEFA4}"/>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80E3C282-A1C2-408D-99C2-5760E674D9E0}"/>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25611E60-2310-4A2B-99C3-2665C88B67EA}"/>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6</a:t>
            </a:r>
          </a:p>
        </p:txBody>
      </p:sp>
    </p:spTree>
    <p:extLst>
      <p:ext uri="{BB962C8B-B14F-4D97-AF65-F5344CB8AC3E}">
        <p14:creationId xmlns:p14="http://schemas.microsoft.com/office/powerpoint/2010/main" val="35551278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512ABFDF-E140-4D65-9A78-6A7C948B0F24}"/>
              </a:ext>
            </a:extLst>
          </p:cNvPr>
          <p:cNvSpPr>
            <a:spLocks noGrp="1"/>
          </p:cNvSpPr>
          <p:nvPr>
            <p:ph type="dt" sz="half" idx="10"/>
          </p:nvPr>
        </p:nvSpPr>
        <p:spPr/>
        <p:txBody>
          <a:bodyPr/>
          <a:lstStyle/>
          <a:p>
            <a:fld id="{28D50BB7-E2B5-4873-9F23-4433FF9FF057}" type="datetime1">
              <a:rPr lang="de-DE" smtClean="0"/>
              <a:t>10.01.2018</a:t>
            </a:fld>
            <a:endParaRPr lang="en-US" dirty="0"/>
          </a:p>
        </p:txBody>
      </p:sp>
      <p:sp>
        <p:nvSpPr>
          <p:cNvPr id="4" name="Fußzeilenplatzhalter 3">
            <a:extLst>
              <a:ext uri="{FF2B5EF4-FFF2-40B4-BE49-F238E27FC236}">
                <a16:creationId xmlns:a16="http://schemas.microsoft.com/office/drawing/2014/main" id="{5E7FD283-BDFC-48AB-B753-70E0A9F5B09D}"/>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42D14604-14C7-47B9-B412-6DB9628A8DE9}"/>
              </a:ext>
            </a:extLst>
          </p:cNvPr>
          <p:cNvSpPr>
            <a:spLocks noGrp="1"/>
          </p:cNvSpPr>
          <p:nvPr>
            <p:ph type="sldNum" sz="quarter" idx="4"/>
          </p:nvPr>
        </p:nvSpPr>
        <p:spPr/>
        <p:txBody>
          <a:bodyPr/>
          <a:lstStyle/>
          <a:p>
            <a:fld id="{95B0EFA8-D4E6-438F-A5A4-BE862A6AB6EC}" type="slidenum">
              <a:rPr lang="en-US" smtClean="0"/>
              <a:pPr/>
              <a:t>46</a:t>
            </a:fld>
            <a:endParaRPr lang="en-US" dirty="0"/>
          </a:p>
        </p:txBody>
      </p:sp>
      <p:sp>
        <p:nvSpPr>
          <p:cNvPr id="6" name="Titel 5">
            <a:extLst>
              <a:ext uri="{FF2B5EF4-FFF2-40B4-BE49-F238E27FC236}">
                <a16:creationId xmlns:a16="http://schemas.microsoft.com/office/drawing/2014/main" id="{F330BCF8-183A-44CF-8816-7249A43E841F}"/>
              </a:ext>
            </a:extLst>
          </p:cNvPr>
          <p:cNvSpPr>
            <a:spLocks noGrp="1"/>
          </p:cNvSpPr>
          <p:nvPr>
            <p:ph type="title"/>
          </p:nvPr>
        </p:nvSpPr>
        <p:spPr/>
        <p:txBody>
          <a:bodyPr/>
          <a:lstStyle/>
          <a:p>
            <a:r>
              <a:rPr lang="de-DE" dirty="0"/>
              <a:t>Fazit</a:t>
            </a:r>
          </a:p>
        </p:txBody>
      </p:sp>
      <p:sp>
        <p:nvSpPr>
          <p:cNvPr id="7" name="Rechteck 6">
            <a:extLst>
              <a:ext uri="{FF2B5EF4-FFF2-40B4-BE49-F238E27FC236}">
                <a16:creationId xmlns:a16="http://schemas.microsoft.com/office/drawing/2014/main" id="{DB439416-B69C-4DFC-AE40-D535C42EBEE8}"/>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B6C69CAD-491A-4826-9721-3724A4F0BE77}"/>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88BA506E-AFE4-4858-93A7-BF04FE6A0781}"/>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6</a:t>
            </a:r>
          </a:p>
        </p:txBody>
      </p:sp>
      <p:sp>
        <p:nvSpPr>
          <p:cNvPr id="12" name="Inhaltsplatzhalter 1">
            <a:extLst>
              <a:ext uri="{FF2B5EF4-FFF2-40B4-BE49-F238E27FC236}">
                <a16:creationId xmlns:a16="http://schemas.microsoft.com/office/drawing/2014/main" id="{3F79B7C3-B406-448A-BE9E-11BDE1B705E5}"/>
              </a:ext>
            </a:extLst>
          </p:cNvPr>
          <p:cNvSpPr txBox="1">
            <a:spLocks/>
          </p:cNvSpPr>
          <p:nvPr/>
        </p:nvSpPr>
        <p:spPr>
          <a:xfrm>
            <a:off x="1097280" y="1678317"/>
            <a:ext cx="10739120"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de-DE" i="1" dirty="0">
                <a:solidFill>
                  <a:schemeClr val="tx2"/>
                </a:solidFill>
                <a:latin typeface="+mj-lt"/>
              </a:rPr>
              <a:t>Sicherheit</a:t>
            </a:r>
          </a:p>
          <a:p>
            <a:pPr marL="0" indent="0">
              <a:lnSpc>
                <a:spcPct val="100000"/>
              </a:lnSpc>
              <a:buFont typeface="Arial" panose="020B0604020202020204" pitchFamily="34" charset="0"/>
              <a:buNone/>
            </a:pPr>
            <a:r>
              <a:rPr lang="de-DE" sz="3500" b="1" dirty="0">
                <a:solidFill>
                  <a:srgbClr val="6AC018"/>
                </a:solidFill>
              </a:rPr>
              <a:t>+</a:t>
            </a:r>
            <a:r>
              <a:rPr lang="de-DE" dirty="0"/>
              <a:t> Kein Server besitzt genügend Informationen um Schaden anzurichten</a:t>
            </a:r>
          </a:p>
          <a:p>
            <a:pPr marL="0" indent="0">
              <a:lnSpc>
                <a:spcPct val="100000"/>
              </a:lnSpc>
              <a:buFont typeface="Arial" panose="020B0604020202020204" pitchFamily="34" charset="0"/>
              <a:buNone/>
            </a:pPr>
            <a:r>
              <a:rPr lang="de-DE" sz="3500" b="1" dirty="0">
                <a:solidFill>
                  <a:srgbClr val="6AC018"/>
                </a:solidFill>
              </a:rPr>
              <a:t>+</a:t>
            </a:r>
            <a:r>
              <a:rPr lang="de-DE" dirty="0"/>
              <a:t> Sicherheit kommt maßgeblich durch 2PAKE und 2PASS</a:t>
            </a:r>
          </a:p>
          <a:p>
            <a:pPr marL="0" indent="0">
              <a:lnSpc>
                <a:spcPct val="100000"/>
              </a:lnSpc>
              <a:buFont typeface="Arial" panose="020B0604020202020204" pitchFamily="34" charset="0"/>
              <a:buNone/>
            </a:pPr>
            <a:r>
              <a:rPr lang="de-DE" sz="3500" b="1" dirty="0">
                <a:solidFill>
                  <a:srgbClr val="FF0000"/>
                </a:solidFill>
              </a:rPr>
              <a:t>-</a:t>
            </a:r>
            <a:r>
              <a:rPr lang="de-DE" dirty="0"/>
              <a:t> Pedersen </a:t>
            </a:r>
            <a:r>
              <a:rPr lang="de-DE" dirty="0" err="1"/>
              <a:t>Commitments</a:t>
            </a:r>
            <a:r>
              <a:rPr lang="de-DE" dirty="0"/>
              <a:t> sind nur </a:t>
            </a:r>
            <a:r>
              <a:rPr lang="de-DE" dirty="0" err="1"/>
              <a:t>computational</a:t>
            </a:r>
            <a:r>
              <a:rPr lang="de-DE" dirty="0"/>
              <a:t> </a:t>
            </a:r>
            <a:r>
              <a:rPr lang="de-DE" dirty="0" err="1"/>
              <a:t>binding</a:t>
            </a:r>
            <a:endParaRPr lang="de-DE" dirty="0"/>
          </a:p>
          <a:p>
            <a:pPr marL="0" indent="0">
              <a:lnSpc>
                <a:spcPct val="100000"/>
              </a:lnSpc>
              <a:buFont typeface="Arial" panose="020B0604020202020204" pitchFamily="34" charset="0"/>
              <a:buNone/>
            </a:pPr>
            <a:endParaRPr lang="de-DE" dirty="0"/>
          </a:p>
          <a:p>
            <a:pPr marL="0" indent="0">
              <a:lnSpc>
                <a:spcPct val="100000"/>
              </a:lnSpc>
              <a:buFont typeface="Arial" panose="020B0604020202020204" pitchFamily="34" charset="0"/>
              <a:buNone/>
            </a:pPr>
            <a:endParaRPr lang="de-DE" dirty="0"/>
          </a:p>
          <a:p>
            <a:pPr marL="0" indent="0">
              <a:lnSpc>
                <a:spcPct val="100000"/>
              </a:lnSpc>
              <a:buFont typeface="Arial" panose="020B0604020202020204" pitchFamily="34" charset="0"/>
              <a:buNone/>
            </a:pPr>
            <a:r>
              <a:rPr lang="de-DE" i="1" dirty="0">
                <a:solidFill>
                  <a:schemeClr val="tx2"/>
                </a:solidFill>
                <a:latin typeface="+mj-lt"/>
              </a:rPr>
              <a:t>Performance</a:t>
            </a:r>
          </a:p>
          <a:p>
            <a:pPr marL="0" indent="0">
              <a:lnSpc>
                <a:spcPct val="100000"/>
              </a:lnSpc>
              <a:buFont typeface="Arial" panose="020B0604020202020204" pitchFamily="34" charset="0"/>
              <a:buNone/>
            </a:pPr>
            <a:r>
              <a:rPr lang="de-DE" dirty="0"/>
              <a:t>Python Implementierung benötigt für</a:t>
            </a:r>
          </a:p>
          <a:p>
            <a:pPr marL="0" indent="0">
              <a:lnSpc>
                <a:spcPct val="100000"/>
              </a:lnSpc>
              <a:buFont typeface="Arial" panose="020B0604020202020204" pitchFamily="34" charset="0"/>
              <a:buNone/>
            </a:pPr>
            <a:r>
              <a:rPr lang="de-DE" dirty="0"/>
              <a:t>						</a:t>
            </a:r>
          </a:p>
        </p:txBody>
      </p:sp>
      <p:sp>
        <p:nvSpPr>
          <p:cNvPr id="13" name="Rechteck 12">
            <a:extLst>
              <a:ext uri="{FF2B5EF4-FFF2-40B4-BE49-F238E27FC236}">
                <a16:creationId xmlns:a16="http://schemas.microsoft.com/office/drawing/2014/main" id="{43327159-FC3A-4F4A-B1E6-BAC977B47539}"/>
              </a:ext>
            </a:extLst>
          </p:cNvPr>
          <p:cNvSpPr/>
          <p:nvPr/>
        </p:nvSpPr>
        <p:spPr>
          <a:xfrm>
            <a:off x="6300804" y="4632731"/>
            <a:ext cx="4620624" cy="523220"/>
          </a:xfrm>
          <a:prstGeom prst="rect">
            <a:avLst/>
          </a:prstGeom>
        </p:spPr>
        <p:txBody>
          <a:bodyPr wrap="none">
            <a:spAutoFit/>
          </a:bodyPr>
          <a:lstStyle/>
          <a:p>
            <a:r>
              <a:rPr lang="de-DE" sz="2800" dirty="0"/>
              <a:t>10-stelliges Passwort 2,76 Sek.</a:t>
            </a:r>
          </a:p>
        </p:txBody>
      </p:sp>
      <p:sp>
        <p:nvSpPr>
          <p:cNvPr id="14" name="Rechteck 13">
            <a:extLst>
              <a:ext uri="{FF2B5EF4-FFF2-40B4-BE49-F238E27FC236}">
                <a16:creationId xmlns:a16="http://schemas.microsoft.com/office/drawing/2014/main" id="{5582EC47-5B2E-4037-8B0F-406D531A9A08}"/>
              </a:ext>
            </a:extLst>
          </p:cNvPr>
          <p:cNvSpPr/>
          <p:nvPr/>
        </p:nvSpPr>
        <p:spPr>
          <a:xfrm>
            <a:off x="6300805" y="5206855"/>
            <a:ext cx="4620624" cy="523220"/>
          </a:xfrm>
          <a:prstGeom prst="rect">
            <a:avLst/>
          </a:prstGeom>
        </p:spPr>
        <p:txBody>
          <a:bodyPr wrap="none">
            <a:spAutoFit/>
          </a:bodyPr>
          <a:lstStyle/>
          <a:p>
            <a:r>
              <a:rPr lang="de-DE" sz="2800" dirty="0"/>
              <a:t>20-stelliges Passwort 6,34 Sek.</a:t>
            </a:r>
          </a:p>
        </p:txBody>
      </p:sp>
    </p:spTree>
    <p:extLst>
      <p:ext uri="{BB962C8B-B14F-4D97-AF65-F5344CB8AC3E}">
        <p14:creationId xmlns:p14="http://schemas.microsoft.com/office/powerpoint/2010/main" val="9905286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4CE0FAA-2E79-451B-9318-7335A65F9E17}"/>
              </a:ext>
            </a:extLst>
          </p:cNvPr>
          <p:cNvSpPr>
            <a:spLocks noGrp="1"/>
          </p:cNvSpPr>
          <p:nvPr>
            <p:ph idx="1"/>
          </p:nvPr>
        </p:nvSpPr>
        <p:spPr>
          <a:xfrm>
            <a:off x="1097280" y="1678317"/>
            <a:ext cx="10515600" cy="4351338"/>
          </a:xfrm>
        </p:spPr>
        <p:txBody>
          <a:bodyPr>
            <a:normAutofit/>
          </a:bodyPr>
          <a:lstStyle/>
          <a:p>
            <a:pPr>
              <a:lnSpc>
                <a:spcPct val="150000"/>
              </a:lnSpc>
            </a:pPr>
            <a:r>
              <a:rPr lang="de-DE" dirty="0"/>
              <a:t>Erschreckend wie viele Passwort Datenbanken gehackt wurden</a:t>
            </a:r>
          </a:p>
          <a:p>
            <a:pPr>
              <a:lnSpc>
                <a:spcPct val="150000"/>
              </a:lnSpc>
            </a:pPr>
            <a:r>
              <a:rPr lang="de-DE" dirty="0"/>
              <a:t>Erschreckend wie viele User schwache Passwörter verwenden</a:t>
            </a:r>
          </a:p>
          <a:p>
            <a:pPr>
              <a:lnSpc>
                <a:spcPct val="150000"/>
              </a:lnSpc>
            </a:pPr>
            <a:endParaRPr lang="de-DE" dirty="0"/>
          </a:p>
          <a:p>
            <a:pPr marL="0" indent="0">
              <a:lnSpc>
                <a:spcPct val="150000"/>
              </a:lnSpc>
              <a:buNone/>
            </a:pPr>
            <a:r>
              <a:rPr lang="de-DE" dirty="0">
                <a:sym typeface="Wingdings" panose="05000000000000000000" pitchFamily="2" charset="2"/>
              </a:rPr>
              <a:t></a:t>
            </a:r>
            <a:r>
              <a:rPr lang="de-DE" dirty="0"/>
              <a:t> Klar spezifizierte Protokolle sind äußerst sinnvoll um User zu  schützen und um Entwickler bei Ihrer Arbeit zu unterstützen</a:t>
            </a:r>
          </a:p>
        </p:txBody>
      </p:sp>
      <p:sp>
        <p:nvSpPr>
          <p:cNvPr id="3" name="Datumsplatzhalter 2">
            <a:extLst>
              <a:ext uri="{FF2B5EF4-FFF2-40B4-BE49-F238E27FC236}">
                <a16:creationId xmlns:a16="http://schemas.microsoft.com/office/drawing/2014/main" id="{0A45CCCF-DB5C-426C-AC8A-566D43C5051E}"/>
              </a:ext>
            </a:extLst>
          </p:cNvPr>
          <p:cNvSpPr>
            <a:spLocks noGrp="1"/>
          </p:cNvSpPr>
          <p:nvPr>
            <p:ph type="dt" sz="half" idx="10"/>
          </p:nvPr>
        </p:nvSpPr>
        <p:spPr/>
        <p:txBody>
          <a:bodyPr/>
          <a:lstStyle/>
          <a:p>
            <a:fld id="{28D50BB7-E2B5-4873-9F23-4433FF9FF057}" type="datetime1">
              <a:rPr lang="de-DE" smtClean="0"/>
              <a:t>10.01.2018</a:t>
            </a:fld>
            <a:endParaRPr lang="en-US" dirty="0"/>
          </a:p>
        </p:txBody>
      </p:sp>
      <p:sp>
        <p:nvSpPr>
          <p:cNvPr id="4" name="Fußzeilenplatzhalter 3">
            <a:extLst>
              <a:ext uri="{FF2B5EF4-FFF2-40B4-BE49-F238E27FC236}">
                <a16:creationId xmlns:a16="http://schemas.microsoft.com/office/drawing/2014/main" id="{F44CC9A6-5B5A-42C1-9A40-DCE5BAD20312}"/>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5454F74E-3352-4230-9E5A-92226E69B132}"/>
              </a:ext>
            </a:extLst>
          </p:cNvPr>
          <p:cNvSpPr>
            <a:spLocks noGrp="1"/>
          </p:cNvSpPr>
          <p:nvPr>
            <p:ph type="sldNum" sz="quarter" idx="4"/>
          </p:nvPr>
        </p:nvSpPr>
        <p:spPr/>
        <p:txBody>
          <a:bodyPr/>
          <a:lstStyle/>
          <a:p>
            <a:fld id="{95B0EFA8-D4E6-438F-A5A4-BE862A6AB6EC}" type="slidenum">
              <a:rPr lang="en-US" smtClean="0"/>
              <a:pPr/>
              <a:t>47</a:t>
            </a:fld>
            <a:endParaRPr lang="en-US" dirty="0"/>
          </a:p>
        </p:txBody>
      </p:sp>
      <p:sp>
        <p:nvSpPr>
          <p:cNvPr id="6" name="Titel 5">
            <a:extLst>
              <a:ext uri="{FF2B5EF4-FFF2-40B4-BE49-F238E27FC236}">
                <a16:creationId xmlns:a16="http://schemas.microsoft.com/office/drawing/2014/main" id="{9822305A-319A-4700-83D2-740596F26BE4}"/>
              </a:ext>
            </a:extLst>
          </p:cNvPr>
          <p:cNvSpPr>
            <a:spLocks noGrp="1"/>
          </p:cNvSpPr>
          <p:nvPr>
            <p:ph type="title"/>
          </p:nvPr>
        </p:nvSpPr>
        <p:spPr>
          <a:xfrm>
            <a:off x="1097280" y="-160595"/>
            <a:ext cx="8736037" cy="1450757"/>
          </a:xfrm>
        </p:spPr>
        <p:txBody>
          <a:bodyPr>
            <a:normAutofit/>
          </a:bodyPr>
          <a:lstStyle/>
          <a:p>
            <a:r>
              <a:rPr lang="de-DE" sz="4000" dirty="0"/>
              <a:t>Eigenes Fazit – 2BPR / 2PAKE / 2PASS</a:t>
            </a:r>
          </a:p>
        </p:txBody>
      </p:sp>
      <p:sp>
        <p:nvSpPr>
          <p:cNvPr id="7" name="Rechteck 6">
            <a:extLst>
              <a:ext uri="{FF2B5EF4-FFF2-40B4-BE49-F238E27FC236}">
                <a16:creationId xmlns:a16="http://schemas.microsoft.com/office/drawing/2014/main" id="{FC269120-DFC5-40F8-A775-281D5883523B}"/>
              </a:ext>
            </a:extLst>
          </p:cNvPr>
          <p:cNvSpPr/>
          <p:nvPr/>
        </p:nvSpPr>
        <p:spPr>
          <a:xfrm>
            <a:off x="353343" y="-310415"/>
            <a:ext cx="542151" cy="80770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8" name="Gleichschenkliges Dreieck 7">
            <a:extLst>
              <a:ext uri="{FF2B5EF4-FFF2-40B4-BE49-F238E27FC236}">
                <a16:creationId xmlns:a16="http://schemas.microsoft.com/office/drawing/2014/main" id="{EA0B5FD6-BF34-43C9-92BD-9884D32D0DC2}"/>
              </a:ext>
            </a:extLst>
          </p:cNvPr>
          <p:cNvSpPr/>
          <p:nvPr/>
        </p:nvSpPr>
        <p:spPr>
          <a:xfrm flipV="1">
            <a:off x="362826" y="507593"/>
            <a:ext cx="523184" cy="337625"/>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9" name="Textfeld 9">
            <a:extLst>
              <a:ext uri="{FF2B5EF4-FFF2-40B4-BE49-F238E27FC236}">
                <a16:creationId xmlns:a16="http://schemas.microsoft.com/office/drawing/2014/main" id="{1769BE17-6F37-4DB8-BD13-4C9B0311BF00}"/>
              </a:ext>
            </a:extLst>
          </p:cNvPr>
          <p:cNvSpPr txBox="1"/>
          <p:nvPr/>
        </p:nvSpPr>
        <p:spPr>
          <a:xfrm>
            <a:off x="449724" y="129920"/>
            <a:ext cx="445770" cy="461665"/>
          </a:xfrm>
          <a:prstGeom prst="rect">
            <a:avLst/>
          </a:prstGeom>
          <a:no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6</a:t>
            </a:r>
          </a:p>
        </p:txBody>
      </p:sp>
    </p:spTree>
    <p:extLst>
      <p:ext uri="{BB962C8B-B14F-4D97-AF65-F5344CB8AC3E}">
        <p14:creationId xmlns:p14="http://schemas.microsoft.com/office/powerpoint/2010/main" val="20816819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62DADE5-7512-4C4B-9ECA-24C323440531}"/>
              </a:ext>
            </a:extLst>
          </p:cNvPr>
          <p:cNvSpPr>
            <a:spLocks noGrp="1"/>
          </p:cNvSpPr>
          <p:nvPr>
            <p:ph type="dt" sz="half" idx="10"/>
          </p:nvPr>
        </p:nvSpPr>
        <p:spPr/>
        <p:txBody>
          <a:bodyPr/>
          <a:lstStyle/>
          <a:p>
            <a:fld id="{2D3A92D5-EC25-4834-A2A7-0A62F3EAE348}" type="datetime1">
              <a:rPr lang="de-DE" smtClean="0"/>
              <a:t>10.01.2018</a:t>
            </a:fld>
            <a:endParaRPr lang="en-US" dirty="0"/>
          </a:p>
        </p:txBody>
      </p:sp>
      <p:sp>
        <p:nvSpPr>
          <p:cNvPr id="3" name="Fußzeilenplatzhalter 2">
            <a:extLst>
              <a:ext uri="{FF2B5EF4-FFF2-40B4-BE49-F238E27FC236}">
                <a16:creationId xmlns:a16="http://schemas.microsoft.com/office/drawing/2014/main" id="{1532EFE4-59A7-4B27-88F8-FBB5C3D7F4AF}"/>
              </a:ext>
            </a:extLst>
          </p:cNvPr>
          <p:cNvSpPr>
            <a:spLocks noGrp="1"/>
          </p:cNvSpPr>
          <p:nvPr>
            <p:ph type="ftr" sz="quarter" idx="11"/>
          </p:nvPr>
        </p:nvSpPr>
        <p:spPr/>
        <p:txBody>
          <a:bodyPr/>
          <a:lstStyle/>
          <a:p>
            <a:r>
              <a:rPr lang="de-DE"/>
              <a:t>Sebastian Fuchs &amp; Lukas Justen</a:t>
            </a:r>
            <a:endParaRPr lang="de-DE" dirty="0"/>
          </a:p>
        </p:txBody>
      </p:sp>
      <p:sp>
        <p:nvSpPr>
          <p:cNvPr id="4" name="Foliennummernplatzhalter 3">
            <a:extLst>
              <a:ext uri="{FF2B5EF4-FFF2-40B4-BE49-F238E27FC236}">
                <a16:creationId xmlns:a16="http://schemas.microsoft.com/office/drawing/2014/main" id="{667DDD09-37AB-44EA-B637-0E27D9D30D12}"/>
              </a:ext>
            </a:extLst>
          </p:cNvPr>
          <p:cNvSpPr>
            <a:spLocks noGrp="1"/>
          </p:cNvSpPr>
          <p:nvPr>
            <p:ph type="sldNum" sz="quarter" idx="12"/>
          </p:nvPr>
        </p:nvSpPr>
        <p:spPr/>
        <p:txBody>
          <a:bodyPr/>
          <a:lstStyle/>
          <a:p>
            <a:fld id="{95B0EFA8-D4E6-438F-A5A4-BE862A6AB6EC}" type="slidenum">
              <a:rPr lang="en-US" smtClean="0"/>
              <a:pPr/>
              <a:t>48</a:t>
            </a:fld>
            <a:endParaRPr lang="en-US"/>
          </a:p>
        </p:txBody>
      </p:sp>
      <p:sp>
        <p:nvSpPr>
          <p:cNvPr id="5" name="Rechteck 4">
            <a:extLst>
              <a:ext uri="{FF2B5EF4-FFF2-40B4-BE49-F238E27FC236}">
                <a16:creationId xmlns:a16="http://schemas.microsoft.com/office/drawing/2014/main" id="{2DE25409-A49C-45BC-B629-C5DEADC2FEA4}"/>
              </a:ext>
            </a:extLst>
          </p:cNvPr>
          <p:cNvSpPr/>
          <p:nvPr/>
        </p:nvSpPr>
        <p:spPr>
          <a:xfrm>
            <a:off x="0" y="2467429"/>
            <a:ext cx="12192000" cy="4717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3" name="Gruppieren 12">
            <a:extLst>
              <a:ext uri="{FF2B5EF4-FFF2-40B4-BE49-F238E27FC236}">
                <a16:creationId xmlns:a16="http://schemas.microsoft.com/office/drawing/2014/main" id="{37007CC9-5177-4AF0-B725-D84BAE2FC772}"/>
              </a:ext>
            </a:extLst>
          </p:cNvPr>
          <p:cNvGrpSpPr/>
          <p:nvPr/>
        </p:nvGrpSpPr>
        <p:grpSpPr>
          <a:xfrm>
            <a:off x="5196114" y="2621643"/>
            <a:ext cx="1799772" cy="1614714"/>
            <a:chOff x="3868057" y="2510972"/>
            <a:chExt cx="1799772" cy="1614714"/>
          </a:xfrm>
        </p:grpSpPr>
        <p:sp>
          <p:nvSpPr>
            <p:cNvPr id="9" name="Rechteck 8">
              <a:extLst>
                <a:ext uri="{FF2B5EF4-FFF2-40B4-BE49-F238E27FC236}">
                  <a16:creationId xmlns:a16="http://schemas.microsoft.com/office/drawing/2014/main" id="{9FE39089-E401-4DAC-9ECE-FDAF4BAC304E}"/>
                </a:ext>
              </a:extLst>
            </p:cNvPr>
            <p:cNvSpPr/>
            <p:nvPr/>
          </p:nvSpPr>
          <p:spPr>
            <a:xfrm>
              <a:off x="3868057" y="2510972"/>
              <a:ext cx="798286" cy="696686"/>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236D5446-0877-486D-B375-A2E49F4898EE}"/>
                </a:ext>
              </a:extLst>
            </p:cNvPr>
            <p:cNvSpPr/>
            <p:nvPr/>
          </p:nvSpPr>
          <p:spPr>
            <a:xfrm>
              <a:off x="4869543" y="3425372"/>
              <a:ext cx="798286" cy="696686"/>
            </a:xfrm>
            <a:prstGeom prst="rect">
              <a:avLst/>
            </a:prstGeom>
            <a:solidFill>
              <a:srgbClr val="2B7299"/>
            </a:solidFill>
            <a:ln>
              <a:solidFill>
                <a:srgbClr val="2B7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9F5577E0-5F19-4C7A-B4B9-E49BC71F08D9}"/>
                </a:ext>
              </a:extLst>
            </p:cNvPr>
            <p:cNvSpPr/>
            <p:nvPr/>
          </p:nvSpPr>
          <p:spPr>
            <a:xfrm>
              <a:off x="3868057" y="3429000"/>
              <a:ext cx="798286" cy="69668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FB677B17-0305-422D-9B54-1E5AEF170340}"/>
                </a:ext>
              </a:extLst>
            </p:cNvPr>
            <p:cNvSpPr/>
            <p:nvPr/>
          </p:nvSpPr>
          <p:spPr>
            <a:xfrm>
              <a:off x="4869543" y="2510972"/>
              <a:ext cx="798286" cy="696686"/>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18988720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B28132D3-63DF-44BA-8996-8B8DD443B206}"/>
              </a:ext>
            </a:extLst>
          </p:cNvPr>
          <p:cNvSpPr>
            <a:spLocks noGrp="1"/>
          </p:cNvSpPr>
          <p:nvPr>
            <p:ph idx="1"/>
          </p:nvPr>
        </p:nvSpPr>
        <p:spPr>
          <a:xfrm>
            <a:off x="1097280" y="1678317"/>
            <a:ext cx="10515600" cy="4351338"/>
          </a:xfrm>
        </p:spPr>
        <p:txBody>
          <a:bodyPr>
            <a:normAutofit/>
          </a:bodyPr>
          <a:lstStyle/>
          <a:p>
            <a:pPr>
              <a:lnSpc>
                <a:spcPct val="150000"/>
              </a:lnSpc>
            </a:pPr>
            <a:r>
              <a:rPr lang="de-DE" sz="1200" dirty="0">
                <a:hlinkClick r:id="rId2"/>
              </a:rPr>
              <a:t>http://wfarm2.dataknet.com/static/resources/icons/set112/8cbf6bf1.png</a:t>
            </a:r>
            <a:r>
              <a:rPr lang="de-DE" sz="1200" dirty="0"/>
              <a:t>					23.11.2017 14:38</a:t>
            </a:r>
          </a:p>
          <a:p>
            <a:pPr>
              <a:lnSpc>
                <a:spcPct val="150000"/>
              </a:lnSpc>
            </a:pPr>
            <a:r>
              <a:rPr lang="de-DE" sz="1200" dirty="0">
                <a:hlinkClick r:id="rId3"/>
              </a:rPr>
              <a:t>https://www.iconexperience.com</a:t>
            </a:r>
            <a:r>
              <a:rPr lang="de-DE" sz="1200" dirty="0"/>
              <a:t>								24.11.2017 11:01</a:t>
            </a:r>
          </a:p>
          <a:p>
            <a:pPr>
              <a:lnSpc>
                <a:spcPct val="150000"/>
              </a:lnSpc>
            </a:pPr>
            <a:r>
              <a:rPr lang="de-DE" sz="1200" dirty="0">
                <a:hlinkClick r:id="rId4"/>
              </a:rPr>
              <a:t>https://upload.wikimedia.org/wikipedia/commons/thumb/4/45/New_Logo_Gmail.svg/1200px-New_Logo_Gmail.svg.png</a:t>
            </a:r>
            <a:r>
              <a:rPr lang="de-DE" sz="1200" dirty="0"/>
              <a:t>		23.12.2017 13:57</a:t>
            </a:r>
          </a:p>
          <a:p>
            <a:pPr>
              <a:lnSpc>
                <a:spcPct val="150000"/>
              </a:lnSpc>
            </a:pPr>
            <a:r>
              <a:rPr lang="de-DE" sz="1200" dirty="0">
                <a:hlinkClick r:id="rId5"/>
              </a:rPr>
              <a:t>https://fthmb.tqn.com/jRaoLvoOhFQWEWmMmyiZRcL_NHg=/768x0/filters:no_upscale()/Outlook-icon-57f005363df78c690f62c7af.png</a:t>
            </a:r>
            <a:r>
              <a:rPr lang="de-DE" sz="1200" dirty="0"/>
              <a:t>	 23.12.2017 13:57</a:t>
            </a:r>
          </a:p>
          <a:p>
            <a:pPr>
              <a:lnSpc>
                <a:spcPct val="150000"/>
              </a:lnSpc>
            </a:pPr>
            <a:r>
              <a:rPr lang="de-DE" sz="1200" dirty="0">
                <a:hlinkClick r:id="rId6"/>
              </a:rPr>
              <a:t>https://lh3.googleusercontent.com/UrY7BAZ-XfXGpfkeWg0zCCeo-7ras4DCoRalC_WXXWTK9q5b0Iw7B0YQMsVxZaNB7DM=w300</a:t>
            </a:r>
            <a:r>
              <a:rPr lang="de-DE" sz="1200" dirty="0"/>
              <a:t>		 23.12.2017 13:57</a:t>
            </a:r>
          </a:p>
          <a:p>
            <a:pPr>
              <a:lnSpc>
                <a:spcPct val="150000"/>
              </a:lnSpc>
            </a:pPr>
            <a:r>
              <a:rPr lang="de-DE" sz="1200" dirty="0">
                <a:hlinkClick r:id="rId7"/>
              </a:rPr>
              <a:t>https://lh3.googleusercontent.com/dSDutSmwU9LMJDCs9PaJI1JjXQthi8IDNRHPviI1NzocGTwuWC-PTAF6QiagTcGF0A=w300</a:t>
            </a:r>
            <a:r>
              <a:rPr lang="de-DE" sz="1200" dirty="0"/>
              <a:t>		23.12.2017 13:57</a:t>
            </a:r>
          </a:p>
          <a:p>
            <a:pPr>
              <a:lnSpc>
                <a:spcPct val="150000"/>
              </a:lnSpc>
            </a:pPr>
            <a:r>
              <a:rPr lang="de-DE" sz="1200" dirty="0">
                <a:hlinkClick r:id="rId8"/>
              </a:rPr>
              <a:t>https://upload.wikimedia.org/wikipedia/commons/thumb/1/18/GitLab_Logo.svg/1200px-GitLab_Logo.svg.png</a:t>
            </a:r>
            <a:r>
              <a:rPr lang="de-DE" sz="1200" dirty="0"/>
              <a:t>			 23.12.2017 13:57</a:t>
            </a:r>
          </a:p>
          <a:p>
            <a:pPr>
              <a:lnSpc>
                <a:spcPct val="150000"/>
              </a:lnSpc>
            </a:pPr>
            <a:r>
              <a:rPr lang="de-DE" sz="1200" dirty="0">
                <a:hlinkClick r:id="rId9"/>
              </a:rPr>
              <a:t>https://assets-cdn.github.com/images/modules/open_graph/github-mark.png</a:t>
            </a:r>
            <a:r>
              <a:rPr lang="de-DE" sz="1200" dirty="0"/>
              <a:t>					 23.12.2017 13:57</a:t>
            </a:r>
          </a:p>
          <a:p>
            <a:pPr>
              <a:lnSpc>
                <a:spcPct val="150000"/>
              </a:lnSpc>
            </a:pPr>
            <a:r>
              <a:rPr lang="de-DE" sz="1200" dirty="0">
                <a:hlinkClick r:id="rId10"/>
              </a:rPr>
              <a:t>https://lh3.googleusercontent.com/z7oKSvTI-2ynS5bHggIctR9GVkS8sGKqpDlfCvgxLo0du7Az00u6XpJ0LLyvzBusW-Jd=w300</a:t>
            </a:r>
            <a:r>
              <a:rPr lang="de-DE" sz="1200" dirty="0"/>
              <a:t>		23.12.2017 13:57</a:t>
            </a:r>
          </a:p>
          <a:p>
            <a:pPr>
              <a:lnSpc>
                <a:spcPct val="150000"/>
              </a:lnSpc>
            </a:pPr>
            <a:r>
              <a:rPr lang="de-DE" sz="1200" dirty="0">
                <a:hlinkClick r:id="rId11"/>
              </a:rPr>
              <a:t>https://lh3.googleusercontent.com/Dq-mZ5mmdE6aFPeD61DNlVTwYSI75UwHBYDq_BxBZOMSzCBnQ5OCC4-LjfP42tDlyw=w300</a:t>
            </a:r>
            <a:r>
              <a:rPr lang="de-DE" sz="1200" dirty="0"/>
              <a:t>		23.12.2017 13:57	</a:t>
            </a:r>
          </a:p>
          <a:p>
            <a:pPr>
              <a:lnSpc>
                <a:spcPct val="150000"/>
              </a:lnSpc>
            </a:pPr>
            <a:endParaRPr lang="de-DE" sz="1200" dirty="0"/>
          </a:p>
          <a:p>
            <a:pPr>
              <a:lnSpc>
                <a:spcPct val="150000"/>
              </a:lnSpc>
            </a:pPr>
            <a:endParaRPr lang="de-DE" sz="1100" dirty="0"/>
          </a:p>
        </p:txBody>
      </p:sp>
      <p:sp>
        <p:nvSpPr>
          <p:cNvPr id="3" name="Datumsplatzhalter 2">
            <a:extLst>
              <a:ext uri="{FF2B5EF4-FFF2-40B4-BE49-F238E27FC236}">
                <a16:creationId xmlns:a16="http://schemas.microsoft.com/office/drawing/2014/main" id="{E00271D8-1087-4412-95F9-CCE985E1507C}"/>
              </a:ext>
            </a:extLst>
          </p:cNvPr>
          <p:cNvSpPr>
            <a:spLocks noGrp="1"/>
          </p:cNvSpPr>
          <p:nvPr>
            <p:ph type="dt" sz="half" idx="10"/>
          </p:nvPr>
        </p:nvSpPr>
        <p:spPr/>
        <p:txBody>
          <a:bodyPr/>
          <a:lstStyle/>
          <a:p>
            <a:fld id="{28D50BB7-E2B5-4873-9F23-4433FF9FF057}" type="datetime1">
              <a:rPr lang="de-DE" smtClean="0"/>
              <a:t>10.01.2018</a:t>
            </a:fld>
            <a:endParaRPr lang="en-US" dirty="0"/>
          </a:p>
        </p:txBody>
      </p:sp>
      <p:sp>
        <p:nvSpPr>
          <p:cNvPr id="4" name="Fußzeilenplatzhalter 3">
            <a:extLst>
              <a:ext uri="{FF2B5EF4-FFF2-40B4-BE49-F238E27FC236}">
                <a16:creationId xmlns:a16="http://schemas.microsoft.com/office/drawing/2014/main" id="{394F4119-43D1-4069-8695-025E4948FE2F}"/>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602974BD-1262-4F31-9724-122AE7CEB5D6}"/>
              </a:ext>
            </a:extLst>
          </p:cNvPr>
          <p:cNvSpPr>
            <a:spLocks noGrp="1"/>
          </p:cNvSpPr>
          <p:nvPr>
            <p:ph type="sldNum" sz="quarter" idx="4"/>
          </p:nvPr>
        </p:nvSpPr>
        <p:spPr/>
        <p:txBody>
          <a:bodyPr/>
          <a:lstStyle/>
          <a:p>
            <a:fld id="{95B0EFA8-D4E6-438F-A5A4-BE862A6AB6EC}" type="slidenum">
              <a:rPr lang="en-US" smtClean="0"/>
              <a:pPr/>
              <a:t>49</a:t>
            </a:fld>
            <a:endParaRPr lang="en-US" dirty="0"/>
          </a:p>
        </p:txBody>
      </p:sp>
      <p:sp>
        <p:nvSpPr>
          <p:cNvPr id="6" name="Titel 5">
            <a:extLst>
              <a:ext uri="{FF2B5EF4-FFF2-40B4-BE49-F238E27FC236}">
                <a16:creationId xmlns:a16="http://schemas.microsoft.com/office/drawing/2014/main" id="{2FFDF973-2E30-48D5-8311-D5D66A8F8808}"/>
              </a:ext>
            </a:extLst>
          </p:cNvPr>
          <p:cNvSpPr>
            <a:spLocks noGrp="1"/>
          </p:cNvSpPr>
          <p:nvPr>
            <p:ph type="title"/>
          </p:nvPr>
        </p:nvSpPr>
        <p:spPr>
          <a:xfrm>
            <a:off x="1097280" y="-160595"/>
            <a:ext cx="8961120" cy="1450757"/>
          </a:xfrm>
        </p:spPr>
        <p:txBody>
          <a:bodyPr/>
          <a:lstStyle/>
          <a:p>
            <a:r>
              <a:rPr lang="de-DE" dirty="0"/>
              <a:t>Bildquellen</a:t>
            </a:r>
          </a:p>
        </p:txBody>
      </p:sp>
      <p:sp>
        <p:nvSpPr>
          <p:cNvPr id="7" name="Rechteck 6">
            <a:extLst>
              <a:ext uri="{FF2B5EF4-FFF2-40B4-BE49-F238E27FC236}">
                <a16:creationId xmlns:a16="http://schemas.microsoft.com/office/drawing/2014/main" id="{26C20CB0-9B94-4808-AFAF-B25740996BA8}"/>
              </a:ext>
            </a:extLst>
          </p:cNvPr>
          <p:cNvSpPr/>
          <p:nvPr/>
        </p:nvSpPr>
        <p:spPr>
          <a:xfrm>
            <a:off x="-141890" y="-160595"/>
            <a:ext cx="12333890" cy="71289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15136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DE79A12-0E27-4136-93A2-A43F2FBCB14A}"/>
              </a:ext>
            </a:extLst>
          </p:cNvPr>
          <p:cNvSpPr>
            <a:spLocks noGrp="1"/>
          </p:cNvSpPr>
          <p:nvPr>
            <p:ph idx="1"/>
          </p:nvPr>
        </p:nvSpPr>
        <p:spPr>
          <a:xfrm>
            <a:off x="1160123" y="1717345"/>
            <a:ext cx="9995558" cy="4351338"/>
          </a:xfrm>
        </p:spPr>
        <p:txBody>
          <a:bodyPr>
            <a:normAutofit/>
          </a:bodyPr>
          <a:lstStyle/>
          <a:p>
            <a:pPr marL="0" indent="0" algn="ctr">
              <a:lnSpc>
                <a:spcPct val="150000"/>
              </a:lnSpc>
              <a:buNone/>
            </a:pPr>
            <a:r>
              <a:rPr lang="de-DE" sz="3100" i="1" dirty="0"/>
              <a:t>Wie sichert man Multi-User-Systeme gegen Missbrauch ab?</a:t>
            </a:r>
          </a:p>
        </p:txBody>
      </p:sp>
      <p:sp>
        <p:nvSpPr>
          <p:cNvPr id="3" name="Datumsplatzhalter 2">
            <a:extLst>
              <a:ext uri="{FF2B5EF4-FFF2-40B4-BE49-F238E27FC236}">
                <a16:creationId xmlns:a16="http://schemas.microsoft.com/office/drawing/2014/main" id="{1E628554-CEAA-46DB-AC58-601EE9DF2468}"/>
              </a:ext>
            </a:extLst>
          </p:cNvPr>
          <p:cNvSpPr>
            <a:spLocks noGrp="1"/>
          </p:cNvSpPr>
          <p:nvPr>
            <p:ph type="dt" sz="half" idx="10"/>
          </p:nvPr>
        </p:nvSpPr>
        <p:spPr/>
        <p:txBody>
          <a:bodyPr/>
          <a:lstStyle/>
          <a:p>
            <a:fld id="{28D50BB7-E2B5-4873-9F23-4433FF9FF057}" type="datetime1">
              <a:rPr lang="de-DE" smtClean="0"/>
              <a:t>10.01.2018</a:t>
            </a:fld>
            <a:endParaRPr lang="en-US" dirty="0"/>
          </a:p>
        </p:txBody>
      </p:sp>
      <p:sp>
        <p:nvSpPr>
          <p:cNvPr id="4" name="Fußzeilenplatzhalter 3">
            <a:extLst>
              <a:ext uri="{FF2B5EF4-FFF2-40B4-BE49-F238E27FC236}">
                <a16:creationId xmlns:a16="http://schemas.microsoft.com/office/drawing/2014/main" id="{169815EE-174B-4C3B-875A-FDEBEE14678F}"/>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6B8401F5-8ED8-4656-9235-6892FEA927D3}"/>
              </a:ext>
            </a:extLst>
          </p:cNvPr>
          <p:cNvSpPr>
            <a:spLocks noGrp="1"/>
          </p:cNvSpPr>
          <p:nvPr>
            <p:ph type="sldNum" sz="quarter" idx="4"/>
          </p:nvPr>
        </p:nvSpPr>
        <p:spPr/>
        <p:txBody>
          <a:bodyPr/>
          <a:lstStyle/>
          <a:p>
            <a:fld id="{95B0EFA8-D4E6-438F-A5A4-BE862A6AB6EC}" type="slidenum">
              <a:rPr lang="en-US" smtClean="0"/>
              <a:pPr/>
              <a:t>5</a:t>
            </a:fld>
            <a:endParaRPr lang="en-US" dirty="0"/>
          </a:p>
        </p:txBody>
      </p:sp>
      <p:sp>
        <p:nvSpPr>
          <p:cNvPr id="6" name="Titel 5">
            <a:extLst>
              <a:ext uri="{FF2B5EF4-FFF2-40B4-BE49-F238E27FC236}">
                <a16:creationId xmlns:a16="http://schemas.microsoft.com/office/drawing/2014/main" id="{58E27614-E8CE-4B80-A266-FCB80C05FAEF}"/>
              </a:ext>
            </a:extLst>
          </p:cNvPr>
          <p:cNvSpPr>
            <a:spLocks noGrp="1"/>
          </p:cNvSpPr>
          <p:nvPr>
            <p:ph type="title"/>
          </p:nvPr>
        </p:nvSpPr>
        <p:spPr/>
        <p:txBody>
          <a:bodyPr/>
          <a:lstStyle/>
          <a:p>
            <a:r>
              <a:rPr lang="de-DE" dirty="0"/>
              <a:t>Hintergrund</a:t>
            </a:r>
          </a:p>
        </p:txBody>
      </p:sp>
      <p:grpSp>
        <p:nvGrpSpPr>
          <p:cNvPr id="35" name="Gruppieren 34">
            <a:extLst>
              <a:ext uri="{FF2B5EF4-FFF2-40B4-BE49-F238E27FC236}">
                <a16:creationId xmlns:a16="http://schemas.microsoft.com/office/drawing/2014/main" id="{7046EBBD-4522-42AB-8091-1667B174FA05}"/>
              </a:ext>
            </a:extLst>
          </p:cNvPr>
          <p:cNvGrpSpPr/>
          <p:nvPr/>
        </p:nvGrpSpPr>
        <p:grpSpPr>
          <a:xfrm>
            <a:off x="1636098" y="3497700"/>
            <a:ext cx="9302620" cy="1217867"/>
            <a:chOff x="1722795" y="2583586"/>
            <a:chExt cx="9302620" cy="1217867"/>
          </a:xfrm>
        </p:grpSpPr>
        <p:grpSp>
          <p:nvGrpSpPr>
            <p:cNvPr id="19" name="Gruppieren 18">
              <a:extLst>
                <a:ext uri="{FF2B5EF4-FFF2-40B4-BE49-F238E27FC236}">
                  <a16:creationId xmlns:a16="http://schemas.microsoft.com/office/drawing/2014/main" id="{84B6A1A3-7322-4BB0-B6A1-3B38EF844C78}"/>
                </a:ext>
              </a:extLst>
            </p:cNvPr>
            <p:cNvGrpSpPr/>
            <p:nvPr/>
          </p:nvGrpSpPr>
          <p:grpSpPr>
            <a:xfrm>
              <a:off x="1722795" y="2604965"/>
              <a:ext cx="1153552" cy="1175108"/>
              <a:chOff x="1722795" y="2583586"/>
              <a:chExt cx="1153552" cy="1175108"/>
            </a:xfrm>
          </p:grpSpPr>
          <p:grpSp>
            <p:nvGrpSpPr>
              <p:cNvPr id="16" name="Gruppieren 15">
                <a:extLst>
                  <a:ext uri="{FF2B5EF4-FFF2-40B4-BE49-F238E27FC236}">
                    <a16:creationId xmlns:a16="http://schemas.microsoft.com/office/drawing/2014/main" id="{6D8797AA-11D6-462D-A418-9C394B72B3AA}"/>
                  </a:ext>
                </a:extLst>
              </p:cNvPr>
              <p:cNvGrpSpPr/>
              <p:nvPr/>
            </p:nvGrpSpPr>
            <p:grpSpPr>
              <a:xfrm>
                <a:off x="1722795" y="2583586"/>
                <a:ext cx="1153552" cy="1175108"/>
                <a:chOff x="1561513" y="2453641"/>
                <a:chExt cx="1547447" cy="1547447"/>
              </a:xfrm>
            </p:grpSpPr>
            <p:pic>
              <p:nvPicPr>
                <p:cNvPr id="17" name="Picture 2" descr="Bildergebnis für Icon solution">
                  <a:extLst>
                    <a:ext uri="{FF2B5EF4-FFF2-40B4-BE49-F238E27FC236}">
                      <a16:creationId xmlns:a16="http://schemas.microsoft.com/office/drawing/2014/main" id="{13BF7698-69B0-49E0-B23A-227CE55AD7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1513" y="2453641"/>
                  <a:ext cx="1547447" cy="154744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18" name="Freihand 17">
                      <a:extLst>
                        <a:ext uri="{FF2B5EF4-FFF2-40B4-BE49-F238E27FC236}">
                          <a16:creationId xmlns:a16="http://schemas.microsoft.com/office/drawing/2014/main" id="{686FCDB4-9A65-4793-BC7D-418275D2D8A2}"/>
                        </a:ext>
                      </a:extLst>
                    </p14:cNvPr>
                    <p14:cNvContentPartPr/>
                    <p14:nvPr/>
                  </p14:nvContentPartPr>
                  <p14:xfrm>
                    <a:off x="2147610" y="3007564"/>
                    <a:ext cx="284040" cy="307800"/>
                  </p14:xfrm>
                </p:contentPart>
              </mc:Choice>
              <mc:Fallback xmlns="">
                <p:pic>
                  <p:nvPicPr>
                    <p:cNvPr id="18" name="Freihand 17">
                      <a:extLst>
                        <a:ext uri="{FF2B5EF4-FFF2-40B4-BE49-F238E27FC236}">
                          <a16:creationId xmlns:a16="http://schemas.microsoft.com/office/drawing/2014/main" id="{686FCDB4-9A65-4793-BC7D-418275D2D8A2}"/>
                        </a:ext>
                      </a:extLst>
                    </p:cNvPr>
                    <p:cNvPicPr/>
                    <p:nvPr/>
                  </p:nvPicPr>
                  <p:blipFill>
                    <a:blip r:embed="rId5"/>
                    <a:stretch>
                      <a:fillRect/>
                    </a:stretch>
                  </p:blipFill>
                  <p:spPr>
                    <a:xfrm>
                      <a:off x="2063074" y="2925168"/>
                      <a:ext cx="452628" cy="473065"/>
                    </a:xfrm>
                    <a:prstGeom prst="rect">
                      <a:avLst/>
                    </a:prstGeom>
                  </p:spPr>
                </p:pic>
              </mc:Fallback>
            </mc:AlternateContent>
          </p:grpSp>
          <p:sp>
            <p:nvSpPr>
              <p:cNvPr id="10" name="Textfeld 9">
                <a:extLst>
                  <a:ext uri="{FF2B5EF4-FFF2-40B4-BE49-F238E27FC236}">
                    <a16:creationId xmlns:a16="http://schemas.microsoft.com/office/drawing/2014/main" id="{8E6E3B30-7BA7-4BFA-AD8B-D5C1D4189834}"/>
                  </a:ext>
                </a:extLst>
              </p:cNvPr>
              <p:cNvSpPr txBox="1"/>
              <p:nvPr/>
            </p:nvSpPr>
            <p:spPr>
              <a:xfrm>
                <a:off x="2092325" y="2847975"/>
                <a:ext cx="765175" cy="646331"/>
              </a:xfrm>
              <a:prstGeom prst="rect">
                <a:avLst/>
              </a:prstGeom>
              <a:noFill/>
            </p:spPr>
            <p:txBody>
              <a:bodyPr wrap="square" rtlCol="0">
                <a:spAutoFit/>
              </a:bodyPr>
              <a:lstStyle/>
              <a:p>
                <a:r>
                  <a:rPr lang="de-DE" sz="3600" b="1" dirty="0">
                    <a:solidFill>
                      <a:srgbClr val="FFC000"/>
                    </a:solidFill>
                  </a:rPr>
                  <a:t>2</a:t>
                </a:r>
              </a:p>
            </p:txBody>
          </p:sp>
        </p:grpSp>
        <p:grpSp>
          <p:nvGrpSpPr>
            <p:cNvPr id="21" name="Gruppieren 20">
              <a:extLst>
                <a:ext uri="{FF2B5EF4-FFF2-40B4-BE49-F238E27FC236}">
                  <a16:creationId xmlns:a16="http://schemas.microsoft.com/office/drawing/2014/main" id="{878FDA67-E212-4083-8FE8-E41F00440F17}"/>
                </a:ext>
              </a:extLst>
            </p:cNvPr>
            <p:cNvGrpSpPr/>
            <p:nvPr/>
          </p:nvGrpSpPr>
          <p:grpSpPr>
            <a:xfrm>
              <a:off x="3086100" y="2583586"/>
              <a:ext cx="4457700" cy="1217867"/>
              <a:chOff x="3086100" y="2583586"/>
              <a:chExt cx="4457700" cy="1217867"/>
            </a:xfrm>
          </p:grpSpPr>
          <p:sp>
            <p:nvSpPr>
              <p:cNvPr id="20" name="Textfeld 19">
                <a:extLst>
                  <a:ext uri="{FF2B5EF4-FFF2-40B4-BE49-F238E27FC236}">
                    <a16:creationId xmlns:a16="http://schemas.microsoft.com/office/drawing/2014/main" id="{08F02867-A7B0-428B-9632-A9F7615E915B}"/>
                  </a:ext>
                </a:extLst>
              </p:cNvPr>
              <p:cNvSpPr txBox="1"/>
              <p:nvPr/>
            </p:nvSpPr>
            <p:spPr>
              <a:xfrm>
                <a:off x="3086100" y="2583586"/>
                <a:ext cx="4457700" cy="400110"/>
              </a:xfrm>
              <a:prstGeom prst="rect">
                <a:avLst/>
              </a:prstGeom>
              <a:noFill/>
            </p:spPr>
            <p:txBody>
              <a:bodyPr wrap="square" rtlCol="0">
                <a:spAutoFit/>
              </a:bodyPr>
              <a:lstStyle/>
              <a:p>
                <a:r>
                  <a:rPr lang="de-DE" sz="2000" dirty="0"/>
                  <a:t>Individueller Hash durch Salt</a:t>
                </a:r>
              </a:p>
            </p:txBody>
          </p:sp>
          <p:sp>
            <p:nvSpPr>
              <p:cNvPr id="22" name="Textfeld 21">
                <a:extLst>
                  <a:ext uri="{FF2B5EF4-FFF2-40B4-BE49-F238E27FC236}">
                    <a16:creationId xmlns:a16="http://schemas.microsoft.com/office/drawing/2014/main" id="{818B913B-E15C-4F9C-ACBC-DD1F5B54EFBF}"/>
                  </a:ext>
                </a:extLst>
              </p:cNvPr>
              <p:cNvSpPr txBox="1"/>
              <p:nvPr/>
            </p:nvSpPr>
            <p:spPr>
              <a:xfrm>
                <a:off x="3086100" y="2992464"/>
                <a:ext cx="4457700" cy="400110"/>
              </a:xfrm>
              <a:prstGeom prst="rect">
                <a:avLst/>
              </a:prstGeom>
              <a:noFill/>
            </p:spPr>
            <p:txBody>
              <a:bodyPr wrap="square" rtlCol="0">
                <a:spAutoFit/>
              </a:bodyPr>
              <a:lstStyle/>
              <a:p>
                <a:r>
                  <a:rPr lang="de-DE" sz="2000" dirty="0"/>
                  <a:t>Verhindert </a:t>
                </a:r>
                <a:r>
                  <a:rPr lang="de-DE" sz="2000" dirty="0" err="1"/>
                  <a:t>Lookuptables</a:t>
                </a:r>
                <a:endParaRPr lang="de-DE" sz="2000" dirty="0"/>
              </a:p>
            </p:txBody>
          </p:sp>
          <p:sp>
            <p:nvSpPr>
              <p:cNvPr id="23" name="Textfeld 22">
                <a:extLst>
                  <a:ext uri="{FF2B5EF4-FFF2-40B4-BE49-F238E27FC236}">
                    <a16:creationId xmlns:a16="http://schemas.microsoft.com/office/drawing/2014/main" id="{8AE6062B-4251-45C4-B955-A75BD3CF33B7}"/>
                  </a:ext>
                </a:extLst>
              </p:cNvPr>
              <p:cNvSpPr txBox="1"/>
              <p:nvPr/>
            </p:nvSpPr>
            <p:spPr>
              <a:xfrm>
                <a:off x="3086100" y="3401343"/>
                <a:ext cx="4457700" cy="400110"/>
              </a:xfrm>
              <a:prstGeom prst="rect">
                <a:avLst/>
              </a:prstGeom>
              <a:noFill/>
            </p:spPr>
            <p:txBody>
              <a:bodyPr wrap="square" rtlCol="0">
                <a:spAutoFit/>
              </a:bodyPr>
              <a:lstStyle/>
              <a:p>
                <a:r>
                  <a:rPr lang="de-DE" sz="2000" dirty="0"/>
                  <a:t>Regelmäßiges Ändern</a:t>
                </a:r>
              </a:p>
            </p:txBody>
          </p:sp>
        </p:grpSp>
        <p:sp>
          <p:nvSpPr>
            <p:cNvPr id="24" name="Gewitterblitz 23">
              <a:extLst>
                <a:ext uri="{FF2B5EF4-FFF2-40B4-BE49-F238E27FC236}">
                  <a16:creationId xmlns:a16="http://schemas.microsoft.com/office/drawing/2014/main" id="{5F8D9309-9BA9-4C0A-AFDA-751DC006A01F}"/>
                </a:ext>
              </a:extLst>
            </p:cNvPr>
            <p:cNvSpPr/>
            <p:nvPr/>
          </p:nvSpPr>
          <p:spPr>
            <a:xfrm rot="898299">
              <a:off x="6858427" y="2825391"/>
              <a:ext cx="522596" cy="690769"/>
            </a:xfrm>
            <a:prstGeom prst="lightningBolt">
              <a:avLst/>
            </a:prstGeom>
            <a:solidFill>
              <a:srgbClr val="FFC000"/>
            </a:solidFill>
            <a:ln w="5715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39" name="Gruppieren 38">
              <a:extLst>
                <a:ext uri="{FF2B5EF4-FFF2-40B4-BE49-F238E27FC236}">
                  <a16:creationId xmlns:a16="http://schemas.microsoft.com/office/drawing/2014/main" id="{C7D4D10D-F31D-443F-B5A9-5ECA530D59A6}"/>
                </a:ext>
              </a:extLst>
            </p:cNvPr>
            <p:cNvGrpSpPr/>
            <p:nvPr/>
          </p:nvGrpSpPr>
          <p:grpSpPr>
            <a:xfrm>
              <a:off x="7461428" y="2831988"/>
              <a:ext cx="3563987" cy="808989"/>
              <a:chOff x="3077390" y="2841054"/>
              <a:chExt cx="3563987" cy="808989"/>
            </a:xfrm>
          </p:grpSpPr>
          <p:sp>
            <p:nvSpPr>
              <p:cNvPr id="41" name="Textfeld 40">
                <a:extLst>
                  <a:ext uri="{FF2B5EF4-FFF2-40B4-BE49-F238E27FC236}">
                    <a16:creationId xmlns:a16="http://schemas.microsoft.com/office/drawing/2014/main" id="{2053E6B1-4A2A-4108-AA03-B5C58B29939D}"/>
                  </a:ext>
                </a:extLst>
              </p:cNvPr>
              <p:cNvSpPr txBox="1"/>
              <p:nvPr/>
            </p:nvSpPr>
            <p:spPr>
              <a:xfrm>
                <a:off x="3077390" y="2841054"/>
                <a:ext cx="3563987" cy="400110"/>
              </a:xfrm>
              <a:prstGeom prst="rect">
                <a:avLst/>
              </a:prstGeom>
              <a:noFill/>
            </p:spPr>
            <p:txBody>
              <a:bodyPr wrap="square" rtlCol="0">
                <a:spAutoFit/>
              </a:bodyPr>
              <a:lstStyle/>
              <a:p>
                <a:r>
                  <a:rPr lang="de-DE" sz="2000" dirty="0"/>
                  <a:t>Zu kurzer oder schlechter Salt</a:t>
                </a:r>
              </a:p>
            </p:txBody>
          </p:sp>
          <p:sp>
            <p:nvSpPr>
              <p:cNvPr id="42" name="Textfeld 41">
                <a:extLst>
                  <a:ext uri="{FF2B5EF4-FFF2-40B4-BE49-F238E27FC236}">
                    <a16:creationId xmlns:a16="http://schemas.microsoft.com/office/drawing/2014/main" id="{8C9705EF-3047-4481-937A-4A2FFED6079F}"/>
                  </a:ext>
                </a:extLst>
              </p:cNvPr>
              <p:cNvSpPr txBox="1"/>
              <p:nvPr/>
            </p:nvSpPr>
            <p:spPr>
              <a:xfrm>
                <a:off x="3077391" y="3249933"/>
                <a:ext cx="3172462" cy="400110"/>
              </a:xfrm>
              <a:prstGeom prst="rect">
                <a:avLst/>
              </a:prstGeom>
              <a:noFill/>
            </p:spPr>
            <p:txBody>
              <a:bodyPr wrap="square" rtlCol="0">
                <a:spAutoFit/>
              </a:bodyPr>
              <a:lstStyle/>
              <a:p>
                <a:r>
                  <a:rPr lang="de-DE" sz="2000" dirty="0"/>
                  <a:t>Kontrolle der Richtlinien</a:t>
                </a:r>
              </a:p>
            </p:txBody>
          </p:sp>
        </p:grpSp>
      </p:grpSp>
      <p:sp>
        <p:nvSpPr>
          <p:cNvPr id="28" name="Rechteck 27">
            <a:extLst>
              <a:ext uri="{FF2B5EF4-FFF2-40B4-BE49-F238E27FC236}">
                <a16:creationId xmlns:a16="http://schemas.microsoft.com/office/drawing/2014/main" id="{BB5D0E46-C0AB-4775-8CFD-F4750EB11683}"/>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9" name="Gleichschenkliges Dreieck 28">
            <a:extLst>
              <a:ext uri="{FF2B5EF4-FFF2-40B4-BE49-F238E27FC236}">
                <a16:creationId xmlns:a16="http://schemas.microsoft.com/office/drawing/2014/main" id="{2F9AD302-E1E3-42F2-B355-6D8D4EC8796E}"/>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0" name="Textfeld 9">
            <a:extLst>
              <a:ext uri="{FF2B5EF4-FFF2-40B4-BE49-F238E27FC236}">
                <a16:creationId xmlns:a16="http://schemas.microsoft.com/office/drawing/2014/main" id="{8B2F116A-B228-48CF-8833-EF16CE9065CF}"/>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1</a:t>
            </a:r>
          </a:p>
        </p:txBody>
      </p:sp>
    </p:spTree>
    <p:extLst>
      <p:ext uri="{BB962C8B-B14F-4D97-AF65-F5344CB8AC3E}">
        <p14:creationId xmlns:p14="http://schemas.microsoft.com/office/powerpoint/2010/main" val="8117152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B28132D3-63DF-44BA-8996-8B8DD443B206}"/>
              </a:ext>
            </a:extLst>
          </p:cNvPr>
          <p:cNvSpPr>
            <a:spLocks noGrp="1"/>
          </p:cNvSpPr>
          <p:nvPr>
            <p:ph idx="1"/>
          </p:nvPr>
        </p:nvSpPr>
        <p:spPr>
          <a:xfrm>
            <a:off x="1097280" y="1678317"/>
            <a:ext cx="10515600" cy="4742100"/>
          </a:xfrm>
        </p:spPr>
        <p:txBody>
          <a:bodyPr>
            <a:normAutofit/>
          </a:bodyPr>
          <a:lstStyle/>
          <a:p>
            <a:pPr>
              <a:lnSpc>
                <a:spcPct val="150000"/>
              </a:lnSpc>
            </a:pPr>
            <a:r>
              <a:rPr lang="de-DE" sz="1200" dirty="0">
                <a:hlinkClick r:id="rId2"/>
              </a:rPr>
              <a:t>http://www.horizont.net/news/media/2/Web-hat-es-nic-gescha-Unddu-zu-ein-erfolgreic-Por--16438.jpeg</a:t>
            </a:r>
            <a:r>
              <a:rPr lang="de-DE" sz="1200" dirty="0"/>
              <a:t>  			23.12.2017 14:15</a:t>
            </a:r>
          </a:p>
          <a:p>
            <a:pPr>
              <a:lnSpc>
                <a:spcPct val="150000"/>
              </a:lnSpc>
            </a:pPr>
            <a:r>
              <a:rPr lang="de-DE" sz="1200" dirty="0">
                <a:hlinkClick r:id="rId3"/>
              </a:rPr>
              <a:t>https://logos-download.com/wp-content/uploads/2016/10/GMX_logo_blue.png</a:t>
            </a:r>
            <a:r>
              <a:rPr lang="de-DE" sz="1200" dirty="0"/>
              <a:t>  					23.12.2017 14:16</a:t>
            </a:r>
          </a:p>
          <a:p>
            <a:pPr>
              <a:lnSpc>
                <a:spcPct val="150000"/>
              </a:lnSpc>
            </a:pPr>
            <a:r>
              <a:rPr lang="de-DE" sz="1200" dirty="0">
                <a:hlinkClick r:id="rId4"/>
              </a:rPr>
              <a:t>https://tradingeducationblogs.com/wp-content/uploads/2017/03/snapchat-logo.png</a:t>
            </a:r>
            <a:r>
              <a:rPr lang="de-DE" sz="1200" dirty="0"/>
              <a:t> 				23.12.2017 16:15</a:t>
            </a:r>
          </a:p>
          <a:p>
            <a:pPr>
              <a:lnSpc>
                <a:spcPct val="150000"/>
              </a:lnSpc>
            </a:pPr>
            <a:r>
              <a:rPr lang="de-DE" sz="1200" dirty="0">
                <a:hlinkClick r:id="rId5"/>
              </a:rPr>
              <a:t>https://d1x0mwiac2rqwt.cloudfront.net/bab0a0c4b1c3135a24bd0518417b66e3/as/logo_todoist_schema.png</a:t>
            </a:r>
            <a:r>
              <a:rPr lang="de-DE" sz="1200" dirty="0"/>
              <a:t>			23.12.2017 13:57</a:t>
            </a:r>
          </a:p>
          <a:p>
            <a:pPr>
              <a:lnSpc>
                <a:spcPct val="150000"/>
              </a:lnSpc>
            </a:pPr>
            <a:r>
              <a:rPr lang="de-DE" sz="1200" dirty="0">
                <a:hlinkClick r:id="rId6"/>
              </a:rPr>
              <a:t>https://upload.wikimedia.org/wikipedia/de/thumb/9/9f/Twitter_bird_logo_2012.svg/1200px-Twitter_bird_logo_2012.svg.png</a:t>
            </a:r>
            <a:r>
              <a:rPr lang="de-DE" sz="1200" dirty="0"/>
              <a:t>		23.12.2017 13:57</a:t>
            </a:r>
          </a:p>
          <a:p>
            <a:pPr>
              <a:lnSpc>
                <a:spcPct val="150000"/>
              </a:lnSpc>
            </a:pPr>
            <a:r>
              <a:rPr lang="de-DE" sz="1200" dirty="0">
                <a:hlinkClick r:id="rId7"/>
              </a:rPr>
              <a:t>https://www.facebook.com/images/fb_icon_325x325.png</a:t>
            </a:r>
            <a:r>
              <a:rPr lang="de-DE" sz="1200" dirty="0"/>
              <a:t> 						23.12.2017 13:57</a:t>
            </a:r>
          </a:p>
          <a:p>
            <a:pPr>
              <a:lnSpc>
                <a:spcPct val="150000"/>
              </a:lnSpc>
            </a:pPr>
            <a:r>
              <a:rPr lang="de-DE" sz="1200" dirty="0">
                <a:hlinkClick r:id="rId8"/>
              </a:rPr>
              <a:t>https://pixabay.com/p-1581266/?no_redirect</a:t>
            </a:r>
            <a:r>
              <a:rPr lang="de-DE" sz="1200" dirty="0"/>
              <a:t>							23.12.2017 14:08</a:t>
            </a:r>
          </a:p>
          <a:p>
            <a:pPr>
              <a:lnSpc>
                <a:spcPct val="150000"/>
              </a:lnSpc>
            </a:pPr>
            <a:r>
              <a:rPr lang="de-DE" sz="1200" dirty="0">
                <a:hlinkClick r:id="rId9"/>
              </a:rPr>
              <a:t>https://upload.wikimedia.org/wikipedia/commons/thumb/8/83/Sparkasse.svg/2000px-Sparkasse.svg.png</a:t>
            </a:r>
            <a:r>
              <a:rPr lang="de-DE" sz="1200" dirty="0"/>
              <a:t>  			23.12.2017 14:08</a:t>
            </a:r>
          </a:p>
          <a:p>
            <a:pPr>
              <a:lnSpc>
                <a:spcPct val="150000"/>
              </a:lnSpc>
            </a:pPr>
            <a:r>
              <a:rPr lang="de-DE" sz="1200" dirty="0">
                <a:hlinkClick r:id="rId10"/>
              </a:rPr>
              <a:t>https://upload.wikimedia.org/wikipedia/commons/thumb/a/ab/Volksbank_Logo.svg/1000px-Volksbank_Logo.svg.png</a:t>
            </a:r>
            <a:r>
              <a:rPr lang="de-DE" sz="1200" dirty="0"/>
              <a:t> 		23.12.2017 14:08 </a:t>
            </a:r>
          </a:p>
          <a:p>
            <a:pPr>
              <a:lnSpc>
                <a:spcPct val="150000"/>
              </a:lnSpc>
            </a:pPr>
            <a:r>
              <a:rPr lang="de-DE" sz="1200" dirty="0">
                <a:hlinkClick r:id="rId11"/>
              </a:rPr>
              <a:t>http://millionmedia.com/wp-content/uploads/2014/11/deezer-logo-circle.png</a:t>
            </a:r>
            <a:r>
              <a:rPr lang="de-DE" sz="1200" dirty="0"/>
              <a:t> 					23.12.2017 14:11</a:t>
            </a:r>
          </a:p>
          <a:p>
            <a:pPr>
              <a:lnSpc>
                <a:spcPct val="150000"/>
              </a:lnSpc>
            </a:pPr>
            <a:r>
              <a:rPr lang="de-DE" sz="1200" dirty="0">
                <a:hlinkClick r:id="rId12"/>
              </a:rPr>
              <a:t>http://logodatabases.com/wp-content/uploads/2012/03/deutsche-bank.jpg</a:t>
            </a:r>
            <a:r>
              <a:rPr lang="de-DE" sz="1200" dirty="0"/>
              <a:t> 					23.12.2017 14:11</a:t>
            </a:r>
          </a:p>
          <a:p>
            <a:endParaRPr lang="de-DE" sz="1100" dirty="0"/>
          </a:p>
          <a:p>
            <a:endParaRPr lang="de-DE" sz="1100" dirty="0"/>
          </a:p>
        </p:txBody>
      </p:sp>
      <p:sp>
        <p:nvSpPr>
          <p:cNvPr id="3" name="Datumsplatzhalter 2">
            <a:extLst>
              <a:ext uri="{FF2B5EF4-FFF2-40B4-BE49-F238E27FC236}">
                <a16:creationId xmlns:a16="http://schemas.microsoft.com/office/drawing/2014/main" id="{E00271D8-1087-4412-95F9-CCE985E1507C}"/>
              </a:ext>
            </a:extLst>
          </p:cNvPr>
          <p:cNvSpPr>
            <a:spLocks noGrp="1"/>
          </p:cNvSpPr>
          <p:nvPr>
            <p:ph type="dt" sz="half" idx="10"/>
          </p:nvPr>
        </p:nvSpPr>
        <p:spPr/>
        <p:txBody>
          <a:bodyPr/>
          <a:lstStyle/>
          <a:p>
            <a:fld id="{28D50BB7-E2B5-4873-9F23-4433FF9FF057}" type="datetime1">
              <a:rPr lang="de-DE" smtClean="0"/>
              <a:t>10.01.2018</a:t>
            </a:fld>
            <a:endParaRPr lang="en-US" dirty="0"/>
          </a:p>
        </p:txBody>
      </p:sp>
      <p:sp>
        <p:nvSpPr>
          <p:cNvPr id="4" name="Fußzeilenplatzhalter 3">
            <a:extLst>
              <a:ext uri="{FF2B5EF4-FFF2-40B4-BE49-F238E27FC236}">
                <a16:creationId xmlns:a16="http://schemas.microsoft.com/office/drawing/2014/main" id="{394F4119-43D1-4069-8695-025E4948FE2F}"/>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602974BD-1262-4F31-9724-122AE7CEB5D6}"/>
              </a:ext>
            </a:extLst>
          </p:cNvPr>
          <p:cNvSpPr>
            <a:spLocks noGrp="1"/>
          </p:cNvSpPr>
          <p:nvPr>
            <p:ph type="sldNum" sz="quarter" idx="4"/>
          </p:nvPr>
        </p:nvSpPr>
        <p:spPr/>
        <p:txBody>
          <a:bodyPr/>
          <a:lstStyle/>
          <a:p>
            <a:fld id="{95B0EFA8-D4E6-438F-A5A4-BE862A6AB6EC}" type="slidenum">
              <a:rPr lang="en-US" smtClean="0"/>
              <a:pPr/>
              <a:t>50</a:t>
            </a:fld>
            <a:endParaRPr lang="en-US" dirty="0"/>
          </a:p>
        </p:txBody>
      </p:sp>
      <p:sp>
        <p:nvSpPr>
          <p:cNvPr id="6" name="Titel 5">
            <a:extLst>
              <a:ext uri="{FF2B5EF4-FFF2-40B4-BE49-F238E27FC236}">
                <a16:creationId xmlns:a16="http://schemas.microsoft.com/office/drawing/2014/main" id="{2FFDF973-2E30-48D5-8311-D5D66A8F8808}"/>
              </a:ext>
            </a:extLst>
          </p:cNvPr>
          <p:cNvSpPr>
            <a:spLocks noGrp="1"/>
          </p:cNvSpPr>
          <p:nvPr>
            <p:ph type="title"/>
          </p:nvPr>
        </p:nvSpPr>
        <p:spPr>
          <a:xfrm>
            <a:off x="1097280" y="-160595"/>
            <a:ext cx="8961120" cy="1450757"/>
          </a:xfrm>
        </p:spPr>
        <p:txBody>
          <a:bodyPr/>
          <a:lstStyle/>
          <a:p>
            <a:r>
              <a:rPr lang="de-DE" dirty="0"/>
              <a:t>Bildquellen</a:t>
            </a:r>
          </a:p>
        </p:txBody>
      </p:sp>
      <p:sp>
        <p:nvSpPr>
          <p:cNvPr id="7" name="Rechteck 6">
            <a:extLst>
              <a:ext uri="{FF2B5EF4-FFF2-40B4-BE49-F238E27FC236}">
                <a16:creationId xmlns:a16="http://schemas.microsoft.com/office/drawing/2014/main" id="{0A951542-7E33-4848-A336-7F455A230AAF}"/>
              </a:ext>
            </a:extLst>
          </p:cNvPr>
          <p:cNvSpPr/>
          <p:nvPr/>
        </p:nvSpPr>
        <p:spPr>
          <a:xfrm>
            <a:off x="-141890" y="-160595"/>
            <a:ext cx="12333890" cy="71289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867363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85863A3-386F-41D1-A3A1-7E6FE5080CE6}"/>
              </a:ext>
            </a:extLst>
          </p:cNvPr>
          <p:cNvSpPr>
            <a:spLocks noGrp="1"/>
          </p:cNvSpPr>
          <p:nvPr>
            <p:ph idx="1"/>
          </p:nvPr>
        </p:nvSpPr>
        <p:spPr>
          <a:xfrm>
            <a:off x="1097280" y="1678317"/>
            <a:ext cx="10515600" cy="4351338"/>
          </a:xfrm>
        </p:spPr>
        <p:txBody>
          <a:bodyPr>
            <a:normAutofit/>
          </a:bodyPr>
          <a:lstStyle/>
          <a:p>
            <a:r>
              <a:rPr lang="de-DE" sz="1200" dirty="0"/>
              <a:t>[1] 	</a:t>
            </a:r>
            <a:r>
              <a:rPr lang="de-DE" sz="1200" dirty="0">
                <a:hlinkClick r:id="rId2"/>
              </a:rPr>
              <a:t>http://www.itwissen.info/Mehrbenutzersystem-multi-user-system.html</a:t>
            </a:r>
            <a:r>
              <a:rPr lang="de-DE" sz="1200" dirty="0"/>
              <a:t>			23.12.2017 15:07</a:t>
            </a:r>
          </a:p>
          <a:p>
            <a:r>
              <a:rPr lang="de-DE" sz="1200" dirty="0"/>
              <a:t>[2]	</a:t>
            </a:r>
            <a:r>
              <a:rPr lang="de-DE" sz="1200" dirty="0">
                <a:hlinkClick r:id="rId3"/>
              </a:rPr>
              <a:t>https://arstechnica.com/information-technology/2013/11/</a:t>
            </a:r>
            <a:r>
              <a:rPr lang="de-DE" sz="1200" dirty="0"/>
              <a:t>				24.11.2017 09:38</a:t>
            </a:r>
          </a:p>
          <a:p>
            <a:r>
              <a:rPr lang="de-DE" sz="1200" dirty="0"/>
              <a:t>[3]	</a:t>
            </a:r>
            <a:r>
              <a:rPr lang="de-DE" sz="1200" dirty="0">
                <a:hlinkClick r:id="rId4"/>
              </a:rPr>
              <a:t>https://techcrunch.com/2009/12/14/rockyou-hack</a:t>
            </a:r>
            <a:r>
              <a:rPr lang="de-DE" sz="1200" dirty="0"/>
              <a:t>				24.11.2017 09:44</a:t>
            </a:r>
          </a:p>
          <a:p>
            <a:r>
              <a:rPr lang="de-DE" sz="1200" dirty="0"/>
              <a:t>[4] 	</a:t>
            </a:r>
            <a:r>
              <a:rPr lang="de-DE" sz="1200" dirty="0">
                <a:hlinkClick r:id="rId5"/>
              </a:rPr>
              <a:t>https://www.reuters.com/article/us-adobe-cyberattack/</a:t>
            </a:r>
            <a:r>
              <a:rPr lang="de-DE" sz="1200" dirty="0"/>
              <a:t>				24.11.2017 09:50</a:t>
            </a:r>
            <a:endParaRPr lang="de-DE" sz="1200" dirty="0">
              <a:hlinkClick r:id="rId6"/>
            </a:endParaRPr>
          </a:p>
          <a:p>
            <a:r>
              <a:rPr lang="de-DE" sz="1200" dirty="0"/>
              <a:t>[5] 	</a:t>
            </a:r>
            <a:r>
              <a:rPr lang="de-DE" sz="1200" dirty="0">
                <a:hlinkClick r:id="rId6"/>
              </a:rPr>
              <a:t>https://crackstation.net/hashing-security.htm</a:t>
            </a:r>
            <a:r>
              <a:rPr lang="de-DE" sz="1200" dirty="0"/>
              <a:t>				24.11.2017 08:17</a:t>
            </a:r>
          </a:p>
          <a:p>
            <a:r>
              <a:rPr lang="de-DE" sz="1200" dirty="0"/>
              <a:t>[6]	</a:t>
            </a:r>
            <a:r>
              <a:rPr lang="de-DE" sz="1200" dirty="0">
                <a:hlinkClick r:id="rId7"/>
              </a:rPr>
              <a:t>https://de.wikipedia.org/wiki/Zero-Knowledge-Beweis</a:t>
            </a:r>
            <a:r>
              <a:rPr lang="de-DE" sz="1200" dirty="0"/>
              <a:t> 				30.12.2017 19:41</a:t>
            </a:r>
          </a:p>
          <a:p>
            <a:r>
              <a:rPr lang="de-DE" sz="1200" dirty="0"/>
              <a:t>[7]	</a:t>
            </a:r>
            <a:r>
              <a:rPr lang="de-DE" sz="1200" dirty="0">
                <a:hlinkClick r:id="rId8"/>
              </a:rPr>
              <a:t>http://www.it-administrator.de/lexikon/protokoll.html</a:t>
            </a:r>
            <a:r>
              <a:rPr lang="de-DE" sz="1200" dirty="0"/>
              <a:t>				07.01.2018 14:34</a:t>
            </a:r>
          </a:p>
          <a:p>
            <a:r>
              <a:rPr lang="de-DE" sz="1200" dirty="0"/>
              <a:t>[8]	</a:t>
            </a:r>
            <a:r>
              <a:rPr lang="de-DE" sz="1200" dirty="0">
                <a:hlinkClick r:id="rId9"/>
              </a:rPr>
              <a:t>https://oauth.net/2/</a:t>
            </a:r>
            <a:r>
              <a:rPr lang="de-DE" sz="1200" dirty="0"/>
              <a:t>						07.01.2018 14:48</a:t>
            </a:r>
          </a:p>
          <a:p>
            <a:r>
              <a:rPr lang="de-DE" sz="1200" dirty="0"/>
              <a:t>[9]	</a:t>
            </a:r>
            <a:r>
              <a:rPr lang="de-DE" sz="1200" dirty="0">
                <a:hlinkClick r:id="rId10"/>
              </a:rPr>
              <a:t>https://budickda.gitbooks.io/commitment-schemes/content/chapter3.html</a:t>
            </a:r>
            <a:r>
              <a:rPr lang="de-DE" sz="1200" dirty="0"/>
              <a:t>		26.12.2017 16:15</a:t>
            </a:r>
          </a:p>
          <a:p>
            <a:r>
              <a:rPr lang="de-DE" sz="1200" dirty="0"/>
              <a:t>[10]	</a:t>
            </a:r>
            <a:r>
              <a:rPr lang="de-DE" sz="1200" dirty="0">
                <a:hlinkClick r:id="rId11"/>
              </a:rPr>
              <a:t>https://en.wikipedia.org/wiki/Password-authenticated_key_agreement</a:t>
            </a:r>
            <a:r>
              <a:rPr lang="de-DE" sz="1200" dirty="0"/>
              <a:t>			24.11.2017 10:12</a:t>
            </a:r>
          </a:p>
        </p:txBody>
      </p:sp>
      <p:sp>
        <p:nvSpPr>
          <p:cNvPr id="3" name="Datumsplatzhalter 2">
            <a:extLst>
              <a:ext uri="{FF2B5EF4-FFF2-40B4-BE49-F238E27FC236}">
                <a16:creationId xmlns:a16="http://schemas.microsoft.com/office/drawing/2014/main" id="{80D9F075-C67A-4602-9697-3DD57B63591D}"/>
              </a:ext>
            </a:extLst>
          </p:cNvPr>
          <p:cNvSpPr>
            <a:spLocks noGrp="1"/>
          </p:cNvSpPr>
          <p:nvPr>
            <p:ph type="dt" sz="half" idx="10"/>
          </p:nvPr>
        </p:nvSpPr>
        <p:spPr/>
        <p:txBody>
          <a:bodyPr/>
          <a:lstStyle/>
          <a:p>
            <a:fld id="{28D50BB7-E2B5-4873-9F23-4433FF9FF057}" type="datetime1">
              <a:rPr lang="de-DE" smtClean="0"/>
              <a:t>10.01.2018</a:t>
            </a:fld>
            <a:endParaRPr lang="en-US" dirty="0"/>
          </a:p>
        </p:txBody>
      </p:sp>
      <p:sp>
        <p:nvSpPr>
          <p:cNvPr id="4" name="Fußzeilenplatzhalter 3">
            <a:extLst>
              <a:ext uri="{FF2B5EF4-FFF2-40B4-BE49-F238E27FC236}">
                <a16:creationId xmlns:a16="http://schemas.microsoft.com/office/drawing/2014/main" id="{D032F3D5-21D0-41AF-B33E-212E62986300}"/>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911EDE83-2BFA-4202-9FB2-42DC32D74B74}"/>
              </a:ext>
            </a:extLst>
          </p:cNvPr>
          <p:cNvSpPr>
            <a:spLocks noGrp="1"/>
          </p:cNvSpPr>
          <p:nvPr>
            <p:ph type="sldNum" sz="quarter" idx="4"/>
          </p:nvPr>
        </p:nvSpPr>
        <p:spPr/>
        <p:txBody>
          <a:bodyPr/>
          <a:lstStyle/>
          <a:p>
            <a:fld id="{95B0EFA8-D4E6-438F-A5A4-BE862A6AB6EC}" type="slidenum">
              <a:rPr lang="en-US" smtClean="0"/>
              <a:pPr/>
              <a:t>51</a:t>
            </a:fld>
            <a:endParaRPr lang="en-US" dirty="0"/>
          </a:p>
        </p:txBody>
      </p:sp>
      <p:sp>
        <p:nvSpPr>
          <p:cNvPr id="6" name="Titel 5">
            <a:extLst>
              <a:ext uri="{FF2B5EF4-FFF2-40B4-BE49-F238E27FC236}">
                <a16:creationId xmlns:a16="http://schemas.microsoft.com/office/drawing/2014/main" id="{CA425E41-36EE-4A8A-AD7C-42DD754CE030}"/>
              </a:ext>
            </a:extLst>
          </p:cNvPr>
          <p:cNvSpPr>
            <a:spLocks noGrp="1"/>
          </p:cNvSpPr>
          <p:nvPr>
            <p:ph type="title"/>
          </p:nvPr>
        </p:nvSpPr>
        <p:spPr/>
        <p:txBody>
          <a:bodyPr/>
          <a:lstStyle/>
          <a:p>
            <a:r>
              <a:rPr lang="de-DE" dirty="0"/>
              <a:t>Internetquellen</a:t>
            </a:r>
          </a:p>
        </p:txBody>
      </p:sp>
      <p:sp>
        <p:nvSpPr>
          <p:cNvPr id="7" name="Rechteck 6">
            <a:extLst>
              <a:ext uri="{FF2B5EF4-FFF2-40B4-BE49-F238E27FC236}">
                <a16:creationId xmlns:a16="http://schemas.microsoft.com/office/drawing/2014/main" id="{6EC00B90-5995-4FB2-836A-9FC2ECA55E2C}"/>
              </a:ext>
            </a:extLst>
          </p:cNvPr>
          <p:cNvSpPr/>
          <p:nvPr/>
        </p:nvSpPr>
        <p:spPr>
          <a:xfrm>
            <a:off x="-141890" y="-160595"/>
            <a:ext cx="12333890" cy="71289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002735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DE79A12-0E27-4136-93A2-A43F2FBCB14A}"/>
              </a:ext>
            </a:extLst>
          </p:cNvPr>
          <p:cNvSpPr>
            <a:spLocks noGrp="1"/>
          </p:cNvSpPr>
          <p:nvPr>
            <p:ph idx="1"/>
          </p:nvPr>
        </p:nvSpPr>
        <p:spPr>
          <a:xfrm>
            <a:off x="1160123" y="1717345"/>
            <a:ext cx="9995558" cy="4351338"/>
          </a:xfrm>
        </p:spPr>
        <p:txBody>
          <a:bodyPr>
            <a:normAutofit/>
          </a:bodyPr>
          <a:lstStyle/>
          <a:p>
            <a:pPr marL="0" indent="0" algn="ctr">
              <a:lnSpc>
                <a:spcPct val="150000"/>
              </a:lnSpc>
              <a:buNone/>
            </a:pPr>
            <a:r>
              <a:rPr lang="de-DE" sz="3100" i="1" dirty="0"/>
              <a:t>Wie sichert man Multi-User-Systeme gegen Missbrauch ab?</a:t>
            </a:r>
          </a:p>
        </p:txBody>
      </p:sp>
      <p:sp>
        <p:nvSpPr>
          <p:cNvPr id="3" name="Datumsplatzhalter 2">
            <a:extLst>
              <a:ext uri="{FF2B5EF4-FFF2-40B4-BE49-F238E27FC236}">
                <a16:creationId xmlns:a16="http://schemas.microsoft.com/office/drawing/2014/main" id="{1E628554-CEAA-46DB-AC58-601EE9DF2468}"/>
              </a:ext>
            </a:extLst>
          </p:cNvPr>
          <p:cNvSpPr>
            <a:spLocks noGrp="1"/>
          </p:cNvSpPr>
          <p:nvPr>
            <p:ph type="dt" sz="half" idx="10"/>
          </p:nvPr>
        </p:nvSpPr>
        <p:spPr/>
        <p:txBody>
          <a:bodyPr/>
          <a:lstStyle/>
          <a:p>
            <a:fld id="{28D50BB7-E2B5-4873-9F23-4433FF9FF057}" type="datetime1">
              <a:rPr lang="de-DE" smtClean="0"/>
              <a:t>10.01.2018</a:t>
            </a:fld>
            <a:endParaRPr lang="en-US" dirty="0"/>
          </a:p>
        </p:txBody>
      </p:sp>
      <p:sp>
        <p:nvSpPr>
          <p:cNvPr id="4" name="Fußzeilenplatzhalter 3">
            <a:extLst>
              <a:ext uri="{FF2B5EF4-FFF2-40B4-BE49-F238E27FC236}">
                <a16:creationId xmlns:a16="http://schemas.microsoft.com/office/drawing/2014/main" id="{169815EE-174B-4C3B-875A-FDEBEE14678F}"/>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6B8401F5-8ED8-4656-9235-6892FEA927D3}"/>
              </a:ext>
            </a:extLst>
          </p:cNvPr>
          <p:cNvSpPr>
            <a:spLocks noGrp="1"/>
          </p:cNvSpPr>
          <p:nvPr>
            <p:ph type="sldNum" sz="quarter" idx="4"/>
          </p:nvPr>
        </p:nvSpPr>
        <p:spPr/>
        <p:txBody>
          <a:bodyPr/>
          <a:lstStyle/>
          <a:p>
            <a:fld id="{95B0EFA8-D4E6-438F-A5A4-BE862A6AB6EC}" type="slidenum">
              <a:rPr lang="en-US" smtClean="0"/>
              <a:pPr/>
              <a:t>6</a:t>
            </a:fld>
            <a:endParaRPr lang="en-US" dirty="0"/>
          </a:p>
        </p:txBody>
      </p:sp>
      <p:sp>
        <p:nvSpPr>
          <p:cNvPr id="6" name="Titel 5">
            <a:extLst>
              <a:ext uri="{FF2B5EF4-FFF2-40B4-BE49-F238E27FC236}">
                <a16:creationId xmlns:a16="http://schemas.microsoft.com/office/drawing/2014/main" id="{58E27614-E8CE-4B80-A266-FCB80C05FAEF}"/>
              </a:ext>
            </a:extLst>
          </p:cNvPr>
          <p:cNvSpPr>
            <a:spLocks noGrp="1"/>
          </p:cNvSpPr>
          <p:nvPr>
            <p:ph type="title"/>
          </p:nvPr>
        </p:nvSpPr>
        <p:spPr/>
        <p:txBody>
          <a:bodyPr/>
          <a:lstStyle/>
          <a:p>
            <a:r>
              <a:rPr lang="de-DE" dirty="0"/>
              <a:t>Hintergrund</a:t>
            </a:r>
          </a:p>
        </p:txBody>
      </p:sp>
      <p:grpSp>
        <p:nvGrpSpPr>
          <p:cNvPr id="35" name="Gruppieren 34">
            <a:extLst>
              <a:ext uri="{FF2B5EF4-FFF2-40B4-BE49-F238E27FC236}">
                <a16:creationId xmlns:a16="http://schemas.microsoft.com/office/drawing/2014/main" id="{7046EBBD-4522-42AB-8091-1667B174FA05}"/>
              </a:ext>
            </a:extLst>
          </p:cNvPr>
          <p:cNvGrpSpPr/>
          <p:nvPr/>
        </p:nvGrpSpPr>
        <p:grpSpPr>
          <a:xfrm>
            <a:off x="1636098" y="3488634"/>
            <a:ext cx="8919805" cy="1217867"/>
            <a:chOff x="1722795" y="2574520"/>
            <a:chExt cx="8919805" cy="1217867"/>
          </a:xfrm>
        </p:grpSpPr>
        <p:grpSp>
          <p:nvGrpSpPr>
            <p:cNvPr id="19" name="Gruppieren 18">
              <a:extLst>
                <a:ext uri="{FF2B5EF4-FFF2-40B4-BE49-F238E27FC236}">
                  <a16:creationId xmlns:a16="http://schemas.microsoft.com/office/drawing/2014/main" id="{84B6A1A3-7322-4BB0-B6A1-3B38EF844C78}"/>
                </a:ext>
              </a:extLst>
            </p:cNvPr>
            <p:cNvGrpSpPr/>
            <p:nvPr/>
          </p:nvGrpSpPr>
          <p:grpSpPr>
            <a:xfrm>
              <a:off x="1722795" y="2604965"/>
              <a:ext cx="1153552" cy="1175108"/>
              <a:chOff x="1722795" y="2583586"/>
              <a:chExt cx="1153552" cy="1175108"/>
            </a:xfrm>
          </p:grpSpPr>
          <p:grpSp>
            <p:nvGrpSpPr>
              <p:cNvPr id="16" name="Gruppieren 15">
                <a:extLst>
                  <a:ext uri="{FF2B5EF4-FFF2-40B4-BE49-F238E27FC236}">
                    <a16:creationId xmlns:a16="http://schemas.microsoft.com/office/drawing/2014/main" id="{6D8797AA-11D6-462D-A418-9C394B72B3AA}"/>
                  </a:ext>
                </a:extLst>
              </p:cNvPr>
              <p:cNvGrpSpPr/>
              <p:nvPr/>
            </p:nvGrpSpPr>
            <p:grpSpPr>
              <a:xfrm>
                <a:off x="1722795" y="2583586"/>
                <a:ext cx="1153552" cy="1175108"/>
                <a:chOff x="1561513" y="2453641"/>
                <a:chExt cx="1547447" cy="1547447"/>
              </a:xfrm>
            </p:grpSpPr>
            <p:pic>
              <p:nvPicPr>
                <p:cNvPr id="17" name="Picture 2" descr="Bildergebnis für Icon solution">
                  <a:extLst>
                    <a:ext uri="{FF2B5EF4-FFF2-40B4-BE49-F238E27FC236}">
                      <a16:creationId xmlns:a16="http://schemas.microsoft.com/office/drawing/2014/main" id="{13BF7698-69B0-49E0-B23A-227CE55AD7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1513" y="2453641"/>
                  <a:ext cx="1547447" cy="154744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18" name="Freihand 17">
                      <a:extLst>
                        <a:ext uri="{FF2B5EF4-FFF2-40B4-BE49-F238E27FC236}">
                          <a16:creationId xmlns:a16="http://schemas.microsoft.com/office/drawing/2014/main" id="{686FCDB4-9A65-4793-BC7D-418275D2D8A2}"/>
                        </a:ext>
                      </a:extLst>
                    </p14:cNvPr>
                    <p14:cNvContentPartPr/>
                    <p14:nvPr/>
                  </p14:nvContentPartPr>
                  <p14:xfrm>
                    <a:off x="2147610" y="3007564"/>
                    <a:ext cx="284040" cy="307800"/>
                  </p14:xfrm>
                </p:contentPart>
              </mc:Choice>
              <mc:Fallback xmlns="">
                <p:pic>
                  <p:nvPicPr>
                    <p:cNvPr id="18" name="Freihand 17">
                      <a:extLst>
                        <a:ext uri="{FF2B5EF4-FFF2-40B4-BE49-F238E27FC236}">
                          <a16:creationId xmlns:a16="http://schemas.microsoft.com/office/drawing/2014/main" id="{686FCDB4-9A65-4793-BC7D-418275D2D8A2}"/>
                        </a:ext>
                      </a:extLst>
                    </p:cNvPr>
                    <p:cNvPicPr/>
                    <p:nvPr/>
                  </p:nvPicPr>
                  <p:blipFill>
                    <a:blip r:embed="rId5"/>
                    <a:stretch>
                      <a:fillRect/>
                    </a:stretch>
                  </p:blipFill>
                  <p:spPr>
                    <a:xfrm>
                      <a:off x="2063074" y="2925168"/>
                      <a:ext cx="452628" cy="473065"/>
                    </a:xfrm>
                    <a:prstGeom prst="rect">
                      <a:avLst/>
                    </a:prstGeom>
                  </p:spPr>
                </p:pic>
              </mc:Fallback>
            </mc:AlternateContent>
          </p:grpSp>
          <p:sp>
            <p:nvSpPr>
              <p:cNvPr id="10" name="Textfeld 9">
                <a:extLst>
                  <a:ext uri="{FF2B5EF4-FFF2-40B4-BE49-F238E27FC236}">
                    <a16:creationId xmlns:a16="http://schemas.microsoft.com/office/drawing/2014/main" id="{8E6E3B30-7BA7-4BFA-AD8B-D5C1D4189834}"/>
                  </a:ext>
                </a:extLst>
              </p:cNvPr>
              <p:cNvSpPr txBox="1"/>
              <p:nvPr/>
            </p:nvSpPr>
            <p:spPr>
              <a:xfrm>
                <a:off x="2092325" y="2847975"/>
                <a:ext cx="765175" cy="646331"/>
              </a:xfrm>
              <a:prstGeom prst="rect">
                <a:avLst/>
              </a:prstGeom>
              <a:noFill/>
            </p:spPr>
            <p:txBody>
              <a:bodyPr wrap="square" rtlCol="0">
                <a:spAutoFit/>
              </a:bodyPr>
              <a:lstStyle/>
              <a:p>
                <a:r>
                  <a:rPr lang="de-DE" sz="3600" b="1" dirty="0">
                    <a:solidFill>
                      <a:srgbClr val="FFC000"/>
                    </a:solidFill>
                  </a:rPr>
                  <a:t>3</a:t>
                </a:r>
              </a:p>
            </p:txBody>
          </p:sp>
        </p:grpSp>
        <p:grpSp>
          <p:nvGrpSpPr>
            <p:cNvPr id="21" name="Gruppieren 20">
              <a:extLst>
                <a:ext uri="{FF2B5EF4-FFF2-40B4-BE49-F238E27FC236}">
                  <a16:creationId xmlns:a16="http://schemas.microsoft.com/office/drawing/2014/main" id="{878FDA67-E212-4083-8FE8-E41F00440F17}"/>
                </a:ext>
              </a:extLst>
            </p:cNvPr>
            <p:cNvGrpSpPr/>
            <p:nvPr/>
          </p:nvGrpSpPr>
          <p:grpSpPr>
            <a:xfrm>
              <a:off x="3086100" y="2583586"/>
              <a:ext cx="4457700" cy="808988"/>
              <a:chOff x="3086100" y="2583586"/>
              <a:chExt cx="4457700" cy="808988"/>
            </a:xfrm>
          </p:grpSpPr>
          <p:sp>
            <p:nvSpPr>
              <p:cNvPr id="20" name="Textfeld 19">
                <a:extLst>
                  <a:ext uri="{FF2B5EF4-FFF2-40B4-BE49-F238E27FC236}">
                    <a16:creationId xmlns:a16="http://schemas.microsoft.com/office/drawing/2014/main" id="{08F02867-A7B0-428B-9632-A9F7615E915B}"/>
                  </a:ext>
                </a:extLst>
              </p:cNvPr>
              <p:cNvSpPr txBox="1"/>
              <p:nvPr/>
            </p:nvSpPr>
            <p:spPr>
              <a:xfrm>
                <a:off x="3086100" y="2583586"/>
                <a:ext cx="4457700" cy="400110"/>
              </a:xfrm>
              <a:prstGeom prst="rect">
                <a:avLst/>
              </a:prstGeom>
              <a:noFill/>
            </p:spPr>
            <p:txBody>
              <a:bodyPr wrap="square" rtlCol="0">
                <a:spAutoFit/>
              </a:bodyPr>
              <a:lstStyle/>
              <a:p>
                <a:r>
                  <a:rPr lang="de-DE" sz="2000" dirty="0"/>
                  <a:t>Mehrere Server nutzen</a:t>
                </a:r>
              </a:p>
            </p:txBody>
          </p:sp>
          <p:sp>
            <p:nvSpPr>
              <p:cNvPr id="22" name="Textfeld 21">
                <a:extLst>
                  <a:ext uri="{FF2B5EF4-FFF2-40B4-BE49-F238E27FC236}">
                    <a16:creationId xmlns:a16="http://schemas.microsoft.com/office/drawing/2014/main" id="{818B913B-E15C-4F9C-ACBC-DD1F5B54EFBF}"/>
                  </a:ext>
                </a:extLst>
              </p:cNvPr>
              <p:cNvSpPr txBox="1"/>
              <p:nvPr/>
            </p:nvSpPr>
            <p:spPr>
              <a:xfrm>
                <a:off x="3086100" y="2992464"/>
                <a:ext cx="4457700" cy="400110"/>
              </a:xfrm>
              <a:prstGeom prst="rect">
                <a:avLst/>
              </a:prstGeom>
              <a:noFill/>
            </p:spPr>
            <p:txBody>
              <a:bodyPr wrap="square" rtlCol="0">
                <a:spAutoFit/>
              </a:bodyPr>
              <a:lstStyle/>
              <a:p>
                <a:r>
                  <a:rPr lang="de-DE" sz="2000" dirty="0"/>
                  <a:t>Passwort „verteilen“</a:t>
                </a:r>
              </a:p>
            </p:txBody>
          </p:sp>
        </p:grpSp>
        <p:sp>
          <p:nvSpPr>
            <p:cNvPr id="24" name="Gewitterblitz 23">
              <a:extLst>
                <a:ext uri="{FF2B5EF4-FFF2-40B4-BE49-F238E27FC236}">
                  <a16:creationId xmlns:a16="http://schemas.microsoft.com/office/drawing/2014/main" id="{5F8D9309-9BA9-4C0A-AFDA-751DC006A01F}"/>
                </a:ext>
              </a:extLst>
            </p:cNvPr>
            <p:cNvSpPr/>
            <p:nvPr/>
          </p:nvSpPr>
          <p:spPr>
            <a:xfrm rot="898299">
              <a:off x="6920236" y="2971878"/>
              <a:ext cx="458784" cy="504619"/>
            </a:xfrm>
            <a:prstGeom prst="lightningBolt">
              <a:avLst/>
            </a:prstGeom>
            <a:solidFill>
              <a:srgbClr val="FFC000"/>
            </a:solidFill>
            <a:ln w="5715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39" name="Gruppieren 38">
              <a:extLst>
                <a:ext uri="{FF2B5EF4-FFF2-40B4-BE49-F238E27FC236}">
                  <a16:creationId xmlns:a16="http://schemas.microsoft.com/office/drawing/2014/main" id="{C7D4D10D-F31D-443F-B5A9-5ECA530D59A6}"/>
                </a:ext>
              </a:extLst>
            </p:cNvPr>
            <p:cNvGrpSpPr/>
            <p:nvPr/>
          </p:nvGrpSpPr>
          <p:grpSpPr>
            <a:xfrm>
              <a:off x="7470138" y="2574520"/>
              <a:ext cx="3172462" cy="1217867"/>
              <a:chOff x="3086100" y="2583586"/>
              <a:chExt cx="3172462" cy="1217867"/>
            </a:xfrm>
          </p:grpSpPr>
          <p:sp>
            <p:nvSpPr>
              <p:cNvPr id="40" name="Textfeld 39">
                <a:extLst>
                  <a:ext uri="{FF2B5EF4-FFF2-40B4-BE49-F238E27FC236}">
                    <a16:creationId xmlns:a16="http://schemas.microsoft.com/office/drawing/2014/main" id="{58D62C8A-370A-403A-96EF-7E2C650B076E}"/>
                  </a:ext>
                </a:extLst>
              </p:cNvPr>
              <p:cNvSpPr txBox="1"/>
              <p:nvPr/>
            </p:nvSpPr>
            <p:spPr>
              <a:xfrm>
                <a:off x="3086100" y="2583586"/>
                <a:ext cx="2999067" cy="400110"/>
              </a:xfrm>
              <a:prstGeom prst="rect">
                <a:avLst/>
              </a:prstGeom>
              <a:noFill/>
            </p:spPr>
            <p:txBody>
              <a:bodyPr wrap="square" rtlCol="0">
                <a:spAutoFit/>
              </a:bodyPr>
              <a:lstStyle/>
              <a:p>
                <a:endParaRPr lang="de-DE" sz="2000" dirty="0"/>
              </a:p>
            </p:txBody>
          </p:sp>
          <p:sp>
            <p:nvSpPr>
              <p:cNvPr id="41" name="Textfeld 40">
                <a:extLst>
                  <a:ext uri="{FF2B5EF4-FFF2-40B4-BE49-F238E27FC236}">
                    <a16:creationId xmlns:a16="http://schemas.microsoft.com/office/drawing/2014/main" id="{2053E6B1-4A2A-4108-AA03-B5C58B29939D}"/>
                  </a:ext>
                </a:extLst>
              </p:cNvPr>
              <p:cNvSpPr txBox="1"/>
              <p:nvPr/>
            </p:nvSpPr>
            <p:spPr>
              <a:xfrm>
                <a:off x="3086100" y="2992464"/>
                <a:ext cx="3172462" cy="400110"/>
              </a:xfrm>
              <a:prstGeom prst="rect">
                <a:avLst/>
              </a:prstGeom>
              <a:noFill/>
            </p:spPr>
            <p:txBody>
              <a:bodyPr wrap="square" rtlCol="0">
                <a:spAutoFit/>
              </a:bodyPr>
              <a:lstStyle/>
              <a:p>
                <a:r>
                  <a:rPr lang="de-DE" sz="2000" dirty="0"/>
                  <a:t>Kontrolle der Richtlinien</a:t>
                </a:r>
              </a:p>
            </p:txBody>
          </p:sp>
          <p:sp>
            <p:nvSpPr>
              <p:cNvPr id="42" name="Textfeld 41">
                <a:extLst>
                  <a:ext uri="{FF2B5EF4-FFF2-40B4-BE49-F238E27FC236}">
                    <a16:creationId xmlns:a16="http://schemas.microsoft.com/office/drawing/2014/main" id="{8C9705EF-3047-4481-937A-4A2FFED6079F}"/>
                  </a:ext>
                </a:extLst>
              </p:cNvPr>
              <p:cNvSpPr txBox="1"/>
              <p:nvPr/>
            </p:nvSpPr>
            <p:spPr>
              <a:xfrm>
                <a:off x="3086100" y="3401343"/>
                <a:ext cx="3172462" cy="400110"/>
              </a:xfrm>
              <a:prstGeom prst="rect">
                <a:avLst/>
              </a:prstGeom>
              <a:noFill/>
            </p:spPr>
            <p:txBody>
              <a:bodyPr wrap="square" rtlCol="0">
                <a:spAutoFit/>
              </a:bodyPr>
              <a:lstStyle/>
              <a:p>
                <a:endParaRPr lang="de-DE" sz="2000" dirty="0"/>
              </a:p>
            </p:txBody>
          </p:sp>
        </p:grpSp>
      </p:grpSp>
      <p:sp>
        <p:nvSpPr>
          <p:cNvPr id="26" name="Textfeld 25">
            <a:extLst>
              <a:ext uri="{FF2B5EF4-FFF2-40B4-BE49-F238E27FC236}">
                <a16:creationId xmlns:a16="http://schemas.microsoft.com/office/drawing/2014/main" id="{F2CD28A5-713F-418D-B2BB-59BF7746B1D9}"/>
              </a:ext>
            </a:extLst>
          </p:cNvPr>
          <p:cNvSpPr txBox="1"/>
          <p:nvPr/>
        </p:nvSpPr>
        <p:spPr>
          <a:xfrm>
            <a:off x="2999403" y="4315160"/>
            <a:ext cx="4457700" cy="400110"/>
          </a:xfrm>
          <a:prstGeom prst="rect">
            <a:avLst/>
          </a:prstGeom>
          <a:noFill/>
        </p:spPr>
        <p:txBody>
          <a:bodyPr wrap="square" rtlCol="0">
            <a:spAutoFit/>
          </a:bodyPr>
          <a:lstStyle/>
          <a:p>
            <a:r>
              <a:rPr lang="de-DE" sz="2000" dirty="0"/>
              <a:t>2PAKE oder 2PASS</a:t>
            </a:r>
          </a:p>
        </p:txBody>
      </p:sp>
      <p:sp>
        <p:nvSpPr>
          <p:cNvPr id="28" name="Rechteck 27">
            <a:extLst>
              <a:ext uri="{FF2B5EF4-FFF2-40B4-BE49-F238E27FC236}">
                <a16:creationId xmlns:a16="http://schemas.microsoft.com/office/drawing/2014/main" id="{7175105E-3BBF-437E-AE3E-80A28D59BEB1}"/>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9" name="Gleichschenkliges Dreieck 28">
            <a:extLst>
              <a:ext uri="{FF2B5EF4-FFF2-40B4-BE49-F238E27FC236}">
                <a16:creationId xmlns:a16="http://schemas.microsoft.com/office/drawing/2014/main" id="{6DD20E67-4C96-496F-A21A-AB22DAB10CC0}"/>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0" name="Textfeld 9">
            <a:extLst>
              <a:ext uri="{FF2B5EF4-FFF2-40B4-BE49-F238E27FC236}">
                <a16:creationId xmlns:a16="http://schemas.microsoft.com/office/drawing/2014/main" id="{7271BA1F-3CEF-4634-A8CB-869FFD72FB82}"/>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1</a:t>
            </a:r>
          </a:p>
        </p:txBody>
      </p:sp>
    </p:spTree>
    <p:extLst>
      <p:ext uri="{BB962C8B-B14F-4D97-AF65-F5344CB8AC3E}">
        <p14:creationId xmlns:p14="http://schemas.microsoft.com/office/powerpoint/2010/main" val="121216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99B21EA-5CE3-4E14-80DB-3FE2994BC405}"/>
              </a:ext>
            </a:extLst>
          </p:cNvPr>
          <p:cNvSpPr>
            <a:spLocks noGrp="1"/>
          </p:cNvSpPr>
          <p:nvPr>
            <p:ph type="body" idx="1"/>
          </p:nvPr>
        </p:nvSpPr>
        <p:spPr>
          <a:xfrm>
            <a:off x="1119506" y="1885007"/>
            <a:ext cx="5157787" cy="823912"/>
          </a:xfrm>
        </p:spPr>
        <p:txBody>
          <a:bodyPr>
            <a:normAutofit lnSpcReduction="10000"/>
          </a:bodyPr>
          <a:lstStyle/>
          <a:p>
            <a:r>
              <a:rPr lang="de-DE" b="0" cap="all" spc="200" dirty="0">
                <a:solidFill>
                  <a:schemeClr val="tx2"/>
                </a:solidFill>
                <a:latin typeface="+mj-lt"/>
              </a:rPr>
              <a:t>Password </a:t>
            </a:r>
            <a:r>
              <a:rPr lang="de-DE" b="0" cap="all" spc="200" dirty="0" err="1">
                <a:solidFill>
                  <a:schemeClr val="tx2"/>
                </a:solidFill>
                <a:latin typeface="+mj-lt"/>
              </a:rPr>
              <a:t>Authenticated</a:t>
            </a:r>
            <a:r>
              <a:rPr lang="de-DE" b="0" cap="all" spc="200" dirty="0">
                <a:solidFill>
                  <a:schemeClr val="tx2"/>
                </a:solidFill>
                <a:latin typeface="+mj-lt"/>
              </a:rPr>
              <a:t> </a:t>
            </a:r>
          </a:p>
          <a:p>
            <a:r>
              <a:rPr lang="de-DE" b="0" cap="all" spc="200" dirty="0">
                <a:solidFill>
                  <a:schemeClr val="tx2"/>
                </a:solidFill>
                <a:latin typeface="+mj-lt"/>
              </a:rPr>
              <a:t>Key Exchange</a:t>
            </a:r>
          </a:p>
        </p:txBody>
      </p:sp>
      <p:sp>
        <p:nvSpPr>
          <p:cNvPr id="3" name="Inhaltsplatzhalter 2">
            <a:extLst>
              <a:ext uri="{FF2B5EF4-FFF2-40B4-BE49-F238E27FC236}">
                <a16:creationId xmlns:a16="http://schemas.microsoft.com/office/drawing/2014/main" id="{ABBCE11A-5FA7-41DA-8CEC-E97115970B2B}"/>
              </a:ext>
            </a:extLst>
          </p:cNvPr>
          <p:cNvSpPr>
            <a:spLocks noGrp="1"/>
          </p:cNvSpPr>
          <p:nvPr>
            <p:ph sz="half" idx="2"/>
          </p:nvPr>
        </p:nvSpPr>
        <p:spPr>
          <a:xfrm>
            <a:off x="1097280" y="2555179"/>
            <a:ext cx="5157787" cy="2029347"/>
          </a:xfrm>
        </p:spPr>
        <p:txBody>
          <a:bodyPr>
            <a:normAutofit/>
          </a:bodyPr>
          <a:lstStyle/>
          <a:p>
            <a:endParaRPr lang="de-DE" sz="2000" dirty="0"/>
          </a:p>
          <a:p>
            <a:r>
              <a:rPr lang="de-DE" sz="2000" dirty="0"/>
              <a:t>Passwort wird in </a:t>
            </a:r>
            <a:r>
              <a:rPr lang="de-DE" sz="2000" b="1" dirty="0">
                <a:latin typeface="Colonna MT" panose="04020805060202030203" pitchFamily="82" charset="0"/>
              </a:rPr>
              <a:t>s</a:t>
            </a:r>
            <a:r>
              <a:rPr lang="de-DE" sz="2000" baseline="-25000" dirty="0">
                <a:latin typeface="+mj-lt"/>
              </a:rPr>
              <a:t>1</a:t>
            </a:r>
            <a:r>
              <a:rPr lang="de-DE" sz="2000" b="1" dirty="0">
                <a:latin typeface="Colonna MT" panose="04020805060202030203" pitchFamily="82" charset="0"/>
              </a:rPr>
              <a:t> </a:t>
            </a:r>
            <a:r>
              <a:rPr lang="de-DE" sz="2000" dirty="0"/>
              <a:t>und</a:t>
            </a:r>
            <a:r>
              <a:rPr lang="de-DE" sz="2000" b="1" dirty="0"/>
              <a:t> </a:t>
            </a:r>
            <a:r>
              <a:rPr lang="de-DE" sz="2000" b="1" dirty="0">
                <a:latin typeface="Colonna MT" panose="04020805060202030203" pitchFamily="82" charset="0"/>
              </a:rPr>
              <a:t>s</a:t>
            </a:r>
            <a:r>
              <a:rPr lang="de-DE" sz="2000" baseline="-25000" dirty="0">
                <a:latin typeface="+mj-lt"/>
              </a:rPr>
              <a:t>2</a:t>
            </a:r>
            <a:r>
              <a:rPr lang="de-DE" sz="2000" dirty="0">
                <a:latin typeface="+mj-lt"/>
              </a:rPr>
              <a:t> </a:t>
            </a:r>
            <a:r>
              <a:rPr lang="de-DE" sz="2000" dirty="0"/>
              <a:t>geteilt</a:t>
            </a:r>
            <a:endParaRPr lang="de-DE" sz="2000" baseline="-25000" dirty="0"/>
          </a:p>
          <a:p>
            <a:r>
              <a:rPr lang="de-DE" sz="2000" b="1" dirty="0">
                <a:latin typeface="Colonna MT" panose="04020805060202030203" pitchFamily="82" charset="0"/>
              </a:rPr>
              <a:t>s</a:t>
            </a:r>
            <a:r>
              <a:rPr lang="de-DE" sz="2000" baseline="-25000" dirty="0"/>
              <a:t>1</a:t>
            </a:r>
            <a:r>
              <a:rPr lang="de-DE" sz="2000" b="1" dirty="0">
                <a:latin typeface="Colonna MT" panose="04020805060202030203" pitchFamily="82" charset="0"/>
              </a:rPr>
              <a:t> </a:t>
            </a:r>
            <a:r>
              <a:rPr lang="de-DE" sz="2000" dirty="0"/>
              <a:t>und</a:t>
            </a:r>
            <a:r>
              <a:rPr lang="de-DE" sz="2000" b="1" dirty="0"/>
              <a:t> </a:t>
            </a:r>
            <a:r>
              <a:rPr lang="de-DE" sz="2000" b="1" dirty="0">
                <a:latin typeface="Colonna MT" panose="04020805060202030203" pitchFamily="82" charset="0"/>
              </a:rPr>
              <a:t>s</a:t>
            </a:r>
            <a:r>
              <a:rPr lang="de-DE" sz="2000" baseline="-25000" dirty="0"/>
              <a:t>2</a:t>
            </a:r>
            <a:r>
              <a:rPr lang="de-DE" sz="2000" dirty="0"/>
              <a:t> auf zwei Servern speichern</a:t>
            </a:r>
          </a:p>
          <a:p>
            <a:r>
              <a:rPr lang="de-DE" sz="2000" dirty="0"/>
              <a:t>Zusammenarbeit der Server bei Login</a:t>
            </a:r>
          </a:p>
          <a:p>
            <a:r>
              <a:rPr lang="de-DE" sz="2000" dirty="0"/>
              <a:t>Kein Server kennt das ganze Passwort</a:t>
            </a:r>
          </a:p>
        </p:txBody>
      </p:sp>
      <p:sp>
        <p:nvSpPr>
          <p:cNvPr id="4" name="Textplatzhalter 3">
            <a:extLst>
              <a:ext uri="{FF2B5EF4-FFF2-40B4-BE49-F238E27FC236}">
                <a16:creationId xmlns:a16="http://schemas.microsoft.com/office/drawing/2014/main" id="{85CA5CF6-A7BE-4538-A583-A03AF8DE60F9}"/>
              </a:ext>
            </a:extLst>
          </p:cNvPr>
          <p:cNvSpPr>
            <a:spLocks noGrp="1"/>
          </p:cNvSpPr>
          <p:nvPr>
            <p:ph type="body" sz="quarter" idx="3"/>
          </p:nvPr>
        </p:nvSpPr>
        <p:spPr>
          <a:xfrm>
            <a:off x="6244628" y="1885007"/>
            <a:ext cx="5180012" cy="823912"/>
          </a:xfrm>
        </p:spPr>
        <p:txBody>
          <a:bodyPr>
            <a:normAutofit lnSpcReduction="10000"/>
          </a:bodyPr>
          <a:lstStyle/>
          <a:p>
            <a:r>
              <a:rPr lang="de-DE" b="0" cap="all" spc="200" dirty="0">
                <a:solidFill>
                  <a:schemeClr val="tx2"/>
                </a:solidFill>
                <a:latin typeface="+mj-lt"/>
              </a:rPr>
              <a:t>Password </a:t>
            </a:r>
            <a:r>
              <a:rPr lang="de-DE" b="0" cap="all" spc="200" dirty="0" err="1">
                <a:solidFill>
                  <a:schemeClr val="tx2"/>
                </a:solidFill>
                <a:latin typeface="+mj-lt"/>
              </a:rPr>
              <a:t>Authenticated</a:t>
            </a:r>
            <a:r>
              <a:rPr lang="de-DE" b="0" cap="all" spc="200" dirty="0">
                <a:solidFill>
                  <a:schemeClr val="tx2"/>
                </a:solidFill>
                <a:latin typeface="+mj-lt"/>
              </a:rPr>
              <a:t> </a:t>
            </a:r>
          </a:p>
          <a:p>
            <a:r>
              <a:rPr lang="de-DE" b="0" cap="all" spc="200" dirty="0">
                <a:solidFill>
                  <a:schemeClr val="tx2"/>
                </a:solidFill>
                <a:latin typeface="+mj-lt"/>
              </a:rPr>
              <a:t>Secret </a:t>
            </a:r>
            <a:r>
              <a:rPr lang="de-DE" b="0" cap="all" spc="200" dirty="0" err="1">
                <a:solidFill>
                  <a:schemeClr val="tx2"/>
                </a:solidFill>
                <a:latin typeface="+mj-lt"/>
              </a:rPr>
              <a:t>SharinG</a:t>
            </a:r>
            <a:endParaRPr lang="de-DE" b="0" cap="all" spc="200" dirty="0">
              <a:solidFill>
                <a:schemeClr val="tx2"/>
              </a:solidFill>
              <a:latin typeface="+mj-lt"/>
            </a:endParaRPr>
          </a:p>
        </p:txBody>
      </p:sp>
      <p:sp>
        <p:nvSpPr>
          <p:cNvPr id="5" name="Inhaltsplatzhalter 4">
            <a:extLst>
              <a:ext uri="{FF2B5EF4-FFF2-40B4-BE49-F238E27FC236}">
                <a16:creationId xmlns:a16="http://schemas.microsoft.com/office/drawing/2014/main" id="{56E003E0-9112-405E-BAB4-A22096BE7F1B}"/>
              </a:ext>
            </a:extLst>
          </p:cNvPr>
          <p:cNvSpPr>
            <a:spLocks noGrp="1"/>
          </p:cNvSpPr>
          <p:nvPr>
            <p:ph sz="quarter" idx="4"/>
          </p:nvPr>
        </p:nvSpPr>
        <p:spPr>
          <a:xfrm>
            <a:off x="6266854" y="2555179"/>
            <a:ext cx="5183188" cy="2029347"/>
          </a:xfrm>
        </p:spPr>
        <p:txBody>
          <a:bodyPr>
            <a:normAutofit/>
          </a:bodyPr>
          <a:lstStyle/>
          <a:p>
            <a:endParaRPr lang="de-DE" sz="2000" dirty="0"/>
          </a:p>
          <a:p>
            <a:r>
              <a:rPr lang="de-DE" sz="2000" dirty="0"/>
              <a:t>Passwort mit hoher Entropie auf mehreren</a:t>
            </a:r>
          </a:p>
          <a:p>
            <a:pPr marL="0" indent="0">
              <a:buNone/>
            </a:pPr>
            <a:r>
              <a:rPr lang="de-DE" sz="2000" dirty="0"/>
              <a:t>    Servern verteilen</a:t>
            </a:r>
          </a:p>
          <a:p>
            <a:r>
              <a:rPr lang="de-DE" sz="2000" dirty="0"/>
              <a:t>Passwort mit niedriger Entropie autorisiert </a:t>
            </a:r>
          </a:p>
          <a:p>
            <a:pPr marL="0" indent="0">
              <a:buNone/>
            </a:pPr>
            <a:r>
              <a:rPr lang="de-DE" sz="2000" dirty="0"/>
              <a:t>    den Abrufprozess des ganzen Passworts</a:t>
            </a:r>
          </a:p>
        </p:txBody>
      </p:sp>
      <p:sp>
        <p:nvSpPr>
          <p:cNvPr id="6" name="Datumsplatzhalter 5">
            <a:extLst>
              <a:ext uri="{FF2B5EF4-FFF2-40B4-BE49-F238E27FC236}">
                <a16:creationId xmlns:a16="http://schemas.microsoft.com/office/drawing/2014/main" id="{BCDA72B1-1F5C-4285-AB36-AA3887FC57E8}"/>
              </a:ext>
            </a:extLst>
          </p:cNvPr>
          <p:cNvSpPr>
            <a:spLocks noGrp="1"/>
          </p:cNvSpPr>
          <p:nvPr>
            <p:ph type="dt" sz="half" idx="10"/>
          </p:nvPr>
        </p:nvSpPr>
        <p:spPr/>
        <p:txBody>
          <a:bodyPr/>
          <a:lstStyle/>
          <a:p>
            <a:fld id="{5538D691-F215-41DA-944D-CC2EEF668359}" type="datetime1">
              <a:rPr lang="de-DE" smtClean="0"/>
              <a:t>10.01.2018</a:t>
            </a:fld>
            <a:endParaRPr lang="en-US"/>
          </a:p>
        </p:txBody>
      </p:sp>
      <p:sp>
        <p:nvSpPr>
          <p:cNvPr id="7" name="Fußzeilenplatzhalter 6">
            <a:extLst>
              <a:ext uri="{FF2B5EF4-FFF2-40B4-BE49-F238E27FC236}">
                <a16:creationId xmlns:a16="http://schemas.microsoft.com/office/drawing/2014/main" id="{D28624A2-387B-420D-856F-88FBD0784F59}"/>
              </a:ext>
            </a:extLst>
          </p:cNvPr>
          <p:cNvSpPr>
            <a:spLocks noGrp="1"/>
          </p:cNvSpPr>
          <p:nvPr>
            <p:ph type="ftr" sz="quarter" idx="11"/>
          </p:nvPr>
        </p:nvSpPr>
        <p:spPr/>
        <p:txBody>
          <a:bodyPr/>
          <a:lstStyle/>
          <a:p>
            <a:r>
              <a:rPr lang="en-US"/>
              <a:t>Johannes Strauß &amp; Lukas Justen</a:t>
            </a:r>
            <a:endParaRPr lang="en-US" dirty="0"/>
          </a:p>
        </p:txBody>
      </p:sp>
      <p:sp>
        <p:nvSpPr>
          <p:cNvPr id="8" name="Foliennummernplatzhalter 7">
            <a:extLst>
              <a:ext uri="{FF2B5EF4-FFF2-40B4-BE49-F238E27FC236}">
                <a16:creationId xmlns:a16="http://schemas.microsoft.com/office/drawing/2014/main" id="{62509451-D127-4904-B7F8-457B98B51DBC}"/>
              </a:ext>
            </a:extLst>
          </p:cNvPr>
          <p:cNvSpPr>
            <a:spLocks noGrp="1"/>
          </p:cNvSpPr>
          <p:nvPr>
            <p:ph type="sldNum" sz="quarter" idx="12"/>
          </p:nvPr>
        </p:nvSpPr>
        <p:spPr/>
        <p:txBody>
          <a:bodyPr/>
          <a:lstStyle/>
          <a:p>
            <a:fld id="{95B0EFA8-D4E6-438F-A5A4-BE862A6AB6EC}" type="slidenum">
              <a:rPr lang="en-US" smtClean="0"/>
              <a:pPr/>
              <a:t>7</a:t>
            </a:fld>
            <a:endParaRPr lang="en-US"/>
          </a:p>
        </p:txBody>
      </p:sp>
      <p:sp>
        <p:nvSpPr>
          <p:cNvPr id="9" name="Titel 8">
            <a:extLst>
              <a:ext uri="{FF2B5EF4-FFF2-40B4-BE49-F238E27FC236}">
                <a16:creationId xmlns:a16="http://schemas.microsoft.com/office/drawing/2014/main" id="{1D9C1E85-9888-44DC-8EB0-C02649E64529}"/>
              </a:ext>
            </a:extLst>
          </p:cNvPr>
          <p:cNvSpPr>
            <a:spLocks noGrp="1"/>
          </p:cNvSpPr>
          <p:nvPr>
            <p:ph type="title"/>
          </p:nvPr>
        </p:nvSpPr>
        <p:spPr/>
        <p:txBody>
          <a:bodyPr/>
          <a:lstStyle/>
          <a:p>
            <a:r>
              <a:rPr lang="de-DE" dirty="0"/>
              <a:t>Hintergrund – 2PAKE &amp; 2PASS</a:t>
            </a:r>
          </a:p>
        </p:txBody>
      </p:sp>
      <p:grpSp>
        <p:nvGrpSpPr>
          <p:cNvPr id="12" name="Gruppieren 11">
            <a:extLst>
              <a:ext uri="{FF2B5EF4-FFF2-40B4-BE49-F238E27FC236}">
                <a16:creationId xmlns:a16="http://schemas.microsoft.com/office/drawing/2014/main" id="{A15FB42A-FABA-4C7C-B01F-0BE262DBF49E}"/>
              </a:ext>
            </a:extLst>
          </p:cNvPr>
          <p:cNvGrpSpPr/>
          <p:nvPr/>
        </p:nvGrpSpPr>
        <p:grpSpPr>
          <a:xfrm>
            <a:off x="2941724" y="4819276"/>
            <a:ext cx="6308552" cy="1015663"/>
            <a:chOff x="2526082" y="5095561"/>
            <a:chExt cx="6308552" cy="1015663"/>
          </a:xfrm>
        </p:grpSpPr>
        <p:sp>
          <p:nvSpPr>
            <p:cNvPr id="10" name="Textfeld 9">
              <a:extLst>
                <a:ext uri="{FF2B5EF4-FFF2-40B4-BE49-F238E27FC236}">
                  <a16:creationId xmlns:a16="http://schemas.microsoft.com/office/drawing/2014/main" id="{F6863283-2EDA-418E-A462-4917B7744D84}"/>
                </a:ext>
              </a:extLst>
            </p:cNvPr>
            <p:cNvSpPr txBox="1"/>
            <p:nvPr/>
          </p:nvSpPr>
          <p:spPr>
            <a:xfrm>
              <a:off x="2526082" y="5095561"/>
              <a:ext cx="643003" cy="1015663"/>
            </a:xfrm>
            <a:prstGeom prst="rect">
              <a:avLst/>
            </a:prstGeom>
            <a:noFill/>
          </p:spPr>
          <p:txBody>
            <a:bodyPr wrap="square" rtlCol="0" anchor="ctr">
              <a:spAutoFit/>
            </a:bodyPr>
            <a:lstStyle/>
            <a:p>
              <a:r>
                <a:rPr lang="de-DE" sz="6000" b="1" dirty="0">
                  <a:solidFill>
                    <a:srgbClr val="A7CD74"/>
                  </a:solidFill>
                  <a:sym typeface="Wingdings" panose="05000000000000000000" pitchFamily="2" charset="2"/>
                </a:rPr>
                <a:t>+</a:t>
              </a:r>
              <a:endParaRPr lang="de-DE" sz="2800" dirty="0">
                <a:solidFill>
                  <a:srgbClr val="A7CD74"/>
                </a:solidFill>
              </a:endParaRPr>
            </a:p>
          </p:txBody>
        </p:sp>
        <p:sp>
          <p:nvSpPr>
            <p:cNvPr id="11" name="Rechteck 10">
              <a:extLst>
                <a:ext uri="{FF2B5EF4-FFF2-40B4-BE49-F238E27FC236}">
                  <a16:creationId xmlns:a16="http://schemas.microsoft.com/office/drawing/2014/main" id="{8AC5F7F6-740D-4148-BA77-EE2BC28AEBCB}"/>
                </a:ext>
              </a:extLst>
            </p:cNvPr>
            <p:cNvSpPr/>
            <p:nvPr/>
          </p:nvSpPr>
          <p:spPr>
            <a:xfrm>
              <a:off x="3034777" y="5400292"/>
              <a:ext cx="5799857" cy="461665"/>
            </a:xfrm>
            <a:prstGeom prst="rect">
              <a:avLst/>
            </a:prstGeom>
          </p:spPr>
          <p:txBody>
            <a:bodyPr wrap="none">
              <a:spAutoFit/>
            </a:bodyPr>
            <a:lstStyle/>
            <a:p>
              <a:r>
                <a:rPr lang="de-DE" sz="2400" dirty="0"/>
                <a:t>Man kann beiden Servern zu 100% vertrauen</a:t>
              </a:r>
            </a:p>
          </p:txBody>
        </p:sp>
      </p:grpSp>
      <p:sp>
        <p:nvSpPr>
          <p:cNvPr id="16" name="Rechteck 15">
            <a:extLst>
              <a:ext uri="{FF2B5EF4-FFF2-40B4-BE49-F238E27FC236}">
                <a16:creationId xmlns:a16="http://schemas.microsoft.com/office/drawing/2014/main" id="{643BE8B2-91BB-4242-A39F-30B96E8C5C72}"/>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7" name="Gleichschenkliges Dreieck 16">
            <a:extLst>
              <a:ext uri="{FF2B5EF4-FFF2-40B4-BE49-F238E27FC236}">
                <a16:creationId xmlns:a16="http://schemas.microsoft.com/office/drawing/2014/main" id="{1227BE4A-CDD8-41F6-B88C-8633A6DA71E8}"/>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8" name="Textfeld 9">
            <a:extLst>
              <a:ext uri="{FF2B5EF4-FFF2-40B4-BE49-F238E27FC236}">
                <a16:creationId xmlns:a16="http://schemas.microsoft.com/office/drawing/2014/main" id="{BE9F4402-ED2B-4B0C-ADAB-4E0E958BEA59}"/>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1</a:t>
            </a:r>
          </a:p>
        </p:txBody>
      </p:sp>
    </p:spTree>
    <p:extLst>
      <p:ext uri="{BB962C8B-B14F-4D97-AF65-F5344CB8AC3E}">
        <p14:creationId xmlns:p14="http://schemas.microsoft.com/office/powerpoint/2010/main" val="2077918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B8C0BF2-51C5-453F-89C4-D3E80182FA0A}"/>
              </a:ext>
            </a:extLst>
          </p:cNvPr>
          <p:cNvSpPr>
            <a:spLocks noGrp="1"/>
          </p:cNvSpPr>
          <p:nvPr>
            <p:ph type="dt" sz="half" idx="10"/>
          </p:nvPr>
        </p:nvSpPr>
        <p:spPr/>
        <p:txBody>
          <a:bodyPr/>
          <a:lstStyle/>
          <a:p>
            <a:fld id="{28D50BB7-E2B5-4873-9F23-4433FF9FF057}" type="datetime1">
              <a:rPr lang="de-DE" smtClean="0"/>
              <a:t>10.01.2018</a:t>
            </a:fld>
            <a:endParaRPr lang="en-US" dirty="0"/>
          </a:p>
        </p:txBody>
      </p:sp>
      <p:sp>
        <p:nvSpPr>
          <p:cNvPr id="4" name="Fußzeilenplatzhalter 3">
            <a:extLst>
              <a:ext uri="{FF2B5EF4-FFF2-40B4-BE49-F238E27FC236}">
                <a16:creationId xmlns:a16="http://schemas.microsoft.com/office/drawing/2014/main" id="{2B35CD7B-FF83-424F-A6A1-6CD5D7410BDF}"/>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073FB034-D2C9-4C51-9FA1-F0B06555EF00}"/>
              </a:ext>
            </a:extLst>
          </p:cNvPr>
          <p:cNvSpPr>
            <a:spLocks noGrp="1"/>
          </p:cNvSpPr>
          <p:nvPr>
            <p:ph type="sldNum" sz="quarter" idx="4"/>
          </p:nvPr>
        </p:nvSpPr>
        <p:spPr/>
        <p:txBody>
          <a:bodyPr/>
          <a:lstStyle/>
          <a:p>
            <a:fld id="{95B0EFA8-D4E6-438F-A5A4-BE862A6AB6EC}" type="slidenum">
              <a:rPr lang="en-US" smtClean="0"/>
              <a:pPr/>
              <a:t>8</a:t>
            </a:fld>
            <a:endParaRPr lang="en-US" dirty="0"/>
          </a:p>
        </p:txBody>
      </p:sp>
      <p:sp>
        <p:nvSpPr>
          <p:cNvPr id="6" name="Titel 5">
            <a:extLst>
              <a:ext uri="{FF2B5EF4-FFF2-40B4-BE49-F238E27FC236}">
                <a16:creationId xmlns:a16="http://schemas.microsoft.com/office/drawing/2014/main" id="{2125A8AE-A4AC-4A92-B76A-F0532B57C998}"/>
              </a:ext>
            </a:extLst>
          </p:cNvPr>
          <p:cNvSpPr>
            <a:spLocks noGrp="1"/>
          </p:cNvSpPr>
          <p:nvPr>
            <p:ph type="title"/>
          </p:nvPr>
        </p:nvSpPr>
        <p:spPr/>
        <p:txBody>
          <a:bodyPr/>
          <a:lstStyle/>
          <a:p>
            <a:r>
              <a:rPr lang="de-DE" dirty="0"/>
              <a:t>Hintergrund – 2PAKE &amp; 2PASS</a:t>
            </a:r>
          </a:p>
        </p:txBody>
      </p:sp>
      <p:grpSp>
        <p:nvGrpSpPr>
          <p:cNvPr id="2055" name="Gruppieren 2054">
            <a:extLst>
              <a:ext uri="{FF2B5EF4-FFF2-40B4-BE49-F238E27FC236}">
                <a16:creationId xmlns:a16="http://schemas.microsoft.com/office/drawing/2014/main" id="{A6FC1B50-14B9-4142-97F7-8A46BCA7B1B4}"/>
              </a:ext>
            </a:extLst>
          </p:cNvPr>
          <p:cNvGrpSpPr/>
          <p:nvPr/>
        </p:nvGrpSpPr>
        <p:grpSpPr>
          <a:xfrm>
            <a:off x="1482090" y="1648828"/>
            <a:ext cx="8788437" cy="4414285"/>
            <a:chOff x="1516734" y="1593841"/>
            <a:chExt cx="8788437" cy="4414285"/>
          </a:xfrm>
        </p:grpSpPr>
        <p:grpSp>
          <p:nvGrpSpPr>
            <p:cNvPr id="12" name="Gruppieren 11">
              <a:extLst>
                <a:ext uri="{FF2B5EF4-FFF2-40B4-BE49-F238E27FC236}">
                  <a16:creationId xmlns:a16="http://schemas.microsoft.com/office/drawing/2014/main" id="{ED6D19C6-7229-45C1-87D5-4FA7C9B194F9}"/>
                </a:ext>
              </a:extLst>
            </p:cNvPr>
            <p:cNvGrpSpPr/>
            <p:nvPr/>
          </p:nvGrpSpPr>
          <p:grpSpPr>
            <a:xfrm>
              <a:off x="1516734" y="2634885"/>
              <a:ext cx="2396971" cy="2172711"/>
              <a:chOff x="1542945" y="3100004"/>
              <a:chExt cx="2396971" cy="2172711"/>
            </a:xfrm>
          </p:grpSpPr>
          <p:pic>
            <p:nvPicPr>
              <p:cNvPr id="2060" name="Picture 12" descr="https://www.iconexperience.com/_img/g_collection_png/standard/512x512/person.png">
                <a:extLst>
                  <a:ext uri="{FF2B5EF4-FFF2-40B4-BE49-F238E27FC236}">
                    <a16:creationId xmlns:a16="http://schemas.microsoft.com/office/drawing/2014/main" id="{9B0DB491-DF23-43BC-A15C-C0723A000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945" y="3100004"/>
                <a:ext cx="2172711" cy="217271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www.iconexperience.com/_img/g_collection_png/standard/512x512/workstation.png">
                <a:extLst>
                  <a:ext uri="{FF2B5EF4-FFF2-40B4-BE49-F238E27FC236}">
                    <a16:creationId xmlns:a16="http://schemas.microsoft.com/office/drawing/2014/main" id="{3E0D855A-5C37-4845-8533-E73059FF2B1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961" b="94141" l="1172" r="95703">
                            <a14:foregroundMark x1="68359" y1="35938" x2="28320" y2="33203"/>
                            <a14:foregroundMark x1="28320" y1="33203" x2="4297" y2="65234"/>
                            <a14:foregroundMark x1="4297" y1="65234" x2="35547" y2="91406"/>
                            <a14:foregroundMark x1="35547" y1="91406" x2="49023" y2="84570"/>
                            <a14:foregroundMark x1="10938" y1="28906" x2="9180" y2="68945"/>
                            <a14:foregroundMark x1="9180" y1="68945" x2="9766" y2="35156"/>
                            <a14:foregroundMark x1="20898" y1="37109" x2="12109" y2="76953"/>
                            <a14:foregroundMark x1="12109" y1="76953" x2="48438" y2="59570"/>
                            <a14:foregroundMark x1="48438" y1="59570" x2="17773" y2="43555"/>
                            <a14:foregroundMark x1="10547" y1="31250" x2="1172" y2="70703"/>
                            <a14:foregroundMark x1="1172" y1="70703" x2="17773" y2="81836"/>
                            <a14:foregroundMark x1="32813" y1="83789" x2="56445" y2="91406"/>
                            <a14:foregroundMark x1="79492" y1="14258" x2="91992" y2="52734"/>
                            <a14:foregroundMark x1="91992" y1="52734" x2="89844" y2="92773"/>
                            <a14:foregroundMark x1="89844" y1="92773" x2="67188" y2="89844"/>
                            <a14:foregroundMark x1="88477" y1="16992" x2="91797" y2="92578"/>
                            <a14:foregroundMark x1="92969" y1="93750" x2="91797" y2="15039"/>
                            <a14:foregroundMark x1="91406" y1="16211" x2="92188" y2="93359"/>
                            <a14:foregroundMark x1="95313" y1="92969" x2="94141" y2="53320"/>
                            <a14:foregroundMark x1="94141" y1="53320" x2="92969" y2="93750"/>
                            <a14:foregroundMark x1="92969" y1="93750" x2="93359" y2="94141"/>
                            <a14:foregroundMark x1="92188" y1="15430" x2="97656" y2="58984"/>
                            <a14:foregroundMark x1="97656" y1="58984" x2="93164" y2="17969"/>
                            <a14:foregroundMark x1="93164" y1="17969" x2="95703" y2="31250"/>
                          </a14:backgroundRemoval>
                        </a14:imgEffect>
                      </a14:imgLayer>
                    </a14:imgProps>
                  </a:ext>
                  <a:ext uri="{28A0092B-C50C-407E-A947-70E740481C1C}">
                    <a14:useLocalDpi xmlns:a14="http://schemas.microsoft.com/office/drawing/2010/main" val="0"/>
                  </a:ext>
                </a:extLst>
              </a:blip>
              <a:srcRect/>
              <a:stretch>
                <a:fillRect/>
              </a:stretch>
            </p:blipFill>
            <p:spPr bwMode="auto">
              <a:xfrm>
                <a:off x="2625362" y="3827334"/>
                <a:ext cx="1314554" cy="13145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uppieren 13">
              <a:extLst>
                <a:ext uri="{FF2B5EF4-FFF2-40B4-BE49-F238E27FC236}">
                  <a16:creationId xmlns:a16="http://schemas.microsoft.com/office/drawing/2014/main" id="{E725E449-9F35-4EF1-921E-4A75C8FF2ABC}"/>
                </a:ext>
              </a:extLst>
            </p:cNvPr>
            <p:cNvGrpSpPr/>
            <p:nvPr/>
          </p:nvGrpSpPr>
          <p:grpSpPr>
            <a:xfrm>
              <a:off x="8104126" y="1593841"/>
              <a:ext cx="2172016" cy="1596855"/>
              <a:chOff x="8104126" y="1593841"/>
              <a:chExt cx="2172016" cy="1596855"/>
            </a:xfrm>
          </p:grpSpPr>
          <p:pic>
            <p:nvPicPr>
              <p:cNvPr id="2066" name="Picture 18" descr="https://www.iconexperience.com/_img/g_collection_png/standard/512x512/server_network.png">
                <a:extLst>
                  <a:ext uri="{FF2B5EF4-FFF2-40B4-BE49-F238E27FC236}">
                    <a16:creationId xmlns:a16="http://schemas.microsoft.com/office/drawing/2014/main" id="{01C5434F-8C55-49A4-B514-02AFD3C6F8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6" y="159384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https://www.iconexperience.com/_img/g_collection_png/standard/256x256/key2.png">
                <a:extLst>
                  <a:ext uri="{FF2B5EF4-FFF2-40B4-BE49-F238E27FC236}">
                    <a16:creationId xmlns:a16="http://schemas.microsoft.com/office/drawing/2014/main" id="{3F46E3DA-AC0F-4AD1-8399-7A02DE7BDF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37610" y="1850056"/>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uppieren 12">
              <a:extLst>
                <a:ext uri="{FF2B5EF4-FFF2-40B4-BE49-F238E27FC236}">
                  <a16:creationId xmlns:a16="http://schemas.microsoft.com/office/drawing/2014/main" id="{4B015EA4-6A83-4874-9C51-71F1BC8CA5EC}"/>
                </a:ext>
              </a:extLst>
            </p:cNvPr>
            <p:cNvGrpSpPr/>
            <p:nvPr/>
          </p:nvGrpSpPr>
          <p:grpSpPr>
            <a:xfrm>
              <a:off x="8104125" y="4411271"/>
              <a:ext cx="2201046" cy="1596855"/>
              <a:chOff x="8104125" y="4411271"/>
              <a:chExt cx="2201046" cy="1596855"/>
            </a:xfrm>
          </p:grpSpPr>
          <p:pic>
            <p:nvPicPr>
              <p:cNvPr id="18" name="Picture 18" descr="https://www.iconexperience.com/_img/g_collection_png/standard/512x512/server_network.png">
                <a:extLst>
                  <a:ext uri="{FF2B5EF4-FFF2-40B4-BE49-F238E27FC236}">
                    <a16:creationId xmlns:a16="http://schemas.microsoft.com/office/drawing/2014/main" id="{2581F778-E251-4A46-B731-E790E5FE11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25" y="4411271"/>
                <a:ext cx="1596855" cy="1596855"/>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https://www.iconexperience.com/_img/g_collection_png/standard/256x256/key.png">
                <a:extLst>
                  <a:ext uri="{FF2B5EF4-FFF2-40B4-BE49-F238E27FC236}">
                    <a16:creationId xmlns:a16="http://schemas.microsoft.com/office/drawing/2014/main" id="{088EAB8E-8DCB-41F3-B080-A74E46E4DB2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66639" y="4762357"/>
                <a:ext cx="738532" cy="7385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uppieren 10">
              <a:extLst>
                <a:ext uri="{FF2B5EF4-FFF2-40B4-BE49-F238E27FC236}">
                  <a16:creationId xmlns:a16="http://schemas.microsoft.com/office/drawing/2014/main" id="{85DB8A14-784C-4959-BA5D-B8494FF0F049}"/>
                </a:ext>
              </a:extLst>
            </p:cNvPr>
            <p:cNvGrpSpPr/>
            <p:nvPr/>
          </p:nvGrpSpPr>
          <p:grpSpPr>
            <a:xfrm>
              <a:off x="4114585" y="2846519"/>
              <a:ext cx="1314554" cy="1961077"/>
              <a:chOff x="4300672" y="3327397"/>
              <a:chExt cx="1314554" cy="1961077"/>
            </a:xfrm>
          </p:grpSpPr>
          <p:pic>
            <p:nvPicPr>
              <p:cNvPr id="2068" name="Picture 20" descr="https://www.iconexperience.com/_img/g_collection_png/standard/256x256/keys.png">
                <a:extLst>
                  <a:ext uri="{FF2B5EF4-FFF2-40B4-BE49-F238E27FC236}">
                    <a16:creationId xmlns:a16="http://schemas.microsoft.com/office/drawing/2014/main" id="{7A21C46B-EB9C-474F-9116-AD16CEBCE91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06406" y="3789062"/>
                <a:ext cx="1103087" cy="1103087"/>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abgerundete Ecken 8">
                <a:extLst>
                  <a:ext uri="{FF2B5EF4-FFF2-40B4-BE49-F238E27FC236}">
                    <a16:creationId xmlns:a16="http://schemas.microsoft.com/office/drawing/2014/main" id="{749EA42A-0EA3-4DCD-B557-2DF0E155FD43}"/>
                  </a:ext>
                </a:extLst>
              </p:cNvPr>
              <p:cNvSpPr/>
              <p:nvPr/>
            </p:nvSpPr>
            <p:spPr>
              <a:xfrm>
                <a:off x="4300672" y="4892149"/>
                <a:ext cx="1314554" cy="396325"/>
              </a:xfrm>
              <a:prstGeom prst="roundRect">
                <a:avLst/>
              </a:prstGeom>
              <a:solidFill>
                <a:srgbClr val="A7CD74"/>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accent6">
                        <a:lumMod val="50000"/>
                      </a:schemeClr>
                    </a:solidFill>
                  </a:rPr>
                  <a:t>Passwort</a:t>
                </a:r>
              </a:p>
            </p:txBody>
          </p:sp>
          <p:sp>
            <p:nvSpPr>
              <p:cNvPr id="10" name="Textfeld 9">
                <a:extLst>
                  <a:ext uri="{FF2B5EF4-FFF2-40B4-BE49-F238E27FC236}">
                    <a16:creationId xmlns:a16="http://schemas.microsoft.com/office/drawing/2014/main" id="{68AE14EE-DC09-41C0-A289-C87688DB754C}"/>
                  </a:ext>
                </a:extLst>
              </p:cNvPr>
              <p:cNvSpPr txBox="1"/>
              <p:nvPr/>
            </p:nvSpPr>
            <p:spPr>
              <a:xfrm>
                <a:off x="4555107" y="3327397"/>
                <a:ext cx="888961" cy="461665"/>
              </a:xfrm>
              <a:prstGeom prst="rect">
                <a:avLst/>
              </a:prstGeom>
              <a:noFill/>
            </p:spPr>
            <p:txBody>
              <a:bodyPr wrap="none" rtlCol="0">
                <a:spAutoFit/>
              </a:bodyPr>
              <a:lstStyle/>
              <a:p>
                <a:r>
                  <a:rPr lang="de-DE" sz="2400" b="1" dirty="0"/>
                  <a:t>(A, B)</a:t>
                </a:r>
              </a:p>
            </p:txBody>
          </p:sp>
        </p:grpSp>
        <p:cxnSp>
          <p:nvCxnSpPr>
            <p:cNvPr id="16" name="Gerade Verbindung mit Pfeil 15">
              <a:extLst>
                <a:ext uri="{FF2B5EF4-FFF2-40B4-BE49-F238E27FC236}">
                  <a16:creationId xmlns:a16="http://schemas.microsoft.com/office/drawing/2014/main" id="{E77A326E-6045-4C7C-8F7A-B77524027D12}"/>
                </a:ext>
              </a:extLst>
            </p:cNvPr>
            <p:cNvCxnSpPr>
              <a:cxnSpLocks/>
              <a:stCxn id="2066" idx="1"/>
            </p:cNvCxnSpPr>
            <p:nvPr/>
          </p:nvCxnSpPr>
          <p:spPr>
            <a:xfrm flipH="1">
              <a:off x="5347189" y="2392269"/>
              <a:ext cx="2756937" cy="1260811"/>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E7742571-A69D-4834-BB1F-BFE40FD2AAF8}"/>
                </a:ext>
              </a:extLst>
            </p:cNvPr>
            <p:cNvCxnSpPr>
              <a:cxnSpLocks/>
              <a:stCxn id="18" idx="1"/>
            </p:cNvCxnSpPr>
            <p:nvPr/>
          </p:nvCxnSpPr>
          <p:spPr>
            <a:xfrm flipH="1" flipV="1">
              <a:off x="5347189" y="4019492"/>
              <a:ext cx="2756936" cy="1190207"/>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ABBF3630-AAF0-4635-AEC2-C0C17B290B9A}"/>
                </a:ext>
              </a:extLst>
            </p:cNvPr>
            <p:cNvSpPr txBox="1"/>
            <p:nvPr/>
          </p:nvSpPr>
          <p:spPr>
            <a:xfrm>
              <a:off x="6471245" y="4650366"/>
              <a:ext cx="357790" cy="461665"/>
            </a:xfrm>
            <a:prstGeom prst="rect">
              <a:avLst/>
            </a:prstGeom>
            <a:noFill/>
          </p:spPr>
          <p:txBody>
            <a:bodyPr wrap="none" rtlCol="0">
              <a:spAutoFit/>
            </a:bodyPr>
            <a:lstStyle/>
            <a:p>
              <a:r>
                <a:rPr lang="de-DE" sz="2400" b="1" dirty="0"/>
                <a:t>B</a:t>
              </a:r>
            </a:p>
          </p:txBody>
        </p:sp>
        <p:sp>
          <p:nvSpPr>
            <p:cNvPr id="40" name="Textfeld 39">
              <a:extLst>
                <a:ext uri="{FF2B5EF4-FFF2-40B4-BE49-F238E27FC236}">
                  <a16:creationId xmlns:a16="http://schemas.microsoft.com/office/drawing/2014/main" id="{01487D65-C072-4CDB-9138-D4B4DD9D5C60}"/>
                </a:ext>
              </a:extLst>
            </p:cNvPr>
            <p:cNvSpPr txBox="1"/>
            <p:nvPr/>
          </p:nvSpPr>
          <p:spPr>
            <a:xfrm>
              <a:off x="6471245" y="2481384"/>
              <a:ext cx="370614" cy="461665"/>
            </a:xfrm>
            <a:prstGeom prst="rect">
              <a:avLst/>
            </a:prstGeom>
            <a:noFill/>
          </p:spPr>
          <p:txBody>
            <a:bodyPr wrap="none" rtlCol="0">
              <a:spAutoFit/>
            </a:bodyPr>
            <a:lstStyle/>
            <a:p>
              <a:r>
                <a:rPr lang="de-DE" sz="2400" b="1" dirty="0"/>
                <a:t>A</a:t>
              </a:r>
            </a:p>
          </p:txBody>
        </p:sp>
        <p:cxnSp>
          <p:nvCxnSpPr>
            <p:cNvPr id="41" name="Gerade Verbindung mit Pfeil 40">
              <a:extLst>
                <a:ext uri="{FF2B5EF4-FFF2-40B4-BE49-F238E27FC236}">
                  <a16:creationId xmlns:a16="http://schemas.microsoft.com/office/drawing/2014/main" id="{54D53EED-FEF0-4C0B-A5D6-B568DFE74AEF}"/>
                </a:ext>
              </a:extLst>
            </p:cNvPr>
            <p:cNvCxnSpPr>
              <a:cxnSpLocks/>
              <a:stCxn id="2066" idx="2"/>
              <a:endCxn id="18" idx="0"/>
            </p:cNvCxnSpPr>
            <p:nvPr/>
          </p:nvCxnSpPr>
          <p:spPr>
            <a:xfrm flipH="1">
              <a:off x="8902553" y="3190696"/>
              <a:ext cx="1" cy="1220575"/>
            </a:xfrm>
            <a:prstGeom prst="straightConnector1">
              <a:avLst/>
            </a:prstGeom>
            <a:ln w="101600">
              <a:solidFill>
                <a:srgbClr val="2B7299"/>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74" name="Picture 26" descr="https://www.iconexperience.com/_img/g_collection_png/standard/256x256/passport.png">
              <a:extLst>
                <a:ext uri="{FF2B5EF4-FFF2-40B4-BE49-F238E27FC236}">
                  <a16:creationId xmlns:a16="http://schemas.microsoft.com/office/drawing/2014/main" id="{45A684B0-83E7-4D6F-8478-CA153EFCD5A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52772" y="3387116"/>
              <a:ext cx="827734" cy="827734"/>
            </a:xfrm>
            <a:prstGeom prst="rect">
              <a:avLst/>
            </a:prstGeom>
            <a:noFill/>
            <a:extLst>
              <a:ext uri="{909E8E84-426E-40DD-AFC4-6F175D3DCCD1}">
                <a14:hiddenFill xmlns:a14="http://schemas.microsoft.com/office/drawing/2010/main">
                  <a:solidFill>
                    <a:srgbClr val="FFFFFF"/>
                  </a:solidFill>
                </a14:hiddenFill>
              </a:ext>
            </a:extLst>
          </p:spPr>
        </p:pic>
        <p:grpSp>
          <p:nvGrpSpPr>
            <p:cNvPr id="2053" name="Gruppieren 2052">
              <a:extLst>
                <a:ext uri="{FF2B5EF4-FFF2-40B4-BE49-F238E27FC236}">
                  <a16:creationId xmlns:a16="http://schemas.microsoft.com/office/drawing/2014/main" id="{04F16E6D-1756-45FE-93F0-340D3B4CBBF2}"/>
                </a:ext>
              </a:extLst>
            </p:cNvPr>
            <p:cNvGrpSpPr/>
            <p:nvPr/>
          </p:nvGrpSpPr>
          <p:grpSpPr>
            <a:xfrm>
              <a:off x="9725448" y="3890155"/>
              <a:ext cx="420914" cy="411445"/>
              <a:chOff x="2975429" y="2177143"/>
              <a:chExt cx="420914" cy="411445"/>
            </a:xfrm>
          </p:grpSpPr>
          <p:sp>
            <p:nvSpPr>
              <p:cNvPr id="30" name="Ellipse 29">
                <a:extLst>
                  <a:ext uri="{FF2B5EF4-FFF2-40B4-BE49-F238E27FC236}">
                    <a16:creationId xmlns:a16="http://schemas.microsoft.com/office/drawing/2014/main" id="{3F570F95-A295-49C5-8B52-524D4FE2E5DF}"/>
                  </a:ext>
                </a:extLst>
              </p:cNvPr>
              <p:cNvSpPr/>
              <p:nvPr/>
            </p:nvSpPr>
            <p:spPr>
              <a:xfrm>
                <a:off x="2975429" y="2177143"/>
                <a:ext cx="420914" cy="411445"/>
              </a:xfrm>
              <a:prstGeom prst="ellipse">
                <a:avLst/>
              </a:prstGeom>
              <a:solidFill>
                <a:srgbClr val="6AC018"/>
              </a:solidFill>
              <a:ln>
                <a:solidFill>
                  <a:srgbClr val="6AC0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aseline="-25000" dirty="0"/>
              </a:p>
            </p:txBody>
          </p:sp>
          <p:grpSp>
            <p:nvGrpSpPr>
              <p:cNvPr id="2051" name="Gruppieren 2050">
                <a:extLst>
                  <a:ext uri="{FF2B5EF4-FFF2-40B4-BE49-F238E27FC236}">
                    <a16:creationId xmlns:a16="http://schemas.microsoft.com/office/drawing/2014/main" id="{1BB13ECD-9D12-4D85-B691-C5982C624152}"/>
                  </a:ext>
                </a:extLst>
              </p:cNvPr>
              <p:cNvGrpSpPr/>
              <p:nvPr/>
            </p:nvGrpSpPr>
            <p:grpSpPr>
              <a:xfrm rot="12970512" flipH="1">
                <a:off x="3125567" y="2263555"/>
                <a:ext cx="120638" cy="214811"/>
                <a:chOff x="3663321" y="2076290"/>
                <a:chExt cx="375279" cy="357349"/>
              </a:xfrm>
            </p:grpSpPr>
            <p:sp>
              <p:nvSpPr>
                <p:cNvPr id="2048" name="Rechteck 2047">
                  <a:extLst>
                    <a:ext uri="{FF2B5EF4-FFF2-40B4-BE49-F238E27FC236}">
                      <a16:creationId xmlns:a16="http://schemas.microsoft.com/office/drawing/2014/main" id="{EF6DD1B3-A639-4CF3-9CAF-FE97B0AEFE3B}"/>
                    </a:ext>
                  </a:extLst>
                </p:cNvPr>
                <p:cNvSpPr/>
                <p:nvPr/>
              </p:nvSpPr>
              <p:spPr>
                <a:xfrm rot="10800000">
                  <a:off x="3663321" y="2076290"/>
                  <a:ext cx="373671" cy="76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49" name="Rechteck 2048">
                  <a:extLst>
                    <a:ext uri="{FF2B5EF4-FFF2-40B4-BE49-F238E27FC236}">
                      <a16:creationId xmlns:a16="http://schemas.microsoft.com/office/drawing/2014/main" id="{E751BA28-5DEB-4DE1-B8AA-F5C47EC8AA34}"/>
                    </a:ext>
                  </a:extLst>
                </p:cNvPr>
                <p:cNvSpPr/>
                <p:nvPr/>
              </p:nvSpPr>
              <p:spPr>
                <a:xfrm rot="10800000">
                  <a:off x="3896378" y="2076451"/>
                  <a:ext cx="14222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sp>
        <p:nvSpPr>
          <p:cNvPr id="35" name="Rechteck 34">
            <a:extLst>
              <a:ext uri="{FF2B5EF4-FFF2-40B4-BE49-F238E27FC236}">
                <a16:creationId xmlns:a16="http://schemas.microsoft.com/office/drawing/2014/main" id="{0D3150C7-551B-470E-908B-BB1F0120C570}"/>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6" name="Gleichschenkliges Dreieck 35">
            <a:extLst>
              <a:ext uri="{FF2B5EF4-FFF2-40B4-BE49-F238E27FC236}">
                <a16:creationId xmlns:a16="http://schemas.microsoft.com/office/drawing/2014/main" id="{FE33BE93-E4C5-424C-850A-C9154CAC27FC}"/>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7" name="Textfeld 9">
            <a:extLst>
              <a:ext uri="{FF2B5EF4-FFF2-40B4-BE49-F238E27FC236}">
                <a16:creationId xmlns:a16="http://schemas.microsoft.com/office/drawing/2014/main" id="{F378444E-7BEA-425A-9287-CF3D3FAEBEF7}"/>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1</a:t>
            </a:r>
          </a:p>
        </p:txBody>
      </p:sp>
    </p:spTree>
    <p:extLst>
      <p:ext uri="{BB962C8B-B14F-4D97-AF65-F5344CB8AC3E}">
        <p14:creationId xmlns:p14="http://schemas.microsoft.com/office/powerpoint/2010/main" val="2521187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E7C6FBFB-04CA-40A0-9036-D12DEAC2A44C}"/>
              </a:ext>
            </a:extLst>
          </p:cNvPr>
          <p:cNvSpPr>
            <a:spLocks noGrp="1"/>
          </p:cNvSpPr>
          <p:nvPr>
            <p:ph type="dt" sz="half" idx="10"/>
          </p:nvPr>
        </p:nvSpPr>
        <p:spPr/>
        <p:txBody>
          <a:bodyPr/>
          <a:lstStyle/>
          <a:p>
            <a:fld id="{28D50BB7-E2B5-4873-9F23-4433FF9FF057}" type="datetime1">
              <a:rPr lang="de-DE" smtClean="0"/>
              <a:t>10.01.2018</a:t>
            </a:fld>
            <a:endParaRPr lang="en-US" dirty="0"/>
          </a:p>
        </p:txBody>
      </p:sp>
      <p:sp>
        <p:nvSpPr>
          <p:cNvPr id="4" name="Fußzeilenplatzhalter 3">
            <a:extLst>
              <a:ext uri="{FF2B5EF4-FFF2-40B4-BE49-F238E27FC236}">
                <a16:creationId xmlns:a16="http://schemas.microsoft.com/office/drawing/2014/main" id="{EA4D36B4-2CBC-4841-90F7-367FF1A61873}"/>
              </a:ext>
            </a:extLst>
          </p:cNvPr>
          <p:cNvSpPr>
            <a:spLocks noGrp="1"/>
          </p:cNvSpPr>
          <p:nvPr>
            <p:ph type="ftr" sz="quarter" idx="11"/>
          </p:nvPr>
        </p:nvSpPr>
        <p:spPr/>
        <p:txBody>
          <a:bodyPr/>
          <a:lstStyle/>
          <a:p>
            <a:r>
              <a:rPr lang="en-US"/>
              <a:t>Johannes Strauß &amp; Lukas Justen</a:t>
            </a:r>
            <a:endParaRPr lang="en-US" dirty="0"/>
          </a:p>
        </p:txBody>
      </p:sp>
      <p:sp>
        <p:nvSpPr>
          <p:cNvPr id="5" name="Foliennummernplatzhalter 4">
            <a:extLst>
              <a:ext uri="{FF2B5EF4-FFF2-40B4-BE49-F238E27FC236}">
                <a16:creationId xmlns:a16="http://schemas.microsoft.com/office/drawing/2014/main" id="{A70BE6C9-9455-4A5D-986B-50AAA7714EF6}"/>
              </a:ext>
            </a:extLst>
          </p:cNvPr>
          <p:cNvSpPr>
            <a:spLocks noGrp="1"/>
          </p:cNvSpPr>
          <p:nvPr>
            <p:ph type="sldNum" sz="quarter" idx="4"/>
          </p:nvPr>
        </p:nvSpPr>
        <p:spPr/>
        <p:txBody>
          <a:bodyPr/>
          <a:lstStyle/>
          <a:p>
            <a:fld id="{95B0EFA8-D4E6-438F-A5A4-BE862A6AB6EC}" type="slidenum">
              <a:rPr lang="en-US" smtClean="0"/>
              <a:pPr/>
              <a:t>9</a:t>
            </a:fld>
            <a:endParaRPr lang="en-US" dirty="0"/>
          </a:p>
        </p:txBody>
      </p:sp>
      <p:sp>
        <p:nvSpPr>
          <p:cNvPr id="6" name="Titel 5">
            <a:extLst>
              <a:ext uri="{FF2B5EF4-FFF2-40B4-BE49-F238E27FC236}">
                <a16:creationId xmlns:a16="http://schemas.microsoft.com/office/drawing/2014/main" id="{E60E3450-7DA2-464D-9236-F635CC85B49F}"/>
              </a:ext>
            </a:extLst>
          </p:cNvPr>
          <p:cNvSpPr>
            <a:spLocks noGrp="1"/>
          </p:cNvSpPr>
          <p:nvPr>
            <p:ph type="title"/>
          </p:nvPr>
        </p:nvSpPr>
        <p:spPr/>
        <p:txBody>
          <a:bodyPr/>
          <a:lstStyle/>
          <a:p>
            <a:r>
              <a:rPr lang="de-DE" dirty="0"/>
              <a:t>Hintergrund – 2PAKE &amp; 2PASS</a:t>
            </a:r>
          </a:p>
        </p:txBody>
      </p:sp>
      <p:grpSp>
        <p:nvGrpSpPr>
          <p:cNvPr id="18" name="Gruppieren 17">
            <a:extLst>
              <a:ext uri="{FF2B5EF4-FFF2-40B4-BE49-F238E27FC236}">
                <a16:creationId xmlns:a16="http://schemas.microsoft.com/office/drawing/2014/main" id="{7104732A-84E9-4A21-9275-D7D7B88C45C3}"/>
              </a:ext>
            </a:extLst>
          </p:cNvPr>
          <p:cNvGrpSpPr/>
          <p:nvPr/>
        </p:nvGrpSpPr>
        <p:grpSpPr>
          <a:xfrm>
            <a:off x="1901080" y="1958040"/>
            <a:ext cx="3327906" cy="3789571"/>
            <a:chOff x="2092678" y="1765046"/>
            <a:chExt cx="3327906" cy="3789571"/>
          </a:xfrm>
        </p:grpSpPr>
        <p:sp>
          <p:nvSpPr>
            <p:cNvPr id="8" name="Textfeld 7">
              <a:extLst>
                <a:ext uri="{FF2B5EF4-FFF2-40B4-BE49-F238E27FC236}">
                  <a16:creationId xmlns:a16="http://schemas.microsoft.com/office/drawing/2014/main" id="{0A9D3625-30AC-4022-8545-705CE4EFA2FD}"/>
                </a:ext>
              </a:extLst>
            </p:cNvPr>
            <p:cNvSpPr txBox="1"/>
            <p:nvPr/>
          </p:nvSpPr>
          <p:spPr>
            <a:xfrm>
              <a:off x="2410955" y="5092952"/>
              <a:ext cx="2691351" cy="461665"/>
            </a:xfrm>
            <a:prstGeom prst="rect">
              <a:avLst/>
            </a:prstGeom>
            <a:noFill/>
          </p:spPr>
          <p:txBody>
            <a:bodyPr wrap="square" rtlCol="0">
              <a:spAutoFit/>
            </a:bodyPr>
            <a:lstStyle/>
            <a:p>
              <a:pPr algn="ctr"/>
              <a:r>
                <a:rPr lang="de-DE" sz="2400" dirty="0"/>
                <a:t>Man in </a:t>
              </a:r>
              <a:r>
                <a:rPr lang="de-DE" sz="2400" dirty="0" err="1"/>
                <a:t>the</a:t>
              </a:r>
              <a:r>
                <a:rPr lang="de-DE" sz="2400" dirty="0"/>
                <a:t> Middle</a:t>
              </a:r>
            </a:p>
          </p:txBody>
        </p:sp>
        <p:pic>
          <p:nvPicPr>
            <p:cNvPr id="3076" name="Picture 4" descr="https://www.iconexperience.com/_img/g_collection_png/standard/512x512/criminal.png">
              <a:extLst>
                <a:ext uri="{FF2B5EF4-FFF2-40B4-BE49-F238E27FC236}">
                  <a16:creationId xmlns:a16="http://schemas.microsoft.com/office/drawing/2014/main" id="{66DD24C7-B08A-4170-87C0-CE6BF0B425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2678" y="1765046"/>
              <a:ext cx="3327906" cy="332790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uppieren 16">
            <a:extLst>
              <a:ext uri="{FF2B5EF4-FFF2-40B4-BE49-F238E27FC236}">
                <a16:creationId xmlns:a16="http://schemas.microsoft.com/office/drawing/2014/main" id="{A028CFC6-C015-469D-B9AF-5DA9CC59B760}"/>
              </a:ext>
            </a:extLst>
          </p:cNvPr>
          <p:cNvGrpSpPr/>
          <p:nvPr/>
        </p:nvGrpSpPr>
        <p:grpSpPr>
          <a:xfrm>
            <a:off x="6806251" y="2054184"/>
            <a:ext cx="3327906" cy="3693427"/>
            <a:chOff x="6997849" y="1803871"/>
            <a:chExt cx="3327906" cy="3693427"/>
          </a:xfrm>
        </p:grpSpPr>
        <p:sp>
          <p:nvSpPr>
            <p:cNvPr id="10" name="Textfeld 9">
              <a:extLst>
                <a:ext uri="{FF2B5EF4-FFF2-40B4-BE49-F238E27FC236}">
                  <a16:creationId xmlns:a16="http://schemas.microsoft.com/office/drawing/2014/main" id="{32165220-97BA-439A-8576-C72DF06413F2}"/>
                </a:ext>
              </a:extLst>
            </p:cNvPr>
            <p:cNvSpPr txBox="1"/>
            <p:nvPr/>
          </p:nvSpPr>
          <p:spPr>
            <a:xfrm>
              <a:off x="7731741" y="5035633"/>
              <a:ext cx="1962321" cy="461665"/>
            </a:xfrm>
            <a:prstGeom prst="rect">
              <a:avLst/>
            </a:prstGeom>
            <a:noFill/>
          </p:spPr>
          <p:txBody>
            <a:bodyPr wrap="square" rtlCol="0">
              <a:spAutoFit/>
            </a:bodyPr>
            <a:lstStyle/>
            <a:p>
              <a:pPr algn="ctr"/>
              <a:r>
                <a:rPr lang="de-DE" sz="2400" dirty="0" err="1"/>
                <a:t>Brutforce</a:t>
              </a:r>
              <a:endParaRPr lang="de-DE" sz="2400" dirty="0"/>
            </a:p>
          </p:txBody>
        </p:sp>
        <p:pic>
          <p:nvPicPr>
            <p:cNvPr id="3074" name="Picture 2" descr="https://www.iconexperience.com/_img/g_collection_png/standard/512x512/hammer.png">
              <a:extLst>
                <a:ext uri="{FF2B5EF4-FFF2-40B4-BE49-F238E27FC236}">
                  <a16:creationId xmlns:a16="http://schemas.microsoft.com/office/drawing/2014/main" id="{46DCB433-5E9C-45FA-A8C4-0993A92C5F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7849" y="1803871"/>
              <a:ext cx="3327906" cy="3327906"/>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Verbotsymbol 19">
            <a:extLst>
              <a:ext uri="{FF2B5EF4-FFF2-40B4-BE49-F238E27FC236}">
                <a16:creationId xmlns:a16="http://schemas.microsoft.com/office/drawing/2014/main" id="{FCD0C909-6916-424D-AF31-EBC8AD82593B}"/>
              </a:ext>
            </a:extLst>
          </p:cNvPr>
          <p:cNvSpPr/>
          <p:nvPr/>
        </p:nvSpPr>
        <p:spPr>
          <a:xfrm>
            <a:off x="1861012" y="1813873"/>
            <a:ext cx="3408039" cy="3504619"/>
          </a:xfrm>
          <a:prstGeom prst="noSmoking">
            <a:avLst>
              <a:gd name="adj" fmla="val 118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4" name="Verbotsymbol 23">
            <a:extLst>
              <a:ext uri="{FF2B5EF4-FFF2-40B4-BE49-F238E27FC236}">
                <a16:creationId xmlns:a16="http://schemas.microsoft.com/office/drawing/2014/main" id="{25ECA0D8-88E5-4857-A729-D1789D544403}"/>
              </a:ext>
            </a:extLst>
          </p:cNvPr>
          <p:cNvSpPr/>
          <p:nvPr/>
        </p:nvSpPr>
        <p:spPr>
          <a:xfrm>
            <a:off x="6827749" y="1813873"/>
            <a:ext cx="3408039" cy="3504619"/>
          </a:xfrm>
          <a:prstGeom prst="noSmoking">
            <a:avLst>
              <a:gd name="adj" fmla="val 118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9" name="Rechteck 18">
            <a:extLst>
              <a:ext uri="{FF2B5EF4-FFF2-40B4-BE49-F238E27FC236}">
                <a16:creationId xmlns:a16="http://schemas.microsoft.com/office/drawing/2014/main" id="{1B8958F8-BEE0-482C-90B7-B3A99529B891}"/>
              </a:ext>
            </a:extLst>
          </p:cNvPr>
          <p:cNvSpPr/>
          <p:nvPr/>
        </p:nvSpPr>
        <p:spPr>
          <a:xfrm>
            <a:off x="353343" y="-310415"/>
            <a:ext cx="542151" cy="807709"/>
          </a:xfrm>
          <a:prstGeom prst="rect">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1" name="Gleichschenkliges Dreieck 20">
            <a:extLst>
              <a:ext uri="{FF2B5EF4-FFF2-40B4-BE49-F238E27FC236}">
                <a16:creationId xmlns:a16="http://schemas.microsoft.com/office/drawing/2014/main" id="{F5393DD5-F41D-489F-994B-3749A907B76E}"/>
              </a:ext>
            </a:extLst>
          </p:cNvPr>
          <p:cNvSpPr/>
          <p:nvPr/>
        </p:nvSpPr>
        <p:spPr>
          <a:xfrm flipV="1">
            <a:off x="362826" y="507593"/>
            <a:ext cx="523184" cy="337625"/>
          </a:xfrm>
          <a:prstGeom prst="triangle">
            <a:avLst/>
          </a:prstGeom>
          <a:solidFill>
            <a:srgbClr val="A7CD74"/>
          </a:solidFill>
          <a:ln>
            <a:solidFill>
              <a:srgbClr val="A7CD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2" name="Textfeld 9">
            <a:extLst>
              <a:ext uri="{FF2B5EF4-FFF2-40B4-BE49-F238E27FC236}">
                <a16:creationId xmlns:a16="http://schemas.microsoft.com/office/drawing/2014/main" id="{8EF2C671-A4B6-485E-9E34-71FA7B35438C}"/>
              </a:ext>
            </a:extLst>
          </p:cNvPr>
          <p:cNvSpPr txBox="1"/>
          <p:nvPr/>
        </p:nvSpPr>
        <p:spPr>
          <a:xfrm>
            <a:off x="449724" y="129920"/>
            <a:ext cx="44577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2400" b="1" dirty="0">
                <a:solidFill>
                  <a:schemeClr val="bg1"/>
                </a:solidFill>
              </a:rPr>
              <a:t>1</a:t>
            </a:r>
          </a:p>
        </p:txBody>
      </p:sp>
    </p:spTree>
    <p:extLst>
      <p:ext uri="{BB962C8B-B14F-4D97-AF65-F5344CB8AC3E}">
        <p14:creationId xmlns:p14="http://schemas.microsoft.com/office/powerpoint/2010/main" val="1244787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4" grpId="0" animBg="1"/>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 Bingen.potx" id="{E8326C93-7F97-4C67-941C-86C51411C75E}" vid="{E92A312F-F3BE-45F0-9974-3A8435C946D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0</TotalTime>
  <Words>3701</Words>
  <Application>Microsoft Office PowerPoint</Application>
  <PresentationFormat>Breitbild</PresentationFormat>
  <Paragraphs>918</Paragraphs>
  <Slides>51</Slides>
  <Notes>40</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51</vt:i4>
      </vt:variant>
    </vt:vector>
  </HeadingPairs>
  <TitlesOfParts>
    <vt:vector size="59" baseType="lpstr">
      <vt:lpstr>Arial</vt:lpstr>
      <vt:lpstr>Calibri</vt:lpstr>
      <vt:lpstr>Calibri Light</vt:lpstr>
      <vt:lpstr>Cambria Math</vt:lpstr>
      <vt:lpstr>CMR96</vt:lpstr>
      <vt:lpstr>Colonna MT</vt:lpstr>
      <vt:lpstr>Wingdings</vt:lpstr>
      <vt:lpstr>Office</vt:lpstr>
      <vt:lpstr>2BPR</vt:lpstr>
      <vt:lpstr>Gliederung</vt:lpstr>
      <vt:lpstr>Hintergrund - Multiusersystem</vt:lpstr>
      <vt:lpstr>Hintergrund</vt:lpstr>
      <vt:lpstr>Hintergrund</vt:lpstr>
      <vt:lpstr>Hintergrund</vt:lpstr>
      <vt:lpstr>Hintergrund – 2PAKE &amp; 2PASS</vt:lpstr>
      <vt:lpstr>Hintergrund – 2PAKE &amp; 2PASS</vt:lpstr>
      <vt:lpstr>Hintergrund – 2PAKE &amp; 2PASS</vt:lpstr>
      <vt:lpstr>Gliederung</vt:lpstr>
      <vt:lpstr>Motivation</vt:lpstr>
      <vt:lpstr>Motivation</vt:lpstr>
      <vt:lpstr>Motivation - Protokoll</vt:lpstr>
      <vt:lpstr>Gliederung</vt:lpstr>
      <vt:lpstr>Commitment</vt:lpstr>
      <vt:lpstr>Commitment</vt:lpstr>
      <vt:lpstr>Pedersen Commitment</vt:lpstr>
      <vt:lpstr>Zero Knowledge Proof</vt:lpstr>
      <vt:lpstr>Zero Knowledge Proof</vt:lpstr>
      <vt:lpstr>Zero Knowledge Proof</vt:lpstr>
      <vt:lpstr>Zero Knowledge Proof of Knowledge</vt:lpstr>
      <vt:lpstr>Passwörter</vt:lpstr>
      <vt:lpstr>Passwörter</vt:lpstr>
      <vt:lpstr>Gliederung</vt:lpstr>
      <vt:lpstr>2BPR – Sicherheitsmodell</vt:lpstr>
      <vt:lpstr>2BPR – Sicherheitsmodell</vt:lpstr>
      <vt:lpstr>2BPR – Sicherheitsmodell</vt:lpstr>
      <vt:lpstr>2BPR – Sicherheitsmodell</vt:lpstr>
      <vt:lpstr>2BPR – Phasen </vt:lpstr>
      <vt:lpstr>2BPR – Client Vorbereitung</vt:lpstr>
      <vt:lpstr>2BPR – Client Vorbereitung</vt:lpstr>
      <vt:lpstr>2BPR – Client Vorbereitung</vt:lpstr>
      <vt:lpstr>2BPR – Passwort Registrierung</vt:lpstr>
      <vt:lpstr>2BPR – Proof of Correctness</vt:lpstr>
      <vt:lpstr>2BPR – Proof of Membership</vt:lpstr>
      <vt:lpstr>2BPR – Proof of Shuffle</vt:lpstr>
      <vt:lpstr>2BPR – Passwort Registrierung</vt:lpstr>
      <vt:lpstr>2BPR – Passwort Registrierung</vt:lpstr>
      <vt:lpstr>2BPR – Share Verifikation</vt:lpstr>
      <vt:lpstr>2BPR – Share Verifikation</vt:lpstr>
      <vt:lpstr>2BPR – Share Verifikation</vt:lpstr>
      <vt:lpstr>Gliederung</vt:lpstr>
      <vt:lpstr>Sicherheitsanalyse</vt:lpstr>
      <vt:lpstr>Gliederung</vt:lpstr>
      <vt:lpstr>Fazit</vt:lpstr>
      <vt:lpstr>Fazit</vt:lpstr>
      <vt:lpstr>Eigenes Fazit – 2BPR / 2PAKE / 2PASS</vt:lpstr>
      <vt:lpstr>PowerPoint-Präsentation</vt:lpstr>
      <vt:lpstr>Bildquellen</vt:lpstr>
      <vt:lpstr>Bildquellen</vt:lpstr>
      <vt:lpstr>Internetquellen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2BPR</dc:title>
  <dc:creator>Lukas Justen</dc:creator>
  <cp:lastModifiedBy>Lukas Justen</cp:lastModifiedBy>
  <cp:revision>188</cp:revision>
  <dcterms:created xsi:type="dcterms:W3CDTF">2017-11-23T13:14:04Z</dcterms:created>
  <dcterms:modified xsi:type="dcterms:W3CDTF">2018-01-10T09:04:02Z</dcterms:modified>
</cp:coreProperties>
</file>