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ink/ink2.xml" ContentType="application/inkml+xml"/>
  <Override PartName="/ppt/comments/comment3.xml" ContentType="application/vnd.openxmlformats-officedocument.presentationml.comments+xml"/>
  <Override PartName="/ppt/notesSlides/notesSlide6.xml" ContentType="application/vnd.openxmlformats-officedocument.presentationml.notesSlide+xml"/>
  <Override PartName="/ppt/ink/ink3.xml" ContentType="application/inkml+xml"/>
  <Override PartName="/ppt/comments/comment4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9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omments/comment12.xml" ContentType="application/vnd.openxmlformats-officedocument.presentationml.comment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omments/comment13.xml" ContentType="application/vnd.openxmlformats-officedocument.presentationml.comments+xml"/>
  <Override PartName="/ppt/notesSlides/notesSlide24.xml" ContentType="application/vnd.openxmlformats-officedocument.presentationml.notesSlide+xml"/>
  <Override PartName="/ppt/comments/comment14.xml" ContentType="application/vnd.openxmlformats-officedocument.presentationml.comments+xml"/>
  <Override PartName="/ppt/notesSlides/notesSlide25.xml" ContentType="application/vnd.openxmlformats-officedocument.presentationml.notesSlide+xml"/>
  <Override PartName="/ppt/comments/comment15.xml" ContentType="application/vnd.openxmlformats-officedocument.presentationml.comments+xml"/>
  <Override PartName="/ppt/notesSlides/notesSlide26.xml" ContentType="application/vnd.openxmlformats-officedocument.presentationml.notesSlide+xml"/>
  <Override PartName="/ppt/comments/comment16.xml" ContentType="application/vnd.openxmlformats-officedocument.presentationml.comment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8" r:id="rId2"/>
    <p:sldId id="259" r:id="rId3"/>
    <p:sldId id="270" r:id="rId4"/>
    <p:sldId id="260" r:id="rId5"/>
    <p:sldId id="264" r:id="rId6"/>
    <p:sldId id="263" r:id="rId7"/>
    <p:sldId id="281" r:id="rId8"/>
    <p:sldId id="268" r:id="rId9"/>
    <p:sldId id="269" r:id="rId10"/>
    <p:sldId id="266" r:id="rId11"/>
    <p:sldId id="277" r:id="rId12"/>
    <p:sldId id="278" r:id="rId13"/>
    <p:sldId id="280" r:id="rId14"/>
    <p:sldId id="282" r:id="rId15"/>
    <p:sldId id="283" r:id="rId16"/>
    <p:sldId id="284" r:id="rId17"/>
    <p:sldId id="285" r:id="rId18"/>
    <p:sldId id="288" r:id="rId19"/>
    <p:sldId id="290" r:id="rId20"/>
    <p:sldId id="286" r:id="rId21"/>
    <p:sldId id="287" r:id="rId22"/>
    <p:sldId id="291" r:id="rId23"/>
    <p:sldId id="293" r:id="rId24"/>
    <p:sldId id="297" r:id="rId25"/>
    <p:sldId id="295" r:id="rId26"/>
    <p:sldId id="298" r:id="rId27"/>
    <p:sldId id="296" r:id="rId28"/>
    <p:sldId id="299" r:id="rId29"/>
    <p:sldId id="302" r:id="rId30"/>
    <p:sldId id="300" r:id="rId31"/>
    <p:sldId id="305" r:id="rId32"/>
    <p:sldId id="303" r:id="rId33"/>
    <p:sldId id="301" r:id="rId34"/>
    <p:sldId id="304" r:id="rId35"/>
    <p:sldId id="307" r:id="rId36"/>
    <p:sldId id="311" r:id="rId37"/>
    <p:sldId id="306" r:id="rId38"/>
    <p:sldId id="308" r:id="rId39"/>
    <p:sldId id="309" r:id="rId40"/>
    <p:sldId id="310" r:id="rId41"/>
    <p:sldId id="261" r:id="rId42"/>
    <p:sldId id="271" r:id="rId43"/>
    <p:sldId id="265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Justen" initials="LJ" lastIdx="20" clrIdx="0">
    <p:extLst>
      <p:ext uri="{19B8F6BF-5375-455C-9EA6-DF929625EA0E}">
        <p15:presenceInfo xmlns:p15="http://schemas.microsoft.com/office/powerpoint/2012/main" userId="Lukas Just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A7CD74"/>
    <a:srgbClr val="2B7299"/>
    <a:srgbClr val="6AC018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50" autoAdjust="0"/>
    <p:restoredTop sz="64378" autoAdjust="0"/>
  </p:normalViewPr>
  <p:slideViewPr>
    <p:cSldViewPr snapToGrid="0">
      <p:cViewPr varScale="1">
        <p:scale>
          <a:sx n="68" d="100"/>
          <a:sy n="68" d="100"/>
        </p:scale>
        <p:origin x="888" y="72"/>
      </p:cViewPr>
      <p:guideLst/>
    </p:cSldViewPr>
  </p:slideViewPr>
  <p:outlineViewPr>
    <p:cViewPr>
      <p:scale>
        <a:sx n="33" d="100"/>
        <a:sy n="33" d="100"/>
      </p:scale>
      <p:origin x="0" y="-3570"/>
    </p:cViewPr>
  </p:outlin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39:12.753" idx="7">
    <p:pos x="4628" y="2934"/>
    <p:text>Mit Protokoll ist ein reiner Algorithmus/Vorgehen gemeint?!</p:text>
    <p:extLst mod="1">
      <p:ext uri="{C676402C-5697-4E1C-873F-D02D1690AC5C}">
        <p15:threadingInfo xmlns:p15="http://schemas.microsoft.com/office/powerpoint/2012/main" timeZoneBias="-6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30T17:43:46.063" idx="14">
    <p:pos x="2724" y="2841"/>
    <p:text>Skizze kann bei Client um Passwort und Integer ergänzt werden</p:text>
    <p:extLst>
      <p:ext uri="{C676402C-5697-4E1C-873F-D02D1690AC5C}">
        <p15:threadingInfo xmlns:p15="http://schemas.microsoft.com/office/powerpoint/2012/main" timeZoneBias="-60"/>
      </p:ext>
    </p:extLst>
  </p:cm>
  <p:cm authorId="1" dt="2017-12-30T17:53:41.380" idx="16">
    <p:pos x="3847" y="1611"/>
    <p:text>Das Tafelbild wird um die Passwortrichtlinien der beiden Server ergänzt mit Erklärung zu Signifikanz Signifikante Charakter rot markieren</p:text>
    <p:extLst>
      <p:ext uri="{C676402C-5697-4E1C-873F-D02D1690AC5C}">
        <p15:threadingInfo xmlns:p15="http://schemas.microsoft.com/office/powerpoint/2012/main" timeZoneBias="-60"/>
      </p:ext>
    </p:extLst>
  </p:cm>
  <p:cm authorId="1" dt="2017-12-30T18:59:06.234" idx="18">
    <p:pos x="6864" y="2119"/>
    <p:text>Tafelbild um Mutual Password Policy erweitern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30T17:57:16.345" idx="17">
    <p:pos x="4159" y="1767"/>
    <p:text>Skizze kann um S1 und S2 mit Werten erweitert werden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39:58.609" idx="8">
    <p:pos x="6264" y="2277"/>
    <p:text>Vergleichbar mit DH???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39:58.609" idx="8">
    <p:pos x="6264" y="2277"/>
    <p:text>Vergleichbar mit DH???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39:58.609" idx="8">
    <p:pos x="6264" y="2277"/>
    <p:text>Vergleichbar mit DH???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39:58.609" idx="8">
    <p:pos x="6264" y="2277"/>
    <p:text>Vergleichbar mit DH???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39:58.609" idx="8">
    <p:pos x="6264" y="2277"/>
    <p:text>Vergleichbar mit DH???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38:26.221" idx="4">
    <p:pos x="3576" y="3237"/>
    <p:text>TAFELBILD 1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38:56.003" idx="5">
    <p:pos x="3576" y="3183"/>
    <p:text>TAFELBILD 2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39:03.954" idx="6">
    <p:pos x="3649" y="3237"/>
    <p:text>TAFELBILD 3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39:58.609" idx="8">
    <p:pos x="6264" y="2277"/>
    <p:text>Vergleichbar mit DH???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40:13.377" idx="9">
    <p:pos x="3730" y="3384"/>
    <p:text>TAFELBILD 3 Ergänzung</p:text>
    <p:extLst>
      <p:ext uri="{C676402C-5697-4E1C-873F-D02D1690AC5C}">
        <p15:threadingInfo xmlns:p15="http://schemas.microsoft.com/office/powerpoint/2012/main" timeZoneBias="-60"/>
      </p:ext>
    </p:extLst>
  </p:cm>
  <p:cm authorId="1" dt="2017-12-23T17:41:33.531" idx="11">
    <p:pos x="3730" y="3520"/>
    <p:text>- Man in the Middle</p:text>
    <p:extLst>
      <p:ext uri="{C676402C-5697-4E1C-873F-D02D1690AC5C}">
        <p15:threadingInfo xmlns:p15="http://schemas.microsoft.com/office/powerpoint/2012/main" timeZoneBias="-60">
          <p15:parentCm authorId="1" idx="9"/>
        </p15:threadingInfo>
      </p:ext>
    </p:extLst>
  </p:cm>
  <p:cm authorId="1" dt="2017-12-23T17:41:41.112" idx="12">
    <p:pos x="3730" y="3656"/>
    <p:text>Brutforce</p:text>
    <p:extLst>
      <p:ext uri="{C676402C-5697-4E1C-873F-D02D1690AC5C}">
        <p15:threadingInfo xmlns:p15="http://schemas.microsoft.com/office/powerpoint/2012/main" timeZoneBias="-60">
          <p15:parentCm authorId="1" idx="9"/>
        </p15:threadingInfo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3T17:40:32.370" idx="10">
    <p:pos x="3713" y="3347"/>
    <p:text>Tafelbild
        - User P4s5w0rd
        - Bedingung S1 min. 3 Zahlen
        - Bedingung S2 min. Länge von 7 Zeichen
        - Nachricht an S1 P4s5
        - Nachricht an S2 w0rd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31T12:29:06.299" idx="19">
    <p:pos x="1726" y="2212"/>
    <p:text>Commitments, Zero Knowledge Proof, Passwörter an Tafel anschreiben und nach und nach abhaken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30T17:45:28.543" idx="15">
    <p:pos x="6014" y="2997"/>
    <p:text>Beispiel Hashcommitment mit Tafelbild</p:text>
    <p:extLst>
      <p:ext uri="{C676402C-5697-4E1C-873F-D02D1690AC5C}">
        <p15:threadingInfo xmlns:p15="http://schemas.microsoft.com/office/powerpoint/2012/main" timeZoneBias="-6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1-23T13:41:45.601"/>
    </inkml:context>
    <inkml:brush xml:id="br0">
      <inkml:brushProperty name="width" value="0.35" units="cm"/>
      <inkml:brushProperty name="height" value="0.35" units="cm"/>
      <inkml:brushProperty name="color" value="#333333"/>
      <inkml:brushProperty name="ignorePressure" value="1"/>
    </inkml:brush>
  </inkml:definitions>
  <inkml:trace contextRef="#ctx0" brushRef="#br0">124 221,'1'0,"1"0,-1 0,-1 1,-2 2,-1 1,-3 1,-2 1,0 1,0 0,1-1,1 0,0-1,1 1,1-1,0 0,0-1,1 0,1 0,0 0,1-1,-1 2,0 0,0 0,-1 1,0-1,-1 1,1 1,0-1,0-1,0 2,1-1,0 0,1 1,0 0,1-1,-1-1,0 0,0-1,0 1,1-1,-1 1,1-1,0 1,0 0,0 0,0 0,0 0,0 1,0 0,1 0,0 0,0 0,0-1,1 0,-1-1,1 0,-2 0,1 0,-1 1,1 0,-1 0,0 2,-1 1,1-1,0 0,0 0,0 0,0-1,0 1,0-1,0 0,0 0,-1 0,0-1,0 0,0 0,0 0,-1 0,1 0,-1-1,1 0,-1 0,0-1,1-2,-1-4,1-5,1-4,-1-2,1-4,0-3,0-4,0 0,0 0,1-2,1 1,1 2,1 1,0 3,-1 3,0 3,0 1,0 3,-1 2,0 2,1 0,0 1,1 1,-1 0,1 0,0 1,0-1,2 0,0-1,0-1,3-1,2 0,0 1,1 0,-1 0,0 2,0-2,-2 2,-1-1,-1 1,-1-1,-1 0,0 1,-1-1,0 0,-1 1,0 0,1 1,-2 0,1-1,-1 0,1 1,0 0,0 1,0 0,0-1,0 0,1 0,1 0,1 0,1 0,2-1,1 1,1 0,1-1,-1 1,1-1,0 0,0 0,-1 2,0-1,-1 0,-1 0,-1 1,0 0,-2 0,0 0,-1 0,-1-1,1 0,-1 0,1 1,-1-1,0-1,-1 1,1 0,-1 0,-1 0,0 1,-3-1,-2 0,-3 0,-2 0,-2-1,-1 0,-1 1,0-1,-1 0,-3 0,-3 1,-3-1,-3 1,-2 0,-1 1,0 0,3 1,3 1,5 1,2 2,3-1,3 2,1-1,2 1,1-1,0-1,1 0,0-1,0 2,2 0,-1 0,0 0,0 1,0 0,1 1,0-1,0 1,1 0,-1 0,1 1,0-1,1 0,0 0,-1 0,2 0,-1 0,0 0,0 0,0 0,0 0,0 0,0 0,1 0,1-1,1-1,4-1,2-1,1 0,3-3,2-3,3-2,3-1,1-4,3 0,2 0,0 1,-1 0,0 2,-2 2,0 2,-4 1,-3 0,-1 1,-1 1,-1 0,-2 1,-1 1,-1 0,-2 0,-2 0,0 0,-1 0,0 0,0 0,-1 0,1 0,0 0,-1 0,1 0,0 1,0 0,0 1,0 0,0 1,0-1,-1 1,0-1,-1 1,0 0,-1-1,0 2,0-1,0 2,0-1,0 1,-1 0,0 0,0 1,-1-2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1-23T13:41:45.601"/>
    </inkml:context>
    <inkml:brush xml:id="br0">
      <inkml:brushProperty name="width" value="0.35" units="cm"/>
      <inkml:brushProperty name="height" value="0.35" units="cm"/>
      <inkml:brushProperty name="color" value="#333333"/>
      <inkml:brushProperty name="ignorePressure" value="1"/>
    </inkml:brush>
  </inkml:definitions>
  <inkml:trace contextRef="#ctx0" brushRef="#br0">124 221,'1'0,"1"0,-1 0,-1 1,-2 2,-1 1,-3 1,-2 1,0 1,0 0,1-1,1 0,0-1,1 1,1-1,0 0,0-1,1 0,1 0,0 0,1-1,-1 2,0 0,0 0,-1 1,0-1,-1 1,1 1,0-1,0-1,0 2,1-1,0 0,1 1,0 0,1-1,-1-1,0 0,0-1,0 1,1-1,-1 1,1-1,0 1,0 0,0 0,0 0,0 0,0 1,0 0,1 0,0 0,0 0,0-1,1 0,-1-1,1 0,-2 0,1 0,-1 1,1 0,-1 0,0 2,-1 1,1-1,0 0,0 0,0 0,0-1,0 1,0-1,0 0,0 0,-1 0,0-1,0 0,0 0,0 0,-1 0,1 0,-1-1,1 0,-1 0,0-1,1-2,-1-4,1-5,1-4,-1-2,1-4,0-3,0-4,0 0,0 0,1-2,1 1,1 2,1 1,0 3,-1 3,0 3,0 1,0 3,-1 2,0 2,1 0,0 1,1 1,-1 0,1 0,0 1,0-1,2 0,0-1,0-1,3-1,2 0,0 1,1 0,-1 0,0 2,0-2,-2 2,-1-1,-1 1,-1-1,-1 0,0 1,-1-1,0 0,-1 1,0 0,1 1,-2 0,1-1,-1 0,1 1,0 0,0 1,0 0,0-1,0 0,1 0,1 0,1 0,1 0,2-1,1 1,1 0,1-1,-1 1,1-1,0 0,0 0,-1 2,0-1,-1 0,-1 0,-1 1,0 0,-2 0,0 0,-1 0,-1-1,1 0,-1 0,1 1,-1-1,0-1,-1 1,1 0,-1 0,-1 0,0 1,-3-1,-2 0,-3 0,-2 0,-2-1,-1 0,-1 1,0-1,-1 0,-3 0,-3 1,-3-1,-3 1,-2 0,-1 1,0 0,3 1,3 1,5 1,2 2,3-1,3 2,1-1,2 1,1-1,0-1,1 0,0-1,0 2,2 0,-1 0,0 0,0 1,0 0,1 1,0-1,0 1,1 0,-1 0,1 1,0-1,1 0,0 0,-1 0,2 0,-1 0,0 0,0 0,0 0,0 0,0 0,0 0,1 0,1-1,1-1,4-1,2-1,1 0,3-3,2-3,3-2,3-1,1-4,3 0,2 0,0 1,-1 0,0 2,-2 2,0 2,-4 1,-3 0,-1 1,-1 1,-1 0,-2 1,-1 1,-1 0,-2 0,-2 0,0 0,-1 0,0 0,0 0,-1 0,1 0,0 0,-1 0,1 0,0 1,0 0,0 1,0 0,0 1,0-1,-1 1,0-1,-1 1,0 0,-1-1,0 2,0-1,0 2,0-1,0 1,-1 0,0 0,0 1,-1-2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11-23T13:41:45.601"/>
    </inkml:context>
    <inkml:brush xml:id="br0">
      <inkml:brushProperty name="width" value="0.35" units="cm"/>
      <inkml:brushProperty name="height" value="0.35" units="cm"/>
      <inkml:brushProperty name="color" value="#333333"/>
      <inkml:brushProperty name="ignorePressure" value="1"/>
    </inkml:brush>
  </inkml:definitions>
  <inkml:trace contextRef="#ctx0" brushRef="#br0">124 221,'1'0,"1"0,-1 0,-1 1,-2 2,-1 1,-3 1,-2 1,0 1,0 0,1-1,1 0,0-1,1 1,1-1,0 0,0-1,1 0,1 0,0 0,1-1,-1 2,0 0,0 0,-1 1,0-1,-1 1,1 1,0-1,0-1,0 2,1-1,0 0,1 1,0 0,1-1,-1-1,0 0,0-1,0 1,1-1,-1 1,1-1,0 1,0 0,0 0,0 0,0 0,0 1,0 0,1 0,0 0,0 0,0-1,1 0,-1-1,1 0,-2 0,1 0,-1 1,1 0,-1 0,0 2,-1 1,1-1,0 0,0 0,0 0,0-1,0 1,0-1,0 0,0 0,-1 0,0-1,0 0,0 0,0 0,-1 0,1 0,-1-1,1 0,-1 0,0-1,1-2,-1-4,1-5,1-4,-1-2,1-4,0-3,0-4,0 0,0 0,1-2,1 1,1 2,1 1,0 3,-1 3,0 3,0 1,0 3,-1 2,0 2,1 0,0 1,1 1,-1 0,1 0,0 1,0-1,2 0,0-1,0-1,3-1,2 0,0 1,1 0,-1 0,0 2,0-2,-2 2,-1-1,-1 1,-1-1,-1 0,0 1,-1-1,0 0,-1 1,0 0,1 1,-2 0,1-1,-1 0,1 1,0 0,0 1,0 0,0-1,0 0,1 0,1 0,1 0,1 0,2-1,1 1,1 0,1-1,-1 1,1-1,0 0,0 0,-1 2,0-1,-1 0,-1 0,-1 1,0 0,-2 0,0 0,-1 0,-1-1,1 0,-1 0,1 1,-1-1,0-1,-1 1,1 0,-1 0,-1 0,0 1,-3-1,-2 0,-3 0,-2 0,-2-1,-1 0,-1 1,0-1,-1 0,-3 0,-3 1,-3-1,-3 1,-2 0,-1 1,0 0,3 1,3 1,5 1,2 2,3-1,3 2,1-1,2 1,1-1,0-1,1 0,0-1,0 2,2 0,-1 0,0 0,0 1,0 0,1 1,0-1,0 1,1 0,-1 0,1 1,0-1,1 0,0 0,-1 0,2 0,-1 0,0 0,0 0,0 0,0 0,0 0,0 0,1 0,1-1,1-1,4-1,2-1,1 0,3-3,2-3,3-2,3-1,1-4,3 0,2 0,0 1,-1 0,0 2,-2 2,0 2,-4 1,-3 0,-1 1,-1 1,-1 0,-2 1,-1 1,-1 0,-2 0,-2 0,0 0,-1 0,0 0,0 0,-1 0,1 0,0 0,-1 0,1 0,0 1,0 0,0 1,0 0,0 1,0-1,-1 1,0-1,-1 1,0 0,-1-1,0 2,0-1,0 2,0-1,0 1,-1 0,0 0,0 1,-1-2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2EA148-05D6-4D6A-B92E-EDBC39E41ABD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2E689-7ADB-4F62-9F21-572B82886E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16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>
                <a:effectLst/>
              </a:rPr>
              <a:t>Begrüßung:</a:t>
            </a:r>
          </a:p>
          <a:p>
            <a:r>
              <a:rPr lang="de-DE" dirty="0"/>
              <a:t>    - Referenten: Johannes Strauß und Lukas Justen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- Paper: </a:t>
            </a:r>
            <a:r>
              <a:rPr lang="de-DE" sz="1000" i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Franziskus Kiefer &amp; Mark </a:t>
            </a:r>
            <a:r>
              <a:rPr lang="de-DE" sz="1000" i="1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Manulis</a:t>
            </a:r>
            <a:r>
              <a:rPr lang="de-DE" sz="1000" i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 August 2016</a:t>
            </a:r>
            <a:endParaRPr lang="de-DE" dirty="0"/>
          </a:p>
          <a:p>
            <a:r>
              <a:rPr lang="de-DE" dirty="0"/>
              <a:t>    - Thema: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Blind Password Registration for Two-Server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Password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Authenticated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Key Exchange and Secret Sharing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Protocols</a:t>
            </a: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- Grob: Paper gibt Lösung für den Registrierungsprozess in Multiusersystemen über 2 Server absichern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 </a:t>
            </a:r>
            <a:r>
              <a:rPr lang="de-DE" dirty="0" err="1"/>
              <a:t>Verständis</a:t>
            </a:r>
            <a:r>
              <a:rPr lang="de-DE" dirty="0"/>
              <a:t> gerne immer fragen</a:t>
            </a:r>
          </a:p>
          <a:p>
            <a:r>
              <a:rPr lang="de-DE" dirty="0"/>
              <a:t>    - Fragen aufschreiben + Folie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73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Motivation:</a:t>
            </a:r>
          </a:p>
          <a:p>
            <a:r>
              <a:rPr lang="de-DE" dirty="0"/>
              <a:t>    Was will uns das Paper im Rahmen von 2PAKE und 2PASS sagen?</a:t>
            </a:r>
          </a:p>
          <a:p>
            <a:r>
              <a:rPr lang="de-DE" dirty="0"/>
              <a:t>    Was ist das Ziel des Papers?</a:t>
            </a:r>
          </a:p>
          <a:p>
            <a:r>
              <a:rPr lang="de-DE" dirty="0"/>
              <a:t>    Welche Rahmenbedingungen gibt es?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61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u="sng" dirty="0"/>
              <a:t>FRAGESTELLUNG:</a:t>
            </a:r>
          </a:p>
          <a:p>
            <a:pPr marL="0" indent="0">
              <a:buNone/>
            </a:pPr>
            <a:r>
              <a:rPr lang="de-DE" b="0" u="none" dirty="0"/>
              <a:t>2PAKE und 2PASS sind ziemlich sicher, wofür dann das Paper?</a:t>
            </a:r>
          </a:p>
          <a:p>
            <a:pPr marL="0" indent="0">
              <a:buNone/>
            </a:pPr>
            <a:r>
              <a:rPr lang="de-DE" b="0" u="none" dirty="0"/>
              <a:t>Es muss scheinbar eine </a:t>
            </a:r>
            <a:r>
              <a:rPr lang="de-DE" b="0" u="none" dirty="0" err="1"/>
              <a:t>schwachstelle</a:t>
            </a:r>
            <a:r>
              <a:rPr lang="de-DE" b="0" u="none" dirty="0"/>
              <a:t> geben?!</a:t>
            </a:r>
          </a:p>
          <a:p>
            <a:pPr marL="0" indent="0">
              <a:buNone/>
            </a:pPr>
            <a:endParaRPr lang="de-DE" b="1" u="sng" dirty="0"/>
          </a:p>
          <a:p>
            <a:pPr marL="0" indent="0">
              <a:buNone/>
            </a:pPr>
            <a:r>
              <a:rPr lang="de-DE" b="1" u="sng" dirty="0"/>
              <a:t>Bedingung:</a:t>
            </a: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- Der Server führt den Passwortcheck durch</a:t>
            </a:r>
          </a:p>
          <a:p>
            <a:pPr marL="0" indent="0">
              <a:buNone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da 2PASS und 2PAKE nicht sicher gegen schwache Passwörter sind</a:t>
            </a:r>
          </a:p>
          <a:p>
            <a:pPr marL="0" indent="0" algn="l" defTabSz="914400" rtl="0" eaLnBrk="1" latinLnBrk="0" hangingPunct="1">
              <a:buNone/>
            </a:pPr>
            <a:endParaRPr lang="en-US" sz="1200" b="1" u="sng" kern="1200" dirty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indent="0" algn="l" defTabSz="914400" rtl="0" eaLnBrk="1" latinLnBrk="0" hangingPunct="1">
              <a:buNone/>
            </a:pPr>
            <a:r>
              <a:rPr lang="en-US" sz="120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1. Problem:</a:t>
            </a:r>
            <a:endParaRPr lang="de-DE" sz="1200" b="1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dirty="0"/>
              <a:t>    - Richtlinien (Länge, Sonderzeichen, Zahlen, Häufigkeit </a:t>
            </a:r>
            <a:r>
              <a:rPr lang="de-DE" dirty="0" err="1"/>
              <a:t>etc</a:t>
            </a:r>
            <a:r>
              <a:rPr lang="de-DE" dirty="0"/>
              <a:t>)</a:t>
            </a:r>
          </a:p>
          <a:p>
            <a:r>
              <a:rPr lang="de-DE" dirty="0"/>
              <a:t>    - Man braucht für die Kontrolle der Richtlinien das gesamte Passwort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b="1" i="0" u="sng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Beispiel</a:t>
            </a:r>
            <a:r>
              <a:rPr lang="en-US" sz="1200" b="1" i="0" u="sng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- User P4s5w0rd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-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Bedingung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S1 min. 3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Zahlen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-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Bedingung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S2 min.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Länge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von 7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Zeichen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-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Nachricht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S1 P4s5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-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Nachricht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S2 w0rd</a:t>
            </a:r>
            <a:endParaRPr lang="de-DE" dirty="0"/>
          </a:p>
          <a:p>
            <a:r>
              <a:rPr lang="de-DE" dirty="0"/>
              <a:t>    </a:t>
            </a:r>
            <a:r>
              <a:rPr lang="de-DE" dirty="0">
                <a:sym typeface="Wingdings" panose="05000000000000000000" pitchFamily="2" charset="2"/>
              </a:rPr>
              <a:t> Passwortcheck nicht möglich</a:t>
            </a:r>
          </a:p>
          <a:p>
            <a:pPr marL="0" indent="0">
              <a:buNone/>
            </a:pPr>
            <a:endParaRPr lang="de-DE" b="1" u="sng" dirty="0"/>
          </a:p>
          <a:p>
            <a:pPr marL="0" indent="0">
              <a:buNone/>
            </a:pPr>
            <a:r>
              <a:rPr lang="de-DE" b="1" u="sng" dirty="0"/>
              <a:t>2. Problem:</a:t>
            </a:r>
          </a:p>
          <a:p>
            <a:pPr marL="0" indent="0">
              <a:buNone/>
            </a:pPr>
            <a:r>
              <a:rPr lang="de-DE" dirty="0"/>
              <a:t>    - Komplettes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Passwort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wird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beide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Server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verschickt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Widerspricht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dem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Ziel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von 2PASS &amp; 2PAKE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89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Two</a:t>
            </a:r>
            <a:r>
              <a:rPr lang="de-DE" dirty="0"/>
              <a:t> Server Blind Password Registration</a:t>
            </a:r>
          </a:p>
          <a:p>
            <a:pPr marL="228600" indent="-228600">
              <a:buAutoNum type="arabicPeriod"/>
            </a:pPr>
            <a:endParaRPr lang="de-DE" dirty="0"/>
          </a:p>
          <a:p>
            <a:pPr marL="228600" indent="-228600">
              <a:buAutoNum type="arabicPeriod"/>
            </a:pPr>
            <a:r>
              <a:rPr lang="de-DE" dirty="0"/>
              <a:t>Kiefer und </a:t>
            </a:r>
            <a:r>
              <a:rPr lang="de-DE" dirty="0" err="1"/>
              <a:t>Manulis</a:t>
            </a:r>
            <a:r>
              <a:rPr lang="de-DE" dirty="0"/>
              <a:t> erklären ZKPPC in einem anderem Paper</a:t>
            </a:r>
          </a:p>
          <a:p>
            <a:pPr marL="228600" indent="-228600">
              <a:buAutoNum type="arabicPeriod"/>
            </a:pPr>
            <a:r>
              <a:rPr lang="de-DE" dirty="0"/>
              <a:t>Offline &amp; Online Wörterbuchattacken</a:t>
            </a:r>
          </a:p>
          <a:p>
            <a:pPr marL="228600" indent="-228600">
              <a:buAutoNum type="arabicPeriod"/>
            </a:pPr>
            <a:r>
              <a:rPr lang="de-DE" dirty="0"/>
              <a:t>Das Passwort wird an keinen der beiden </a:t>
            </a:r>
            <a:r>
              <a:rPr lang="de-DE" dirty="0" err="1"/>
              <a:t>server</a:t>
            </a:r>
            <a:r>
              <a:rPr lang="de-DE" dirty="0"/>
              <a:t> transferiert dennoch Policy check</a:t>
            </a:r>
          </a:p>
          <a:p>
            <a:pPr marL="228600" indent="-228600">
              <a:buAutoNum type="arabicPeriod"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i="0" u="sng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Shares werden nur gespeichert, wenn beide Server das Protokoll akzeptieren</a:t>
            </a:r>
          </a:p>
          <a:p>
            <a:pPr marL="228600" indent="-228600">
              <a:buAutoNum type="arabicPeriod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97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 err="1"/>
              <a:t>Begiffe</a:t>
            </a:r>
            <a:r>
              <a:rPr lang="de-DE" b="1" u="sng" dirty="0"/>
              <a:t>:</a:t>
            </a:r>
          </a:p>
          <a:p>
            <a:r>
              <a:rPr lang="de-DE" dirty="0"/>
              <a:t>    Grundlagen für 2BPR</a:t>
            </a:r>
          </a:p>
          <a:p>
            <a:r>
              <a:rPr lang="de-DE" dirty="0"/>
              <a:t>    1. Was sind </a:t>
            </a:r>
            <a:r>
              <a:rPr lang="de-DE" dirty="0" err="1"/>
              <a:t>Commitments</a:t>
            </a:r>
            <a:r>
              <a:rPr lang="de-DE" dirty="0"/>
              <a:t>? Was ist ein Beispiel für deren Gebrauch?</a:t>
            </a:r>
          </a:p>
          <a:p>
            <a:r>
              <a:rPr lang="de-DE" dirty="0"/>
              <a:t>    2. Zero Knowledge </a:t>
            </a:r>
            <a:r>
              <a:rPr lang="de-DE" dirty="0" err="1"/>
              <a:t>Prood</a:t>
            </a:r>
            <a:r>
              <a:rPr lang="de-DE" dirty="0"/>
              <a:t>? Wofür wird er benötigt?</a:t>
            </a:r>
          </a:p>
          <a:p>
            <a:r>
              <a:rPr lang="de-DE" dirty="0"/>
              <a:t>    3. Passwörter? Was kann man im Rahmen von Passwörtern sagen?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620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Szenario: </a:t>
            </a:r>
            <a:r>
              <a:rPr lang="de-DE" b="0" i="0" u="none" dirty="0"/>
              <a:t>Alice und Bob spielen ein Spiel</a:t>
            </a:r>
          </a:p>
          <a:p>
            <a:endParaRPr lang="de-DE" b="0" i="0" u="none" dirty="0"/>
          </a:p>
          <a:p>
            <a:r>
              <a:rPr lang="de-DE" b="1" u="sng" dirty="0"/>
              <a:t>Andere Beispiele:</a:t>
            </a:r>
            <a:r>
              <a:rPr lang="de-DE" dirty="0"/>
              <a:t> Münzwurf oder Poker</a:t>
            </a:r>
          </a:p>
          <a:p>
            <a:endParaRPr lang="de-DE" dirty="0"/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Zwei-Parteien-Protokoll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 Partei legt sich auf Wert fest, ohne etwas über diesen Wert zu verraten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Besteht aus Commit und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Reveal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Phase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351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Außerdem muss es </a:t>
            </a:r>
            <a:r>
              <a:rPr lang="de-DE" b="1" u="sng" dirty="0"/>
              <a:t>effizient</a:t>
            </a:r>
            <a:r>
              <a:rPr lang="de-DE" dirty="0"/>
              <a:t> also in polynomieller Zeit berechenbar sein</a:t>
            </a:r>
          </a:p>
          <a:p>
            <a:endParaRPr lang="de-DE" dirty="0"/>
          </a:p>
          <a:p>
            <a:r>
              <a:rPr lang="de-DE" dirty="0"/>
              <a:t>Und nach dem Aufdecken muss der ursprüngliche Wert wiederhergestellt sein also </a:t>
            </a:r>
            <a:r>
              <a:rPr lang="de-DE" b="1" u="sng" dirty="0" err="1"/>
              <a:t>viability</a:t>
            </a:r>
            <a:endParaRPr lang="de-DE" b="1" u="sng" dirty="0"/>
          </a:p>
          <a:p>
            <a:endParaRPr lang="de-DE" b="1" u="sng" dirty="0"/>
          </a:p>
          <a:p>
            <a:r>
              <a:rPr lang="de-DE" b="1" u="sng" dirty="0"/>
              <a:t>Beispiel </a:t>
            </a:r>
            <a:r>
              <a:rPr lang="de-DE" b="1" u="sng" dirty="0" err="1"/>
              <a:t>Hashcommitment</a:t>
            </a:r>
            <a:r>
              <a:rPr lang="de-DE" b="1" u="sng" dirty="0"/>
              <a:t>:</a:t>
            </a:r>
          </a:p>
          <a:p>
            <a:r>
              <a:rPr lang="de-DE" b="0" u="none" dirty="0"/>
              <a:t>Alice Committet </a:t>
            </a:r>
            <a:r>
              <a:rPr lang="de-DE" b="0" u="none" dirty="0">
                <a:sym typeface="Wingdings" panose="05000000000000000000" pitchFamily="2" charset="2"/>
              </a:rPr>
              <a:t></a:t>
            </a:r>
            <a:r>
              <a:rPr lang="de-DE" b="0" u="none" dirty="0"/>
              <a:t> c = h(m) und sendet c an Bob</a:t>
            </a:r>
          </a:p>
          <a:p>
            <a:r>
              <a:rPr lang="de-DE" b="0" u="none" dirty="0"/>
              <a:t>Alice </a:t>
            </a:r>
            <a:r>
              <a:rPr lang="de-DE" b="0" u="none" dirty="0" err="1"/>
              <a:t>Revealed</a:t>
            </a:r>
            <a:r>
              <a:rPr lang="de-DE" b="0" u="none" dirty="0"/>
              <a:t> </a:t>
            </a:r>
            <a:r>
              <a:rPr lang="de-DE" b="0" u="none" dirty="0">
                <a:sym typeface="Wingdings" panose="05000000000000000000" pitchFamily="2" charset="2"/>
              </a:rPr>
              <a:t> sendet m an Bob, Bob überprüft ob c = h(m)</a:t>
            </a:r>
          </a:p>
          <a:p>
            <a:r>
              <a:rPr lang="de-DE" b="0" u="none" dirty="0">
                <a:sym typeface="Wingdings" panose="05000000000000000000" pitchFamily="2" charset="2"/>
              </a:rPr>
              <a:t>Wenn c = h(m) stimmt das </a:t>
            </a:r>
            <a:r>
              <a:rPr lang="de-DE" b="0" u="none" dirty="0" err="1">
                <a:sym typeface="Wingdings" panose="05000000000000000000" pitchFamily="2" charset="2"/>
              </a:rPr>
              <a:t>Commitment</a:t>
            </a:r>
            <a:r>
              <a:rPr lang="de-DE" b="0" u="none" dirty="0">
                <a:sym typeface="Wingdings" panose="05000000000000000000" pitchFamily="2" charset="2"/>
              </a:rPr>
              <a:t>, ansonsten hat Alice geschummelt</a:t>
            </a:r>
            <a:endParaRPr lang="de-DE" b="0" u="none" dirty="0"/>
          </a:p>
          <a:p>
            <a:endParaRPr lang="de-DE" b="0" u="non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317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u="sng" dirty="0" err="1"/>
              <a:t>Unconditional</a:t>
            </a:r>
            <a:r>
              <a:rPr lang="de-DE" b="1" u="sng" dirty="0"/>
              <a:t> </a:t>
            </a:r>
            <a:r>
              <a:rPr lang="de-DE" b="1" u="sng" dirty="0" err="1"/>
              <a:t>hiding</a:t>
            </a:r>
            <a:r>
              <a:rPr lang="de-DE" dirty="0"/>
              <a:t>, selbst wenn der diskrete Logarithmus gelöst wird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u="sng" dirty="0"/>
              <a:t>Computational </a:t>
            </a:r>
            <a:r>
              <a:rPr lang="de-DE" b="1" u="sng" dirty="0" err="1"/>
              <a:t>binding</a:t>
            </a:r>
            <a:r>
              <a:rPr lang="de-DE" dirty="0"/>
              <a:t>, hängt von den Primzahlen ab, die Bob wählt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ym typeface="Wingdings" panose="05000000000000000000" pitchFamily="2" charset="2"/>
              </a:rPr>
              <a:t>     somit praktisch auch </a:t>
            </a:r>
            <a:r>
              <a:rPr lang="de-DE" dirty="0" err="1">
                <a:sym typeface="Wingdings" panose="05000000000000000000" pitchFamily="2" charset="2"/>
              </a:rPr>
              <a:t>unconditional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binding</a:t>
            </a:r>
            <a:endParaRPr lang="de-DE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ym typeface="Wingdings" panose="05000000000000000000" pitchFamily="2" charset="2"/>
              </a:rPr>
              <a:t>Perfektes </a:t>
            </a:r>
            <a:r>
              <a:rPr lang="de-DE" dirty="0" err="1">
                <a:sym typeface="Wingdings" panose="05000000000000000000" pitchFamily="2" charset="2"/>
              </a:rPr>
              <a:t>Commitment</a:t>
            </a:r>
            <a:r>
              <a:rPr lang="de-DE" dirty="0">
                <a:sym typeface="Wingdings" panose="05000000000000000000" pitchFamily="2" charset="2"/>
              </a:rPr>
              <a:t> Verfahren was </a:t>
            </a:r>
            <a:r>
              <a:rPr lang="de-DE" dirty="0" err="1">
                <a:sym typeface="Wingdings" panose="05000000000000000000" pitchFamily="2" charset="2"/>
              </a:rPr>
              <a:t>Unconditional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hiding</a:t>
            </a:r>
            <a:r>
              <a:rPr lang="de-DE" dirty="0">
                <a:sym typeface="Wingdings" panose="05000000000000000000" pitchFamily="2" charset="2"/>
              </a:rPr>
              <a:t> und </a:t>
            </a:r>
            <a:r>
              <a:rPr lang="de-DE" dirty="0" err="1">
                <a:sym typeface="Wingdings" panose="05000000000000000000" pitchFamily="2" charset="2"/>
              </a:rPr>
              <a:t>binding</a:t>
            </a:r>
            <a:r>
              <a:rPr lang="de-DE" dirty="0">
                <a:sym typeface="Wingdings" panose="05000000000000000000" pitchFamily="2" charset="2"/>
              </a:rPr>
              <a:t> ist kann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ym typeface="Wingdings" panose="05000000000000000000" pitchFamily="2" charset="2"/>
              </a:rPr>
              <a:t>Mathematisch nicht existieren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Wegen der Vorteile sind Pedersen </a:t>
            </a:r>
            <a:r>
              <a:rPr lang="de-DE" dirty="0" err="1"/>
              <a:t>Commitments</a:t>
            </a:r>
            <a:r>
              <a:rPr lang="de-DE" dirty="0"/>
              <a:t> sehr mächtig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u="sng" dirty="0"/>
              <a:t>Additiv </a:t>
            </a:r>
            <a:r>
              <a:rPr lang="de-DE" b="1" u="sng" dirty="0" err="1"/>
              <a:t>Homorph</a:t>
            </a:r>
            <a:r>
              <a:rPr lang="de-DE" b="1" u="sng" dirty="0"/>
              <a:t> </a:t>
            </a:r>
            <a:r>
              <a:rPr lang="de-DE" dirty="0"/>
              <a:t>= Das </a:t>
            </a:r>
            <a:r>
              <a:rPr lang="de-DE" dirty="0" err="1"/>
              <a:t>Commitment</a:t>
            </a:r>
            <a:r>
              <a:rPr lang="de-DE" dirty="0"/>
              <a:t> zur Summe aller Nachrichten und zur Summe aller Zufallszahlen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	           Entspricht dem Produkt aller </a:t>
            </a:r>
            <a:r>
              <a:rPr lang="de-DE" dirty="0" err="1"/>
              <a:t>Commitments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Trapdoor</a:t>
            </a:r>
            <a:r>
              <a:rPr lang="de-DE" dirty="0"/>
              <a:t> Nachricht lässt sich mit der Lösung zum Diskreten Logarithmus ohne Probleme aufdecken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Benötigt für bösartige Prüfer, dazu kommen wir noch </a:t>
            </a:r>
            <a:r>
              <a:rPr lang="de-DE" baseline="0" dirty="0"/>
              <a:t>= </a:t>
            </a:r>
            <a:r>
              <a:rPr lang="de-DE" dirty="0"/>
              <a:t>log</a:t>
            </a:r>
            <a:r>
              <a:rPr lang="de-DE" baseline="-25000" dirty="0"/>
              <a:t>g</a:t>
            </a:r>
            <a:r>
              <a:rPr lang="de-DE" baseline="0" dirty="0"/>
              <a:t>(v)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950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Beispiel:</a:t>
            </a:r>
          </a:p>
          <a:p>
            <a:r>
              <a:rPr lang="de-DE" dirty="0"/>
              <a:t>Entworfen von J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ean-Jacques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Quisquater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53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Passwort Richtlinien:</a:t>
            </a:r>
          </a:p>
          <a:p>
            <a:r>
              <a:rPr lang="de-DE" dirty="0"/>
              <a:t>    Auch Password Policy genannt</a:t>
            </a:r>
          </a:p>
          <a:p>
            <a:r>
              <a:rPr lang="de-DE" dirty="0"/>
              <a:t>    Regulärer Ausdruck R (Anzahl Buchstaben gibt Häufigkeit an) und Mindestlänge n</a:t>
            </a:r>
          </a:p>
          <a:p>
            <a:r>
              <a:rPr lang="de-DE" dirty="0"/>
              <a:t>    Policy für 2PAKE und 2PASS entspricht Mutual Policy</a:t>
            </a:r>
          </a:p>
          <a:p>
            <a:r>
              <a:rPr lang="de-DE" dirty="0"/>
              <a:t>    Signifikant werden die </a:t>
            </a:r>
            <a:r>
              <a:rPr lang="de-DE" dirty="0" err="1"/>
              <a:t>Character</a:t>
            </a:r>
            <a:r>
              <a:rPr lang="de-DE" dirty="0"/>
              <a:t> genannt, die zur Erfüllung der Policy benötigt werden</a:t>
            </a:r>
          </a:p>
          <a:p>
            <a:endParaRPr lang="de-DE" dirty="0"/>
          </a:p>
          <a:p>
            <a:r>
              <a:rPr lang="de-DE" b="1" u="sng" dirty="0"/>
              <a:t>Passwort </a:t>
            </a:r>
            <a:r>
              <a:rPr lang="de-DE" b="1" u="sng" dirty="0">
                <a:sym typeface="Wingdings" panose="05000000000000000000" pitchFamily="2" charset="2"/>
              </a:rPr>
              <a:t> Ganzzahl:</a:t>
            </a:r>
          </a:p>
          <a:p>
            <a:r>
              <a:rPr lang="de-DE" dirty="0">
                <a:sym typeface="Wingdings" panose="05000000000000000000" pitchFamily="2" charset="2"/>
              </a:rPr>
              <a:t>    Funktion kann in Paper nachgeschlagen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3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Motivation:</a:t>
            </a:r>
          </a:p>
          <a:p>
            <a:r>
              <a:rPr lang="de-DE" dirty="0"/>
              <a:t>    Was will uns das Paper im Rahmen von 2PAKE und 2PASS sagen?</a:t>
            </a:r>
          </a:p>
          <a:p>
            <a:r>
              <a:rPr lang="de-DE" dirty="0"/>
              <a:t>    Was ist das Ziel des Papers?</a:t>
            </a:r>
          </a:p>
          <a:p>
            <a:r>
              <a:rPr lang="de-DE" dirty="0"/>
              <a:t>    Welche Rahmenbedingungen gibt es?</a:t>
            </a:r>
          </a:p>
          <a:p>
            <a:r>
              <a:rPr lang="de-DE" b="1" u="sng" dirty="0" err="1"/>
              <a:t>Begiffe</a:t>
            </a:r>
            <a:r>
              <a:rPr lang="de-DE" b="1" u="sng" dirty="0"/>
              <a:t>:</a:t>
            </a:r>
          </a:p>
          <a:p>
            <a:r>
              <a:rPr lang="de-DE" dirty="0"/>
              <a:t>    Grundlagen für 2BPR</a:t>
            </a:r>
          </a:p>
          <a:p>
            <a:r>
              <a:rPr lang="de-DE" dirty="0"/>
              <a:t>    Was sind </a:t>
            </a:r>
            <a:r>
              <a:rPr lang="de-DE" dirty="0" err="1"/>
              <a:t>Commitments</a:t>
            </a:r>
            <a:r>
              <a:rPr lang="de-DE" dirty="0"/>
              <a:t>?</a:t>
            </a:r>
          </a:p>
          <a:p>
            <a:r>
              <a:rPr lang="de-DE" dirty="0"/>
              <a:t>    Was ist ein Beispiel für deren Gebrauch?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40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Hintergrund:</a:t>
            </a:r>
          </a:p>
          <a:p>
            <a:r>
              <a:rPr lang="de-DE" dirty="0"/>
              <a:t>    In welchem Umfeld befinden wir uns?</a:t>
            </a:r>
          </a:p>
          <a:p>
            <a:r>
              <a:rPr lang="de-DE" dirty="0"/>
              <a:t>    Was ist 2PAKE &amp; 2PASS?</a:t>
            </a:r>
          </a:p>
          <a:p>
            <a:r>
              <a:rPr lang="de-DE" dirty="0"/>
              <a:t>    Wozu braucht man 2PAKE oder 2PASS?</a:t>
            </a:r>
          </a:p>
          <a:p>
            <a:r>
              <a:rPr lang="de-DE" dirty="0"/>
              <a:t>    Wie sichere ich mein </a:t>
            </a:r>
            <a:r>
              <a:rPr lang="de-DE" dirty="0" err="1"/>
              <a:t>Muliusersystem</a:t>
            </a:r>
            <a:r>
              <a:rPr lang="de-DE" dirty="0"/>
              <a:t> ab?</a:t>
            </a:r>
          </a:p>
          <a:p>
            <a:r>
              <a:rPr lang="de-DE" dirty="0"/>
              <a:t>    Vor- und Nachteile der beiden Protokolle?</a:t>
            </a:r>
          </a:p>
          <a:p>
            <a:endParaRPr lang="de-DE" dirty="0"/>
          </a:p>
          <a:p>
            <a:r>
              <a:rPr lang="de-DE" dirty="0"/>
              <a:t>Wenn man Thema hört hat man ja irgendeine Assoziation?</a:t>
            </a:r>
          </a:p>
          <a:p>
            <a:r>
              <a:rPr lang="de-DE" b="1" u="sng" dirty="0"/>
              <a:t>ALSO BEVOR ES LOS GEHT WAS GLAUBT IHR WORUM ES </a:t>
            </a:r>
          </a:p>
          <a:p>
            <a:r>
              <a:rPr lang="de-DE" b="1" u="sng" dirty="0"/>
              <a:t>BEI DEM PAPER GEHT, WENN IHR „</a:t>
            </a:r>
            <a:r>
              <a:rPr lang="de-DE" b="0" u="none" dirty="0" err="1"/>
              <a:t>Two</a:t>
            </a:r>
            <a:r>
              <a:rPr lang="de-DE" b="0" u="none" dirty="0"/>
              <a:t> Server Blind Password Registration hört</a:t>
            </a:r>
            <a:r>
              <a:rPr lang="de-DE" b="1" u="sng" dirty="0"/>
              <a:t>“?</a:t>
            </a:r>
          </a:p>
          <a:p>
            <a:r>
              <a:rPr lang="de-DE" b="0" u="none" dirty="0"/>
              <a:t>Mal schauen wer am ende recht behält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653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Policy Compliance:</a:t>
            </a:r>
          </a:p>
          <a:p>
            <a:r>
              <a:rPr lang="de-DE" dirty="0">
                <a:solidFill>
                  <a:srgbClr val="FFC000"/>
                </a:solidFill>
              </a:rPr>
              <a:t>    </a:t>
            </a:r>
            <a:r>
              <a:rPr lang="en-US" dirty="0" err="1">
                <a:solidFill>
                  <a:srgbClr val="FFC000"/>
                </a:solidFill>
              </a:rPr>
              <a:t>Angreifer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versucht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Passwort</a:t>
            </a:r>
            <a:r>
              <a:rPr lang="en-US" dirty="0">
                <a:solidFill>
                  <a:srgbClr val="FFC000"/>
                </a:solidFill>
              </a:rPr>
              <a:t> das </a:t>
            </a:r>
            <a:r>
              <a:rPr lang="en-US" dirty="0" err="1">
                <a:solidFill>
                  <a:srgbClr val="FFC000"/>
                </a:solidFill>
              </a:rPr>
              <a:t>nicht</a:t>
            </a:r>
            <a:r>
              <a:rPr lang="en-US" dirty="0">
                <a:solidFill>
                  <a:srgbClr val="FFC000"/>
                </a:solidFill>
              </a:rPr>
              <a:t> Policy </a:t>
            </a:r>
            <a:r>
              <a:rPr lang="en-US" dirty="0" err="1">
                <a:solidFill>
                  <a:srgbClr val="FFC000"/>
                </a:solidFill>
              </a:rPr>
              <a:t>konform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ist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zu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registrieren</a:t>
            </a:r>
            <a:endParaRPr lang="en-US" dirty="0">
              <a:solidFill>
                <a:srgbClr val="FFC000"/>
              </a:solidFill>
            </a:endParaRPr>
          </a:p>
          <a:p>
            <a:endParaRPr lang="de-DE" dirty="0"/>
          </a:p>
          <a:p>
            <a:r>
              <a:rPr lang="de-DE" dirty="0"/>
              <a:t>Man kann das ganze auch formal notieren, steht aber auch im Paper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493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Kommunikation zwischen Servern kann auch über Client laufen</a:t>
            </a:r>
          </a:p>
          <a:p>
            <a:endParaRPr lang="de-DE" dirty="0"/>
          </a:p>
          <a:p>
            <a:r>
              <a:rPr lang="de-DE" dirty="0"/>
              <a:t>Alle Kanäle sind verschlüsselt und gesichert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F2E689-7ADB-4F62-9F21-572B82886E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20614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Password Blindness:</a:t>
            </a:r>
          </a:p>
          <a:p>
            <a:r>
              <a:rPr lang="en-US" dirty="0"/>
              <a:t>    Gilt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Policies und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Passwörter</a:t>
            </a:r>
            <a:endParaRPr lang="en-US" dirty="0"/>
          </a:p>
          <a:p>
            <a:endParaRPr lang="de-DE" dirty="0"/>
          </a:p>
          <a:p>
            <a:r>
              <a:rPr lang="de-DE" b="1" u="sng" dirty="0" err="1"/>
              <a:t>Two</a:t>
            </a:r>
            <a:r>
              <a:rPr lang="de-DE" b="1" u="sng" dirty="0"/>
              <a:t> Server Blind Password Registration</a:t>
            </a:r>
          </a:p>
          <a:p>
            <a:r>
              <a:rPr lang="de-DE" dirty="0"/>
              <a:t>Die Server akzeptieren das Passwort zur Mutual Password Policy eventuell, wenn …</a:t>
            </a:r>
          </a:p>
          <a:p>
            <a:r>
              <a:rPr lang="de-DE" dirty="0"/>
              <a:t>    1. das Passwort Policy konform ist</a:t>
            </a:r>
          </a:p>
          <a:p>
            <a:r>
              <a:rPr lang="de-DE" dirty="0"/>
              <a:t>    2. s</a:t>
            </a:r>
            <a:r>
              <a:rPr lang="de-DE" baseline="-25000" dirty="0"/>
              <a:t>1</a:t>
            </a:r>
            <a:r>
              <a:rPr lang="de-DE" baseline="0" dirty="0"/>
              <a:t> + s</a:t>
            </a:r>
            <a:r>
              <a:rPr lang="de-DE" baseline="-25000" dirty="0"/>
              <a:t>2</a:t>
            </a:r>
            <a:r>
              <a:rPr lang="de-DE" baseline="0" dirty="0"/>
              <a:t> = </a:t>
            </a:r>
            <a:r>
              <a:rPr lang="el-GR" baseline="0" dirty="0">
                <a:latin typeface="Calibri" panose="020F0502020204030204" pitchFamily="34" charset="0"/>
                <a:cs typeface="Calibri" panose="020F0502020204030204" pitchFamily="34" charset="0"/>
              </a:rPr>
              <a:t>π</a:t>
            </a:r>
            <a:endParaRPr lang="en-US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860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Kommunikation zwischen Servern kann auch über Client laufen</a:t>
            </a:r>
          </a:p>
          <a:p>
            <a:endParaRPr lang="de-DE" dirty="0"/>
          </a:p>
          <a:p>
            <a:r>
              <a:rPr lang="de-DE" dirty="0"/>
              <a:t>Alle Kanäle sind verschlüsselt und gesichert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F2E689-7ADB-4F62-9F21-572B82886E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34573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Kommunikation zwischen Servern kann auch über Client laufen</a:t>
            </a:r>
          </a:p>
          <a:p>
            <a:endParaRPr lang="de-DE" dirty="0"/>
          </a:p>
          <a:p>
            <a:r>
              <a:rPr lang="de-DE" dirty="0"/>
              <a:t>Alle Kanäle sind verschlüsselt und gesichert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F2E689-7ADB-4F62-9F21-572B82886E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02078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Kommunikation zwischen Servern kann auch über Client laufen</a:t>
            </a:r>
          </a:p>
          <a:p>
            <a:endParaRPr lang="de-DE" dirty="0"/>
          </a:p>
          <a:p>
            <a:r>
              <a:rPr lang="de-DE" dirty="0"/>
              <a:t>Alle Kanäle sind verschlüsselt und gesichert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F2E689-7ADB-4F62-9F21-572B82886E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64329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Kommunikation zwischen Servern kann auch über Client laufen</a:t>
            </a:r>
          </a:p>
          <a:p>
            <a:endParaRPr lang="de-DE" dirty="0"/>
          </a:p>
          <a:p>
            <a:r>
              <a:rPr lang="de-DE" dirty="0"/>
              <a:t>Alle Kanäle sind verschlüsselt und gesichert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F2E689-7ADB-4F62-9F21-572B82886E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32735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Motivation:</a:t>
            </a:r>
          </a:p>
          <a:p>
            <a:r>
              <a:rPr lang="de-DE" dirty="0"/>
              <a:t>    Was will uns das Paper im Rahmen von 2PAKE und 2PASS sagen?</a:t>
            </a:r>
          </a:p>
          <a:p>
            <a:r>
              <a:rPr lang="de-DE" dirty="0"/>
              <a:t>    Was ist das Ziel des Papers?</a:t>
            </a:r>
          </a:p>
          <a:p>
            <a:r>
              <a:rPr lang="de-DE" dirty="0"/>
              <a:t>    Welche Rahmenbedingungen gibt es?</a:t>
            </a:r>
          </a:p>
          <a:p>
            <a:r>
              <a:rPr lang="de-DE" b="1" u="sng" dirty="0" err="1"/>
              <a:t>Begiffe</a:t>
            </a:r>
            <a:r>
              <a:rPr lang="de-DE" b="1" u="sng" dirty="0"/>
              <a:t>:</a:t>
            </a:r>
          </a:p>
          <a:p>
            <a:r>
              <a:rPr lang="de-DE" dirty="0"/>
              <a:t>    Grundlagen für 2BPR</a:t>
            </a:r>
          </a:p>
          <a:p>
            <a:r>
              <a:rPr lang="de-DE" dirty="0"/>
              <a:t>    Was sind </a:t>
            </a:r>
            <a:r>
              <a:rPr lang="de-DE" dirty="0" err="1"/>
              <a:t>Commitments</a:t>
            </a:r>
            <a:r>
              <a:rPr lang="de-DE" dirty="0"/>
              <a:t>?</a:t>
            </a:r>
          </a:p>
          <a:p>
            <a:r>
              <a:rPr lang="de-DE" dirty="0"/>
              <a:t>    Was ist ein Beispiel für deren Gebrauch?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288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Motivation:</a:t>
            </a:r>
          </a:p>
          <a:p>
            <a:r>
              <a:rPr lang="de-DE" dirty="0"/>
              <a:t>    Was will uns das Paper im Rahmen von 2PAKE und 2PASS sagen?</a:t>
            </a:r>
          </a:p>
          <a:p>
            <a:r>
              <a:rPr lang="de-DE" dirty="0"/>
              <a:t>    Was ist das Ziel des Papers?</a:t>
            </a:r>
          </a:p>
          <a:p>
            <a:r>
              <a:rPr lang="de-DE" dirty="0"/>
              <a:t>    Welche Rahmenbedingungen gibt es?</a:t>
            </a:r>
          </a:p>
          <a:p>
            <a:r>
              <a:rPr lang="de-DE" b="1" u="sng" dirty="0" err="1"/>
              <a:t>Begiffe</a:t>
            </a:r>
            <a:r>
              <a:rPr lang="de-DE" b="1" u="sng" dirty="0"/>
              <a:t>:</a:t>
            </a:r>
          </a:p>
          <a:p>
            <a:r>
              <a:rPr lang="de-DE" dirty="0"/>
              <a:t>    Grundlagen für 2BPR</a:t>
            </a:r>
          </a:p>
          <a:p>
            <a:r>
              <a:rPr lang="de-DE" dirty="0"/>
              <a:t>    Was sind </a:t>
            </a:r>
            <a:r>
              <a:rPr lang="de-DE" dirty="0" err="1"/>
              <a:t>Commitments</a:t>
            </a:r>
            <a:r>
              <a:rPr lang="de-DE" dirty="0"/>
              <a:t>?</a:t>
            </a:r>
          </a:p>
          <a:p>
            <a:r>
              <a:rPr lang="de-DE" dirty="0"/>
              <a:t>    Was ist ein Beispiel für deren Gebrauch?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90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1. Multiusersystem:</a:t>
            </a:r>
          </a:p>
          <a:p>
            <a:r>
              <a:rPr lang="de-DE" dirty="0"/>
              <a:t> - Apps verbinden Leute</a:t>
            </a:r>
          </a:p>
          <a:p>
            <a:r>
              <a:rPr lang="de-DE" dirty="0"/>
              <a:t> - Informationen teilen</a:t>
            </a:r>
          </a:p>
          <a:p>
            <a:r>
              <a:rPr lang="de-DE" dirty="0"/>
              <a:t> - Zusätzliche Desktopapplikation</a:t>
            </a:r>
          </a:p>
          <a:p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 Viele Vorteile daher so beliebt</a:t>
            </a:r>
            <a:endParaRPr lang="de-DE" dirty="0"/>
          </a:p>
          <a:p>
            <a:endParaRPr lang="de-DE" dirty="0"/>
          </a:p>
          <a:p>
            <a:r>
              <a:rPr lang="de-DE" sz="120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Einzel- oder Einplatzsystem:</a:t>
            </a:r>
          </a:p>
          <a:p>
            <a:r>
              <a:rPr lang="de-DE" dirty="0"/>
              <a:t> - Word, PowerPoint nur bedingt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84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Angenommen wir wollen ein neues </a:t>
            </a:r>
            <a:r>
              <a:rPr lang="de-DE" b="1" u="sng" dirty="0" err="1"/>
              <a:t>Studenplansystem</a:t>
            </a:r>
            <a:r>
              <a:rPr lang="de-DE" b="1" u="sng" dirty="0"/>
              <a:t> für die TH entwickeln?</a:t>
            </a:r>
          </a:p>
          <a:p>
            <a:r>
              <a:rPr lang="de-DE" b="1" u="sng" dirty="0"/>
              <a:t>Wie sichern wir den kontrollierten Zugriff ab?</a:t>
            </a:r>
          </a:p>
          <a:p>
            <a:endParaRPr lang="de-DE" b="1" u="sng" dirty="0"/>
          </a:p>
          <a:p>
            <a:r>
              <a:rPr lang="de-DE" b="1" u="sng" dirty="0"/>
              <a:t>1. Passwortkomplexität</a:t>
            </a:r>
          </a:p>
          <a:p>
            <a:r>
              <a:rPr lang="de-DE" dirty="0"/>
              <a:t>    Kontrolliert durch Client oder Server</a:t>
            </a:r>
          </a:p>
          <a:p>
            <a:r>
              <a:rPr lang="de-DE" dirty="0"/>
              <a:t>    Client = Vertrauenswürdig = Beispiel?! Eigentlich nicht Gang und Gebe</a:t>
            </a:r>
          </a:p>
          <a:p>
            <a:r>
              <a:rPr lang="de-DE" dirty="0"/>
              <a:t>    Server = Wenn Client unseriös = Beispiel?! </a:t>
            </a:r>
          </a:p>
          <a:p>
            <a:r>
              <a:rPr lang="de-DE" dirty="0"/>
              <a:t>        Verschlüsselung initialisieren und Passwort versenden</a:t>
            </a:r>
          </a:p>
          <a:p>
            <a:r>
              <a:rPr lang="de-DE" dirty="0"/>
              <a:t>        Übertragung per TLS oder SSL</a:t>
            </a:r>
          </a:p>
          <a:p>
            <a:r>
              <a:rPr lang="de-DE" dirty="0"/>
              <a:t>        Man muss dem Server vertrauen</a:t>
            </a:r>
          </a:p>
          <a:p>
            <a:endParaRPr lang="de-DE" dirty="0"/>
          </a:p>
          <a:p>
            <a:r>
              <a:rPr lang="de-DE" dirty="0"/>
              <a:t>    Plain Passwort Datenbanken (Wer glaubt sowas gibt es nicht, der irrt sich):</a:t>
            </a:r>
          </a:p>
          <a:p>
            <a:r>
              <a:rPr lang="de-DE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        Cupid Media = 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1.9 million accounts protected by 123456, 1.2 million accounts protected 111111 von 42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Millionen</a:t>
            </a:r>
            <a:endParaRPr lang="en-US" sz="1200" b="0" i="0" kern="1200" dirty="0">
              <a:solidFill>
                <a:schemeClr val="bg1">
                  <a:lumMod val="75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       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RockYou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= 32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Millionen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Daten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in Plaintext + Credentials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für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Partnerwebsites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über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SQLInjection</a:t>
            </a:r>
            <a:endParaRPr lang="en-US" sz="1200" b="0" i="0" kern="1200" dirty="0">
              <a:solidFill>
                <a:schemeClr val="bg1">
                  <a:lumMod val="75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        Adobe = 125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Millionen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gehackte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Accounts und 108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Millionen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haben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einfache</a:t>
            </a:r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Passwörter</a:t>
            </a:r>
            <a:endParaRPr lang="en-US" sz="1200" b="0" i="0" kern="1200" dirty="0">
              <a:solidFill>
                <a:schemeClr val="bg1">
                  <a:lumMod val="75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        </a:t>
            </a:r>
          </a:p>
          <a:p>
            <a:endParaRPr lang="de-DE" sz="1200" b="0" i="0" kern="1200" dirty="0">
              <a:solidFill>
                <a:schemeClr val="bg1">
                  <a:lumMod val="75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de-DE" sz="1200" b="0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Passworthashes</a:t>
            </a:r>
            <a:r>
              <a:rPr lang="de-DE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nicht sicher:</a:t>
            </a:r>
          </a:p>
          <a:p>
            <a:r>
              <a:rPr lang="de-DE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        </a:t>
            </a:r>
            <a:r>
              <a:rPr lang="de-DE" sz="1200" b="1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Kerckhoffs‘s</a:t>
            </a:r>
            <a:r>
              <a:rPr lang="de-DE" sz="1200" b="1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1" i="0" kern="1200" dirty="0" err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prinzip</a:t>
            </a:r>
            <a:r>
              <a:rPr lang="de-DE" sz="1200" b="1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Der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Angreifer kennt den Quellcode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93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2. Besseres </a:t>
            </a:r>
            <a:r>
              <a:rPr lang="de-DE" b="1" u="sng" dirty="0" err="1"/>
              <a:t>Abspeicher</a:t>
            </a:r>
            <a:r>
              <a:rPr lang="de-DE" b="1" u="sng" dirty="0"/>
              <a:t> Salt &amp; Hash</a:t>
            </a:r>
            <a:r>
              <a:rPr lang="de-DE" sz="800" b="1" u="sng" dirty="0"/>
              <a:t> [2]</a:t>
            </a:r>
          </a:p>
          <a:p>
            <a:r>
              <a:rPr lang="de-DE" dirty="0"/>
              <a:t>    Unterschiedliches Salt erzeugt bei gleichem Input andere Hashes</a:t>
            </a:r>
          </a:p>
          <a:p>
            <a:r>
              <a:rPr lang="de-DE" dirty="0"/>
              <a:t>    </a:t>
            </a:r>
            <a:r>
              <a:rPr lang="de-DE" dirty="0" err="1"/>
              <a:t>Lookuptables</a:t>
            </a:r>
            <a:r>
              <a:rPr lang="de-DE" dirty="0"/>
              <a:t> werden zu komplex für den Angreifen</a:t>
            </a:r>
          </a:p>
          <a:p>
            <a:r>
              <a:rPr lang="de-DE" dirty="0"/>
              <a:t>    Regelmäßiges Ändern + Policy sichert gegen schwache Passwörter ab</a:t>
            </a:r>
          </a:p>
          <a:p>
            <a:endParaRPr lang="de-DE" dirty="0"/>
          </a:p>
          <a:p>
            <a:r>
              <a:rPr lang="de-DE" dirty="0"/>
              <a:t>    Vorgehen:</a:t>
            </a:r>
          </a:p>
          <a:p>
            <a:pPr marL="685800" lvl="1" indent="-228600"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sicheres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Salt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Cryptographically Secure Pseudo-Random Number Generator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erstellen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Salt +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Argon2,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bcrypt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scrypt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 PBKDF2.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 und Salt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abspeichern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  <a:p>
            <a:r>
              <a:rPr lang="de-DE" dirty="0"/>
              <a:t>    </a:t>
            </a:r>
          </a:p>
          <a:p>
            <a:r>
              <a:rPr lang="de-DE" dirty="0"/>
              <a:t>    Problem:</a:t>
            </a:r>
          </a:p>
          <a:p>
            <a:r>
              <a:rPr lang="de-DE" dirty="0"/>
              <a:t>         Falsche Verwendung von Hash und Salt</a:t>
            </a:r>
          </a:p>
          <a:p>
            <a:r>
              <a:rPr lang="de-DE" dirty="0"/>
              <a:t>         </a:t>
            </a:r>
            <a:r>
              <a:rPr lang="de-DE" dirty="0" err="1"/>
              <a:t>Wacky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nicht sicher</a:t>
            </a:r>
          </a:p>
          <a:p>
            <a:r>
              <a:rPr lang="de-DE" dirty="0"/>
              <a:t>         Zu kurze </a:t>
            </a:r>
            <a:r>
              <a:rPr lang="de-DE" dirty="0" err="1"/>
              <a:t>Salts</a:t>
            </a:r>
            <a:r>
              <a:rPr lang="de-DE" dirty="0"/>
              <a:t> genau so wahrscheinlich wie </a:t>
            </a:r>
            <a:r>
              <a:rPr lang="de-DE" dirty="0" err="1"/>
              <a:t>Plainpasswortddatenbanken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         </a:t>
            </a:r>
            <a:r>
              <a:rPr lang="de-DE" dirty="0">
                <a:sym typeface="Wingdings" panose="05000000000000000000" pitchFamily="2" charset="2"/>
              </a:rPr>
              <a:t> An </a:t>
            </a:r>
            <a:r>
              <a:rPr lang="de-DE" dirty="0" err="1">
                <a:sym typeface="Wingdings" panose="05000000000000000000" pitchFamily="2" charset="2"/>
              </a:rPr>
              <a:t>tafel</a:t>
            </a:r>
            <a:r>
              <a:rPr lang="de-DE" dirty="0">
                <a:sym typeface="Wingdings" panose="05000000000000000000" pitchFamily="2" charset="2"/>
              </a:rPr>
              <a:t> Anschreiben </a:t>
            </a:r>
            <a:r>
              <a:rPr lang="de-DE" sz="1200" b="1" dirty="0">
                <a:solidFill>
                  <a:schemeClr val="bg1">
                    <a:lumMod val="50000"/>
                  </a:schemeClr>
                </a:solidFill>
              </a:rPr>
              <a:t>95x95x95 = 857,375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88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3. Mehrserverauthentifizierung</a:t>
            </a:r>
          </a:p>
          <a:p>
            <a:r>
              <a:rPr lang="de-DE" dirty="0"/>
              <a:t>    Kein Server kennt das Klartextpasswort</a:t>
            </a:r>
          </a:p>
          <a:p>
            <a:r>
              <a:rPr lang="de-DE" dirty="0"/>
              <a:t>    Jeder Server kennt ein Stück oder Feature des Passworts</a:t>
            </a:r>
          </a:p>
          <a:p>
            <a:r>
              <a:rPr lang="de-DE" dirty="0">
                <a:sym typeface="Wingdings" panose="05000000000000000000" pitchFamily="2" charset="2"/>
              </a:rPr>
              <a:t> </a:t>
            </a:r>
            <a:r>
              <a:rPr lang="de-DE" dirty="0"/>
              <a:t>Sichert gegen einen </a:t>
            </a:r>
            <a:r>
              <a:rPr lang="de-DE" dirty="0" err="1"/>
              <a:t>korumpierten</a:t>
            </a:r>
            <a:r>
              <a:rPr lang="de-DE" dirty="0"/>
              <a:t> Server ab</a:t>
            </a:r>
          </a:p>
          <a:p>
            <a:endParaRPr lang="de-DE" dirty="0"/>
          </a:p>
          <a:p>
            <a:r>
              <a:rPr lang="de-DE" dirty="0"/>
              <a:t>    Problem:</a:t>
            </a:r>
          </a:p>
          <a:p>
            <a:r>
              <a:rPr lang="de-DE" dirty="0"/>
              <a:t>       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Passwort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geht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beide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Klartext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Registrierung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Widerspricht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Absichten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Vertrauenswürdigkeit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der Server</a:t>
            </a:r>
            <a:endParaRPr lang="de-DE" dirty="0"/>
          </a:p>
          <a:p>
            <a:r>
              <a:rPr lang="de-DE" dirty="0"/>
              <a:t>   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12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 1. 2PAKE 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-server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password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authenticated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-exchange</a:t>
            </a:r>
            <a:endParaRPr lang="de-DE" dirty="0"/>
          </a:p>
          <a:p>
            <a:r>
              <a:rPr lang="de-DE" dirty="0"/>
              <a:t>    Jeder Server hat ein Share und beide tauschen sich aus</a:t>
            </a:r>
          </a:p>
          <a:p>
            <a:endParaRPr lang="de-DE" dirty="0"/>
          </a:p>
          <a:p>
            <a:r>
              <a:rPr lang="de-DE" b="1" u="sng" dirty="0"/>
              <a:t>2. 2PASS </a:t>
            </a:r>
          </a:p>
          <a:p>
            <a:r>
              <a:rPr lang="de-DE" dirty="0"/>
              <a:t>    </a:t>
            </a:r>
            <a:r>
              <a:rPr lang="de-DE" dirty="0" err="1"/>
              <a:t>Two</a:t>
            </a:r>
            <a:r>
              <a:rPr lang="de-DE" dirty="0"/>
              <a:t>-server </a:t>
            </a:r>
            <a:r>
              <a:rPr lang="de-DE" dirty="0" err="1"/>
              <a:t>password</a:t>
            </a:r>
            <a:r>
              <a:rPr lang="de-DE" dirty="0"/>
              <a:t> </a:t>
            </a:r>
            <a:r>
              <a:rPr lang="de-DE" dirty="0" err="1"/>
              <a:t>authenticated</a:t>
            </a:r>
            <a:r>
              <a:rPr lang="de-DE" dirty="0"/>
              <a:t> </a:t>
            </a:r>
            <a:r>
              <a:rPr lang="de-DE" dirty="0" err="1"/>
              <a:t>secret</a:t>
            </a:r>
            <a:r>
              <a:rPr lang="de-DE" dirty="0"/>
              <a:t> </a:t>
            </a:r>
            <a:r>
              <a:rPr lang="de-DE" dirty="0" err="1"/>
              <a:t>sharing</a:t>
            </a:r>
            <a:endParaRPr lang="de-DE" dirty="0"/>
          </a:p>
          <a:p>
            <a:r>
              <a:rPr lang="de-DE" dirty="0"/>
              <a:t>    Passwort mit Hoher Entropie (Informationsdichte) auf Servern abgelegt</a:t>
            </a:r>
          </a:p>
          <a:p>
            <a:r>
              <a:rPr lang="de-DE" dirty="0"/>
              <a:t>    Client besitzt Passwort mit geringer Entropie für Autorisierung</a:t>
            </a:r>
          </a:p>
          <a:p>
            <a:endParaRPr lang="de-DE" dirty="0"/>
          </a:p>
          <a:p>
            <a:r>
              <a:rPr lang="de-DE" b="1" u="sng" dirty="0"/>
              <a:t>Ziel:</a:t>
            </a:r>
          </a:p>
          <a:p>
            <a:r>
              <a:rPr lang="de-DE" dirty="0"/>
              <a:t>    - Man kann beiden Servern vertrauen, da keiner genügend Infos hat, um</a:t>
            </a:r>
          </a:p>
          <a:p>
            <a:r>
              <a:rPr lang="de-DE" dirty="0"/>
              <a:t>       alleine Schaden anrichten zu können.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07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Kommunikation zwischen Servern kann auch über Client laufen</a:t>
            </a:r>
          </a:p>
          <a:p>
            <a:endParaRPr lang="de-DE" dirty="0"/>
          </a:p>
          <a:p>
            <a:r>
              <a:rPr lang="de-DE" dirty="0"/>
              <a:t>Alle Kanäle sind verschlüsselt und gesichert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68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sng" dirty="0"/>
              <a:t>FRAGE</a:t>
            </a:r>
            <a:r>
              <a:rPr lang="de-DE" dirty="0"/>
              <a:t>: </a:t>
            </a:r>
          </a:p>
          <a:p>
            <a:r>
              <a:rPr lang="de-DE" dirty="0"/>
              <a:t>Wie sieht das jetzt mit </a:t>
            </a:r>
            <a:r>
              <a:rPr lang="de-DE" dirty="0" err="1"/>
              <a:t>Brutforce</a:t>
            </a:r>
            <a:r>
              <a:rPr lang="de-DE" dirty="0"/>
              <a:t> oder man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middle</a:t>
            </a:r>
            <a:r>
              <a:rPr lang="de-DE" dirty="0"/>
              <a:t> aus?</a:t>
            </a:r>
          </a:p>
          <a:p>
            <a:endParaRPr lang="de-DE" dirty="0"/>
          </a:p>
          <a:p>
            <a:r>
              <a:rPr lang="de-DE" b="1" u="sng" dirty="0"/>
              <a:t>ANTWORT:</a:t>
            </a:r>
          </a:p>
          <a:p>
            <a:r>
              <a:rPr lang="de-DE" dirty="0"/>
              <a:t>SICHER!!!! Aber Warum?</a:t>
            </a:r>
          </a:p>
          <a:p>
            <a:endParaRPr lang="de-DE" dirty="0"/>
          </a:p>
          <a:p>
            <a:r>
              <a:rPr lang="de-DE" dirty="0"/>
              <a:t>Man in </a:t>
            </a:r>
            <a:r>
              <a:rPr lang="de-DE" dirty="0" err="1"/>
              <a:t>the</a:t>
            </a:r>
            <a:r>
              <a:rPr lang="de-DE" dirty="0"/>
              <a:t> Middle:</a:t>
            </a:r>
          </a:p>
          <a:p>
            <a:r>
              <a:rPr lang="de-DE" dirty="0"/>
              <a:t>     - Mit Hilfe der abgefangen Infos lassen sich keine Rückschlüsse auf die beiden Teile machen</a:t>
            </a:r>
          </a:p>
          <a:p>
            <a:endParaRPr lang="de-DE" dirty="0"/>
          </a:p>
          <a:p>
            <a:r>
              <a:rPr lang="de-DE" dirty="0" err="1"/>
              <a:t>Brutforce</a:t>
            </a:r>
            <a:r>
              <a:rPr lang="de-DE" dirty="0"/>
              <a:t>:</a:t>
            </a:r>
          </a:p>
          <a:p>
            <a:r>
              <a:rPr lang="de-DE" dirty="0"/>
              <a:t>    - Offline </a:t>
            </a:r>
            <a:r>
              <a:rPr lang="de-DE" dirty="0" err="1"/>
              <a:t>vs</a:t>
            </a:r>
            <a:r>
              <a:rPr lang="de-DE" dirty="0"/>
              <a:t> Online</a:t>
            </a:r>
          </a:p>
          <a:p>
            <a:r>
              <a:rPr lang="de-DE" dirty="0"/>
              <a:t>    - Offline Dictionary Attacken sind auf keinen Fall möglich, da man ein 2 Server Setting hat</a:t>
            </a:r>
          </a:p>
          <a:p>
            <a:r>
              <a:rPr lang="de-DE" dirty="0"/>
              <a:t>       Offline Attacken verlangen keine Kommunikation mit dem System</a:t>
            </a:r>
          </a:p>
          <a:p>
            <a:r>
              <a:rPr lang="de-DE" dirty="0"/>
              <a:t>       Registrierung basiert hier aber maßgeblich auf Kommunikation</a:t>
            </a:r>
          </a:p>
          <a:p>
            <a:r>
              <a:rPr lang="de-DE" dirty="0"/>
              <a:t>       Bleibt eher unentdeckt</a:t>
            </a:r>
          </a:p>
          <a:p>
            <a:r>
              <a:rPr lang="de-DE" dirty="0"/>
              <a:t>       Nicht möglich auch nicht mit Man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middle</a:t>
            </a:r>
            <a:r>
              <a:rPr lang="de-DE" dirty="0"/>
              <a:t> </a:t>
            </a:r>
            <a:r>
              <a:rPr lang="de-DE" dirty="0" err="1"/>
              <a:t>infos</a:t>
            </a:r>
            <a:endParaRPr lang="de-DE" dirty="0"/>
          </a:p>
          <a:p>
            <a:r>
              <a:rPr lang="de-DE" dirty="0"/>
              <a:t>    - Online Attacken möglich, aber mit starken Passwörtern ist das auch schwer bis unmöglich</a:t>
            </a:r>
          </a:p>
          <a:p>
            <a:r>
              <a:rPr lang="de-DE" dirty="0"/>
              <a:t>       Verlangen </a:t>
            </a:r>
            <a:r>
              <a:rPr lang="de-DE" dirty="0" err="1"/>
              <a:t>kommunikation</a:t>
            </a:r>
            <a:r>
              <a:rPr lang="de-DE" dirty="0"/>
              <a:t> mit dem System</a:t>
            </a:r>
          </a:p>
          <a:p>
            <a:r>
              <a:rPr lang="de-DE" dirty="0"/>
              <a:t>       Sind daher generell schwerer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2E689-7ADB-4F62-9F21-572B82886E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18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4FC8E2-4DDC-4D19-BC38-DF113FB23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55A3-D050-4512-A2B7-3FAE9AAB8B27}" type="datetime1">
              <a:rPr lang="de-DE" smtClean="0"/>
              <a:t>03.01.2018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76A508-718D-42EA-90F1-94A0B84AE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>
              <a:defRPr lang="en-US" sz="1600" smtClean="0"/>
            </a:lvl1pPr>
          </a:lstStyle>
          <a:p>
            <a:r>
              <a:rPr lang="de-DE" dirty="0"/>
              <a:t>Johannes Strauß &amp; Lukas Justen</a:t>
            </a:r>
          </a:p>
        </p:txBody>
      </p:sp>
      <p:cxnSp>
        <p:nvCxnSpPr>
          <p:cNvPr id="7" name="Straight Connector 8">
            <a:extLst>
              <a:ext uri="{FF2B5EF4-FFF2-40B4-BE49-F238E27FC236}">
                <a16:creationId xmlns:a16="http://schemas.microsoft.com/office/drawing/2014/main" id="{77377542-D53B-429B-BC99-D2BA19DE7557}"/>
              </a:ext>
            </a:extLst>
          </p:cNvPr>
          <p:cNvCxnSpPr/>
          <p:nvPr userDrawn="1"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9">
            <a:extLst>
              <a:ext uri="{FF2B5EF4-FFF2-40B4-BE49-F238E27FC236}">
                <a16:creationId xmlns:a16="http://schemas.microsoft.com/office/drawing/2014/main" id="{BBF3F750-387B-4757-B6D3-80EFAF28B5C1}"/>
              </a:ext>
            </a:extLst>
          </p:cNvPr>
          <p:cNvCxnSpPr/>
          <p:nvPr userDrawn="1"/>
        </p:nvCxnSpPr>
        <p:spPr>
          <a:xfrm>
            <a:off x="1193532" y="1494573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id="{48143824-F788-4F50-A9B1-1E4F50EE6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 algn="l">
              <a:buNone/>
              <a:defRPr sz="22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01938529-89D1-4536-BBB1-CBF929CC7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5325" y="6420417"/>
            <a:ext cx="7207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fld id="{95B0EFA8-D4E6-438F-A5A4-BE862A6AB6E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C257049-F937-4D40-80D5-CDFD4B7C3FE0}"/>
              </a:ext>
            </a:extLst>
          </p:cNvPr>
          <p:cNvSpPr/>
          <p:nvPr userDrawn="1"/>
        </p:nvSpPr>
        <p:spPr>
          <a:xfrm>
            <a:off x="1097280" y="130629"/>
            <a:ext cx="10554789" cy="12279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B7666AC-4473-465D-81AE-A41B6DD90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494574"/>
            <a:ext cx="10058400" cy="28305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517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8BD214-2ED9-4381-8A32-49283B14C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E3444-B573-4324-A26B-FECD5A70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algn="l">
              <a:defRPr lang="en-US" smtClean="0"/>
            </a:lvl1pPr>
          </a:lstStyle>
          <a:p>
            <a:fld id="{28D50BB7-E2B5-4873-9F23-4433FF9FF057}" type="datetime1">
              <a:rPr lang="de-DE" smtClean="0"/>
              <a:t>03.01.2018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BEAA9D-30CC-47E0-BC75-5628C3533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>
              <a:defRPr lang="de-DE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Johannes </a:t>
            </a:r>
            <a:r>
              <a:rPr lang="en-US" dirty="0" err="1"/>
              <a:t>Strauß</a:t>
            </a:r>
            <a:r>
              <a:rPr lang="en-US" dirty="0"/>
              <a:t> &amp; Lukas Justen</a:t>
            </a:r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03D9D4EB-A804-49BE-B1BF-A74F9E95B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5325" y="6420417"/>
            <a:ext cx="7207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2000" b="1" kern="120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95B0EFA8-D4E6-438F-A5A4-BE862A6AB6E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37F64B3B-A6B5-4C25-BFAE-E55E0B975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60595"/>
            <a:ext cx="89611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849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F9EF20-D943-4A6D-9309-C94056A83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9EA372B-6D72-45D2-B825-B0CB03CAE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A3A82D-80D9-46AA-ACE2-05CB6BF8A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EB85F-B10B-445E-B56D-626F3D600529}" type="datetime1">
              <a:rPr lang="de-DE" smtClean="0"/>
              <a:t>03.01.2018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B74132-BDCC-4FA2-AD60-CBC34C04E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lang="de-DE" sz="16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Johannes </a:t>
            </a:r>
            <a:r>
              <a:rPr lang="en-US" dirty="0" err="1"/>
              <a:t>Strauß</a:t>
            </a:r>
            <a:r>
              <a:rPr lang="en-US" dirty="0"/>
              <a:t> &amp; Lukas Justen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B320F2-96FA-46F1-B520-066F10CE3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5B0EFA8-D4E6-438F-A5A4-BE862A6AB6E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0CAC37-D036-4584-AEBA-33D6DBC54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60595"/>
            <a:ext cx="89611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08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58273F-1DB4-4FB6-971F-6D004DF7F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31F26A-B728-4578-9DBE-EED7B7D71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AFA0A01-45B1-42F6-A5C9-981F1BB2DA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D69EF97-2E3B-4D4E-979D-E92ECF3C1A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74145D4-23E6-41C3-BBA8-5803AC4F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D691-F215-41DA-944D-CC2EEF668359}" type="datetime1">
              <a:rPr lang="de-DE" smtClean="0"/>
              <a:t>03.01.2018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0EF1A47-96AF-4354-974E-FAC3FC8B9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lang="de-DE" sz="16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Johannes </a:t>
            </a:r>
            <a:r>
              <a:rPr lang="en-US" dirty="0" err="1"/>
              <a:t>Strauß</a:t>
            </a:r>
            <a:r>
              <a:rPr lang="en-US" dirty="0"/>
              <a:t> &amp; Lukas Justen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B68449E-8F3E-42E4-A910-75E1F8FDD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5B0EFA8-D4E6-438F-A5A4-BE862A6AB6E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74D6D8B0-255D-4FCA-B66F-1705A44D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60595"/>
            <a:ext cx="89611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337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E59017E-4BD6-45C4-A311-B401A47DD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7745-CC3C-41E7-B983-4C6D7C62A2B9}" type="datetime1">
              <a:rPr lang="de-DE" smtClean="0"/>
              <a:t>03.01.2018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7D1505-33ED-49AF-8961-B2472A45C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>
              <a:defRPr lang="en-US" sz="1600" smtClean="0"/>
            </a:lvl1pPr>
          </a:lstStyle>
          <a:p>
            <a:r>
              <a:rPr lang="de-DE" dirty="0"/>
              <a:t>Johannes Strauß &amp; Lukas Justen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A81E11B-395B-4FC1-A8C4-D7E5E82DB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5B0EFA8-D4E6-438F-A5A4-BE862A6AB6E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22981A24-CD50-4497-A492-14184DC97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60595"/>
            <a:ext cx="89611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333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A5AD07F-6F54-45E5-849D-E2932CDC3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F313-B50C-4CC5-AB69-010D209F5784}" type="datetime1">
              <a:rPr lang="de-DE" smtClean="0"/>
              <a:t>03.01.2018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FE6A4A3-F638-400B-A937-7EA4B0B5C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>
              <a:defRPr lang="en-US" sz="1600" smtClean="0"/>
            </a:lvl1pPr>
          </a:lstStyle>
          <a:p>
            <a:r>
              <a:rPr lang="de-DE" dirty="0"/>
              <a:t>Johannes Strauß &amp; Lukas Justen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1BECF7B-F004-4DB3-B594-703DD3524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5B0EFA8-D4E6-438F-A5A4-BE862A6AB6E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149D586-9E6E-460C-AFC8-E6784C5AB3C3}"/>
              </a:ext>
            </a:extLst>
          </p:cNvPr>
          <p:cNvSpPr/>
          <p:nvPr userDrawn="1"/>
        </p:nvSpPr>
        <p:spPr>
          <a:xfrm>
            <a:off x="1071154" y="143691"/>
            <a:ext cx="10345783" cy="12932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865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: Form 1">
            <a:extLst>
              <a:ext uri="{FF2B5EF4-FFF2-40B4-BE49-F238E27FC236}">
                <a16:creationId xmlns:a16="http://schemas.microsoft.com/office/drawing/2014/main" id="{0D71BE6B-8A99-4BC4-8456-33E9F9CDECFC}"/>
              </a:ext>
            </a:extLst>
          </p:cNvPr>
          <p:cNvSpPr/>
          <p:nvPr userDrawn="1"/>
        </p:nvSpPr>
        <p:spPr>
          <a:xfrm>
            <a:off x="10487891" y="5749636"/>
            <a:ext cx="1537854" cy="872837"/>
          </a:xfrm>
          <a:custGeom>
            <a:avLst/>
            <a:gdLst>
              <a:gd name="connsiteX0" fmla="*/ 1274618 w 1537854"/>
              <a:gd name="connsiteY0" fmla="*/ 0 h 872837"/>
              <a:gd name="connsiteX1" fmla="*/ 0 w 1537854"/>
              <a:gd name="connsiteY1" fmla="*/ 817419 h 872837"/>
              <a:gd name="connsiteX2" fmla="*/ 1094509 w 1537854"/>
              <a:gd name="connsiteY2" fmla="*/ 872837 h 872837"/>
              <a:gd name="connsiteX3" fmla="*/ 1537854 w 1537854"/>
              <a:gd name="connsiteY3" fmla="*/ 263237 h 872837"/>
              <a:gd name="connsiteX4" fmla="*/ 1274618 w 1537854"/>
              <a:gd name="connsiteY4" fmla="*/ 0 h 87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854" h="872837">
                <a:moveTo>
                  <a:pt x="1274618" y="0"/>
                </a:moveTo>
                <a:lnTo>
                  <a:pt x="0" y="817419"/>
                </a:lnTo>
                <a:lnTo>
                  <a:pt x="1094509" y="872837"/>
                </a:lnTo>
                <a:lnTo>
                  <a:pt x="1537854" y="263237"/>
                </a:lnTo>
                <a:lnTo>
                  <a:pt x="1274618" y="0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FA0B4E47-56F7-4087-8B53-9C2FCC861F48}"/>
              </a:ext>
            </a:extLst>
          </p:cNvPr>
          <p:cNvSpPr/>
          <p:nvPr userDrawn="1"/>
        </p:nvSpPr>
        <p:spPr>
          <a:xfrm>
            <a:off x="-12700" y="6096000"/>
            <a:ext cx="12230100" cy="774700"/>
          </a:xfrm>
          <a:custGeom>
            <a:avLst/>
            <a:gdLst>
              <a:gd name="connsiteX0" fmla="*/ 0 w 12230100"/>
              <a:gd name="connsiteY0" fmla="*/ 0 h 774700"/>
              <a:gd name="connsiteX1" fmla="*/ 0 w 12230100"/>
              <a:gd name="connsiteY1" fmla="*/ 774700 h 774700"/>
              <a:gd name="connsiteX2" fmla="*/ 12230100 w 12230100"/>
              <a:gd name="connsiteY2" fmla="*/ 774700 h 774700"/>
              <a:gd name="connsiteX3" fmla="*/ 12230100 w 12230100"/>
              <a:gd name="connsiteY3" fmla="*/ 279400 h 774700"/>
              <a:gd name="connsiteX4" fmla="*/ 0 w 12230100"/>
              <a:gd name="connsiteY4" fmla="*/ 0 h 77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30100" h="774700">
                <a:moveTo>
                  <a:pt x="0" y="0"/>
                </a:moveTo>
                <a:lnTo>
                  <a:pt x="0" y="774700"/>
                </a:lnTo>
                <a:lnTo>
                  <a:pt x="12230100" y="774700"/>
                </a:lnTo>
                <a:lnTo>
                  <a:pt x="12230100" y="279400"/>
                </a:lnTo>
                <a:lnTo>
                  <a:pt x="0" y="0"/>
                </a:lnTo>
                <a:close/>
              </a:path>
            </a:pathLst>
          </a:custGeom>
          <a:solidFill>
            <a:srgbClr val="A7CD74"/>
          </a:solidFill>
          <a:ln>
            <a:solidFill>
              <a:srgbClr val="A7C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175B31-F18D-4551-8326-59DF2536D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815E25-9001-450D-B5E7-69A2E1D194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3025"/>
            <a:ext cx="12877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14A7E50-CDC5-4B03-A3F1-913F3732ECE4}" type="datetime1">
              <a:rPr lang="de-DE" smtClean="0"/>
              <a:pPr/>
              <a:t>03.01.2018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DC7A50-BF97-4FE6-84B9-B19DC5D69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73899" y="6422402"/>
            <a:ext cx="39417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Johannes </a:t>
            </a:r>
            <a:r>
              <a:rPr lang="en-US" dirty="0" err="1"/>
              <a:t>Strauß</a:t>
            </a:r>
            <a:r>
              <a:rPr lang="en-US" dirty="0"/>
              <a:t> &amp; Lukas Justen</a:t>
            </a:r>
          </a:p>
        </p:txBody>
      </p:sp>
      <p:cxnSp>
        <p:nvCxnSpPr>
          <p:cNvPr id="14" name="Straight Connector 9">
            <a:extLst>
              <a:ext uri="{FF2B5EF4-FFF2-40B4-BE49-F238E27FC236}">
                <a16:creationId xmlns:a16="http://schemas.microsoft.com/office/drawing/2014/main" id="{2E8136DA-DB85-4A1C-B07E-527C82AADF92}"/>
              </a:ext>
            </a:extLst>
          </p:cNvPr>
          <p:cNvCxnSpPr/>
          <p:nvPr userDrawn="1"/>
        </p:nvCxnSpPr>
        <p:spPr>
          <a:xfrm>
            <a:off x="1193532" y="1316773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1B1E3641-0347-4351-B4C3-C00F3A5B4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60595"/>
            <a:ext cx="89611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pic>
        <p:nvPicPr>
          <p:cNvPr id="1026" name="Picture 2" descr="Bildergebnis für th bingen logo">
            <a:extLst>
              <a:ext uri="{FF2B5EF4-FFF2-40B4-BE49-F238E27FC236}">
                <a16:creationId xmlns:a16="http://schemas.microsoft.com/office/drawing/2014/main" id="{59F6C139-D016-40C0-A0D8-7A76D7A7FE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728" y="231088"/>
            <a:ext cx="2285343" cy="83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F4457761-3E53-4266-A90E-7201D3868CEB}"/>
              </a:ext>
            </a:extLst>
          </p:cNvPr>
          <p:cNvSpPr/>
          <p:nvPr userDrawn="1"/>
        </p:nvSpPr>
        <p:spPr>
          <a:xfrm>
            <a:off x="11068050" y="4648200"/>
            <a:ext cx="1133475" cy="2228850"/>
          </a:xfrm>
          <a:custGeom>
            <a:avLst/>
            <a:gdLst>
              <a:gd name="connsiteX0" fmla="*/ 0 w 1133475"/>
              <a:gd name="connsiteY0" fmla="*/ 2228850 h 2228850"/>
              <a:gd name="connsiteX1" fmla="*/ 1133475 w 1133475"/>
              <a:gd name="connsiteY1" fmla="*/ 0 h 2228850"/>
              <a:gd name="connsiteX2" fmla="*/ 1133475 w 1133475"/>
              <a:gd name="connsiteY2" fmla="*/ 2219325 h 2228850"/>
              <a:gd name="connsiteX3" fmla="*/ 0 w 1133475"/>
              <a:gd name="connsiteY3" fmla="*/ 2228850 h 222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475" h="2228850">
                <a:moveTo>
                  <a:pt x="0" y="2228850"/>
                </a:moveTo>
                <a:lnTo>
                  <a:pt x="1133475" y="0"/>
                </a:lnTo>
                <a:lnTo>
                  <a:pt x="1133475" y="2219325"/>
                </a:lnTo>
                <a:lnTo>
                  <a:pt x="0" y="2228850"/>
                </a:lnTo>
                <a:close/>
              </a:path>
            </a:pathLst>
          </a:custGeom>
          <a:solidFill>
            <a:srgbClr val="2B7299"/>
          </a:solidFill>
          <a:ln>
            <a:solidFill>
              <a:srgbClr val="2B72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F3B26AD5-37DC-4B74-AC8C-5B4CD1AA0155}"/>
              </a:ext>
            </a:extLst>
          </p:cNvPr>
          <p:cNvSpPr/>
          <p:nvPr userDrawn="1"/>
        </p:nvSpPr>
        <p:spPr>
          <a:xfrm>
            <a:off x="11051382" y="6355556"/>
            <a:ext cx="1185862" cy="528638"/>
          </a:xfrm>
          <a:custGeom>
            <a:avLst/>
            <a:gdLst>
              <a:gd name="connsiteX0" fmla="*/ 0 w 1185862"/>
              <a:gd name="connsiteY0" fmla="*/ 528638 h 528638"/>
              <a:gd name="connsiteX1" fmla="*/ 280987 w 1185862"/>
              <a:gd name="connsiteY1" fmla="*/ 0 h 528638"/>
              <a:gd name="connsiteX2" fmla="*/ 1181100 w 1185862"/>
              <a:gd name="connsiteY2" fmla="*/ 23813 h 528638"/>
              <a:gd name="connsiteX3" fmla="*/ 1185862 w 1185862"/>
              <a:gd name="connsiteY3" fmla="*/ 523875 h 528638"/>
              <a:gd name="connsiteX4" fmla="*/ 0 w 1185862"/>
              <a:gd name="connsiteY4" fmla="*/ 528638 h 52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5862" h="528638">
                <a:moveTo>
                  <a:pt x="0" y="528638"/>
                </a:moveTo>
                <a:lnTo>
                  <a:pt x="280987" y="0"/>
                </a:lnTo>
                <a:lnTo>
                  <a:pt x="1181100" y="23813"/>
                </a:lnTo>
                <a:cubicBezTo>
                  <a:pt x="1182687" y="190500"/>
                  <a:pt x="1184275" y="357188"/>
                  <a:pt x="1185862" y="523875"/>
                </a:cubicBezTo>
                <a:lnTo>
                  <a:pt x="0" y="528638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0F6664-35BD-40EE-930D-4933EB62C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5325" y="6420417"/>
            <a:ext cx="7207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5B0EFA8-D4E6-438F-A5A4-BE862A6AB6E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2" name="Fußzeilenplatzhalter 4">
            <a:extLst>
              <a:ext uri="{FF2B5EF4-FFF2-40B4-BE49-F238E27FC236}">
                <a16:creationId xmlns:a16="http://schemas.microsoft.com/office/drawing/2014/main" id="{53242400-DD4B-4E59-9128-43BDE33168A5}"/>
              </a:ext>
            </a:extLst>
          </p:cNvPr>
          <p:cNvSpPr txBox="1">
            <a:spLocks/>
          </p:cNvSpPr>
          <p:nvPr userDrawn="1"/>
        </p:nvSpPr>
        <p:spPr>
          <a:xfrm>
            <a:off x="2122710" y="6423025"/>
            <a:ext cx="49511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1300">
                <a:solidFill>
                  <a:schemeClr val="bg2">
                    <a:lumMod val="50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2BPR – Two-Server Blind Password Registration</a:t>
            </a:r>
          </a:p>
        </p:txBody>
      </p:sp>
    </p:spTree>
    <p:extLst>
      <p:ext uri="{BB962C8B-B14F-4D97-AF65-F5344CB8AC3E}">
        <p14:creationId xmlns:p14="http://schemas.microsoft.com/office/powerpoint/2010/main" val="3142294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12" Type="http://schemas.microsoft.com/office/2007/relationships/hdphoto" Target="../media/hdphoto3.wd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7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omments" Target="../comments/comment7.xml"/><Relationship Id="rId5" Type="http://schemas.microsoft.com/office/2007/relationships/hdphoto" Target="../media/hdphoto4.wdp"/><Relationship Id="rId10" Type="http://schemas.openxmlformats.org/officeDocument/2006/relationships/image" Target="../media/image33.png"/><Relationship Id="rId4" Type="http://schemas.openxmlformats.org/officeDocument/2006/relationships/image" Target="../media/image28.png"/><Relationship Id="rId9" Type="http://schemas.microsoft.com/office/2007/relationships/hdphoto" Target="../media/hdphoto5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12" Type="http://schemas.microsoft.com/office/2007/relationships/hdphoto" Target="../media/hdphoto3.wd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comments" Target="../comments/comment8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38.png"/><Relationship Id="rId4" Type="http://schemas.openxmlformats.org/officeDocument/2006/relationships/image" Target="../media/image3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comments" Target="../comments/comment9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8.png"/><Relationship Id="rId4" Type="http://schemas.openxmlformats.org/officeDocument/2006/relationships/image" Target="../media/image3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12" Type="http://schemas.microsoft.com/office/2007/relationships/hdphoto" Target="../media/hdphoto3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12" Type="http://schemas.microsoft.com/office/2007/relationships/hdphoto" Target="../media/hdphoto3.wd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omments" Target="../comments/comment12.xml"/><Relationship Id="rId5" Type="http://schemas.microsoft.com/office/2007/relationships/hdphoto" Target="../media/hdphoto4.wdp"/><Relationship Id="rId10" Type="http://schemas.openxmlformats.org/officeDocument/2006/relationships/image" Target="../media/image5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omments" Target="../comments/comment13.xml"/><Relationship Id="rId5" Type="http://schemas.microsoft.com/office/2007/relationships/hdphoto" Target="../media/hdphoto4.wdp"/><Relationship Id="rId10" Type="http://schemas.openxmlformats.org/officeDocument/2006/relationships/image" Target="../media/image5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omments" Target="../comments/comment14.xml"/><Relationship Id="rId5" Type="http://schemas.microsoft.com/office/2007/relationships/hdphoto" Target="../media/hdphoto4.wdp"/><Relationship Id="rId10" Type="http://schemas.openxmlformats.org/officeDocument/2006/relationships/image" Target="../media/image5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9.png"/><Relationship Id="rId18" Type="http://schemas.openxmlformats.org/officeDocument/2006/relationships/image" Target="../media/image23.png"/><Relationship Id="rId3" Type="http://schemas.openxmlformats.org/officeDocument/2006/relationships/image" Target="../media/image10.jpeg"/><Relationship Id="rId21" Type="http://schemas.openxmlformats.org/officeDocument/2006/relationships/image" Target="../media/image9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7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11" Type="http://schemas.openxmlformats.org/officeDocument/2006/relationships/image" Target="../media/image17.png"/><Relationship Id="rId5" Type="http://schemas.openxmlformats.org/officeDocument/2006/relationships/image" Target="../media/image12.jpeg"/><Relationship Id="rId15" Type="http://schemas.openxmlformats.org/officeDocument/2006/relationships/image" Target="../media/image21.png"/><Relationship Id="rId10" Type="http://schemas.openxmlformats.org/officeDocument/2006/relationships/image" Target="../media/image6.png"/><Relationship Id="rId19" Type="http://schemas.openxmlformats.org/officeDocument/2006/relationships/image" Target="../media/image24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omments" Target="../comments/comment15.xml"/><Relationship Id="rId5" Type="http://schemas.microsoft.com/office/2007/relationships/hdphoto" Target="../media/hdphoto4.wdp"/><Relationship Id="rId10" Type="http://schemas.openxmlformats.org/officeDocument/2006/relationships/image" Target="../media/image5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omments" Target="../comments/comment16.xml"/><Relationship Id="rId5" Type="http://schemas.microsoft.com/office/2007/relationships/hdphoto" Target="../media/hdphoto4.wdp"/><Relationship Id="rId10" Type="http://schemas.openxmlformats.org/officeDocument/2006/relationships/image" Target="../media/image5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12" Type="http://schemas.microsoft.com/office/2007/relationships/hdphoto" Target="../media/hdphoto3.wdp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12" Type="http://schemas.microsoft.com/office/2007/relationships/hdphoto" Target="../media/hdphoto3.wdp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2.xml"/><Relationship Id="rId5" Type="http://schemas.openxmlformats.org/officeDocument/2006/relationships/image" Target="../media/image30.png"/><Relationship Id="rId4" Type="http://schemas.openxmlformats.org/officeDocument/2006/relationships/customXml" Target="../ink/ink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upload.wikimedia.org/wikipedia/commons/thumb/1/18/GitLab_Logo.svg/1200px-GitLab_Logo.svg.png" TargetMode="External"/><Relationship Id="rId3" Type="http://schemas.openxmlformats.org/officeDocument/2006/relationships/hyperlink" Target="https://www.iconexperience.com/" TargetMode="External"/><Relationship Id="rId7" Type="http://schemas.openxmlformats.org/officeDocument/2006/relationships/hyperlink" Target="https://lh3.googleusercontent.com/dSDutSmwU9LMJDCs9PaJI1JjXQthi8IDNRHPviI1NzocGTwuWC-PTAF6QiagTcGF0A=w300" TargetMode="External"/><Relationship Id="rId2" Type="http://schemas.openxmlformats.org/officeDocument/2006/relationships/hyperlink" Target="http://wfarm2.dataknet.com/static/resources/icons/set112/8cbf6bf1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h3.googleusercontent.com/UrY7BAZ-XfXGpfkeWg0zCCeo-7ras4DCoRalC_WXXWTK9q5b0Iw7B0YQMsVxZaNB7DM=w300" TargetMode="External"/><Relationship Id="rId11" Type="http://schemas.openxmlformats.org/officeDocument/2006/relationships/hyperlink" Target="https://lh3.googleusercontent.com/Dq-mZ5mmdE6aFPeD61DNlVTwYSI75UwHBYDq_BxBZOMSzCBnQ5OCC4-LjfP42tDlyw=w300" TargetMode="External"/><Relationship Id="rId5" Type="http://schemas.openxmlformats.org/officeDocument/2006/relationships/hyperlink" Target="https://fthmb.tqn.com/jRaoLvoOhFQWEWmMmyiZRcL_NHg=/768x0/filters:no_upscale()/Outlook-icon-57f005363df78c690f62c7af.png" TargetMode="External"/><Relationship Id="rId10" Type="http://schemas.openxmlformats.org/officeDocument/2006/relationships/hyperlink" Target="https://lh3.googleusercontent.com/z7oKSvTI-2ynS5bHggIctR9GVkS8sGKqpDlfCvgxLo0du7Az00u6XpJ0LLyvzBusW-Jd=w300" TargetMode="External"/><Relationship Id="rId4" Type="http://schemas.openxmlformats.org/officeDocument/2006/relationships/hyperlink" Target="https://upload.wikimedia.org/wikipedia/commons/thumb/4/45/New_Logo_Gmail.svg/1200px-New_Logo_Gmail.svg.png" TargetMode="External"/><Relationship Id="rId9" Type="http://schemas.openxmlformats.org/officeDocument/2006/relationships/hyperlink" Target="https://assets-cdn.github.com/images/modules/open_graph/github-mark.png" TargetMode="Externa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p-1581266/?no_redirect" TargetMode="External"/><Relationship Id="rId3" Type="http://schemas.openxmlformats.org/officeDocument/2006/relationships/hyperlink" Target="https://logos-download.com/wp-content/uploads/2016/10/GMX_logo_blue.png" TargetMode="External"/><Relationship Id="rId7" Type="http://schemas.openxmlformats.org/officeDocument/2006/relationships/hyperlink" Target="https://www.facebook.com/images/fb_icon_325x325.png" TargetMode="External"/><Relationship Id="rId12" Type="http://schemas.openxmlformats.org/officeDocument/2006/relationships/hyperlink" Target="http://logodatabases.com/wp-content/uploads/2012/03/deutsche-bank.jpg" TargetMode="External"/><Relationship Id="rId2" Type="http://schemas.openxmlformats.org/officeDocument/2006/relationships/hyperlink" Target="http://www.horizont.net/news/media/2/Web-hat-es-nic-gescha-Unddu-zu-ein-erfolgreic-Por--16438.jpe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pload.wikimedia.org/wikipedia/de/thumb/9/9f/Twitter_bird_logo_2012.svg/1200px-Twitter_bird_logo_2012.svg.png" TargetMode="External"/><Relationship Id="rId11" Type="http://schemas.openxmlformats.org/officeDocument/2006/relationships/hyperlink" Target="http://millionmedia.com/wp-content/uploads/2014/11/deezer-logo-circle.png" TargetMode="External"/><Relationship Id="rId5" Type="http://schemas.openxmlformats.org/officeDocument/2006/relationships/hyperlink" Target="https://d1x0mwiac2rqwt.cloudfront.net/bab0a0c4b1c3135a24bd0518417b66e3/as/logo_todoist_schema.png" TargetMode="External"/><Relationship Id="rId10" Type="http://schemas.openxmlformats.org/officeDocument/2006/relationships/hyperlink" Target="https://upload.wikimedia.org/wikipedia/commons/thumb/a/ab/Volksbank_Logo.svg/1000px-Volksbank_Logo.svg.png" TargetMode="External"/><Relationship Id="rId4" Type="http://schemas.openxmlformats.org/officeDocument/2006/relationships/hyperlink" Target="https://tradingeducationblogs.com/wp-content/uploads/2017/03/snapchat-logo.png" TargetMode="External"/><Relationship Id="rId9" Type="http://schemas.openxmlformats.org/officeDocument/2006/relationships/hyperlink" Target="https://upload.wikimedia.org/wikipedia/commons/thumb/8/83/Sparkasse.svg/2000px-Sparkasse.svg.png" TargetMode="Externa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assword-authenticated_key_agreement" TargetMode="External"/><Relationship Id="rId3" Type="http://schemas.openxmlformats.org/officeDocument/2006/relationships/hyperlink" Target="https://arstechnica.com/information-technology/2013/11/" TargetMode="External"/><Relationship Id="rId7" Type="http://schemas.openxmlformats.org/officeDocument/2006/relationships/hyperlink" Target="https://de.wikipedia.org/wiki/Zero-Knowledge-Beweis" TargetMode="External"/><Relationship Id="rId2" Type="http://schemas.openxmlformats.org/officeDocument/2006/relationships/hyperlink" Target="http://www.itwissen.info/Mehrbenutzersystem-multi-user-system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ackstation.net/hashing-security.htm" TargetMode="External"/><Relationship Id="rId5" Type="http://schemas.openxmlformats.org/officeDocument/2006/relationships/hyperlink" Target="https://www.reuters.com/article/us-adobe-cyberattack/" TargetMode="External"/><Relationship Id="rId10" Type="http://schemas.openxmlformats.org/officeDocument/2006/relationships/hyperlink" Target="https://budickda.gitbooks.io/commitment-schemes/content/chapter3.html" TargetMode="External"/><Relationship Id="rId4" Type="http://schemas.openxmlformats.org/officeDocument/2006/relationships/hyperlink" Target="https://techcrunch.com/2009/12/14/rockyou-hack" TargetMode="External"/><Relationship Id="rId9" Type="http://schemas.openxmlformats.org/officeDocument/2006/relationships/hyperlink" Target="http://ieeexplore.ieee.org/document/7450662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3.xml"/><Relationship Id="rId5" Type="http://schemas.openxmlformats.org/officeDocument/2006/relationships/image" Target="../media/image30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4.xml"/><Relationship Id="rId5" Type="http://schemas.openxmlformats.org/officeDocument/2006/relationships/image" Target="../media/image30.png"/><Relationship Id="rId4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omments" Target="../comments/comment5.xml"/><Relationship Id="rId5" Type="http://schemas.microsoft.com/office/2007/relationships/hdphoto" Target="../media/hdphoto4.wdp"/><Relationship Id="rId10" Type="http://schemas.openxmlformats.org/officeDocument/2006/relationships/image" Target="../media/image5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6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C1FE138-7E0D-480A-B7EF-0A4D4DEDB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55A3-D050-4512-A2B7-3FAE9AAB8B27}" type="datetime1">
              <a:rPr lang="de-DE" smtClean="0"/>
              <a:t>03.01.2018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41CE1E2-43CA-4004-B91D-553B19696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Johannes Strauß &amp; Lukas Justen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99A0FF52-9AD2-42D2-85FD-A70F99925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0" y="4455620"/>
            <a:ext cx="10135299" cy="1143000"/>
          </a:xfrm>
        </p:spPr>
        <p:txBody>
          <a:bodyPr>
            <a:normAutofit/>
          </a:bodyPr>
          <a:lstStyle/>
          <a:p>
            <a:r>
              <a:rPr lang="en-US" sz="2000" dirty="0"/>
              <a:t>Blind Password Registration for Two-</a:t>
            </a:r>
            <a:r>
              <a:rPr lang="en-US" sz="2000" dirty="0" err="1"/>
              <a:t>ServeR</a:t>
            </a:r>
            <a:r>
              <a:rPr lang="en-US" sz="2000" dirty="0"/>
              <a:t> </a:t>
            </a:r>
            <a:r>
              <a:rPr lang="de-DE" sz="2000" dirty="0"/>
              <a:t>Password </a:t>
            </a:r>
            <a:r>
              <a:rPr lang="de-DE" sz="2000" dirty="0" err="1"/>
              <a:t>Authenticated</a:t>
            </a:r>
            <a:r>
              <a:rPr lang="de-DE" sz="2000" dirty="0"/>
              <a:t> Key Exchange and Secret Sharing </a:t>
            </a:r>
            <a:r>
              <a:rPr lang="de-DE" sz="2000" dirty="0" err="1"/>
              <a:t>Protocols</a:t>
            </a:r>
            <a:endParaRPr lang="de-DE" sz="20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768745-4504-4529-A808-E5485469A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58818EE-AA18-49F5-BDEE-89D4772B1F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2BPR</a:t>
            </a:r>
          </a:p>
        </p:txBody>
      </p:sp>
      <p:pic>
        <p:nvPicPr>
          <p:cNvPr id="28" name="Picture 18" descr="https://www.iconexperience.com/_img/g_collection_png/standard/512x512/server_network.png">
            <a:extLst>
              <a:ext uri="{FF2B5EF4-FFF2-40B4-BE49-F238E27FC236}">
                <a16:creationId xmlns:a16="http://schemas.microsoft.com/office/drawing/2014/main" id="{8BE0ACF0-F8F8-4FDE-8D47-4C65C82D5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735" y="2052964"/>
            <a:ext cx="1642175" cy="188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2" descr="https://www.iconexperience.com/_img/g_collection_png/standard/256x256/key2.png">
            <a:extLst>
              <a:ext uri="{FF2B5EF4-FFF2-40B4-BE49-F238E27FC236}">
                <a16:creationId xmlns:a16="http://schemas.microsoft.com/office/drawing/2014/main" id="{ACD39A28-A423-41BC-9D46-91D805A83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734" b="89844" l="9766" r="97266">
                        <a14:foregroundMark x1="90234" y1="25781" x2="91016" y2="34766"/>
                        <a14:foregroundMark x1="92578" y1="27734" x2="96484" y2="37109"/>
                        <a14:foregroundMark x1="97266" y1="32031" x2="89453" y2="39844"/>
                        <a14:foregroundMark x1="79297" y1="12500" x2="55078" y2="16797"/>
                        <a14:foregroundMark x1="58594" y1="14453" x2="71875" y2="10938"/>
                        <a14:foregroundMark x1="56250" y1="12891" x2="73438" y2="27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58071" y="2400330"/>
            <a:ext cx="786626" cy="980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8" descr="https://www.iconexperience.com/_img/g_collection_png/standard/512x512/server_network.png">
            <a:extLst>
              <a:ext uri="{FF2B5EF4-FFF2-40B4-BE49-F238E27FC236}">
                <a16:creationId xmlns:a16="http://schemas.microsoft.com/office/drawing/2014/main" id="{B10E9F67-1A9C-41F8-967A-A6166BAC7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3927" y="2035965"/>
            <a:ext cx="1642175" cy="18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4" descr="https://www.iconexperience.com/_img/g_collection_png/standard/256x256/key.png">
            <a:extLst>
              <a:ext uri="{FF2B5EF4-FFF2-40B4-BE49-F238E27FC236}">
                <a16:creationId xmlns:a16="http://schemas.microsoft.com/office/drawing/2014/main" id="{A23AA6E9-F6C0-4212-919E-61BB539FF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344" b="99609" l="391" r="98438">
                        <a14:foregroundMark x1="59375" y1="9766" x2="84766" y2="5859"/>
                        <a14:foregroundMark x1="87500" y1="8984" x2="87500" y2="14063"/>
                        <a14:foregroundMark x1="86719" y1="33203" x2="88281" y2="33984"/>
                        <a14:foregroundMark x1="89453" y1="14844" x2="92050" y2="16900"/>
                        <a14:foregroundMark x1="81250" y1="8203" x2="60938" y2="2344"/>
                        <a14:foregroundMark x1="10938" y1="76953" x2="17969" y2="87891"/>
                        <a14:foregroundMark x1="19531" y1="86328" x2="391" y2="86328"/>
                        <a14:foregroundMark x1="19531" y1="84375" x2="19531" y2="92188"/>
                        <a14:foregroundMark x1="24219" y1="89453" x2="23047" y2="94531"/>
                        <a14:foregroundMark x1="25781" y1="92969" x2="29297" y2="99609"/>
                        <a14:backgroundMark x1="96875" y1="16406" x2="98438" y2="316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269539" y="2507990"/>
            <a:ext cx="720795" cy="76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73BB1B9B-436B-4EB5-BA6E-DB2CC02F7AD1}"/>
              </a:ext>
            </a:extLst>
          </p:cNvPr>
          <p:cNvCxnSpPr>
            <a:cxnSpLocks/>
          </p:cNvCxnSpPr>
          <p:nvPr/>
        </p:nvCxnSpPr>
        <p:spPr>
          <a:xfrm flipV="1">
            <a:off x="7474857" y="2863218"/>
            <a:ext cx="2191657" cy="8237"/>
          </a:xfrm>
          <a:prstGeom prst="straightConnector1">
            <a:avLst/>
          </a:prstGeom>
          <a:ln w="101600">
            <a:solidFill>
              <a:srgbClr val="2B729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6" descr="https://www.iconexperience.com/_img/g_collection_png/standard/256x256/passport.png">
            <a:extLst>
              <a:ext uri="{FF2B5EF4-FFF2-40B4-BE49-F238E27FC236}">
                <a16:creationId xmlns:a16="http://schemas.microsoft.com/office/drawing/2014/main" id="{704DBF7B-2D5E-4E3D-AFCF-8EA17BAB3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080" y="1833184"/>
            <a:ext cx="797744" cy="91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F39943D1-6FAE-49E0-88D2-31E9AB26EAC1}"/>
              </a:ext>
            </a:extLst>
          </p:cNvPr>
          <p:cNvGrpSpPr/>
          <p:nvPr/>
        </p:nvGrpSpPr>
        <p:grpSpPr>
          <a:xfrm>
            <a:off x="8716437" y="1872504"/>
            <a:ext cx="441051" cy="449956"/>
            <a:chOff x="2975429" y="2177144"/>
            <a:chExt cx="420914" cy="411446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B86705E0-6D4B-4610-942F-C8E682F1A316}"/>
                </a:ext>
              </a:extLst>
            </p:cNvPr>
            <p:cNvSpPr/>
            <p:nvPr/>
          </p:nvSpPr>
          <p:spPr>
            <a:xfrm>
              <a:off x="2975429" y="2177144"/>
              <a:ext cx="420914" cy="411446"/>
            </a:xfrm>
            <a:prstGeom prst="ellipse">
              <a:avLst/>
            </a:prstGeom>
            <a:solidFill>
              <a:srgbClr val="6AC018"/>
            </a:solidFill>
            <a:ln>
              <a:solidFill>
                <a:srgbClr val="6AC0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aseline="-25000" dirty="0"/>
            </a:p>
          </p:txBody>
        </p: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DF568F5F-C9E9-42D2-9012-8D9671897D71}"/>
                </a:ext>
              </a:extLst>
            </p:cNvPr>
            <p:cNvGrpSpPr/>
            <p:nvPr/>
          </p:nvGrpSpPr>
          <p:grpSpPr>
            <a:xfrm rot="12970512" flipH="1">
              <a:off x="3125567" y="2263555"/>
              <a:ext cx="120638" cy="214811"/>
              <a:chOff x="3663321" y="2076290"/>
              <a:chExt cx="375279" cy="357349"/>
            </a:xfrm>
          </p:grpSpPr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0EA7507F-2F2E-437F-8F91-8EEBD75B2BB6}"/>
                  </a:ext>
                </a:extLst>
              </p:cNvPr>
              <p:cNvSpPr/>
              <p:nvPr/>
            </p:nvSpPr>
            <p:spPr>
              <a:xfrm rot="10800000">
                <a:off x="3663321" y="2076290"/>
                <a:ext cx="373671" cy="760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57DB9806-CA76-40EE-91B3-BCE0E86B0625}"/>
                  </a:ext>
                </a:extLst>
              </p:cNvPr>
              <p:cNvSpPr/>
              <p:nvPr/>
            </p:nvSpPr>
            <p:spPr>
              <a:xfrm rot="10800000">
                <a:off x="3896378" y="2076451"/>
                <a:ext cx="142222" cy="3571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09E56D57-842B-461F-8B57-F32B1E6F48C0}"/>
              </a:ext>
            </a:extLst>
          </p:cNvPr>
          <p:cNvSpPr txBox="1"/>
          <p:nvPr/>
        </p:nvSpPr>
        <p:spPr>
          <a:xfrm flipH="1">
            <a:off x="1097280" y="5149517"/>
            <a:ext cx="471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chemeClr val="tx2"/>
                </a:solidFill>
                <a:latin typeface="+mj-lt"/>
              </a:rPr>
              <a:t>Franziskus Kiefer &amp; Mark </a:t>
            </a:r>
            <a:r>
              <a:rPr lang="de-DE" i="1" dirty="0" err="1">
                <a:solidFill>
                  <a:schemeClr val="tx2"/>
                </a:solidFill>
                <a:latin typeface="+mj-lt"/>
              </a:rPr>
              <a:t>Manulis</a:t>
            </a:r>
            <a:endParaRPr lang="de-DE" i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7146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DF0330C-7CC3-487E-BD09-DF7EEE1C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122" y="1678317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Hintergrund</a:t>
            </a:r>
          </a:p>
          <a:p>
            <a:pPr>
              <a:lnSpc>
                <a:spcPct val="150000"/>
              </a:lnSpc>
            </a:pPr>
            <a:r>
              <a:rPr lang="de-DE" dirty="0"/>
              <a:t>Motivation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Begriffe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Protokoll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Sicherheitsanalyse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Fazit</a:t>
            </a:r>
          </a:p>
          <a:p>
            <a:pPr>
              <a:lnSpc>
                <a:spcPct val="150000"/>
              </a:lnSpc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B56B34-12ED-4356-B12E-F9C0BA42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03.01.2018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6891DF-BC6B-4255-B042-C2EEE5CD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C0C543-AAB2-4DB7-95C6-5C7895B82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1BC0A14-67FD-48B9-8C0D-170778BD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78D796E6-E23C-43C5-BC6D-64120326773B}"/>
              </a:ext>
            </a:extLst>
          </p:cNvPr>
          <p:cNvGrpSpPr/>
          <p:nvPr/>
        </p:nvGrpSpPr>
        <p:grpSpPr>
          <a:xfrm>
            <a:off x="5577840" y="2606672"/>
            <a:ext cx="5058031" cy="2882348"/>
            <a:chOff x="6151025" y="2416172"/>
            <a:chExt cx="5058031" cy="2882348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CBE2C56E-58B3-4136-B79A-9D8A75D5D887}"/>
                </a:ext>
              </a:extLst>
            </p:cNvPr>
            <p:cNvGrpSpPr/>
            <p:nvPr/>
          </p:nvGrpSpPr>
          <p:grpSpPr>
            <a:xfrm rot="1338305">
              <a:off x="6151025" y="2416172"/>
              <a:ext cx="5058031" cy="2062034"/>
              <a:chOff x="5958071" y="1872504"/>
              <a:chExt cx="5058031" cy="2062034"/>
            </a:xfrm>
          </p:grpSpPr>
          <p:pic>
            <p:nvPicPr>
              <p:cNvPr id="14" name="Picture 26" descr="https://www.iconexperience.com/_img/g_collection_png/standard/256x256/passport.png">
                <a:extLst>
                  <a:ext uri="{FF2B5EF4-FFF2-40B4-BE49-F238E27FC236}">
                    <a16:creationId xmlns:a16="http://schemas.microsoft.com/office/drawing/2014/main" id="{9B55BF52-490F-4D38-84AA-475032627C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860784">
                <a:off x="8160736" y="1949230"/>
                <a:ext cx="797744" cy="914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9872B037-1040-4DBB-89BF-98CC49B477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31735" y="2052964"/>
                <a:ext cx="1642175" cy="18815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A0D326A2-32A6-4AF9-AA00-9FCE4E3489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2734" b="89844" l="9766" r="97266">
                            <a14:foregroundMark x1="90234" y1="25781" x2="91016" y2="34766"/>
                            <a14:foregroundMark x1="92578" y1="27734" x2="96484" y2="37109"/>
                            <a14:foregroundMark x1="97266" y1="32031" x2="89453" y2="39844"/>
                            <a14:foregroundMark x1="79297" y1="12500" x2="55078" y2="16797"/>
                            <a14:foregroundMark x1="58594" y1="14453" x2="71875" y2="10938"/>
                            <a14:foregroundMark x1="56250" y1="12891" x2="73438" y2="273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58071" y="2400330"/>
                <a:ext cx="786626" cy="9806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58B7BDE4-C102-4EC7-A476-E661875254A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73927" y="2035965"/>
                <a:ext cx="1642175" cy="18815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F5EFDC03-27C0-4430-B37C-4F21AEF483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2344" b="99609" l="391" r="98438">
                            <a14:foregroundMark x1="59375" y1="9766" x2="84766" y2="5859"/>
                            <a14:foregroundMark x1="87500" y1="8984" x2="87500" y2="14063"/>
                            <a14:foregroundMark x1="86719" y1="33203" x2="88281" y2="33984"/>
                            <a14:foregroundMark x1="89453" y1="14844" x2="92050" y2="16900"/>
                            <a14:foregroundMark x1="81250" y1="8203" x2="60938" y2="2344"/>
                            <a14:foregroundMark x1="10938" y1="76953" x2="17969" y2="87891"/>
                            <a14:foregroundMark x1="19531" y1="86328" x2="391" y2="86328"/>
                            <a14:foregroundMark x1="19531" y1="84375" x2="19531" y2="92188"/>
                            <a14:foregroundMark x1="24219" y1="89453" x2="23047" y2="94531"/>
                            <a14:foregroundMark x1="25781" y1="92969" x2="29297" y2="99609"/>
                            <a14:backgroundMark x1="96875" y1="16406" x2="98438" y2="3164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0269539" y="2507990"/>
                <a:ext cx="720795" cy="7653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30560707-720B-4208-B9DA-600A049CF0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74857" y="2863218"/>
                <a:ext cx="2191657" cy="8237"/>
              </a:xfrm>
              <a:prstGeom prst="straightConnector1">
                <a:avLst/>
              </a:prstGeom>
              <a:ln w="101600">
                <a:solidFill>
                  <a:srgbClr val="2B7299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E6B7BE8F-DDCE-4AA6-886B-38C6FBAC9BC3}"/>
                  </a:ext>
                </a:extLst>
              </p:cNvPr>
              <p:cNvGrpSpPr/>
              <p:nvPr/>
            </p:nvGrpSpPr>
            <p:grpSpPr>
              <a:xfrm>
                <a:off x="8716437" y="1872504"/>
                <a:ext cx="441051" cy="449956"/>
                <a:chOff x="2975429" y="2177144"/>
                <a:chExt cx="420914" cy="411446"/>
              </a:xfrm>
            </p:grpSpPr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8C8FF36B-6ADB-4755-A4EE-BC88351F39C5}"/>
                    </a:ext>
                  </a:extLst>
                </p:cNvPr>
                <p:cNvSpPr/>
                <p:nvPr/>
              </p:nvSpPr>
              <p:spPr>
                <a:xfrm>
                  <a:off x="2975429" y="2177144"/>
                  <a:ext cx="420914" cy="411446"/>
                </a:xfrm>
                <a:prstGeom prst="ellipse">
                  <a:avLst/>
                </a:prstGeom>
                <a:solidFill>
                  <a:srgbClr val="6AC018"/>
                </a:solidFill>
                <a:ln>
                  <a:solidFill>
                    <a:srgbClr val="6AC01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aseline="-25000" dirty="0"/>
                </a:p>
              </p:txBody>
            </p:sp>
            <p:grpSp>
              <p:nvGrpSpPr>
                <p:cNvPr id="22" name="Gruppieren 21">
                  <a:extLst>
                    <a:ext uri="{FF2B5EF4-FFF2-40B4-BE49-F238E27FC236}">
                      <a16:creationId xmlns:a16="http://schemas.microsoft.com/office/drawing/2014/main" id="{1B0BAECE-E134-44C6-837B-A80E32930005}"/>
                    </a:ext>
                  </a:extLst>
                </p:cNvPr>
                <p:cNvGrpSpPr/>
                <p:nvPr/>
              </p:nvGrpSpPr>
              <p:grpSpPr>
                <a:xfrm rot="12970512" flipH="1">
                  <a:off x="3125567" y="2263555"/>
                  <a:ext cx="120638" cy="214811"/>
                  <a:chOff x="3663321" y="2076290"/>
                  <a:chExt cx="375279" cy="357349"/>
                </a:xfrm>
              </p:grpSpPr>
              <p:sp>
                <p:nvSpPr>
                  <p:cNvPr id="23" name="Rechteck 22">
                    <a:extLst>
                      <a:ext uri="{FF2B5EF4-FFF2-40B4-BE49-F238E27FC236}">
                        <a16:creationId xmlns:a16="http://schemas.microsoft.com/office/drawing/2014/main" id="{A615502E-801C-45D7-B991-0234AE2241D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663321" y="2076290"/>
                    <a:ext cx="373671" cy="7605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32B23595-B108-4C0D-89A0-FCDDF31ED10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896378" y="2076451"/>
                    <a:ext cx="142222" cy="3571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</p:grpSp>
        <p:pic>
          <p:nvPicPr>
            <p:cNvPr id="9" name="Picture 8" descr="https://lh3.googleusercontent.com/UrY7BAZ-XfXGpfkeWg0zCCeo-7ras4DCoRalC_WXXWTK9q5b0Iw7B0YQMsVxZaNB7DM=w300">
              <a:extLst>
                <a:ext uri="{FF2B5EF4-FFF2-40B4-BE49-F238E27FC236}">
                  <a16:creationId xmlns:a16="http://schemas.microsoft.com/office/drawing/2014/main" id="{4597F3A6-412F-41EC-8058-2637A0F6B9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1515" y="3589896"/>
              <a:ext cx="1200919" cy="1200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https://upload.wikimedia.org/wikipedia/commons/thumb/1/18/GitLab_Logo.svg/1200px-GitLab_Logo.svg.png">
              <a:extLst>
                <a:ext uri="{FF2B5EF4-FFF2-40B4-BE49-F238E27FC236}">
                  <a16:creationId xmlns:a16="http://schemas.microsoft.com/office/drawing/2014/main" id="{5F468D46-3C5C-455C-A95E-111EE7834A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9368" y="3357607"/>
              <a:ext cx="1020153" cy="942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https://www.iconexperience.com/_img/g_collection_png/standard/512x512/criminal.png">
              <a:extLst>
                <a:ext uri="{FF2B5EF4-FFF2-40B4-BE49-F238E27FC236}">
                  <a16:creationId xmlns:a16="http://schemas.microsoft.com/office/drawing/2014/main" id="{B08C7069-3557-4D06-BB74-7D90ACAAF0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2734" b="96875" l="9961" r="89844">
                          <a14:foregroundMark x1="41406" y1="59961" x2="27930" y2="96875"/>
                          <a14:foregroundMark x1="27930" y1="96875" x2="53125" y2="66406"/>
                          <a14:foregroundMark x1="53125" y1="66406" x2="53125" y2="65820"/>
                          <a14:foregroundMark x1="37500" y1="12891" x2="65820" y2="14844"/>
                          <a14:foregroundMark x1="65820" y1="10938" x2="74805" y2="11914"/>
                          <a14:foregroundMark x1="69922" y1="12891" x2="66797" y2="10938"/>
                          <a14:foregroundMark x1="40625" y1="4297" x2="67188" y2="9375"/>
                          <a14:foregroundMark x1="55273" y1="2734" x2="54883" y2="54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2339" y="3972580"/>
              <a:ext cx="1276651" cy="1276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Verbotsymbol 11">
              <a:extLst>
                <a:ext uri="{FF2B5EF4-FFF2-40B4-BE49-F238E27FC236}">
                  <a16:creationId xmlns:a16="http://schemas.microsoft.com/office/drawing/2014/main" id="{9AA38D40-AF0D-4473-BC5C-107A0A5FA99F}"/>
                </a:ext>
              </a:extLst>
            </p:cNvPr>
            <p:cNvSpPr/>
            <p:nvPr/>
          </p:nvSpPr>
          <p:spPr>
            <a:xfrm>
              <a:off x="8623464" y="3937044"/>
              <a:ext cx="1383229" cy="1361476"/>
            </a:xfrm>
            <a:prstGeom prst="noSmoking">
              <a:avLst>
                <a:gd name="adj" fmla="val 1186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pic>
          <p:nvPicPr>
            <p:cNvPr id="13" name="Picture 22" descr="https://upload.wikimedia.org/wikipedia/de/thumb/9/9f/Twitter_bird_logo_2012.svg/1200px-Twitter_bird_logo_2012.svg.png">
              <a:extLst>
                <a:ext uri="{FF2B5EF4-FFF2-40B4-BE49-F238E27FC236}">
                  <a16:creationId xmlns:a16="http://schemas.microsoft.com/office/drawing/2014/main" id="{310209C8-D468-401F-9157-0F43951A6D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4426" y="4276256"/>
              <a:ext cx="1145724" cy="931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32720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8C0BF2-51C5-453F-89C4-D3E80182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03.01.2018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35CD7B-FF83-424F-A6A1-6CD5D741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3FB034-D2C9-4C51-9FA1-F0B06555E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125A8AE-A4AC-4A92-B76A-F0532B57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grpSp>
        <p:nvGrpSpPr>
          <p:cNvPr id="2055" name="Gruppieren 2054">
            <a:extLst>
              <a:ext uri="{FF2B5EF4-FFF2-40B4-BE49-F238E27FC236}">
                <a16:creationId xmlns:a16="http://schemas.microsoft.com/office/drawing/2014/main" id="{A6FC1B50-14B9-4142-97F7-8A46BCA7B1B4}"/>
              </a:ext>
            </a:extLst>
          </p:cNvPr>
          <p:cNvGrpSpPr/>
          <p:nvPr/>
        </p:nvGrpSpPr>
        <p:grpSpPr>
          <a:xfrm>
            <a:off x="1482090" y="1648828"/>
            <a:ext cx="8479490" cy="4414285"/>
            <a:chOff x="1516734" y="1593841"/>
            <a:chExt cx="8479490" cy="4414285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ED6D19C6-7229-45C1-87D5-4FA7C9B194F9}"/>
                </a:ext>
              </a:extLst>
            </p:cNvPr>
            <p:cNvGrpSpPr/>
            <p:nvPr/>
          </p:nvGrpSpPr>
          <p:grpSpPr>
            <a:xfrm>
              <a:off x="1516734" y="2634885"/>
              <a:ext cx="2396971" cy="2172711"/>
              <a:chOff x="1542945" y="3100004"/>
              <a:chExt cx="2396971" cy="2172711"/>
            </a:xfrm>
          </p:grpSpPr>
          <p:pic>
            <p:nvPicPr>
              <p:cNvPr id="2060" name="Picture 12" descr="https://www.iconexperience.com/_img/g_collection_png/standard/512x512/person.png">
                <a:extLst>
                  <a:ext uri="{FF2B5EF4-FFF2-40B4-BE49-F238E27FC236}">
                    <a16:creationId xmlns:a16="http://schemas.microsoft.com/office/drawing/2014/main" id="{9B0DB491-DF23-43BC-A15C-C0723A0001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2945" y="3100004"/>
                <a:ext cx="2172711" cy="21727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 descr="https://www.iconexperience.com/_img/g_collection_png/standard/512x512/workstation.png">
                <a:extLst>
                  <a:ext uri="{FF2B5EF4-FFF2-40B4-BE49-F238E27FC236}">
                    <a16:creationId xmlns:a16="http://schemas.microsoft.com/office/drawing/2014/main" id="{3E0D855A-5C37-4845-8533-E73059FF2B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961" b="94141" l="1172" r="95703">
                            <a14:foregroundMark x1="68359" y1="35938" x2="28320" y2="33203"/>
                            <a14:foregroundMark x1="28320" y1="33203" x2="4297" y2="65234"/>
                            <a14:foregroundMark x1="4297" y1="65234" x2="35547" y2="91406"/>
                            <a14:foregroundMark x1="35547" y1="91406" x2="49023" y2="84570"/>
                            <a14:foregroundMark x1="10938" y1="28906" x2="9180" y2="68945"/>
                            <a14:foregroundMark x1="9180" y1="68945" x2="9766" y2="35156"/>
                            <a14:foregroundMark x1="20898" y1="37109" x2="12109" y2="76953"/>
                            <a14:foregroundMark x1="12109" y1="76953" x2="48438" y2="59570"/>
                            <a14:foregroundMark x1="48438" y1="59570" x2="17773" y2="43555"/>
                            <a14:foregroundMark x1="10547" y1="31250" x2="1172" y2="70703"/>
                            <a14:foregroundMark x1="1172" y1="70703" x2="17773" y2="81836"/>
                            <a14:foregroundMark x1="32813" y1="83789" x2="56445" y2="91406"/>
                            <a14:foregroundMark x1="79492" y1="14258" x2="91992" y2="52734"/>
                            <a14:foregroundMark x1="91992" y1="52734" x2="89844" y2="92773"/>
                            <a14:foregroundMark x1="89844" y1="92773" x2="67188" y2="89844"/>
                            <a14:foregroundMark x1="88477" y1="16992" x2="91797" y2="92578"/>
                            <a14:foregroundMark x1="92969" y1="93750" x2="91797" y2="15039"/>
                            <a14:foregroundMark x1="91406" y1="16211" x2="92188" y2="93359"/>
                            <a14:foregroundMark x1="95313" y1="92969" x2="94141" y2="53320"/>
                            <a14:foregroundMark x1="94141" y1="53320" x2="92969" y2="93750"/>
                            <a14:foregroundMark x1="92969" y1="93750" x2="93359" y2="94141"/>
                            <a14:foregroundMark x1="92188" y1="15430" x2="97656" y2="58984"/>
                            <a14:foregroundMark x1="97656" y1="58984" x2="93164" y2="17969"/>
                            <a14:foregroundMark x1="93164" y1="17969" x2="95703" y2="312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5362" y="3827334"/>
                <a:ext cx="1314554" cy="1314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66" name="Picture 18" descr="https://www.iconexperience.com/_img/g_collection_png/standard/512x512/server_network.png">
              <a:extLst>
                <a:ext uri="{FF2B5EF4-FFF2-40B4-BE49-F238E27FC236}">
                  <a16:creationId xmlns:a16="http://schemas.microsoft.com/office/drawing/2014/main" id="{01C5434F-8C55-49A4-B514-02AFD3C6F8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4126" y="1593841"/>
              <a:ext cx="1596855" cy="1596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8" descr="https://www.iconexperience.com/_img/g_collection_png/standard/512x512/server_network.png">
              <a:extLst>
                <a:ext uri="{FF2B5EF4-FFF2-40B4-BE49-F238E27FC236}">
                  <a16:creationId xmlns:a16="http://schemas.microsoft.com/office/drawing/2014/main" id="{2581F778-E251-4A46-B731-E790E5FE11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4125" y="4411271"/>
              <a:ext cx="1596855" cy="1596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85DB8A14-784C-4959-BA5D-B8494FF0F049}"/>
                </a:ext>
              </a:extLst>
            </p:cNvPr>
            <p:cNvGrpSpPr/>
            <p:nvPr/>
          </p:nvGrpSpPr>
          <p:grpSpPr>
            <a:xfrm>
              <a:off x="4114585" y="2846519"/>
              <a:ext cx="1314554" cy="1961077"/>
              <a:chOff x="4300672" y="3327397"/>
              <a:chExt cx="1314554" cy="1961077"/>
            </a:xfrm>
          </p:grpSpPr>
          <p:pic>
            <p:nvPicPr>
              <p:cNvPr id="2068" name="Picture 20" descr="https://www.iconexperience.com/_img/g_collection_png/standard/256x256/keys.png">
                <a:extLst>
                  <a:ext uri="{FF2B5EF4-FFF2-40B4-BE49-F238E27FC236}">
                    <a16:creationId xmlns:a16="http://schemas.microsoft.com/office/drawing/2014/main" id="{7A21C46B-EB9C-474F-9116-AD16CEBCE9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6406" y="3789062"/>
                <a:ext cx="1103087" cy="11030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749EA42A-0EA3-4DCD-B557-2DF0E155FD43}"/>
                  </a:ext>
                </a:extLst>
              </p:cNvPr>
              <p:cNvSpPr/>
              <p:nvPr/>
            </p:nvSpPr>
            <p:spPr>
              <a:xfrm>
                <a:off x="4300672" y="4892149"/>
                <a:ext cx="1314554" cy="396325"/>
              </a:xfrm>
              <a:prstGeom prst="roundRect">
                <a:avLst/>
              </a:prstGeom>
              <a:solidFill>
                <a:srgbClr val="A7CD74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chemeClr val="accent6">
                        <a:lumMod val="50000"/>
                      </a:schemeClr>
                    </a:solidFill>
                  </a:rPr>
                  <a:t>Passwort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68AE14EE-DC09-41C0-A289-C87688DB754C}"/>
                  </a:ext>
                </a:extLst>
              </p:cNvPr>
              <p:cNvSpPr txBox="1"/>
              <p:nvPr/>
            </p:nvSpPr>
            <p:spPr>
              <a:xfrm>
                <a:off x="4555107" y="3327397"/>
                <a:ext cx="8889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b="1" dirty="0"/>
                  <a:t>(A, B)</a:t>
                </a:r>
              </a:p>
            </p:txBody>
          </p:sp>
        </p:grp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E77A326E-6045-4C7C-8F7A-B77524027D12}"/>
                </a:ext>
              </a:extLst>
            </p:cNvPr>
            <p:cNvCxnSpPr>
              <a:cxnSpLocks/>
              <a:stCxn id="2066" idx="1"/>
            </p:cNvCxnSpPr>
            <p:nvPr/>
          </p:nvCxnSpPr>
          <p:spPr>
            <a:xfrm flipH="1">
              <a:off x="5347189" y="2392269"/>
              <a:ext cx="2756937" cy="1260811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E7742571-A69D-4834-BB1F-BFE40FD2AAF8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5347189" y="4019492"/>
              <a:ext cx="2756936" cy="1190207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ABBF3630-AAF0-4635-AEC2-C0C17B290B9A}"/>
                </a:ext>
              </a:extLst>
            </p:cNvPr>
            <p:cNvSpPr txBox="1"/>
            <p:nvPr/>
          </p:nvSpPr>
          <p:spPr>
            <a:xfrm>
              <a:off x="6471245" y="4650366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/>
                <a:t>B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01487D65-C072-4CDB-9138-D4B4DD9D5C60}"/>
                </a:ext>
              </a:extLst>
            </p:cNvPr>
            <p:cNvSpPr txBox="1"/>
            <p:nvPr/>
          </p:nvSpPr>
          <p:spPr>
            <a:xfrm>
              <a:off x="6471245" y="2481384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/>
                <a:t>A</a:t>
              </a:r>
            </a:p>
          </p:txBody>
        </p:sp>
        <p:grpSp>
          <p:nvGrpSpPr>
            <p:cNvPr id="2051" name="Gruppieren 2050">
              <a:extLst>
                <a:ext uri="{FF2B5EF4-FFF2-40B4-BE49-F238E27FC236}">
                  <a16:creationId xmlns:a16="http://schemas.microsoft.com/office/drawing/2014/main" id="{1BB13ECD-9D12-4D85-B691-C5982C624152}"/>
                </a:ext>
              </a:extLst>
            </p:cNvPr>
            <p:cNvGrpSpPr/>
            <p:nvPr/>
          </p:nvGrpSpPr>
          <p:grpSpPr>
            <a:xfrm rot="12970512" flipH="1">
              <a:off x="9875586" y="3976567"/>
              <a:ext cx="120638" cy="214811"/>
              <a:chOff x="3663321" y="2076290"/>
              <a:chExt cx="375279" cy="357349"/>
            </a:xfrm>
          </p:grpSpPr>
          <p:sp>
            <p:nvSpPr>
              <p:cNvPr id="2048" name="Rechteck 2047">
                <a:extLst>
                  <a:ext uri="{FF2B5EF4-FFF2-40B4-BE49-F238E27FC236}">
                    <a16:creationId xmlns:a16="http://schemas.microsoft.com/office/drawing/2014/main" id="{EF6DD1B3-A639-4CF3-9CAF-FE97B0AEFE3B}"/>
                  </a:ext>
                </a:extLst>
              </p:cNvPr>
              <p:cNvSpPr/>
              <p:nvPr/>
            </p:nvSpPr>
            <p:spPr>
              <a:xfrm rot="10800000">
                <a:off x="3663321" y="2076290"/>
                <a:ext cx="373671" cy="760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49" name="Rechteck 2048">
                <a:extLst>
                  <a:ext uri="{FF2B5EF4-FFF2-40B4-BE49-F238E27FC236}">
                    <a16:creationId xmlns:a16="http://schemas.microsoft.com/office/drawing/2014/main" id="{E751BA28-5DEB-4DE1-B8AA-F5C47EC8AA34}"/>
                  </a:ext>
                </a:extLst>
              </p:cNvPr>
              <p:cNvSpPr/>
              <p:nvPr/>
            </p:nvSpPr>
            <p:spPr>
              <a:xfrm rot="10800000">
                <a:off x="3896378" y="2076451"/>
                <a:ext cx="142222" cy="3571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pic>
        <p:nvPicPr>
          <p:cNvPr id="33" name="Picture 20" descr="https://www.iconexperience.com/_img/g_collection_png/standard/256x256/keys.png">
            <a:extLst>
              <a:ext uri="{FF2B5EF4-FFF2-40B4-BE49-F238E27FC236}">
                <a16:creationId xmlns:a16="http://schemas.microsoft.com/office/drawing/2014/main" id="{4220E541-A133-4DB0-A56C-0DEEFE698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2969" l="9766" r="89844">
                        <a14:foregroundMark x1="82008" y1="18219" x2="85156" y2="18750"/>
                        <a14:foregroundMark x1="55078" y1="13672" x2="55924" y2="13815"/>
                        <a14:foregroundMark x1="83527" y1="13251" x2="84375" y2="15625"/>
                        <a14:foregroundMark x1="82422" y1="10156" x2="83316" y2="12660"/>
                        <a14:foregroundMark x1="56763" y1="15019" x2="46094" y2="16797"/>
                        <a14:foregroundMark x1="83594" y1="10547" x2="81545" y2="10888"/>
                        <a14:foregroundMark x1="77903" y1="7904" x2="57813" y2="0"/>
                        <a14:foregroundMark x1="81641" y1="9375" x2="78988" y2="8331"/>
                        <a14:foregroundMark x1="58594" y1="89453" x2="62891" y2="91406"/>
                        <a14:foregroundMark x1="58984" y1="92969" x2="55859" y2="92969"/>
                        <a14:backgroundMark x1="66797" y1="10938" x2="64063" y2="13672"/>
                        <a14:backgroundMark x1="73828" y1="14063" x2="76172" y2="20313"/>
                        <a14:backgroundMark x1="76563" y1="16797" x2="66406" y2="14844"/>
                        <a14:backgroundMark x1="77734" y1="12891" x2="73047" y2="10938"/>
                        <a14:backgroundMark x1="73047" y1="11719" x2="78516" y2="17188"/>
                        <a14:backgroundMark x1="67578" y1="16406" x2="61328" y2="14063"/>
                        <a14:backgroundMark x1="57813" y1="15625" x2="61719" y2="12109"/>
                        <a14:backgroundMark x1="60156" y1="16797" x2="61719" y2="16406"/>
                        <a14:backgroundMark x1="62109" y1="15234" x2="57813" y2="14063"/>
                        <a14:backgroundMark x1="65234" y1="13672" x2="56641" y2="148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528" y="3276640"/>
            <a:ext cx="697108" cy="60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0" descr="https://www.iconexperience.com/_img/g_collection_png/standard/256x256/keys.png">
            <a:extLst>
              <a:ext uri="{FF2B5EF4-FFF2-40B4-BE49-F238E27FC236}">
                <a16:creationId xmlns:a16="http://schemas.microsoft.com/office/drawing/2014/main" id="{0F9FCB72-CFC9-4184-A6A6-FFDD4F909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2969" l="9766" r="89844">
                        <a14:foregroundMark x1="82008" y1="18219" x2="85156" y2="18750"/>
                        <a14:foregroundMark x1="55078" y1="13672" x2="55924" y2="13815"/>
                        <a14:foregroundMark x1="83527" y1="13251" x2="84375" y2="15625"/>
                        <a14:foregroundMark x1="82422" y1="10156" x2="83316" y2="12660"/>
                        <a14:foregroundMark x1="56763" y1="15019" x2="46094" y2="16797"/>
                        <a14:foregroundMark x1="83594" y1="10547" x2="81545" y2="10888"/>
                        <a14:foregroundMark x1="77903" y1="7904" x2="57813" y2="0"/>
                        <a14:foregroundMark x1="81641" y1="9375" x2="78988" y2="8331"/>
                        <a14:foregroundMark x1="58594" y1="89453" x2="62891" y2="91406"/>
                        <a14:foregroundMark x1="58984" y1="92969" x2="55859" y2="92969"/>
                        <a14:backgroundMark x1="66797" y1="10938" x2="64063" y2="13672"/>
                        <a14:backgroundMark x1="73828" y1="14063" x2="76172" y2="20313"/>
                        <a14:backgroundMark x1="76563" y1="16797" x2="66406" y2="14844"/>
                        <a14:backgroundMark x1="77734" y1="12891" x2="73047" y2="10938"/>
                        <a14:backgroundMark x1="73047" y1="11719" x2="78516" y2="17188"/>
                        <a14:backgroundMark x1="67578" y1="16406" x2="61328" y2="14063"/>
                        <a14:backgroundMark x1="57813" y1="15625" x2="61719" y2="12109"/>
                        <a14:backgroundMark x1="60156" y1="16797" x2="61719" y2="16406"/>
                        <a14:backgroundMark x1="62109" y1="15234" x2="57813" y2="14063"/>
                        <a14:backgroundMark x1="65234" y1="13672" x2="56641" y2="148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472" y="3880331"/>
            <a:ext cx="697108" cy="60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https://www.iconexperience.com/_img/g_collection_png/standard/512x512/criminal.png">
            <a:extLst>
              <a:ext uri="{FF2B5EF4-FFF2-40B4-BE49-F238E27FC236}">
                <a16:creationId xmlns:a16="http://schemas.microsoft.com/office/drawing/2014/main" id="{E8C1B3EF-D220-4829-A89F-F7779348B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1672" y="1930220"/>
            <a:ext cx="759652" cy="75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97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22222E-6 L 0.2151 -0.1650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55" y="-8264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 -0.00393 L 0.2181 0.1581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20" y="8102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951F109-62CA-4A96-8DF4-3AA2833EB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221490"/>
            <a:ext cx="10515600" cy="3448277"/>
          </a:xfrm>
        </p:spPr>
        <p:txBody>
          <a:bodyPr/>
          <a:lstStyle/>
          <a:p>
            <a:r>
              <a:rPr lang="de-DE" dirty="0" err="1"/>
              <a:t>Commitments</a:t>
            </a:r>
            <a:r>
              <a:rPr lang="de-DE" dirty="0"/>
              <a:t> &amp; Zero Knowledge Password Policy Checks (ZKPPC)</a:t>
            </a:r>
          </a:p>
          <a:p>
            <a:r>
              <a:rPr lang="de-DE" dirty="0"/>
              <a:t>Keine offline Wörterbuch Attacken möglich</a:t>
            </a:r>
          </a:p>
          <a:p>
            <a:r>
              <a:rPr lang="de-DE" dirty="0"/>
              <a:t>Sichere Registrierung von neuen Passwörtern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 Sicherer Registrierungsprozess in 2PAKE &amp; 2PASS Multiusersystemen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260167B-7CEE-4A90-91BC-977455017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03.01.2018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0839A0-A52C-49B4-AF60-53CCBF6E0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8B15555-B7D8-4B0C-8B52-8788E6E1CE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E9A263E-4ECC-42A2-9151-540DC20AD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AB9DA9EE-C8CA-47C6-B29E-F6594B7B8CAA}"/>
              </a:ext>
            </a:extLst>
          </p:cNvPr>
          <p:cNvSpPr txBox="1">
            <a:spLocks/>
          </p:cNvSpPr>
          <p:nvPr/>
        </p:nvSpPr>
        <p:spPr>
          <a:xfrm>
            <a:off x="1958067" y="1942624"/>
            <a:ext cx="1063496" cy="486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/>
              <a:t>2BPR</a:t>
            </a:r>
            <a:endParaRPr lang="de-DE" dirty="0"/>
          </a:p>
        </p:txBody>
      </p:sp>
      <p:pic>
        <p:nvPicPr>
          <p:cNvPr id="8" name="Picture 2" descr="Bildergebnis für Icon solution">
            <a:extLst>
              <a:ext uri="{FF2B5EF4-FFF2-40B4-BE49-F238E27FC236}">
                <a16:creationId xmlns:a16="http://schemas.microsoft.com/office/drawing/2014/main" id="{D666DF6F-EB54-48AC-87D2-F2CBEC70C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753938"/>
            <a:ext cx="800138" cy="815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8AC2008-C02A-4FEA-9303-736A9ECE4637}"/>
              </a:ext>
            </a:extLst>
          </p:cNvPr>
          <p:cNvGrpSpPr/>
          <p:nvPr/>
        </p:nvGrpSpPr>
        <p:grpSpPr>
          <a:xfrm>
            <a:off x="3566267" y="1894113"/>
            <a:ext cx="4750418" cy="534740"/>
            <a:chOff x="4090339" y="1943980"/>
            <a:chExt cx="4750418" cy="534740"/>
          </a:xfrm>
        </p:grpSpPr>
        <p:sp>
          <p:nvSpPr>
            <p:cNvPr id="10" name="Gewitterblitz 9">
              <a:extLst>
                <a:ext uri="{FF2B5EF4-FFF2-40B4-BE49-F238E27FC236}">
                  <a16:creationId xmlns:a16="http://schemas.microsoft.com/office/drawing/2014/main" id="{25D1106D-389D-43A0-B1FE-D1B520DF333C}"/>
                </a:ext>
              </a:extLst>
            </p:cNvPr>
            <p:cNvSpPr/>
            <p:nvPr/>
          </p:nvSpPr>
          <p:spPr>
            <a:xfrm rot="898299">
              <a:off x="4090339" y="1943980"/>
              <a:ext cx="458784" cy="504619"/>
            </a:xfrm>
            <a:prstGeom prst="lightningBolt">
              <a:avLst/>
            </a:prstGeom>
            <a:solidFill>
              <a:srgbClr val="FFC000"/>
            </a:solidFill>
            <a:ln w="571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0F74C691-14FA-4CC6-96C7-2B59263F17B9}"/>
                </a:ext>
              </a:extLst>
            </p:cNvPr>
            <p:cNvSpPr txBox="1"/>
            <p:nvPr/>
          </p:nvSpPr>
          <p:spPr>
            <a:xfrm>
              <a:off x="4640240" y="1955500"/>
              <a:ext cx="42005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strike="sngStrike" dirty="0"/>
                <a:t>Kontrolle der Richtlinien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0961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DF0330C-7CC3-487E-BD09-DF7EEE1C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122" y="1678317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Hintergrund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pPr>
              <a:lnSpc>
                <a:spcPct val="150000"/>
              </a:lnSpc>
            </a:pPr>
            <a:r>
              <a:rPr lang="de-DE" dirty="0"/>
              <a:t>Begriffe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Protokoll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Sicherheitsanalyse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Fazit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B56B34-12ED-4356-B12E-F9C0BA42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03.01.2018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6891DF-BC6B-4255-B042-C2EEE5CD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C0C543-AAB2-4DB7-95C6-5C7895B82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1BC0A14-67FD-48B9-8C0D-170778BD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E18AE7A5-62DB-4EDC-B4F2-95A2E57755C3}"/>
              </a:ext>
            </a:extLst>
          </p:cNvPr>
          <p:cNvGrpSpPr/>
          <p:nvPr/>
        </p:nvGrpSpPr>
        <p:grpSpPr>
          <a:xfrm>
            <a:off x="5577840" y="2606672"/>
            <a:ext cx="5058031" cy="2882348"/>
            <a:chOff x="6151025" y="2416172"/>
            <a:chExt cx="5058031" cy="2882348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B1D29B83-717E-4C8C-B96C-690A9EBA5AD2}"/>
                </a:ext>
              </a:extLst>
            </p:cNvPr>
            <p:cNvGrpSpPr/>
            <p:nvPr/>
          </p:nvGrpSpPr>
          <p:grpSpPr>
            <a:xfrm rot="1338305">
              <a:off x="6151025" y="2416172"/>
              <a:ext cx="5058031" cy="2062034"/>
              <a:chOff x="5958071" y="1872504"/>
              <a:chExt cx="5058031" cy="2062034"/>
            </a:xfrm>
          </p:grpSpPr>
          <p:pic>
            <p:nvPicPr>
              <p:cNvPr id="14" name="Picture 26" descr="https://www.iconexperience.com/_img/g_collection_png/standard/256x256/passport.png">
                <a:extLst>
                  <a:ext uri="{FF2B5EF4-FFF2-40B4-BE49-F238E27FC236}">
                    <a16:creationId xmlns:a16="http://schemas.microsoft.com/office/drawing/2014/main" id="{DC39462B-3F69-4151-A937-FB7ACAD5DC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860784">
                <a:off x="8160736" y="1949230"/>
                <a:ext cx="797744" cy="914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742C1D66-CC09-4C34-9AE9-F0B9DEDF3B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31735" y="2052964"/>
                <a:ext cx="1642175" cy="18815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CC2ECFCE-D773-4A7C-B41F-CE6A560486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2734" b="89844" l="9766" r="97266">
                            <a14:foregroundMark x1="90234" y1="25781" x2="91016" y2="34766"/>
                            <a14:foregroundMark x1="92578" y1="27734" x2="96484" y2="37109"/>
                            <a14:foregroundMark x1="97266" y1="32031" x2="89453" y2="39844"/>
                            <a14:foregroundMark x1="79297" y1="12500" x2="55078" y2="16797"/>
                            <a14:foregroundMark x1="58594" y1="14453" x2="71875" y2="10938"/>
                            <a14:foregroundMark x1="56250" y1="12891" x2="73438" y2="273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58071" y="2400330"/>
                <a:ext cx="786626" cy="9806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43709152-1EF8-432B-8EFC-B5EC48DD6F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73927" y="2035965"/>
                <a:ext cx="1642175" cy="18815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3362C256-9F8D-41F5-B21B-1ED4702FF4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2344" b="99609" l="391" r="98438">
                            <a14:foregroundMark x1="59375" y1="9766" x2="84766" y2="5859"/>
                            <a14:foregroundMark x1="87500" y1="8984" x2="87500" y2="14063"/>
                            <a14:foregroundMark x1="86719" y1="33203" x2="88281" y2="33984"/>
                            <a14:foregroundMark x1="89453" y1="14844" x2="92050" y2="16900"/>
                            <a14:foregroundMark x1="81250" y1="8203" x2="60938" y2="2344"/>
                            <a14:foregroundMark x1="10938" y1="76953" x2="17969" y2="87891"/>
                            <a14:foregroundMark x1="19531" y1="86328" x2="391" y2="86328"/>
                            <a14:foregroundMark x1="19531" y1="84375" x2="19531" y2="92188"/>
                            <a14:foregroundMark x1="24219" y1="89453" x2="23047" y2="94531"/>
                            <a14:foregroundMark x1="25781" y1="92969" x2="29297" y2="99609"/>
                            <a14:backgroundMark x1="96875" y1="16406" x2="98438" y2="3164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0269539" y="2507990"/>
                <a:ext cx="720795" cy="7653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112C7F29-B8F0-4391-AAF7-E5A9328FA5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74857" y="2863218"/>
                <a:ext cx="2191657" cy="8237"/>
              </a:xfrm>
              <a:prstGeom prst="straightConnector1">
                <a:avLst/>
              </a:prstGeom>
              <a:ln w="101600">
                <a:solidFill>
                  <a:srgbClr val="2B7299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76CADE1A-AF54-46A1-8199-3BA995323330}"/>
                  </a:ext>
                </a:extLst>
              </p:cNvPr>
              <p:cNvGrpSpPr/>
              <p:nvPr/>
            </p:nvGrpSpPr>
            <p:grpSpPr>
              <a:xfrm>
                <a:off x="8716437" y="1872504"/>
                <a:ext cx="441051" cy="449956"/>
                <a:chOff x="2975429" y="2177144"/>
                <a:chExt cx="420914" cy="411446"/>
              </a:xfrm>
            </p:grpSpPr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5121FD0F-2E74-4F15-BB4E-9E0BD2241AE4}"/>
                    </a:ext>
                  </a:extLst>
                </p:cNvPr>
                <p:cNvSpPr/>
                <p:nvPr/>
              </p:nvSpPr>
              <p:spPr>
                <a:xfrm>
                  <a:off x="2975429" y="2177144"/>
                  <a:ext cx="420914" cy="411446"/>
                </a:xfrm>
                <a:prstGeom prst="ellipse">
                  <a:avLst/>
                </a:prstGeom>
                <a:solidFill>
                  <a:srgbClr val="6AC018"/>
                </a:solidFill>
                <a:ln>
                  <a:solidFill>
                    <a:srgbClr val="6AC01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aseline="-25000" dirty="0"/>
                </a:p>
              </p:txBody>
            </p:sp>
            <p:grpSp>
              <p:nvGrpSpPr>
                <p:cNvPr id="22" name="Gruppieren 21">
                  <a:extLst>
                    <a:ext uri="{FF2B5EF4-FFF2-40B4-BE49-F238E27FC236}">
                      <a16:creationId xmlns:a16="http://schemas.microsoft.com/office/drawing/2014/main" id="{57FA8F31-1285-4346-A9F4-BAC24EF7F1A3}"/>
                    </a:ext>
                  </a:extLst>
                </p:cNvPr>
                <p:cNvGrpSpPr/>
                <p:nvPr/>
              </p:nvGrpSpPr>
              <p:grpSpPr>
                <a:xfrm rot="12970512" flipH="1">
                  <a:off x="3125567" y="2263555"/>
                  <a:ext cx="120638" cy="214811"/>
                  <a:chOff x="3663321" y="2076290"/>
                  <a:chExt cx="375279" cy="357349"/>
                </a:xfrm>
              </p:grpSpPr>
              <p:sp>
                <p:nvSpPr>
                  <p:cNvPr id="23" name="Rechteck 22">
                    <a:extLst>
                      <a:ext uri="{FF2B5EF4-FFF2-40B4-BE49-F238E27FC236}">
                        <a16:creationId xmlns:a16="http://schemas.microsoft.com/office/drawing/2014/main" id="{A93FBFDE-E98E-4A95-A65A-E47FD728775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663321" y="2076290"/>
                    <a:ext cx="373671" cy="7605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B3C4BD27-7A60-4794-9619-743DA4B5DE8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896378" y="2076451"/>
                    <a:ext cx="142222" cy="3571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</p:grpSp>
        <p:pic>
          <p:nvPicPr>
            <p:cNvPr id="9" name="Picture 8" descr="https://lh3.googleusercontent.com/UrY7BAZ-XfXGpfkeWg0zCCeo-7ras4DCoRalC_WXXWTK9q5b0Iw7B0YQMsVxZaNB7DM=w300">
              <a:extLst>
                <a:ext uri="{FF2B5EF4-FFF2-40B4-BE49-F238E27FC236}">
                  <a16:creationId xmlns:a16="http://schemas.microsoft.com/office/drawing/2014/main" id="{B29D4930-EC16-4498-B12F-ACE4DB4A88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1515" y="3589896"/>
              <a:ext cx="1200919" cy="1200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https://upload.wikimedia.org/wikipedia/commons/thumb/1/18/GitLab_Logo.svg/1200px-GitLab_Logo.svg.png">
              <a:extLst>
                <a:ext uri="{FF2B5EF4-FFF2-40B4-BE49-F238E27FC236}">
                  <a16:creationId xmlns:a16="http://schemas.microsoft.com/office/drawing/2014/main" id="{31B30BF9-1FD7-41D2-8D01-6CB2ED505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9368" y="3357607"/>
              <a:ext cx="1020153" cy="942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https://www.iconexperience.com/_img/g_collection_png/standard/512x512/criminal.png">
              <a:extLst>
                <a:ext uri="{FF2B5EF4-FFF2-40B4-BE49-F238E27FC236}">
                  <a16:creationId xmlns:a16="http://schemas.microsoft.com/office/drawing/2014/main" id="{9572555E-0252-4B80-8B3E-F3AB3BE2EA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2734" b="96875" l="9961" r="89844">
                          <a14:foregroundMark x1="41406" y1="59961" x2="27930" y2="96875"/>
                          <a14:foregroundMark x1="27930" y1="96875" x2="53125" y2="66406"/>
                          <a14:foregroundMark x1="53125" y1="66406" x2="53125" y2="65820"/>
                          <a14:foregroundMark x1="37500" y1="12891" x2="65820" y2="14844"/>
                          <a14:foregroundMark x1="65820" y1="10938" x2="74805" y2="11914"/>
                          <a14:foregroundMark x1="69922" y1="12891" x2="66797" y2="10938"/>
                          <a14:foregroundMark x1="40625" y1="4297" x2="67188" y2="9375"/>
                          <a14:foregroundMark x1="55273" y1="2734" x2="54883" y2="54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2339" y="3972580"/>
              <a:ext cx="1276651" cy="1276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Verbotsymbol 11">
              <a:extLst>
                <a:ext uri="{FF2B5EF4-FFF2-40B4-BE49-F238E27FC236}">
                  <a16:creationId xmlns:a16="http://schemas.microsoft.com/office/drawing/2014/main" id="{019F61D4-FEB5-47CD-A2BD-D90A36773819}"/>
                </a:ext>
              </a:extLst>
            </p:cNvPr>
            <p:cNvSpPr/>
            <p:nvPr/>
          </p:nvSpPr>
          <p:spPr>
            <a:xfrm>
              <a:off x="8623464" y="3937044"/>
              <a:ext cx="1383229" cy="1361476"/>
            </a:xfrm>
            <a:prstGeom prst="noSmoking">
              <a:avLst>
                <a:gd name="adj" fmla="val 1186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pic>
          <p:nvPicPr>
            <p:cNvPr id="13" name="Picture 22" descr="https://upload.wikimedia.org/wikipedia/de/thumb/9/9f/Twitter_bird_logo_2012.svg/1200px-Twitter_bird_logo_2012.svg.png">
              <a:extLst>
                <a:ext uri="{FF2B5EF4-FFF2-40B4-BE49-F238E27FC236}">
                  <a16:creationId xmlns:a16="http://schemas.microsoft.com/office/drawing/2014/main" id="{5909B053-A650-467A-BE78-56A46672E4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4426" y="4276256"/>
              <a:ext cx="1145724" cy="931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07612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831D0F8-18A6-4F96-A279-DF0C0E8ED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6545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Szenario: SSP oder Münzwurf über Internet spielen</a:t>
            </a:r>
          </a:p>
          <a:p>
            <a:pPr>
              <a:lnSpc>
                <a:spcPct val="150000"/>
              </a:lnSpc>
            </a:pPr>
            <a:r>
              <a:rPr lang="de-DE" dirty="0"/>
              <a:t>Bedingung: Kein </a:t>
            </a:r>
            <a:r>
              <a:rPr lang="de-DE" dirty="0" err="1"/>
              <a:t>TrustCenter</a:t>
            </a:r>
            <a:r>
              <a:rPr lang="de-DE" dirty="0"/>
              <a:t> vorhanden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     Keiner der Spieler darf auf den Zug des anderen reagieren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     Das Festlegen auf Schere / Stein/ Papier muss verbindlich sein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         Verwendung eines </a:t>
            </a:r>
            <a:r>
              <a:rPr lang="de-DE" dirty="0" err="1"/>
              <a:t>Commitments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11573B-05E6-4436-85BB-B23E3E0F0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03.01.2018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71A4C0-05E4-4556-8B94-A09A03A3E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D45E1D6-6323-4780-BA7D-B18D8E14A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4A143B1-3A61-4CDE-BC5B-6E94D369D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Commitment</a:t>
            </a:r>
            <a:endParaRPr lang="de-DE" dirty="0"/>
          </a:p>
        </p:txBody>
      </p:sp>
      <p:pic>
        <p:nvPicPr>
          <p:cNvPr id="1026" name="Picture 2" descr="https://www.iconexperience.com/_img/g_collection_png/standard/128x128/document_empty.png">
            <a:extLst>
              <a:ext uri="{FF2B5EF4-FFF2-40B4-BE49-F238E27FC236}">
                <a16:creationId xmlns:a16="http://schemas.microsoft.com/office/drawing/2014/main" id="{506C87A8-136F-48AF-8AC4-C4DCF076A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953" y="1932698"/>
            <a:ext cx="617936" cy="617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st2.depositphotos.com/6741230/12186/v/170/depositphotos_121866830-stock-illustration-rock-stone-vector-icon.jpg">
            <a:extLst>
              <a:ext uri="{FF2B5EF4-FFF2-40B4-BE49-F238E27FC236}">
                <a16:creationId xmlns:a16="http://schemas.microsoft.com/office/drawing/2014/main" id="{8DA6D48B-9CC8-4EDE-B791-253D989F01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69"/>
          <a:stretch/>
        </p:blipFill>
        <p:spPr bwMode="auto">
          <a:xfrm>
            <a:off x="9523387" y="1666167"/>
            <a:ext cx="889024" cy="108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2.iconfinder.com/data/icons/flat-icons-19/512/Sclssors.png">
            <a:extLst>
              <a:ext uri="{FF2B5EF4-FFF2-40B4-BE49-F238E27FC236}">
                <a16:creationId xmlns:a16="http://schemas.microsoft.com/office/drawing/2014/main" id="{7AB73D90-671E-401A-9E10-32BCFA071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8036" y="1732842"/>
            <a:ext cx="657952" cy="65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ewitterblitz 10">
            <a:extLst>
              <a:ext uri="{FF2B5EF4-FFF2-40B4-BE49-F238E27FC236}">
                <a16:creationId xmlns:a16="http://schemas.microsoft.com/office/drawing/2014/main" id="{81E3C30D-E7BE-44D2-97AB-EDBE541C058D}"/>
              </a:ext>
            </a:extLst>
          </p:cNvPr>
          <p:cNvSpPr/>
          <p:nvPr/>
        </p:nvSpPr>
        <p:spPr>
          <a:xfrm rot="898299">
            <a:off x="1218747" y="3893517"/>
            <a:ext cx="249980" cy="312339"/>
          </a:xfrm>
          <a:prstGeom prst="lightningBolt">
            <a:avLst/>
          </a:prstGeom>
          <a:solidFill>
            <a:srgbClr val="FFC000"/>
          </a:solidFill>
          <a:ln w="28575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Picture 2" descr="Bildergebnis für Icon solution">
            <a:extLst>
              <a:ext uri="{FF2B5EF4-FFF2-40B4-BE49-F238E27FC236}">
                <a16:creationId xmlns:a16="http://schemas.microsoft.com/office/drawing/2014/main" id="{BF9D8A82-034F-497D-88AB-296E345E0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45" y="5294230"/>
            <a:ext cx="624004" cy="63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ewitterblitz 12">
            <a:extLst>
              <a:ext uri="{FF2B5EF4-FFF2-40B4-BE49-F238E27FC236}">
                <a16:creationId xmlns:a16="http://schemas.microsoft.com/office/drawing/2014/main" id="{B9E37A6A-25BF-452D-99C5-3FC3EB5272A4}"/>
              </a:ext>
            </a:extLst>
          </p:cNvPr>
          <p:cNvSpPr/>
          <p:nvPr/>
        </p:nvSpPr>
        <p:spPr>
          <a:xfrm rot="898299">
            <a:off x="1244201" y="4731832"/>
            <a:ext cx="249980" cy="312339"/>
          </a:xfrm>
          <a:prstGeom prst="lightningBolt">
            <a:avLst/>
          </a:prstGeom>
          <a:solidFill>
            <a:srgbClr val="FFC000"/>
          </a:solidFill>
          <a:ln w="28575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Picture 2" descr="https://www.iconexperience.com/_img/g_collection_png/standard/128x128/money_coins.png">
            <a:extLst>
              <a:ext uri="{FF2B5EF4-FFF2-40B4-BE49-F238E27FC236}">
                <a16:creationId xmlns:a16="http://schemas.microsoft.com/office/drawing/2014/main" id="{BA546381-2FEB-4020-838A-04FB0D275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6875" l="4688" r="96094">
                        <a14:foregroundMark x1="60156" y1="10938" x2="23438" y2="9375"/>
                        <a14:foregroundMark x1="26563" y1="6250" x2="57813" y2="9375"/>
                        <a14:foregroundMark x1="51563" y1="781" x2="53125" y2="7031"/>
                        <a14:foregroundMark x1="14844" y1="50000" x2="43750" y2="86719"/>
                        <a14:foregroundMark x1="49219" y1="92969" x2="14844" y2="50781"/>
                        <a14:foregroundMark x1="14844" y1="50781" x2="9375" y2="82031"/>
                        <a14:foregroundMark x1="8594" y1="60156" x2="37500" y2="97656"/>
                        <a14:foregroundMark x1="4688" y1="58594" x2="6250" y2="82031"/>
                        <a14:foregroundMark x1="86719" y1="37500" x2="84375" y2="80469"/>
                        <a14:foregroundMark x1="86719" y1="37500" x2="86719" y2="75781"/>
                        <a14:foregroundMark x1="89844" y1="39844" x2="89844" y2="78125"/>
                        <a14:foregroundMark x1="91406" y1="38281" x2="84375" y2="72656"/>
                        <a14:foregroundMark x1="91406" y1="46094" x2="92188" y2="72656"/>
                        <a14:foregroundMark x1="92188" y1="46094" x2="93750" y2="69531"/>
                        <a14:foregroundMark x1="94531" y1="44531" x2="89844" y2="71094"/>
                        <a14:foregroundMark x1="96094" y1="47656" x2="90625" y2="703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719" y="2241666"/>
            <a:ext cx="889023" cy="889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001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11573B-05E6-4436-85BB-B23E3E0F0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03.01.2018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71A4C0-05E4-4556-8B94-A09A03A3E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D45E1D6-6323-4780-BA7D-B18D8E14A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4A143B1-3A61-4CDE-BC5B-6E94D369D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Commitment</a:t>
            </a: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872367A-BDA7-4ACC-B1B5-B2EE7F23F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78317"/>
            <a:ext cx="10515600" cy="4351338"/>
          </a:xfrm>
        </p:spPr>
        <p:txBody>
          <a:bodyPr/>
          <a:lstStyle/>
          <a:p>
            <a:r>
              <a:rPr lang="de-DE" u="sng" dirty="0"/>
              <a:t>Binding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dirty="0"/>
              <a:t>	Bob legt sich auf Zahl fest </a:t>
            </a:r>
            <a:r>
              <a:rPr lang="de-DE" dirty="0">
                <a:sym typeface="Wingdings" panose="05000000000000000000" pitchFamily="2" charset="2"/>
              </a:rPr>
              <a:t> kein Umentscheiden möglich</a:t>
            </a:r>
            <a:endParaRPr lang="de-DE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de-DE" dirty="0"/>
              <a:t>	Bob wählt Stein, Alice wählt Papier </a:t>
            </a:r>
            <a:r>
              <a:rPr lang="de-DE" dirty="0">
                <a:sym typeface="Wingdings" panose="05000000000000000000" pitchFamily="2" charset="2"/>
              </a:rPr>
              <a:t> kein Umentscheiden möglich</a:t>
            </a:r>
          </a:p>
          <a:p>
            <a:pPr marL="457200" lvl="1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r>
              <a:rPr lang="de-DE" u="sng" dirty="0" err="1">
                <a:sym typeface="Wingdings" panose="05000000000000000000" pitchFamily="2" charset="2"/>
              </a:rPr>
              <a:t>Hiding</a:t>
            </a:r>
            <a:endParaRPr lang="de-DE" u="sng" dirty="0">
              <a:sym typeface="Wingdings" panose="05000000000000000000" pitchFamily="2" charset="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de-DE" dirty="0">
                <a:sym typeface="Wingdings" panose="05000000000000000000" pitchFamily="2" charset="2"/>
              </a:rPr>
              <a:t>	Gleichzeitiges abgeben der </a:t>
            </a:r>
            <a:r>
              <a:rPr lang="de-DE" dirty="0" err="1">
                <a:sym typeface="Wingdings" panose="05000000000000000000" pitchFamily="2" charset="2"/>
              </a:rPr>
              <a:t>Commitments</a:t>
            </a:r>
            <a:r>
              <a:rPr lang="de-DE" dirty="0">
                <a:sym typeface="Wingdings" panose="05000000000000000000" pitchFamily="2" charset="2"/>
              </a:rPr>
              <a:t> ist nicht möglich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dirty="0">
                <a:sym typeface="Wingdings" panose="05000000000000000000" pitchFamily="2" charset="2"/>
              </a:rPr>
              <a:t>	Der Inhalt muss bis zum „Aufdecken“ versteckt bleiben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7" name="Picture 2" descr="https://www.iconexperience.com/_img/g_collection_png/standard/128x128/document_empty.png">
            <a:extLst>
              <a:ext uri="{FF2B5EF4-FFF2-40B4-BE49-F238E27FC236}">
                <a16:creationId xmlns:a16="http://schemas.microsoft.com/office/drawing/2014/main" id="{22DA609F-C5E5-473C-B5E5-CF76C7AFF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99826" y="3015880"/>
            <a:ext cx="299332" cy="29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st2.depositphotos.com/6741230/12186/v/170/depositphotos_121866830-stock-illustration-rock-stone-vector-icon.jpg">
            <a:extLst>
              <a:ext uri="{FF2B5EF4-FFF2-40B4-BE49-F238E27FC236}">
                <a16:creationId xmlns:a16="http://schemas.microsoft.com/office/drawing/2014/main" id="{9DC4C216-03F6-4AC1-A909-F294687202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69"/>
          <a:stretch/>
        </p:blipFill>
        <p:spPr bwMode="auto">
          <a:xfrm>
            <a:off x="1664135" y="2902091"/>
            <a:ext cx="318716" cy="52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s://cdn2.iconfinder.com/data/icons/flat-icons-19/512/Sclssors.png">
            <a:extLst>
              <a:ext uri="{FF2B5EF4-FFF2-40B4-BE49-F238E27FC236}">
                <a16:creationId xmlns:a16="http://schemas.microsoft.com/office/drawing/2014/main" id="{D52F6C41-2AF5-440C-B837-15A126F9B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22289" y="2856522"/>
            <a:ext cx="318716" cy="318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www.iconexperience.com/_img/g_collection_png/standard/128x128/money_coins.png">
            <a:extLst>
              <a:ext uri="{FF2B5EF4-FFF2-40B4-BE49-F238E27FC236}">
                <a16:creationId xmlns:a16="http://schemas.microsoft.com/office/drawing/2014/main" id="{8E51A5D3-8FF0-42B3-800F-C21E921E2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424" y="2232871"/>
            <a:ext cx="460562" cy="46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757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99273F4-BA7F-4C51-BCBC-948CFC802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678317"/>
            <a:ext cx="1093883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Basis: Diskreter Logarithmus</a:t>
            </a:r>
          </a:p>
          <a:p>
            <a:pPr marL="0" indent="0">
              <a:buNone/>
            </a:pPr>
            <a:endParaRPr lang="de-DE" dirty="0"/>
          </a:p>
          <a:p>
            <a:pPr marL="514350" indent="-514350">
              <a:buFont typeface="+mj-lt"/>
              <a:buAutoNum type="arabicPeriod"/>
              <a:tabLst>
                <a:tab pos="2514600" algn="l"/>
              </a:tabLst>
            </a:pPr>
            <a:r>
              <a:rPr lang="de-DE" dirty="0"/>
              <a:t>Setup	Bob legt Primzahlen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p, q, g </a:t>
            </a:r>
            <a:r>
              <a:rPr lang="de-DE" dirty="0"/>
              <a:t>und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de-DE" dirty="0"/>
              <a:t> fest</a:t>
            </a:r>
          </a:p>
          <a:p>
            <a:pPr marL="514350" indent="-514350">
              <a:buFont typeface="+mj-lt"/>
              <a:buAutoNum type="arabicPeriod"/>
              <a:tabLst>
                <a:tab pos="2514600" algn="l"/>
              </a:tabLst>
            </a:pPr>
            <a:r>
              <a:rPr lang="de-DE" dirty="0"/>
              <a:t>Committen	Alice berechnet </a:t>
            </a:r>
            <a:r>
              <a:rPr lang="de-DE" dirty="0" err="1"/>
              <a:t>Commitment</a:t>
            </a:r>
            <a:r>
              <a:rPr lang="de-DE" dirty="0"/>
              <a:t> aus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c = g </a:t>
            </a:r>
            <a:r>
              <a:rPr lang="de-DE" i="1" baseline="30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de-DE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de-DE" i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m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514350" indent="-514350">
              <a:buFont typeface="+mj-lt"/>
              <a:buAutoNum type="arabicPeriod"/>
              <a:tabLst>
                <a:tab pos="2514600" algn="l"/>
              </a:tabLst>
            </a:pPr>
            <a:r>
              <a:rPr lang="de-DE" dirty="0"/>
              <a:t>Aufdecken	Alice sendet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de-DE" dirty="0"/>
              <a:t> und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de-DE" dirty="0"/>
              <a:t> an Bob</a:t>
            </a:r>
          </a:p>
          <a:p>
            <a:pPr marL="514350" indent="-514350">
              <a:buFont typeface="+mj-lt"/>
              <a:buAutoNum type="arabicPeriod"/>
              <a:tabLst>
                <a:tab pos="2514600" algn="l"/>
              </a:tabLst>
            </a:pPr>
            <a:endParaRPr lang="de-DE" dirty="0"/>
          </a:p>
          <a:p>
            <a:pPr marL="0" indent="0">
              <a:lnSpc>
                <a:spcPct val="100000"/>
              </a:lnSpc>
              <a:buNone/>
              <a:tabLst>
                <a:tab pos="542925" algn="l"/>
                <a:tab pos="4929188" algn="l"/>
              </a:tabLst>
            </a:pPr>
            <a:r>
              <a:rPr lang="de-DE" dirty="0"/>
              <a:t>	</a:t>
            </a:r>
            <a:r>
              <a:rPr lang="de-DE" dirty="0" err="1"/>
              <a:t>Unconditional</a:t>
            </a:r>
            <a:r>
              <a:rPr lang="de-DE" dirty="0"/>
              <a:t> </a:t>
            </a:r>
            <a:r>
              <a:rPr lang="de-DE" dirty="0" err="1"/>
              <a:t>hiding</a:t>
            </a:r>
            <a:r>
              <a:rPr lang="de-DE" dirty="0"/>
              <a:t>	Großer Wertebereich für Nachricht</a:t>
            </a:r>
          </a:p>
          <a:p>
            <a:pPr marL="0" indent="0">
              <a:lnSpc>
                <a:spcPct val="100000"/>
              </a:lnSpc>
              <a:buNone/>
              <a:tabLst>
                <a:tab pos="542925" algn="l"/>
                <a:tab pos="4929188" algn="l"/>
              </a:tabLst>
            </a:pPr>
            <a:r>
              <a:rPr lang="de-DE" dirty="0"/>
              <a:t>	Computational </a:t>
            </a:r>
            <a:r>
              <a:rPr lang="de-DE" dirty="0" err="1"/>
              <a:t>binding</a:t>
            </a:r>
            <a:r>
              <a:rPr lang="de-DE" dirty="0"/>
              <a:t>	Additiv </a:t>
            </a:r>
            <a:r>
              <a:rPr lang="de-DE" dirty="0" err="1"/>
              <a:t>homorph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08A02B2-7D49-4618-9A97-62BA34F1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03.01.2018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C0BB876-C1E3-4DCF-9188-CD549A2B9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98AAC00-6058-478C-AFB5-BA4B53D4E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4A41912-8217-49F9-9E43-A837CB307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Pedersen </a:t>
            </a:r>
            <a:r>
              <a:rPr lang="de-DE" dirty="0" err="1"/>
              <a:t>Commitment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C26245A-2F62-4C11-AB3F-685787E9B421}"/>
              </a:ext>
            </a:extLst>
          </p:cNvPr>
          <p:cNvSpPr txBox="1"/>
          <p:nvPr/>
        </p:nvSpPr>
        <p:spPr>
          <a:xfrm>
            <a:off x="1097279" y="4427495"/>
            <a:ext cx="64300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6000" b="1" dirty="0">
                <a:solidFill>
                  <a:srgbClr val="A7CD74"/>
                </a:solidFill>
                <a:sym typeface="Wingdings" panose="05000000000000000000" pitchFamily="2" charset="2"/>
              </a:rPr>
              <a:t>+  </a:t>
            </a:r>
            <a:endParaRPr lang="de-DE" sz="2800" dirty="0">
              <a:solidFill>
                <a:srgbClr val="A7CD74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2C0F0D1-A9A7-4749-8A61-D2C970411E00}"/>
              </a:ext>
            </a:extLst>
          </p:cNvPr>
          <p:cNvSpPr txBox="1"/>
          <p:nvPr/>
        </p:nvSpPr>
        <p:spPr>
          <a:xfrm>
            <a:off x="1097278" y="4940448"/>
            <a:ext cx="64300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6000" b="1" dirty="0">
                <a:solidFill>
                  <a:srgbClr val="A7CD74"/>
                </a:solidFill>
                <a:sym typeface="Wingdings" panose="05000000000000000000" pitchFamily="2" charset="2"/>
              </a:rPr>
              <a:t>+  </a:t>
            </a:r>
            <a:endParaRPr lang="de-DE" sz="2800" dirty="0">
              <a:solidFill>
                <a:srgbClr val="A7CD74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0A2C6DC-9CA6-443B-80BA-E704E618086C}"/>
              </a:ext>
            </a:extLst>
          </p:cNvPr>
          <p:cNvSpPr txBox="1"/>
          <p:nvPr/>
        </p:nvSpPr>
        <p:spPr>
          <a:xfrm>
            <a:off x="5499491" y="4427494"/>
            <a:ext cx="64300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6000" b="1" dirty="0">
                <a:solidFill>
                  <a:srgbClr val="A7CD74"/>
                </a:solidFill>
                <a:sym typeface="Wingdings" panose="05000000000000000000" pitchFamily="2" charset="2"/>
              </a:rPr>
              <a:t>+  </a:t>
            </a:r>
            <a:endParaRPr lang="de-DE" sz="2800" dirty="0">
              <a:solidFill>
                <a:srgbClr val="A7CD74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92B0363-62E0-4D88-87F2-3EE041C29FB1}"/>
              </a:ext>
            </a:extLst>
          </p:cNvPr>
          <p:cNvSpPr txBox="1"/>
          <p:nvPr/>
        </p:nvSpPr>
        <p:spPr>
          <a:xfrm>
            <a:off x="5499490" y="4940447"/>
            <a:ext cx="64300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6000" b="1" dirty="0">
                <a:solidFill>
                  <a:srgbClr val="A7CD74"/>
                </a:solidFill>
                <a:sym typeface="Wingdings" panose="05000000000000000000" pitchFamily="2" charset="2"/>
              </a:rPr>
              <a:t>+  </a:t>
            </a:r>
            <a:endParaRPr lang="de-DE" sz="2800" dirty="0">
              <a:solidFill>
                <a:srgbClr val="A7CD74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2B1A150-8B42-4D0D-98C1-CAA23ADE1416}"/>
              </a:ext>
            </a:extLst>
          </p:cNvPr>
          <p:cNvSpPr txBox="1"/>
          <p:nvPr/>
        </p:nvSpPr>
        <p:spPr>
          <a:xfrm rot="1231478">
            <a:off x="7024729" y="2309247"/>
            <a:ext cx="4779065" cy="58477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C00000"/>
                </a:solidFill>
              </a:rPr>
              <a:t>TRAPDOOR COMMITMENT</a:t>
            </a:r>
          </a:p>
        </p:txBody>
      </p:sp>
    </p:spTree>
    <p:extLst>
      <p:ext uri="{BB962C8B-B14F-4D97-AF65-F5344CB8AC3E}">
        <p14:creationId xmlns:p14="http://schemas.microsoft.com/office/powerpoint/2010/main" val="352154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A1134C1-F407-41DD-8CB6-19301088D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03.01.2018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504763-475B-4A60-9FD2-80B1BA8D0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3C9ED-F851-4D0E-AA0B-96321F34C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C48D072F-9401-4623-B372-E560DBBBC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Zero Knowledge Proof</a:t>
            </a:r>
          </a:p>
        </p:txBody>
      </p: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F7B3D290-F0DA-4A65-85DC-36F07F984217}"/>
              </a:ext>
            </a:extLst>
          </p:cNvPr>
          <p:cNvSpPr txBox="1">
            <a:spLocks/>
          </p:cNvSpPr>
          <p:nvPr/>
        </p:nvSpPr>
        <p:spPr>
          <a:xfrm>
            <a:off x="400384" y="2914501"/>
            <a:ext cx="11391233" cy="15357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de-DE" sz="3100" i="1" dirty="0"/>
              <a:t>„</a:t>
            </a:r>
            <a:r>
              <a:rPr lang="de-DE" sz="3200" dirty="0"/>
              <a:t> </a:t>
            </a:r>
            <a:r>
              <a:rPr lang="de-DE" sz="3100" i="1" dirty="0" err="1"/>
              <a:t>Beweiser</a:t>
            </a:r>
            <a:r>
              <a:rPr lang="de-DE" sz="3100" i="1" dirty="0"/>
              <a:t> </a:t>
            </a:r>
            <a:r>
              <a:rPr lang="de-DE" sz="3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de-DE" sz="3100" i="1" dirty="0"/>
              <a:t> überzeugt </a:t>
            </a:r>
            <a:r>
              <a:rPr lang="de-DE" sz="3100" i="1" dirty="0" err="1"/>
              <a:t>Verifizierer</a:t>
            </a:r>
            <a:r>
              <a:rPr lang="de-DE" sz="3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V </a:t>
            </a:r>
            <a:r>
              <a:rPr lang="de-DE" sz="3100" i="1" dirty="0"/>
              <a:t>davon, dass er ein Geheimnis kennt ohne dieses Geheimnis oder andere Informationen zu offenbaren.“</a:t>
            </a:r>
            <a:r>
              <a:rPr lang="de-DE" sz="1300" i="1" dirty="0"/>
              <a:t>[6]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0835CA6D-3E7C-4980-A950-B5F5A71A2C78}"/>
              </a:ext>
            </a:extLst>
          </p:cNvPr>
          <p:cNvGrpSpPr/>
          <p:nvPr/>
        </p:nvGrpSpPr>
        <p:grpSpPr>
          <a:xfrm>
            <a:off x="1236083" y="3276828"/>
            <a:ext cx="6520733" cy="2628285"/>
            <a:chOff x="3343557" y="3276828"/>
            <a:chExt cx="6520733" cy="2628285"/>
          </a:xfrm>
        </p:grpSpPr>
        <p:sp>
          <p:nvSpPr>
            <p:cNvPr id="10" name="Flussdiagramm: Alternativer Prozess 9">
              <a:extLst>
                <a:ext uri="{FF2B5EF4-FFF2-40B4-BE49-F238E27FC236}">
                  <a16:creationId xmlns:a16="http://schemas.microsoft.com/office/drawing/2014/main" id="{83A8CEFB-2CBC-435D-8C03-688BFD3046F0}"/>
                </a:ext>
              </a:extLst>
            </p:cNvPr>
            <p:cNvSpPr/>
            <p:nvPr/>
          </p:nvSpPr>
          <p:spPr>
            <a:xfrm>
              <a:off x="3343557" y="3721845"/>
              <a:ext cx="5504885" cy="2183268"/>
            </a:xfrm>
            <a:prstGeom prst="flowChartAlternateProcess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44545EE8-0C9C-42A0-839A-983673DDED58}"/>
                </a:ext>
              </a:extLst>
            </p:cNvPr>
            <p:cNvSpPr/>
            <p:nvPr/>
          </p:nvSpPr>
          <p:spPr>
            <a:xfrm>
              <a:off x="5592800" y="3276828"/>
              <a:ext cx="1006400" cy="4987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F96BBB01-0E41-4A14-8EB1-5BA5B8B98A03}"/>
                </a:ext>
              </a:extLst>
            </p:cNvPr>
            <p:cNvCxnSpPr>
              <a:cxnSpLocks/>
            </p:cNvCxnSpPr>
            <p:nvPr/>
          </p:nvCxnSpPr>
          <p:spPr>
            <a:xfrm>
              <a:off x="3998230" y="4813479"/>
              <a:ext cx="4195539" cy="0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A5D2A499-A0C1-4F04-B694-B03B6A883FD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813479"/>
              <a:ext cx="0" cy="1091634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3653C325-150B-4FF7-BB0A-515D96AAC820}"/>
                </a:ext>
              </a:extLst>
            </p:cNvPr>
            <p:cNvSpPr txBox="1"/>
            <p:nvPr/>
          </p:nvSpPr>
          <p:spPr>
            <a:xfrm>
              <a:off x="5886098" y="3951403"/>
              <a:ext cx="1006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/>
                <a:t>3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3236DA71-079B-4507-8E58-922DD48FF7AD}"/>
                </a:ext>
              </a:extLst>
            </p:cNvPr>
            <p:cNvSpPr txBox="1"/>
            <p:nvPr/>
          </p:nvSpPr>
          <p:spPr>
            <a:xfrm>
              <a:off x="4866737" y="5025510"/>
              <a:ext cx="8195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/>
                <a:t>1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1B39C393-26E5-4F21-AF62-4A109CFC3465}"/>
                </a:ext>
              </a:extLst>
            </p:cNvPr>
            <p:cNvSpPr txBox="1"/>
            <p:nvPr/>
          </p:nvSpPr>
          <p:spPr>
            <a:xfrm>
              <a:off x="6892498" y="5025510"/>
              <a:ext cx="8195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/>
                <a:t>2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E30D09F8-BA2F-401C-9464-659EAFAD5F92}"/>
                </a:ext>
              </a:extLst>
            </p:cNvPr>
            <p:cNvSpPr txBox="1"/>
            <p:nvPr/>
          </p:nvSpPr>
          <p:spPr>
            <a:xfrm>
              <a:off x="9044781" y="4531350"/>
              <a:ext cx="8195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/>
                <a:t>4</a:t>
              </a:r>
            </a:p>
          </p:txBody>
        </p: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B920BBD-30D1-4B0B-B697-C9CA59FB8F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8763" y="4993267"/>
              <a:ext cx="757237" cy="521708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7A8C0997-3553-46BA-BBA6-B70E83412B04}"/>
              </a:ext>
            </a:extLst>
          </p:cNvPr>
          <p:cNvGrpSpPr/>
          <p:nvPr/>
        </p:nvGrpSpPr>
        <p:grpSpPr>
          <a:xfrm>
            <a:off x="7251230" y="4631761"/>
            <a:ext cx="933154" cy="803572"/>
            <a:chOff x="9358704" y="4631761"/>
            <a:chExt cx="933154" cy="803572"/>
          </a:xfrm>
        </p:grpSpPr>
        <p:sp>
          <p:nvSpPr>
            <p:cNvPr id="20" name="Smiley 19">
              <a:extLst>
                <a:ext uri="{FF2B5EF4-FFF2-40B4-BE49-F238E27FC236}">
                  <a16:creationId xmlns:a16="http://schemas.microsoft.com/office/drawing/2014/main" id="{4B11FF79-5EEF-4F4E-8770-33558872FB86}"/>
                </a:ext>
              </a:extLst>
            </p:cNvPr>
            <p:cNvSpPr/>
            <p:nvPr/>
          </p:nvSpPr>
          <p:spPr>
            <a:xfrm>
              <a:off x="9454535" y="4631761"/>
              <a:ext cx="464024" cy="440849"/>
            </a:xfrm>
            <a:prstGeom prst="smileyFac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61AB73C5-F88E-4897-8DD2-AB7F3115F48B}"/>
                </a:ext>
              </a:extLst>
            </p:cNvPr>
            <p:cNvSpPr txBox="1"/>
            <p:nvPr/>
          </p:nvSpPr>
          <p:spPr>
            <a:xfrm>
              <a:off x="9358704" y="5066001"/>
              <a:ext cx="933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6">
                      <a:lumMod val="50000"/>
                    </a:schemeClr>
                  </a:solidFill>
                </a:rPr>
                <a:t>ALICE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B1EB7F99-1D5F-4C24-88F4-0A4AA9E279A8}"/>
              </a:ext>
            </a:extLst>
          </p:cNvPr>
          <p:cNvGrpSpPr/>
          <p:nvPr/>
        </p:nvGrpSpPr>
        <p:grpSpPr>
          <a:xfrm>
            <a:off x="7964574" y="4633225"/>
            <a:ext cx="933154" cy="808717"/>
            <a:chOff x="10072048" y="4633225"/>
            <a:chExt cx="933154" cy="808717"/>
          </a:xfrm>
        </p:grpSpPr>
        <p:sp>
          <p:nvSpPr>
            <p:cNvPr id="21" name="Smiley 20">
              <a:extLst>
                <a:ext uri="{FF2B5EF4-FFF2-40B4-BE49-F238E27FC236}">
                  <a16:creationId xmlns:a16="http://schemas.microsoft.com/office/drawing/2014/main" id="{5F684E37-BB12-4B2F-A3BD-58DE40CB060F}"/>
                </a:ext>
              </a:extLst>
            </p:cNvPr>
            <p:cNvSpPr/>
            <p:nvPr/>
          </p:nvSpPr>
          <p:spPr>
            <a:xfrm>
              <a:off x="10117801" y="4633225"/>
              <a:ext cx="464024" cy="440849"/>
            </a:xfrm>
            <a:prstGeom prst="smileyFac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2108CE06-0FB6-47A5-8A10-8B4AFDB33D08}"/>
                </a:ext>
              </a:extLst>
            </p:cNvPr>
            <p:cNvSpPr txBox="1"/>
            <p:nvPr/>
          </p:nvSpPr>
          <p:spPr>
            <a:xfrm>
              <a:off x="10072048" y="5072610"/>
              <a:ext cx="933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2">
                      <a:lumMod val="50000"/>
                    </a:schemeClr>
                  </a:solidFill>
                </a:rPr>
                <a:t>BOB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EE6B28E9-FAC6-47AF-8F03-FEB863065B5B}"/>
              </a:ext>
            </a:extLst>
          </p:cNvPr>
          <p:cNvGrpSpPr/>
          <p:nvPr/>
        </p:nvGrpSpPr>
        <p:grpSpPr>
          <a:xfrm>
            <a:off x="2034780" y="4957510"/>
            <a:ext cx="933154" cy="803572"/>
            <a:chOff x="9358704" y="4631761"/>
            <a:chExt cx="933154" cy="803572"/>
          </a:xfrm>
        </p:grpSpPr>
        <p:sp>
          <p:nvSpPr>
            <p:cNvPr id="30" name="Smiley 29">
              <a:extLst>
                <a:ext uri="{FF2B5EF4-FFF2-40B4-BE49-F238E27FC236}">
                  <a16:creationId xmlns:a16="http://schemas.microsoft.com/office/drawing/2014/main" id="{2CC76BCE-FCDC-47B6-8953-BBF4A0CCE662}"/>
                </a:ext>
              </a:extLst>
            </p:cNvPr>
            <p:cNvSpPr/>
            <p:nvPr/>
          </p:nvSpPr>
          <p:spPr>
            <a:xfrm>
              <a:off x="9454535" y="4631761"/>
              <a:ext cx="464024" cy="440849"/>
            </a:xfrm>
            <a:prstGeom prst="smileyFac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A572EAEC-7EA1-476E-AB06-72FC3BF33296}"/>
                </a:ext>
              </a:extLst>
            </p:cNvPr>
            <p:cNvSpPr txBox="1"/>
            <p:nvPr/>
          </p:nvSpPr>
          <p:spPr>
            <a:xfrm>
              <a:off x="9358704" y="5066001"/>
              <a:ext cx="933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6">
                      <a:lumMod val="50000"/>
                    </a:schemeClr>
                  </a:solidFill>
                </a:rPr>
                <a:t>ALICE</a:t>
              </a:r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3F50B66B-F30E-497F-B09C-C443D2D262E0}"/>
              </a:ext>
            </a:extLst>
          </p:cNvPr>
          <p:cNvGrpSpPr/>
          <p:nvPr/>
        </p:nvGrpSpPr>
        <p:grpSpPr>
          <a:xfrm>
            <a:off x="3257778" y="3889540"/>
            <a:ext cx="933154" cy="808717"/>
            <a:chOff x="10072048" y="4633225"/>
            <a:chExt cx="933154" cy="808717"/>
          </a:xfrm>
        </p:grpSpPr>
        <p:sp>
          <p:nvSpPr>
            <p:cNvPr id="33" name="Smiley 32">
              <a:extLst>
                <a:ext uri="{FF2B5EF4-FFF2-40B4-BE49-F238E27FC236}">
                  <a16:creationId xmlns:a16="http://schemas.microsoft.com/office/drawing/2014/main" id="{75C09EF1-E481-4819-B5DD-3083A26C35FF}"/>
                </a:ext>
              </a:extLst>
            </p:cNvPr>
            <p:cNvSpPr/>
            <p:nvPr/>
          </p:nvSpPr>
          <p:spPr>
            <a:xfrm>
              <a:off x="10117801" y="4633225"/>
              <a:ext cx="464024" cy="440849"/>
            </a:xfrm>
            <a:prstGeom prst="smileyFac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087D5B72-9C90-4D01-B133-1AAF5750AF24}"/>
                </a:ext>
              </a:extLst>
            </p:cNvPr>
            <p:cNvSpPr txBox="1"/>
            <p:nvPr/>
          </p:nvSpPr>
          <p:spPr>
            <a:xfrm>
              <a:off x="10072048" y="5072610"/>
              <a:ext cx="933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2">
                      <a:lumMod val="50000"/>
                    </a:schemeClr>
                  </a:solidFill>
                </a:rPr>
                <a:t>BOB</a:t>
              </a:r>
            </a:p>
          </p:txBody>
        </p:sp>
      </p:grpSp>
      <p:sp>
        <p:nvSpPr>
          <p:cNvPr id="35" name="Sprechblase: rechteckig mit abgerundeten Ecken 34">
            <a:extLst>
              <a:ext uri="{FF2B5EF4-FFF2-40B4-BE49-F238E27FC236}">
                <a16:creationId xmlns:a16="http://schemas.microsoft.com/office/drawing/2014/main" id="{64948F01-D1C8-4CCE-BAC9-1FBF8E4016DC}"/>
              </a:ext>
            </a:extLst>
          </p:cNvPr>
          <p:cNvSpPr/>
          <p:nvPr/>
        </p:nvSpPr>
        <p:spPr>
          <a:xfrm>
            <a:off x="2659893" y="3895649"/>
            <a:ext cx="552174" cy="345669"/>
          </a:xfrm>
          <a:prstGeom prst="wedgeRoundRectCallout">
            <a:avLst>
              <a:gd name="adj1" fmla="val 96467"/>
              <a:gd name="adj2" fmla="val 49601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534AB036-C2B0-412F-B6A0-ED411438579C}"/>
              </a:ext>
            </a:extLst>
          </p:cNvPr>
          <p:cNvGrpSpPr/>
          <p:nvPr/>
        </p:nvGrpSpPr>
        <p:grpSpPr>
          <a:xfrm>
            <a:off x="1478373" y="3907564"/>
            <a:ext cx="933154" cy="803572"/>
            <a:chOff x="9358704" y="4631761"/>
            <a:chExt cx="933154" cy="803572"/>
          </a:xfrm>
        </p:grpSpPr>
        <p:sp>
          <p:nvSpPr>
            <p:cNvPr id="37" name="Smiley 36">
              <a:extLst>
                <a:ext uri="{FF2B5EF4-FFF2-40B4-BE49-F238E27FC236}">
                  <a16:creationId xmlns:a16="http://schemas.microsoft.com/office/drawing/2014/main" id="{8B0B57A9-A4D9-43DE-AB7E-92E1CAAABD42}"/>
                </a:ext>
              </a:extLst>
            </p:cNvPr>
            <p:cNvSpPr/>
            <p:nvPr/>
          </p:nvSpPr>
          <p:spPr>
            <a:xfrm>
              <a:off x="9454535" y="4631761"/>
              <a:ext cx="464024" cy="440849"/>
            </a:xfrm>
            <a:prstGeom prst="smileyFac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8DE45B09-D8D2-42AA-9C05-02A6E78C56F1}"/>
                </a:ext>
              </a:extLst>
            </p:cNvPr>
            <p:cNvSpPr txBox="1"/>
            <p:nvPr/>
          </p:nvSpPr>
          <p:spPr>
            <a:xfrm>
              <a:off x="9358704" y="5066001"/>
              <a:ext cx="933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6">
                      <a:lumMod val="50000"/>
                    </a:schemeClr>
                  </a:solidFill>
                </a:rPr>
                <a:t>ALICE</a:t>
              </a:r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2B827FFF-E355-4C5B-B216-5549DA4524C0}"/>
              </a:ext>
            </a:extLst>
          </p:cNvPr>
          <p:cNvGrpSpPr/>
          <p:nvPr/>
        </p:nvGrpSpPr>
        <p:grpSpPr>
          <a:xfrm>
            <a:off x="5688663" y="3872782"/>
            <a:ext cx="933154" cy="803572"/>
            <a:chOff x="9358704" y="4631761"/>
            <a:chExt cx="933154" cy="803572"/>
          </a:xfrm>
        </p:grpSpPr>
        <p:sp>
          <p:nvSpPr>
            <p:cNvPr id="40" name="Smiley 39">
              <a:extLst>
                <a:ext uri="{FF2B5EF4-FFF2-40B4-BE49-F238E27FC236}">
                  <a16:creationId xmlns:a16="http://schemas.microsoft.com/office/drawing/2014/main" id="{7D19841E-FAB5-4BD8-8186-82E6B76F80B0}"/>
                </a:ext>
              </a:extLst>
            </p:cNvPr>
            <p:cNvSpPr/>
            <p:nvPr/>
          </p:nvSpPr>
          <p:spPr>
            <a:xfrm>
              <a:off x="9454535" y="4631761"/>
              <a:ext cx="464024" cy="440849"/>
            </a:xfrm>
            <a:prstGeom prst="smileyFac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324C4CDB-1674-4C98-B045-202A28BCF8E4}"/>
                </a:ext>
              </a:extLst>
            </p:cNvPr>
            <p:cNvSpPr txBox="1"/>
            <p:nvPr/>
          </p:nvSpPr>
          <p:spPr>
            <a:xfrm>
              <a:off x="9358704" y="5066001"/>
              <a:ext cx="933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6">
                      <a:lumMod val="50000"/>
                    </a:schemeClr>
                  </a:solidFill>
                </a:rPr>
                <a:t>ALICE</a:t>
              </a:r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0C87F236-941E-4920-A888-2BE8BE70AC1B}"/>
              </a:ext>
            </a:extLst>
          </p:cNvPr>
          <p:cNvGrpSpPr/>
          <p:nvPr/>
        </p:nvGrpSpPr>
        <p:grpSpPr>
          <a:xfrm>
            <a:off x="8014219" y="4957510"/>
            <a:ext cx="3001444" cy="461665"/>
            <a:chOff x="9454535" y="4614300"/>
            <a:chExt cx="3001444" cy="461665"/>
          </a:xfrm>
        </p:grpSpPr>
        <p:sp>
          <p:nvSpPr>
            <p:cNvPr id="43" name="Smiley 42">
              <a:extLst>
                <a:ext uri="{FF2B5EF4-FFF2-40B4-BE49-F238E27FC236}">
                  <a16:creationId xmlns:a16="http://schemas.microsoft.com/office/drawing/2014/main" id="{9DD4480E-7839-422C-A795-AB46373CE60D}"/>
                </a:ext>
              </a:extLst>
            </p:cNvPr>
            <p:cNvSpPr/>
            <p:nvPr/>
          </p:nvSpPr>
          <p:spPr>
            <a:xfrm>
              <a:off x="9454535" y="4631761"/>
              <a:ext cx="464024" cy="440849"/>
            </a:xfrm>
            <a:prstGeom prst="smileyFac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B4F3BCEE-F530-44F9-B970-DF58E2CF6EB6}"/>
                </a:ext>
              </a:extLst>
            </p:cNvPr>
            <p:cNvSpPr txBox="1"/>
            <p:nvPr/>
          </p:nvSpPr>
          <p:spPr>
            <a:xfrm>
              <a:off x="9893227" y="4614300"/>
              <a:ext cx="25627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Kennt Geheimnis</a:t>
              </a:r>
            </a:p>
          </p:txBody>
        </p:sp>
      </p:grpSp>
      <p:sp>
        <p:nvSpPr>
          <p:cNvPr id="45" name="Textfeld 44">
            <a:extLst>
              <a:ext uri="{FF2B5EF4-FFF2-40B4-BE49-F238E27FC236}">
                <a16:creationId xmlns:a16="http://schemas.microsoft.com/office/drawing/2014/main" id="{0B7C3EBE-51D1-42BA-AF5D-DF9AE40BB2D2}"/>
              </a:ext>
            </a:extLst>
          </p:cNvPr>
          <p:cNvSpPr txBox="1"/>
          <p:nvPr/>
        </p:nvSpPr>
        <p:spPr>
          <a:xfrm>
            <a:off x="8445863" y="5308001"/>
            <a:ext cx="3029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Calibri" panose="020F0502020204030204" pitchFamily="34" charset="0"/>
                <a:cs typeface="Calibri" panose="020F0502020204030204" pitchFamily="34" charset="0"/>
              </a:rPr>
              <a:t>Sicher zu </a:t>
            </a:r>
            <a:r>
              <a:rPr lang="de-DE" sz="24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= 1 – 2</a:t>
            </a:r>
            <a:r>
              <a:rPr lang="de-DE" sz="2400" i="1" baseline="30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-n</a:t>
            </a:r>
            <a:r>
              <a:rPr lang="de-DE" sz="24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</a:p>
        </p:txBody>
      </p: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B5D48368-DE41-4428-9C6C-63513E3904A9}"/>
              </a:ext>
            </a:extLst>
          </p:cNvPr>
          <p:cNvGrpSpPr/>
          <p:nvPr/>
        </p:nvGrpSpPr>
        <p:grpSpPr>
          <a:xfrm>
            <a:off x="8014219" y="4048159"/>
            <a:ext cx="3461312" cy="461665"/>
            <a:chOff x="9454535" y="4614300"/>
            <a:chExt cx="3461312" cy="461665"/>
          </a:xfrm>
        </p:grpSpPr>
        <p:sp>
          <p:nvSpPr>
            <p:cNvPr id="47" name="Smiley 46">
              <a:extLst>
                <a:ext uri="{FF2B5EF4-FFF2-40B4-BE49-F238E27FC236}">
                  <a16:creationId xmlns:a16="http://schemas.microsoft.com/office/drawing/2014/main" id="{1D5F27E5-CFE7-41CF-8B0E-20B5D41DCA5C}"/>
                </a:ext>
              </a:extLst>
            </p:cNvPr>
            <p:cNvSpPr/>
            <p:nvPr/>
          </p:nvSpPr>
          <p:spPr>
            <a:xfrm>
              <a:off x="9454535" y="4631761"/>
              <a:ext cx="464024" cy="440849"/>
            </a:xfrm>
            <a:prstGeom prst="smileyFac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2567998A-005E-4854-87AC-CF231DA726F0}"/>
                </a:ext>
              </a:extLst>
            </p:cNvPr>
            <p:cNvSpPr txBox="1"/>
            <p:nvPr/>
          </p:nvSpPr>
          <p:spPr>
            <a:xfrm>
              <a:off x="9893227" y="4614300"/>
              <a:ext cx="30226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Kennt kein Geheimnis</a:t>
              </a:r>
            </a:p>
          </p:txBody>
        </p:sp>
      </p:grpSp>
      <p:sp>
        <p:nvSpPr>
          <p:cNvPr id="49" name="Textfeld 48">
            <a:extLst>
              <a:ext uri="{FF2B5EF4-FFF2-40B4-BE49-F238E27FC236}">
                <a16:creationId xmlns:a16="http://schemas.microsoft.com/office/drawing/2014/main" id="{2AF4C9FF-945B-43BE-A2DF-A73963F9A2F7}"/>
              </a:ext>
            </a:extLst>
          </p:cNvPr>
          <p:cNvSpPr txBox="1"/>
          <p:nvPr/>
        </p:nvSpPr>
        <p:spPr>
          <a:xfrm>
            <a:off x="8441470" y="4441150"/>
            <a:ext cx="3087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Calibri" panose="020F0502020204030204" pitchFamily="34" charset="0"/>
                <a:cs typeface="Calibri" panose="020F0502020204030204" pitchFamily="34" charset="0"/>
              </a:rPr>
              <a:t>Zu 50% falsche Seite</a:t>
            </a:r>
          </a:p>
        </p:txBody>
      </p:sp>
    </p:spTree>
    <p:extLst>
      <p:ext uri="{BB962C8B-B14F-4D97-AF65-F5344CB8AC3E}">
        <p14:creationId xmlns:p14="http://schemas.microsoft.com/office/powerpoint/2010/main" val="356295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-0.2106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5" grpId="0" animBg="1"/>
      <p:bldP spid="45" grpId="0"/>
      <p:bldP spid="4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A1F13F7-E237-4911-AE8B-E4FF1A71A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78317"/>
            <a:ext cx="10808970" cy="4351338"/>
          </a:xfrm>
        </p:spPr>
        <p:txBody>
          <a:bodyPr>
            <a:normAutofit/>
          </a:bodyPr>
          <a:lstStyle/>
          <a:p>
            <a:r>
              <a:rPr lang="de-DE" u="sng" dirty="0"/>
              <a:t>Vollständigkeit</a:t>
            </a:r>
          </a:p>
          <a:p>
            <a:pPr marL="457200" lvl="1" indent="0">
              <a:buNone/>
            </a:pPr>
            <a:r>
              <a:rPr lang="de-DE" dirty="0"/>
              <a:t>Ist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de-DE" dirty="0"/>
              <a:t> ein Element der Sprache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de-DE" dirty="0"/>
              <a:t>, dann soll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de-DE" dirty="0"/>
              <a:t>  fast immer akzeptieren.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u="sng" dirty="0"/>
              <a:t>Zuverlässigkeit</a:t>
            </a:r>
          </a:p>
          <a:p>
            <a:pPr marL="457200" lvl="1" indent="0">
              <a:buNone/>
            </a:pPr>
            <a:r>
              <a:rPr lang="de-DE" dirty="0"/>
              <a:t>Ist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de-DE" dirty="0"/>
              <a:t> kein Element der Sprache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de-DE" dirty="0"/>
              <a:t>, also ist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P  </a:t>
            </a:r>
            <a:r>
              <a:rPr lang="de-DE" dirty="0"/>
              <a:t>unehrlich, soll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V  </a:t>
            </a:r>
            <a:r>
              <a:rPr lang="de-DE" dirty="0"/>
              <a:t>fast immer ablehnen.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u="sng" dirty="0"/>
              <a:t>Zero-Knowledge-Eigenschaft</a:t>
            </a:r>
          </a:p>
          <a:p>
            <a:pPr marL="457200" lvl="1" indent="0">
              <a:buNone/>
            </a:pPr>
            <a:r>
              <a:rPr lang="de-DE" dirty="0"/>
              <a:t>Es darf nur Wissen über die Gültigkeit einer zu beweisenden Aussage gewonnen werden. Ein dritter, der das Verfahren beobachtet gewinnt keine Informationen.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733F768-9698-4FFA-BBD7-BBE91BC4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03.01.2018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5B83BE-A4F2-46DA-9948-54C2A2A04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A904C38-1105-48AD-8BC1-4940822ED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DD0C9BD-9722-49AE-9955-C8EC411A3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Zero Knowledge Proof</a:t>
            </a:r>
          </a:p>
        </p:txBody>
      </p:sp>
    </p:spTree>
    <p:extLst>
      <p:ext uri="{BB962C8B-B14F-4D97-AF65-F5344CB8AC3E}">
        <p14:creationId xmlns:p14="http://schemas.microsoft.com/office/powerpoint/2010/main" val="671806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A1F13F7-E237-4911-AE8B-E4FF1A71A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78317"/>
            <a:ext cx="10808970" cy="4351338"/>
          </a:xfrm>
        </p:spPr>
        <p:txBody>
          <a:bodyPr>
            <a:normAutofit/>
          </a:bodyPr>
          <a:lstStyle/>
          <a:p>
            <a:r>
              <a:rPr lang="de-DE" u="sng" dirty="0"/>
              <a:t>Zuverlässigkeit</a:t>
            </a:r>
          </a:p>
          <a:p>
            <a:pPr marL="457200" lvl="1" indent="0">
              <a:buNone/>
            </a:pPr>
            <a:r>
              <a:rPr lang="de-DE" dirty="0"/>
              <a:t>Es gibt einen Extraktor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Ext</a:t>
            </a:r>
            <a:r>
              <a:rPr lang="de-DE" dirty="0"/>
              <a:t>, der den korrekten Beweis aus einem bösen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de-DE" dirty="0"/>
              <a:t> extrahieren kann, sodass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de-DE" dirty="0"/>
              <a:t> den Beweis doch noch ablehnt.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733F768-9698-4FFA-BBD7-BBE91BC4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03.01.2018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5B83BE-A4F2-46DA-9948-54C2A2A04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A904C38-1105-48AD-8BC1-4940822ED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DD0C9BD-9722-49AE-9955-C8EC411A3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Zero Knowledge Proof </a:t>
            </a:r>
            <a:r>
              <a:rPr lang="de-DE" sz="4000" dirty="0" err="1"/>
              <a:t>of</a:t>
            </a:r>
            <a:r>
              <a:rPr lang="de-DE" sz="4000" dirty="0"/>
              <a:t> Knowledge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BA366814-FAF0-4947-9213-D432E8DFFDE0}"/>
              </a:ext>
            </a:extLst>
          </p:cNvPr>
          <p:cNvGrpSpPr/>
          <p:nvPr/>
        </p:nvGrpSpPr>
        <p:grpSpPr>
          <a:xfrm>
            <a:off x="3343557" y="3276828"/>
            <a:ext cx="6520733" cy="2628285"/>
            <a:chOff x="3343557" y="3276828"/>
            <a:chExt cx="6520733" cy="2628285"/>
          </a:xfrm>
        </p:grpSpPr>
        <p:sp>
          <p:nvSpPr>
            <p:cNvPr id="8" name="Flussdiagramm: Alternativer Prozess 7">
              <a:extLst>
                <a:ext uri="{FF2B5EF4-FFF2-40B4-BE49-F238E27FC236}">
                  <a16:creationId xmlns:a16="http://schemas.microsoft.com/office/drawing/2014/main" id="{2D2286DC-1E38-4926-8FDC-0E157EE768ED}"/>
                </a:ext>
              </a:extLst>
            </p:cNvPr>
            <p:cNvSpPr/>
            <p:nvPr/>
          </p:nvSpPr>
          <p:spPr>
            <a:xfrm>
              <a:off x="3343557" y="3721845"/>
              <a:ext cx="5504885" cy="2183268"/>
            </a:xfrm>
            <a:prstGeom prst="flowChartAlternateProcess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DD27DFF5-10E5-4035-8BF8-DD730041DCE4}"/>
                </a:ext>
              </a:extLst>
            </p:cNvPr>
            <p:cNvSpPr/>
            <p:nvPr/>
          </p:nvSpPr>
          <p:spPr>
            <a:xfrm>
              <a:off x="5592800" y="3276828"/>
              <a:ext cx="1006400" cy="4987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9C2FFC5D-A520-4FB8-A11B-E5E8DF7E52BC}"/>
                </a:ext>
              </a:extLst>
            </p:cNvPr>
            <p:cNvCxnSpPr>
              <a:cxnSpLocks/>
            </p:cNvCxnSpPr>
            <p:nvPr/>
          </p:nvCxnSpPr>
          <p:spPr>
            <a:xfrm>
              <a:off x="3998230" y="4813479"/>
              <a:ext cx="4195539" cy="0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7B00BE7B-8F69-40B2-86E6-5FC871E3117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813479"/>
              <a:ext cx="0" cy="1091634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7A5486E7-444F-4D50-84AE-E7CA733DD6A4}"/>
                </a:ext>
              </a:extLst>
            </p:cNvPr>
            <p:cNvSpPr txBox="1"/>
            <p:nvPr/>
          </p:nvSpPr>
          <p:spPr>
            <a:xfrm>
              <a:off x="5886098" y="3951403"/>
              <a:ext cx="1006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/>
                <a:t>3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434793F8-5E92-49CB-8BE5-13D51E85FA4F}"/>
                </a:ext>
              </a:extLst>
            </p:cNvPr>
            <p:cNvSpPr txBox="1"/>
            <p:nvPr/>
          </p:nvSpPr>
          <p:spPr>
            <a:xfrm>
              <a:off x="4866737" y="5025510"/>
              <a:ext cx="8195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/>
                <a:t>1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CE19773E-B012-4BBD-873E-2BC999CFF411}"/>
                </a:ext>
              </a:extLst>
            </p:cNvPr>
            <p:cNvSpPr txBox="1"/>
            <p:nvPr/>
          </p:nvSpPr>
          <p:spPr>
            <a:xfrm>
              <a:off x="6892498" y="5025510"/>
              <a:ext cx="8195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/>
                <a:t>2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62869E40-6281-4582-9FBD-8D8CE858E374}"/>
                </a:ext>
              </a:extLst>
            </p:cNvPr>
            <p:cNvSpPr txBox="1"/>
            <p:nvPr/>
          </p:nvSpPr>
          <p:spPr>
            <a:xfrm>
              <a:off x="9044781" y="4531350"/>
              <a:ext cx="8195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/>
                <a:t>4</a:t>
              </a:r>
            </a:p>
          </p:txBody>
        </p: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AE9DFAD9-A9DD-443D-95AC-B46A56BD19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8763" y="4993267"/>
              <a:ext cx="757237" cy="521708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EC4488D9-B979-4455-9437-15D82C60B676}"/>
              </a:ext>
            </a:extLst>
          </p:cNvPr>
          <p:cNvGrpSpPr/>
          <p:nvPr/>
        </p:nvGrpSpPr>
        <p:grpSpPr>
          <a:xfrm>
            <a:off x="4193753" y="4957510"/>
            <a:ext cx="933154" cy="810181"/>
            <a:chOff x="9410203" y="4631761"/>
            <a:chExt cx="933154" cy="810181"/>
          </a:xfrm>
        </p:grpSpPr>
        <p:sp>
          <p:nvSpPr>
            <p:cNvPr id="18" name="Smiley 17">
              <a:extLst>
                <a:ext uri="{FF2B5EF4-FFF2-40B4-BE49-F238E27FC236}">
                  <a16:creationId xmlns:a16="http://schemas.microsoft.com/office/drawing/2014/main" id="{46C9C5BB-1529-42F3-A886-7627640307F6}"/>
                </a:ext>
              </a:extLst>
            </p:cNvPr>
            <p:cNvSpPr/>
            <p:nvPr/>
          </p:nvSpPr>
          <p:spPr>
            <a:xfrm>
              <a:off x="9454535" y="4631761"/>
              <a:ext cx="464024" cy="440849"/>
            </a:xfrm>
            <a:prstGeom prst="smileyFace">
              <a:avLst/>
            </a:prstGeom>
            <a:solidFill>
              <a:srgbClr val="FF0000"/>
            </a:solidFill>
            <a:ln>
              <a:solidFill>
                <a:srgbClr val="333333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6C5676C6-E74B-4F8F-ADB8-09F3ADFBE767}"/>
                </a:ext>
              </a:extLst>
            </p:cNvPr>
            <p:cNvSpPr txBox="1"/>
            <p:nvPr/>
          </p:nvSpPr>
          <p:spPr>
            <a:xfrm>
              <a:off x="9410203" y="5072610"/>
              <a:ext cx="933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C00000"/>
                  </a:solidFill>
                </a:rPr>
                <a:t>EVE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283537B-1F5B-4662-A045-90BA6E0B0ADF}"/>
              </a:ext>
            </a:extLst>
          </p:cNvPr>
          <p:cNvGrpSpPr/>
          <p:nvPr/>
        </p:nvGrpSpPr>
        <p:grpSpPr>
          <a:xfrm>
            <a:off x="5365252" y="3889540"/>
            <a:ext cx="933154" cy="808717"/>
            <a:chOff x="10072048" y="4633225"/>
            <a:chExt cx="933154" cy="808717"/>
          </a:xfrm>
        </p:grpSpPr>
        <p:sp>
          <p:nvSpPr>
            <p:cNvPr id="21" name="Smiley 20">
              <a:extLst>
                <a:ext uri="{FF2B5EF4-FFF2-40B4-BE49-F238E27FC236}">
                  <a16:creationId xmlns:a16="http://schemas.microsoft.com/office/drawing/2014/main" id="{63F96D8F-9733-4E27-A3AB-7F753C4A22A8}"/>
                </a:ext>
              </a:extLst>
            </p:cNvPr>
            <p:cNvSpPr/>
            <p:nvPr/>
          </p:nvSpPr>
          <p:spPr>
            <a:xfrm>
              <a:off x="10117801" y="4633225"/>
              <a:ext cx="464024" cy="440849"/>
            </a:xfrm>
            <a:prstGeom prst="smileyFac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D4FA2380-58B4-4B2E-844F-2D88FA20B70F}"/>
                </a:ext>
              </a:extLst>
            </p:cNvPr>
            <p:cNvSpPr txBox="1"/>
            <p:nvPr/>
          </p:nvSpPr>
          <p:spPr>
            <a:xfrm>
              <a:off x="10072048" y="5072610"/>
              <a:ext cx="933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2">
                      <a:lumMod val="50000"/>
                    </a:schemeClr>
                  </a:solidFill>
                </a:rPr>
                <a:t>BOB</a:t>
              </a:r>
            </a:p>
          </p:txBody>
        </p:sp>
      </p:grpSp>
      <p:sp>
        <p:nvSpPr>
          <p:cNvPr id="23" name="Sprechblase: rechteckig mit abgerundeten Ecken 22">
            <a:extLst>
              <a:ext uri="{FF2B5EF4-FFF2-40B4-BE49-F238E27FC236}">
                <a16:creationId xmlns:a16="http://schemas.microsoft.com/office/drawing/2014/main" id="{6A23C469-D697-44CB-A75B-BBC82FD387B3}"/>
              </a:ext>
            </a:extLst>
          </p:cNvPr>
          <p:cNvSpPr/>
          <p:nvPr/>
        </p:nvSpPr>
        <p:spPr>
          <a:xfrm>
            <a:off x="4767367" y="3895649"/>
            <a:ext cx="552174" cy="345669"/>
          </a:xfrm>
          <a:prstGeom prst="wedgeRoundRectCallout">
            <a:avLst>
              <a:gd name="adj1" fmla="val 96467"/>
              <a:gd name="adj2" fmla="val 49601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24" name="Explosion: 14 Zacken 23">
            <a:extLst>
              <a:ext uri="{FF2B5EF4-FFF2-40B4-BE49-F238E27FC236}">
                <a16:creationId xmlns:a16="http://schemas.microsoft.com/office/drawing/2014/main" id="{93C471C8-B99B-4A6B-9910-199EA68ECF42}"/>
              </a:ext>
            </a:extLst>
          </p:cNvPr>
          <p:cNvSpPr/>
          <p:nvPr/>
        </p:nvSpPr>
        <p:spPr>
          <a:xfrm>
            <a:off x="5291535" y="4693021"/>
            <a:ext cx="1428046" cy="1270015"/>
          </a:xfrm>
          <a:prstGeom prst="irregularSeal2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02C35479-7373-499F-92BB-CCD534394715}"/>
              </a:ext>
            </a:extLst>
          </p:cNvPr>
          <p:cNvGrpSpPr/>
          <p:nvPr/>
        </p:nvGrpSpPr>
        <p:grpSpPr>
          <a:xfrm rot="21053349">
            <a:off x="3338927" y="5497852"/>
            <a:ext cx="469059" cy="220678"/>
            <a:chOff x="3343557" y="5288020"/>
            <a:chExt cx="469059" cy="220678"/>
          </a:xfrm>
        </p:grpSpPr>
        <p:sp>
          <p:nvSpPr>
            <p:cNvPr id="25" name="Flussdiagramm: Prozess 24">
              <a:extLst>
                <a:ext uri="{FF2B5EF4-FFF2-40B4-BE49-F238E27FC236}">
                  <a16:creationId xmlns:a16="http://schemas.microsoft.com/office/drawing/2014/main" id="{319FD9A4-56BE-4B6F-89A8-BD13D2FC65F1}"/>
                </a:ext>
              </a:extLst>
            </p:cNvPr>
            <p:cNvSpPr/>
            <p:nvPr/>
          </p:nvSpPr>
          <p:spPr>
            <a:xfrm>
              <a:off x="3343557" y="5288020"/>
              <a:ext cx="386745" cy="22067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Flussdiagramm: Prozess 25">
              <a:extLst>
                <a:ext uri="{FF2B5EF4-FFF2-40B4-BE49-F238E27FC236}">
                  <a16:creationId xmlns:a16="http://schemas.microsoft.com/office/drawing/2014/main" id="{0785695F-4604-4B90-88AD-47FF5000232D}"/>
                </a:ext>
              </a:extLst>
            </p:cNvPr>
            <p:cNvSpPr/>
            <p:nvPr/>
          </p:nvSpPr>
          <p:spPr>
            <a:xfrm>
              <a:off x="3618506" y="5375499"/>
              <a:ext cx="194110" cy="45719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7" name="Zylinder 26">
            <a:extLst>
              <a:ext uri="{FF2B5EF4-FFF2-40B4-BE49-F238E27FC236}">
                <a16:creationId xmlns:a16="http://schemas.microsoft.com/office/drawing/2014/main" id="{1A2627A3-571D-4906-8872-95B0413936D8}"/>
              </a:ext>
            </a:extLst>
          </p:cNvPr>
          <p:cNvSpPr/>
          <p:nvPr/>
        </p:nvSpPr>
        <p:spPr>
          <a:xfrm>
            <a:off x="6027998" y="4573362"/>
            <a:ext cx="195523" cy="264489"/>
          </a:xfrm>
          <a:prstGeom prst="ca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D745F60E-9325-4390-A45C-73328CF15F02}"/>
              </a:ext>
            </a:extLst>
          </p:cNvPr>
          <p:cNvGrpSpPr/>
          <p:nvPr/>
        </p:nvGrpSpPr>
        <p:grpSpPr>
          <a:xfrm>
            <a:off x="7961041" y="3967673"/>
            <a:ext cx="933154" cy="810181"/>
            <a:chOff x="9410203" y="4631761"/>
            <a:chExt cx="933154" cy="810181"/>
          </a:xfrm>
        </p:grpSpPr>
        <p:sp>
          <p:nvSpPr>
            <p:cNvPr id="29" name="Smiley 28">
              <a:extLst>
                <a:ext uri="{FF2B5EF4-FFF2-40B4-BE49-F238E27FC236}">
                  <a16:creationId xmlns:a16="http://schemas.microsoft.com/office/drawing/2014/main" id="{DDFDF86E-5B32-4361-A138-BD1867739FF7}"/>
                </a:ext>
              </a:extLst>
            </p:cNvPr>
            <p:cNvSpPr/>
            <p:nvPr/>
          </p:nvSpPr>
          <p:spPr>
            <a:xfrm>
              <a:off x="9454535" y="4631761"/>
              <a:ext cx="464024" cy="440849"/>
            </a:xfrm>
            <a:prstGeom prst="smileyFace">
              <a:avLst/>
            </a:prstGeom>
            <a:solidFill>
              <a:srgbClr val="FF0000"/>
            </a:solidFill>
            <a:ln>
              <a:solidFill>
                <a:srgbClr val="333333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A57D6504-07DD-4530-A784-AC0CC2E991AC}"/>
                </a:ext>
              </a:extLst>
            </p:cNvPr>
            <p:cNvSpPr txBox="1"/>
            <p:nvPr/>
          </p:nvSpPr>
          <p:spPr>
            <a:xfrm>
              <a:off x="9410203" y="5072610"/>
              <a:ext cx="933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C00000"/>
                  </a:solidFill>
                </a:rPr>
                <a:t>EVE</a:t>
              </a: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974D8AC5-6C4A-43A0-9439-2CB57043AAAD}"/>
              </a:ext>
            </a:extLst>
          </p:cNvPr>
          <p:cNvGrpSpPr/>
          <p:nvPr/>
        </p:nvGrpSpPr>
        <p:grpSpPr>
          <a:xfrm rot="11265028">
            <a:off x="8389522" y="5516393"/>
            <a:ext cx="469059" cy="220678"/>
            <a:chOff x="8276024" y="5354192"/>
            <a:chExt cx="469059" cy="220678"/>
          </a:xfrm>
        </p:grpSpPr>
        <p:sp>
          <p:nvSpPr>
            <p:cNvPr id="31" name="Flussdiagramm: Prozess 30">
              <a:extLst>
                <a:ext uri="{FF2B5EF4-FFF2-40B4-BE49-F238E27FC236}">
                  <a16:creationId xmlns:a16="http://schemas.microsoft.com/office/drawing/2014/main" id="{9497E52A-A067-4149-B3A4-B2E49305A21B}"/>
                </a:ext>
              </a:extLst>
            </p:cNvPr>
            <p:cNvSpPr/>
            <p:nvPr/>
          </p:nvSpPr>
          <p:spPr>
            <a:xfrm rot="10800000">
              <a:off x="8276024" y="5354192"/>
              <a:ext cx="386745" cy="22067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Flussdiagramm: Prozess 31">
              <a:extLst>
                <a:ext uri="{FF2B5EF4-FFF2-40B4-BE49-F238E27FC236}">
                  <a16:creationId xmlns:a16="http://schemas.microsoft.com/office/drawing/2014/main" id="{705E3BA1-5585-4CC3-8556-A487C4C47A5F}"/>
                </a:ext>
              </a:extLst>
            </p:cNvPr>
            <p:cNvSpPr/>
            <p:nvPr/>
          </p:nvSpPr>
          <p:spPr>
            <a:xfrm rot="10800000">
              <a:off x="8550973" y="5441671"/>
              <a:ext cx="194110" cy="45719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23468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DF0330C-7CC3-487E-BD09-DF7EEE1C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122" y="1678317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/>
              <a:t>Hintergrund</a:t>
            </a:r>
          </a:p>
          <a:p>
            <a:pPr>
              <a:lnSpc>
                <a:spcPct val="150000"/>
              </a:lnSpc>
            </a:pPr>
            <a:r>
              <a:rPr lang="de-DE" dirty="0"/>
              <a:t>Motivation</a:t>
            </a:r>
          </a:p>
          <a:p>
            <a:pPr>
              <a:lnSpc>
                <a:spcPct val="150000"/>
              </a:lnSpc>
            </a:pPr>
            <a:r>
              <a:rPr lang="de-DE" dirty="0"/>
              <a:t>Begriffe</a:t>
            </a:r>
          </a:p>
          <a:p>
            <a:pPr>
              <a:lnSpc>
                <a:spcPct val="150000"/>
              </a:lnSpc>
            </a:pPr>
            <a:r>
              <a:rPr lang="de-DE" dirty="0"/>
              <a:t>Protokoll</a:t>
            </a:r>
          </a:p>
          <a:p>
            <a:pPr>
              <a:lnSpc>
                <a:spcPct val="150000"/>
              </a:lnSpc>
            </a:pPr>
            <a:r>
              <a:rPr lang="de-DE" dirty="0"/>
              <a:t>Sicherheitsanalyse</a:t>
            </a:r>
          </a:p>
          <a:p>
            <a:pPr>
              <a:lnSpc>
                <a:spcPct val="150000"/>
              </a:lnSpc>
            </a:pPr>
            <a:r>
              <a:rPr lang="de-DE" dirty="0"/>
              <a:t>Fazit</a:t>
            </a:r>
          </a:p>
          <a:p>
            <a:pPr>
              <a:lnSpc>
                <a:spcPct val="150000"/>
              </a:lnSpc>
            </a:pP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B56B34-12ED-4356-B12E-F9C0BA42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03.01.2018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6891DF-BC6B-4255-B042-C2EEE5CD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C0C543-AAB2-4DB7-95C6-5C7895B82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1BC0A14-67FD-48B9-8C0D-170778BD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7B6810D6-14D4-4835-9B92-23CFF5AD96E4}"/>
              </a:ext>
            </a:extLst>
          </p:cNvPr>
          <p:cNvGrpSpPr/>
          <p:nvPr/>
        </p:nvGrpSpPr>
        <p:grpSpPr>
          <a:xfrm>
            <a:off x="5577840" y="2606672"/>
            <a:ext cx="5058031" cy="2882348"/>
            <a:chOff x="6151025" y="2416172"/>
            <a:chExt cx="5058031" cy="2882348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A2A55AD5-3818-4819-9801-4ABEC6BCC41A}"/>
                </a:ext>
              </a:extLst>
            </p:cNvPr>
            <p:cNvGrpSpPr/>
            <p:nvPr/>
          </p:nvGrpSpPr>
          <p:grpSpPr>
            <a:xfrm rot="1338305">
              <a:off x="6151025" y="2416172"/>
              <a:ext cx="5058031" cy="2062034"/>
              <a:chOff x="5958071" y="1872504"/>
              <a:chExt cx="5058031" cy="2062034"/>
            </a:xfrm>
          </p:grpSpPr>
          <p:pic>
            <p:nvPicPr>
              <p:cNvPr id="12" name="Picture 26" descr="https://www.iconexperience.com/_img/g_collection_png/standard/256x256/passport.png">
                <a:extLst>
                  <a:ext uri="{FF2B5EF4-FFF2-40B4-BE49-F238E27FC236}">
                    <a16:creationId xmlns:a16="http://schemas.microsoft.com/office/drawing/2014/main" id="{B525E914-5C32-4B72-B6E6-54BF25DE72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860784">
                <a:off x="8160736" y="1949230"/>
                <a:ext cx="797744" cy="914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7813597D-B58F-4BF8-A524-3206355A3F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31735" y="2052964"/>
                <a:ext cx="1642175" cy="18815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90FD50E5-528B-474A-952D-483AFDB09E8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2734" b="89844" l="9766" r="97266">
                            <a14:foregroundMark x1="90234" y1="25781" x2="91016" y2="34766"/>
                            <a14:foregroundMark x1="92578" y1="27734" x2="96484" y2="37109"/>
                            <a14:foregroundMark x1="97266" y1="32031" x2="89453" y2="39844"/>
                            <a14:foregroundMark x1="79297" y1="12500" x2="55078" y2="16797"/>
                            <a14:foregroundMark x1="58594" y1="14453" x2="71875" y2="10938"/>
                            <a14:foregroundMark x1="56250" y1="12891" x2="73438" y2="273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58071" y="2400330"/>
                <a:ext cx="786626" cy="9806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59A58F2A-EC78-426B-AAA6-7C76567DCF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73927" y="2035965"/>
                <a:ext cx="1642175" cy="18815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912FBC1F-0379-4027-A927-3A4F512F8E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2344" b="99609" l="391" r="98438">
                            <a14:foregroundMark x1="59375" y1="9766" x2="84766" y2="5859"/>
                            <a14:foregroundMark x1="87500" y1="8984" x2="87500" y2="14063"/>
                            <a14:foregroundMark x1="86719" y1="33203" x2="88281" y2="33984"/>
                            <a14:foregroundMark x1="89453" y1="14844" x2="92050" y2="16900"/>
                            <a14:foregroundMark x1="81250" y1="8203" x2="60938" y2="2344"/>
                            <a14:foregroundMark x1="10938" y1="76953" x2="17969" y2="87891"/>
                            <a14:foregroundMark x1="19531" y1="86328" x2="391" y2="86328"/>
                            <a14:foregroundMark x1="19531" y1="84375" x2="19531" y2="92188"/>
                            <a14:foregroundMark x1="24219" y1="89453" x2="23047" y2="94531"/>
                            <a14:foregroundMark x1="25781" y1="92969" x2="29297" y2="99609"/>
                            <a14:backgroundMark x1="96875" y1="16406" x2="98438" y2="3164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0269539" y="2507990"/>
                <a:ext cx="720795" cy="7653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1" name="Gerade Verbindung mit Pfeil 10">
                <a:extLst>
                  <a:ext uri="{FF2B5EF4-FFF2-40B4-BE49-F238E27FC236}">
                    <a16:creationId xmlns:a16="http://schemas.microsoft.com/office/drawing/2014/main" id="{B0CF0014-C8A9-4190-B9A3-E42EF492AC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74857" y="2863218"/>
                <a:ext cx="2191657" cy="8237"/>
              </a:xfrm>
              <a:prstGeom prst="straightConnector1">
                <a:avLst/>
              </a:prstGeom>
              <a:ln w="101600">
                <a:solidFill>
                  <a:srgbClr val="2B7299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uppieren 12">
                <a:extLst>
                  <a:ext uri="{FF2B5EF4-FFF2-40B4-BE49-F238E27FC236}">
                    <a16:creationId xmlns:a16="http://schemas.microsoft.com/office/drawing/2014/main" id="{432477D0-7B8A-416D-85AC-4327FE3EA5C6}"/>
                  </a:ext>
                </a:extLst>
              </p:cNvPr>
              <p:cNvGrpSpPr/>
              <p:nvPr/>
            </p:nvGrpSpPr>
            <p:grpSpPr>
              <a:xfrm>
                <a:off x="8716437" y="1872504"/>
                <a:ext cx="441051" cy="449956"/>
                <a:chOff x="2975429" y="2177144"/>
                <a:chExt cx="420914" cy="411446"/>
              </a:xfrm>
            </p:grpSpPr>
            <p:sp>
              <p:nvSpPr>
                <p:cNvPr id="14" name="Ellipse 13">
                  <a:extLst>
                    <a:ext uri="{FF2B5EF4-FFF2-40B4-BE49-F238E27FC236}">
                      <a16:creationId xmlns:a16="http://schemas.microsoft.com/office/drawing/2014/main" id="{39729566-89E8-4D98-AFCB-6789390A6FB0}"/>
                    </a:ext>
                  </a:extLst>
                </p:cNvPr>
                <p:cNvSpPr/>
                <p:nvPr/>
              </p:nvSpPr>
              <p:spPr>
                <a:xfrm>
                  <a:off x="2975429" y="2177144"/>
                  <a:ext cx="420914" cy="411446"/>
                </a:xfrm>
                <a:prstGeom prst="ellipse">
                  <a:avLst/>
                </a:prstGeom>
                <a:solidFill>
                  <a:srgbClr val="6AC018"/>
                </a:solidFill>
                <a:ln>
                  <a:solidFill>
                    <a:srgbClr val="6AC01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aseline="-25000" dirty="0"/>
                </a:p>
              </p:txBody>
            </p:sp>
            <p:grpSp>
              <p:nvGrpSpPr>
                <p:cNvPr id="15" name="Gruppieren 14">
                  <a:extLst>
                    <a:ext uri="{FF2B5EF4-FFF2-40B4-BE49-F238E27FC236}">
                      <a16:creationId xmlns:a16="http://schemas.microsoft.com/office/drawing/2014/main" id="{7CEB1DA5-8C20-4240-A563-6C4D37C7A968}"/>
                    </a:ext>
                  </a:extLst>
                </p:cNvPr>
                <p:cNvGrpSpPr/>
                <p:nvPr/>
              </p:nvGrpSpPr>
              <p:grpSpPr>
                <a:xfrm rot="12970512" flipH="1">
                  <a:off x="3125567" y="2263555"/>
                  <a:ext cx="120638" cy="214811"/>
                  <a:chOff x="3663321" y="2076290"/>
                  <a:chExt cx="375279" cy="357349"/>
                </a:xfrm>
              </p:grpSpPr>
              <p:sp>
                <p:nvSpPr>
                  <p:cNvPr id="16" name="Rechteck 15">
                    <a:extLst>
                      <a:ext uri="{FF2B5EF4-FFF2-40B4-BE49-F238E27FC236}">
                        <a16:creationId xmlns:a16="http://schemas.microsoft.com/office/drawing/2014/main" id="{F52146BB-EE04-43E3-A230-07E3C764824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663321" y="2076290"/>
                    <a:ext cx="373671" cy="7605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Rechteck 16">
                    <a:extLst>
                      <a:ext uri="{FF2B5EF4-FFF2-40B4-BE49-F238E27FC236}">
                        <a16:creationId xmlns:a16="http://schemas.microsoft.com/office/drawing/2014/main" id="{439719E5-6D24-469A-B4C4-8B8894C9552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896378" y="2076451"/>
                    <a:ext cx="142222" cy="3571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</p:grpSp>
        <p:pic>
          <p:nvPicPr>
            <p:cNvPr id="20" name="Picture 8" descr="https://lh3.googleusercontent.com/UrY7BAZ-XfXGpfkeWg0zCCeo-7ras4DCoRalC_WXXWTK9q5b0Iw7B0YQMsVxZaNB7DM=w300">
              <a:extLst>
                <a:ext uri="{FF2B5EF4-FFF2-40B4-BE49-F238E27FC236}">
                  <a16:creationId xmlns:a16="http://schemas.microsoft.com/office/drawing/2014/main" id="{5D110E1E-22F6-47F6-A053-B16974C7E6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1515" y="3589896"/>
              <a:ext cx="1200919" cy="1200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12" descr="https://upload.wikimedia.org/wikipedia/commons/thumb/1/18/GitLab_Logo.svg/1200px-GitLab_Logo.svg.png">
              <a:extLst>
                <a:ext uri="{FF2B5EF4-FFF2-40B4-BE49-F238E27FC236}">
                  <a16:creationId xmlns:a16="http://schemas.microsoft.com/office/drawing/2014/main" id="{11A931A1-2034-4B5A-BE8A-5859926F05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9368" y="3357607"/>
              <a:ext cx="1020153" cy="942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https://www.iconexperience.com/_img/g_collection_png/standard/512x512/criminal.png">
              <a:extLst>
                <a:ext uri="{FF2B5EF4-FFF2-40B4-BE49-F238E27FC236}">
                  <a16:creationId xmlns:a16="http://schemas.microsoft.com/office/drawing/2014/main" id="{529D8B7C-79FC-4B6F-8B55-9689F3BCCE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2734" b="96875" l="9961" r="89844">
                          <a14:foregroundMark x1="41406" y1="59961" x2="27930" y2="96875"/>
                          <a14:foregroundMark x1="27930" y1="96875" x2="53125" y2="66406"/>
                          <a14:foregroundMark x1="53125" y1="66406" x2="53125" y2="65820"/>
                          <a14:foregroundMark x1="37500" y1="12891" x2="65820" y2="14844"/>
                          <a14:foregroundMark x1="65820" y1="10938" x2="74805" y2="11914"/>
                          <a14:foregroundMark x1="69922" y1="12891" x2="66797" y2="10938"/>
                          <a14:foregroundMark x1="40625" y1="4297" x2="67188" y2="9375"/>
                          <a14:foregroundMark x1="55273" y1="2734" x2="54883" y2="54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2339" y="3972580"/>
              <a:ext cx="1276651" cy="1276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Verbotsymbol 24">
              <a:extLst>
                <a:ext uri="{FF2B5EF4-FFF2-40B4-BE49-F238E27FC236}">
                  <a16:creationId xmlns:a16="http://schemas.microsoft.com/office/drawing/2014/main" id="{0E15D804-3FFC-4481-AB15-ADD8C1EE19B3}"/>
                </a:ext>
              </a:extLst>
            </p:cNvPr>
            <p:cNvSpPr/>
            <p:nvPr/>
          </p:nvSpPr>
          <p:spPr>
            <a:xfrm>
              <a:off x="8623464" y="3937044"/>
              <a:ext cx="1383229" cy="1361476"/>
            </a:xfrm>
            <a:prstGeom prst="noSmoking">
              <a:avLst>
                <a:gd name="adj" fmla="val 1186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pic>
          <p:nvPicPr>
            <p:cNvPr id="26" name="Picture 22" descr="https://upload.wikimedia.org/wikipedia/de/thumb/9/9f/Twitter_bird_logo_2012.svg/1200px-Twitter_bird_logo_2012.svg.png">
              <a:extLst>
                <a:ext uri="{FF2B5EF4-FFF2-40B4-BE49-F238E27FC236}">
                  <a16:creationId xmlns:a16="http://schemas.microsoft.com/office/drawing/2014/main" id="{5DDD6459-A5E7-44E5-8212-3371D1B4EA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4426" y="4276256"/>
              <a:ext cx="1145724" cy="931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9182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7BF1FA8-15E7-41EE-9FA8-2B759FA0E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678317"/>
            <a:ext cx="10743425" cy="47421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Passwort Richtlinien</a:t>
            </a:r>
          </a:p>
          <a:p>
            <a:pPr marL="457200" lvl="1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Besteht aus regulärem Ausdruck &amp; Angabe für die Mindestlänge des Passworts</a:t>
            </a:r>
          </a:p>
          <a:p>
            <a:pPr marL="457200" lvl="1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Beispiel: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f 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= f(R, n) = (</a:t>
            </a:r>
            <a:r>
              <a:rPr lang="de-DE" i="1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ulldds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, 10) </a:t>
            </a:r>
          </a:p>
          <a:p>
            <a:pPr marL="457200" lvl="1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Um die beiden Richtlinien zu kombinieren wird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f = f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1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∩ f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2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gebildet</a:t>
            </a:r>
          </a:p>
          <a:p>
            <a:pPr marL="457200" lvl="1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Beispiel: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f1 ∩ f2 = (</a:t>
            </a:r>
            <a:r>
              <a:rPr lang="de-DE" i="1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max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(R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1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, R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2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), </a:t>
            </a:r>
            <a:r>
              <a:rPr lang="de-DE" i="1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max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(n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1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, n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2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)) 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 Mutual Password Policy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de-DE" dirty="0"/>
              <a:t>Passwörter werden in Integer umgewandelt</a:t>
            </a:r>
          </a:p>
          <a:p>
            <a:pPr marL="457200" lvl="1" indent="0">
              <a:buNone/>
            </a:pP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π = </a:t>
            </a:r>
            <a:r>
              <a:rPr lang="de-DE" i="1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PWDtoINT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(</a:t>
            </a:r>
            <a:r>
              <a:rPr lang="de-DE" i="1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pw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)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233BDB-4DC9-4252-A31D-39F833705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03.01.2018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F73AB94-2F60-4127-9722-D27674DA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4AD7A3-A7BD-4606-83DF-C6898B666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5C20E6E-1A85-46B9-9019-009D30563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Passwörter</a:t>
            </a:r>
          </a:p>
        </p:txBody>
      </p:sp>
    </p:spTree>
    <p:extLst>
      <p:ext uri="{BB962C8B-B14F-4D97-AF65-F5344CB8AC3E}">
        <p14:creationId xmlns:p14="http://schemas.microsoft.com/office/powerpoint/2010/main" val="129357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3C4B0D6-CE2A-43B1-9368-CF34B5B14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78317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Passwörter können zerteilt werden (Password Sharing)</a:t>
            </a:r>
          </a:p>
          <a:p>
            <a:pPr marL="457200" lvl="1" indent="0">
              <a:buNone/>
            </a:pP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π = s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1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+ s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2</a:t>
            </a:r>
          </a:p>
          <a:p>
            <a:pPr marL="457200" lvl="1" indent="0">
              <a:buNone/>
            </a:pP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s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1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 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kann auf Server 1 hinterlegt werden</a:t>
            </a:r>
          </a:p>
          <a:p>
            <a:pPr marL="457200" lvl="1" indent="0">
              <a:buNone/>
            </a:pP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s</a:t>
            </a:r>
            <a:r>
              <a:rPr lang="de-DE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2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kann auf Server 2 hinterlegt werden</a:t>
            </a:r>
          </a:p>
          <a:p>
            <a:pPr marL="457200" lvl="1" indent="0">
              <a:buNone/>
            </a:pP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Passwort Wörterbuch</a:t>
            </a:r>
          </a:p>
          <a:p>
            <a:pPr marL="457200" lvl="1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Liste aller richtlinienkonformen Passwörter</a:t>
            </a:r>
          </a:p>
          <a:p>
            <a:pPr marL="457200" lvl="1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Beispiel: 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f = (</a:t>
            </a:r>
            <a:r>
              <a:rPr lang="de-DE" i="1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ulldd</a:t>
            </a:r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, 5)</a:t>
            </a:r>
          </a:p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B965775-48E2-489F-B7CB-D270D6771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03.01.2018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1113DA3-3BCD-4127-937D-710D370EF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C4E363-A2FD-458C-83A3-B8B1AD982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AA33DCD-EA8A-45C6-9FC5-C61B7D99B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Passwörter</a:t>
            </a:r>
          </a:p>
        </p:txBody>
      </p:sp>
      <p:sp>
        <p:nvSpPr>
          <p:cNvPr id="8" name="Scrollen: vertikal 7">
            <a:extLst>
              <a:ext uri="{FF2B5EF4-FFF2-40B4-BE49-F238E27FC236}">
                <a16:creationId xmlns:a16="http://schemas.microsoft.com/office/drawing/2014/main" id="{716A382A-902F-4737-8C4D-CF742FFF8466}"/>
              </a:ext>
            </a:extLst>
          </p:cNvPr>
          <p:cNvSpPr/>
          <p:nvPr/>
        </p:nvSpPr>
        <p:spPr>
          <a:xfrm>
            <a:off x="7197885" y="4286450"/>
            <a:ext cx="1425844" cy="1732085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894FC4C-41E4-4790-AE50-97C21AFA8370}"/>
              </a:ext>
            </a:extLst>
          </p:cNvPr>
          <p:cNvSpPr txBox="1"/>
          <p:nvPr/>
        </p:nvSpPr>
        <p:spPr>
          <a:xfrm>
            <a:off x="7406619" y="4509707"/>
            <a:ext cx="10951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Aaa00</a:t>
            </a:r>
          </a:p>
          <a:p>
            <a:r>
              <a:rPr lang="de-DE" dirty="0"/>
              <a:t>Ork89zzz</a:t>
            </a:r>
          </a:p>
          <a:p>
            <a:r>
              <a:rPr lang="de-DE" dirty="0"/>
              <a:t>6sUk7d</a:t>
            </a:r>
          </a:p>
          <a:p>
            <a:r>
              <a:rPr lang="de-DE" dirty="0"/>
              <a:t>67G67uui</a:t>
            </a:r>
          </a:p>
          <a:p>
            <a:r>
              <a:rPr lang="de-DE" dirty="0"/>
              <a:t>…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7866A3F-5B8F-47EC-A622-30AE63D84458}"/>
              </a:ext>
            </a:extLst>
          </p:cNvPr>
          <p:cNvSpPr txBox="1"/>
          <p:nvPr/>
        </p:nvSpPr>
        <p:spPr>
          <a:xfrm>
            <a:off x="7406619" y="4509707"/>
            <a:ext cx="10951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Aaa00</a:t>
            </a:r>
          </a:p>
          <a:p>
            <a:r>
              <a:rPr lang="de-DE" b="1" dirty="0">
                <a:solidFill>
                  <a:srgbClr val="C00000"/>
                </a:solidFill>
              </a:rPr>
              <a:t>Ork89</a:t>
            </a:r>
            <a:r>
              <a:rPr lang="de-DE" dirty="0"/>
              <a:t>zzz</a:t>
            </a:r>
          </a:p>
          <a:p>
            <a:r>
              <a:rPr lang="de-DE" b="1" dirty="0">
                <a:solidFill>
                  <a:srgbClr val="C00000"/>
                </a:solidFill>
              </a:rPr>
              <a:t>6sUk7</a:t>
            </a:r>
            <a:r>
              <a:rPr lang="de-DE" dirty="0"/>
              <a:t>d</a:t>
            </a:r>
          </a:p>
          <a:p>
            <a:r>
              <a:rPr lang="de-DE" b="1" dirty="0">
                <a:solidFill>
                  <a:srgbClr val="C00000"/>
                </a:solidFill>
              </a:rPr>
              <a:t>67G</a:t>
            </a:r>
            <a:r>
              <a:rPr lang="de-DE" dirty="0"/>
              <a:t>67</a:t>
            </a:r>
            <a:r>
              <a:rPr lang="de-DE" b="1" dirty="0">
                <a:solidFill>
                  <a:srgbClr val="C00000"/>
                </a:solidFill>
              </a:rPr>
              <a:t>uu</a:t>
            </a:r>
            <a:r>
              <a:rPr lang="de-DE" dirty="0"/>
              <a:t>i</a:t>
            </a:r>
          </a:p>
          <a:p>
            <a:r>
              <a:rPr lang="de-DE" dirty="0"/>
              <a:t>…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D8BA8D3-8C47-4E2F-94FA-DF673B440090}"/>
              </a:ext>
            </a:extLst>
          </p:cNvPr>
          <p:cNvSpPr txBox="1"/>
          <p:nvPr/>
        </p:nvSpPr>
        <p:spPr>
          <a:xfrm>
            <a:off x="8803037" y="4992079"/>
            <a:ext cx="2291683" cy="375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SIGNIFIKANT</a:t>
            </a:r>
          </a:p>
        </p:txBody>
      </p:sp>
    </p:spTree>
    <p:extLst>
      <p:ext uri="{BB962C8B-B14F-4D97-AF65-F5344CB8AC3E}">
        <p14:creationId xmlns:p14="http://schemas.microsoft.com/office/powerpoint/2010/main" val="328069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  <p:bldP spid="7" grpId="1"/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DF0330C-7CC3-487E-BD09-DF7EEE1C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122" y="1678317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Hintergrund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Begriffe</a:t>
            </a:r>
          </a:p>
          <a:p>
            <a:pPr>
              <a:lnSpc>
                <a:spcPct val="150000"/>
              </a:lnSpc>
            </a:pPr>
            <a:r>
              <a:rPr lang="de-DE" dirty="0"/>
              <a:t>Protokoll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Sicherheitsanalyse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Fazit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B56B34-12ED-4356-B12E-F9C0BA42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03.01.2018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6891DF-BC6B-4255-B042-C2EEE5CD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C0C543-AAB2-4DB7-95C6-5C7895B82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1BC0A14-67FD-48B9-8C0D-170778BD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E18AE7A5-62DB-4EDC-B4F2-95A2E57755C3}"/>
              </a:ext>
            </a:extLst>
          </p:cNvPr>
          <p:cNvGrpSpPr/>
          <p:nvPr/>
        </p:nvGrpSpPr>
        <p:grpSpPr>
          <a:xfrm>
            <a:off x="5577840" y="2606672"/>
            <a:ext cx="5058031" cy="2882348"/>
            <a:chOff x="6151025" y="2416172"/>
            <a:chExt cx="5058031" cy="2882348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B1D29B83-717E-4C8C-B96C-690A9EBA5AD2}"/>
                </a:ext>
              </a:extLst>
            </p:cNvPr>
            <p:cNvGrpSpPr/>
            <p:nvPr/>
          </p:nvGrpSpPr>
          <p:grpSpPr>
            <a:xfrm rot="1338305">
              <a:off x="6151025" y="2416172"/>
              <a:ext cx="5058031" cy="2062034"/>
              <a:chOff x="5958071" y="1872504"/>
              <a:chExt cx="5058031" cy="2062034"/>
            </a:xfrm>
          </p:grpSpPr>
          <p:pic>
            <p:nvPicPr>
              <p:cNvPr id="14" name="Picture 26" descr="https://www.iconexperience.com/_img/g_collection_png/standard/256x256/passport.png">
                <a:extLst>
                  <a:ext uri="{FF2B5EF4-FFF2-40B4-BE49-F238E27FC236}">
                    <a16:creationId xmlns:a16="http://schemas.microsoft.com/office/drawing/2014/main" id="{DC39462B-3F69-4151-A937-FB7ACAD5DC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860784">
                <a:off x="8160736" y="1949230"/>
                <a:ext cx="797744" cy="914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742C1D66-CC09-4C34-9AE9-F0B9DEDF3B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31735" y="2052964"/>
                <a:ext cx="1642175" cy="18815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CC2ECFCE-D773-4A7C-B41F-CE6A560486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2734" b="89844" l="9766" r="97266">
                            <a14:foregroundMark x1="90234" y1="25781" x2="91016" y2="34766"/>
                            <a14:foregroundMark x1="92578" y1="27734" x2="96484" y2="37109"/>
                            <a14:foregroundMark x1="97266" y1="32031" x2="89453" y2="39844"/>
                            <a14:foregroundMark x1="79297" y1="12500" x2="55078" y2="16797"/>
                            <a14:foregroundMark x1="58594" y1="14453" x2="71875" y2="10938"/>
                            <a14:foregroundMark x1="56250" y1="12891" x2="73438" y2="273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58071" y="2400330"/>
                <a:ext cx="786626" cy="9806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43709152-1EF8-432B-8EFC-B5EC48DD6F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73927" y="2035965"/>
                <a:ext cx="1642175" cy="18815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3362C256-9F8D-41F5-B21B-1ED4702FF4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2344" b="99609" l="391" r="98438">
                            <a14:foregroundMark x1="59375" y1="9766" x2="84766" y2="5859"/>
                            <a14:foregroundMark x1="87500" y1="8984" x2="87500" y2="14063"/>
                            <a14:foregroundMark x1="86719" y1="33203" x2="88281" y2="33984"/>
                            <a14:foregroundMark x1="89453" y1="14844" x2="92050" y2="16900"/>
                            <a14:foregroundMark x1="81250" y1="8203" x2="60938" y2="2344"/>
                            <a14:foregroundMark x1="10938" y1="76953" x2="17969" y2="87891"/>
                            <a14:foregroundMark x1="19531" y1="86328" x2="391" y2="86328"/>
                            <a14:foregroundMark x1="19531" y1="84375" x2="19531" y2="92188"/>
                            <a14:foregroundMark x1="24219" y1="89453" x2="23047" y2="94531"/>
                            <a14:foregroundMark x1="25781" y1="92969" x2="29297" y2="99609"/>
                            <a14:backgroundMark x1="96875" y1="16406" x2="98438" y2="3164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0269539" y="2507990"/>
                <a:ext cx="720795" cy="7653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112C7F29-B8F0-4391-AAF7-E5A9328FA5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74857" y="2863218"/>
                <a:ext cx="2191657" cy="8237"/>
              </a:xfrm>
              <a:prstGeom prst="straightConnector1">
                <a:avLst/>
              </a:prstGeom>
              <a:ln w="101600">
                <a:solidFill>
                  <a:srgbClr val="2B7299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76CADE1A-AF54-46A1-8199-3BA995323330}"/>
                  </a:ext>
                </a:extLst>
              </p:cNvPr>
              <p:cNvGrpSpPr/>
              <p:nvPr/>
            </p:nvGrpSpPr>
            <p:grpSpPr>
              <a:xfrm>
                <a:off x="8716437" y="1872504"/>
                <a:ext cx="441051" cy="449956"/>
                <a:chOff x="2975429" y="2177144"/>
                <a:chExt cx="420914" cy="411446"/>
              </a:xfrm>
            </p:grpSpPr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5121FD0F-2E74-4F15-BB4E-9E0BD2241AE4}"/>
                    </a:ext>
                  </a:extLst>
                </p:cNvPr>
                <p:cNvSpPr/>
                <p:nvPr/>
              </p:nvSpPr>
              <p:spPr>
                <a:xfrm>
                  <a:off x="2975429" y="2177144"/>
                  <a:ext cx="420914" cy="411446"/>
                </a:xfrm>
                <a:prstGeom prst="ellipse">
                  <a:avLst/>
                </a:prstGeom>
                <a:solidFill>
                  <a:srgbClr val="6AC018"/>
                </a:solidFill>
                <a:ln>
                  <a:solidFill>
                    <a:srgbClr val="6AC01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aseline="-25000" dirty="0"/>
                </a:p>
              </p:txBody>
            </p:sp>
            <p:grpSp>
              <p:nvGrpSpPr>
                <p:cNvPr id="22" name="Gruppieren 21">
                  <a:extLst>
                    <a:ext uri="{FF2B5EF4-FFF2-40B4-BE49-F238E27FC236}">
                      <a16:creationId xmlns:a16="http://schemas.microsoft.com/office/drawing/2014/main" id="{57FA8F31-1285-4346-A9F4-BAC24EF7F1A3}"/>
                    </a:ext>
                  </a:extLst>
                </p:cNvPr>
                <p:cNvGrpSpPr/>
                <p:nvPr/>
              </p:nvGrpSpPr>
              <p:grpSpPr>
                <a:xfrm rot="12970512" flipH="1">
                  <a:off x="3125567" y="2263555"/>
                  <a:ext cx="120638" cy="214811"/>
                  <a:chOff x="3663321" y="2076290"/>
                  <a:chExt cx="375279" cy="357349"/>
                </a:xfrm>
              </p:grpSpPr>
              <p:sp>
                <p:nvSpPr>
                  <p:cNvPr id="23" name="Rechteck 22">
                    <a:extLst>
                      <a:ext uri="{FF2B5EF4-FFF2-40B4-BE49-F238E27FC236}">
                        <a16:creationId xmlns:a16="http://schemas.microsoft.com/office/drawing/2014/main" id="{A93FBFDE-E98E-4A95-A65A-E47FD728775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663321" y="2076290"/>
                    <a:ext cx="373671" cy="7605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B3C4BD27-7A60-4794-9619-743DA4B5DE8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896378" y="2076451"/>
                    <a:ext cx="142222" cy="3571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</p:grpSp>
        <p:pic>
          <p:nvPicPr>
            <p:cNvPr id="9" name="Picture 8" descr="https://lh3.googleusercontent.com/UrY7BAZ-XfXGpfkeWg0zCCeo-7ras4DCoRalC_WXXWTK9q5b0Iw7B0YQMsVxZaNB7DM=w300">
              <a:extLst>
                <a:ext uri="{FF2B5EF4-FFF2-40B4-BE49-F238E27FC236}">
                  <a16:creationId xmlns:a16="http://schemas.microsoft.com/office/drawing/2014/main" id="{B29D4930-EC16-4498-B12F-ACE4DB4A88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1515" y="3589896"/>
              <a:ext cx="1200919" cy="1200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https://upload.wikimedia.org/wikipedia/commons/thumb/1/18/GitLab_Logo.svg/1200px-GitLab_Logo.svg.png">
              <a:extLst>
                <a:ext uri="{FF2B5EF4-FFF2-40B4-BE49-F238E27FC236}">
                  <a16:creationId xmlns:a16="http://schemas.microsoft.com/office/drawing/2014/main" id="{31B30BF9-1FD7-41D2-8D01-6CB2ED505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9368" y="3357607"/>
              <a:ext cx="1020153" cy="942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https://www.iconexperience.com/_img/g_collection_png/standard/512x512/criminal.png">
              <a:extLst>
                <a:ext uri="{FF2B5EF4-FFF2-40B4-BE49-F238E27FC236}">
                  <a16:creationId xmlns:a16="http://schemas.microsoft.com/office/drawing/2014/main" id="{9572555E-0252-4B80-8B3E-F3AB3BE2EA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2734" b="96875" l="9961" r="89844">
                          <a14:foregroundMark x1="41406" y1="59961" x2="27930" y2="96875"/>
                          <a14:foregroundMark x1="27930" y1="96875" x2="53125" y2="66406"/>
                          <a14:foregroundMark x1="53125" y1="66406" x2="53125" y2="65820"/>
                          <a14:foregroundMark x1="37500" y1="12891" x2="65820" y2="14844"/>
                          <a14:foregroundMark x1="65820" y1="10938" x2="74805" y2="11914"/>
                          <a14:foregroundMark x1="69922" y1="12891" x2="66797" y2="10938"/>
                          <a14:foregroundMark x1="40625" y1="4297" x2="67188" y2="9375"/>
                          <a14:foregroundMark x1="55273" y1="2734" x2="54883" y2="54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2339" y="3972580"/>
              <a:ext cx="1276651" cy="1276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Verbotsymbol 11">
              <a:extLst>
                <a:ext uri="{FF2B5EF4-FFF2-40B4-BE49-F238E27FC236}">
                  <a16:creationId xmlns:a16="http://schemas.microsoft.com/office/drawing/2014/main" id="{019F61D4-FEB5-47CD-A2BD-D90A36773819}"/>
                </a:ext>
              </a:extLst>
            </p:cNvPr>
            <p:cNvSpPr/>
            <p:nvPr/>
          </p:nvSpPr>
          <p:spPr>
            <a:xfrm>
              <a:off x="8623464" y="3937044"/>
              <a:ext cx="1383229" cy="1361476"/>
            </a:xfrm>
            <a:prstGeom prst="noSmoking">
              <a:avLst>
                <a:gd name="adj" fmla="val 1186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pic>
          <p:nvPicPr>
            <p:cNvPr id="13" name="Picture 22" descr="https://upload.wikimedia.org/wikipedia/de/thumb/9/9f/Twitter_bird_logo_2012.svg/1200px-Twitter_bird_logo_2012.svg.png">
              <a:extLst>
                <a:ext uri="{FF2B5EF4-FFF2-40B4-BE49-F238E27FC236}">
                  <a16:creationId xmlns:a16="http://schemas.microsoft.com/office/drawing/2014/main" id="{5909B053-A650-467A-BE78-56A46672E4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4426" y="4276256"/>
              <a:ext cx="1145724" cy="931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20071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0DD9022-0DDB-4339-A191-042CA6FEA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937862"/>
            <a:ext cx="5157787" cy="823912"/>
          </a:xfrm>
        </p:spPr>
        <p:txBody>
          <a:bodyPr/>
          <a:lstStyle/>
          <a:p>
            <a:r>
              <a:rPr lang="de-DE" b="0" cap="all" spc="200" dirty="0">
                <a:solidFill>
                  <a:schemeClr val="tx2"/>
                </a:solidFill>
                <a:latin typeface="+mj-lt"/>
              </a:rPr>
              <a:t>1. Policy Compliance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E02B5D-814B-49CB-8EBA-1DD8DA196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79" y="2761774"/>
            <a:ext cx="10218045" cy="272462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de-DE" dirty="0"/>
              <a:t>Die beiden ehrlichen Server akzeptieren ihren Passwortshare, wenn dieser Policy konform ist, ansonsten lehnen sie den Share ab.</a:t>
            </a:r>
          </a:p>
          <a:p>
            <a:pPr marL="0" indent="0" algn="just">
              <a:buNone/>
            </a:pPr>
            <a:endParaRPr lang="de-DE" dirty="0"/>
          </a:p>
          <a:p>
            <a:pPr marL="363538" indent="-363538" algn="just">
              <a:buFont typeface="Calibri" panose="020F0502020204030204" pitchFamily="34" charset="0"/>
              <a:buChar char="→"/>
            </a:pPr>
            <a:r>
              <a:rPr lang="de-DE" dirty="0">
                <a:sym typeface="Wingdings" panose="05000000000000000000" pitchFamily="2" charset="2"/>
              </a:rPr>
              <a:t>Wenn beide den Share akzeptieren ist das Passwort konform zur Mutual </a:t>
            </a:r>
            <a:r>
              <a:rPr lang="de-DE" dirty="0"/>
              <a:t>Password Policy.</a:t>
            </a:r>
          </a:p>
          <a:p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9CD5576-C3C8-4ECE-9FCC-7256D6375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D691-F215-41DA-944D-CC2EEF668359}" type="datetime1">
              <a:rPr lang="de-DE" smtClean="0"/>
              <a:t>03.01.2018</a:t>
            </a:fld>
            <a:endParaRPr lang="en-US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B1FE4A0-504A-4AB5-848C-CD5BDBB30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B63FE7D-FFB7-4295-976F-CD7F1BCB8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1316344D-A24D-4E13-B747-4CD46FA0C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Sicherheitsmodell</a:t>
            </a:r>
          </a:p>
        </p:txBody>
      </p:sp>
    </p:spTree>
    <p:extLst>
      <p:ext uri="{BB962C8B-B14F-4D97-AF65-F5344CB8AC3E}">
        <p14:creationId xmlns:p14="http://schemas.microsoft.com/office/powerpoint/2010/main" val="467152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8C0BF2-51C5-453F-89C4-D3E80182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D50BB7-E2B5-4873-9F23-4433FF9FF057}" type="datetime1">
              <a:rPr kumimoji="0" lang="de-DE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03.01.2018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35CD7B-FF83-424F-A6A1-6CD5D741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Johannes Strauß &amp; Lukas Justen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3FB034-D2C9-4C51-9FA1-F0B06555E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B0EFA8-D4E6-438F-A5A4-BE862A6AB6EC}" type="slidenum"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125A8AE-A4AC-4A92-B76A-F0532B57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Sicherheitsmodell</a:t>
            </a:r>
          </a:p>
        </p:txBody>
      </p:sp>
      <p:grpSp>
        <p:nvGrpSpPr>
          <p:cNvPr id="2055" name="Gruppieren 2054">
            <a:extLst>
              <a:ext uri="{FF2B5EF4-FFF2-40B4-BE49-F238E27FC236}">
                <a16:creationId xmlns:a16="http://schemas.microsoft.com/office/drawing/2014/main" id="{A6FC1B50-14B9-4142-97F7-8A46BCA7B1B4}"/>
              </a:ext>
            </a:extLst>
          </p:cNvPr>
          <p:cNvGrpSpPr/>
          <p:nvPr/>
        </p:nvGrpSpPr>
        <p:grpSpPr>
          <a:xfrm>
            <a:off x="1482090" y="1648828"/>
            <a:ext cx="8788437" cy="4414285"/>
            <a:chOff x="1516734" y="1593841"/>
            <a:chExt cx="8788437" cy="4414285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ED6D19C6-7229-45C1-87D5-4FA7C9B194F9}"/>
                </a:ext>
              </a:extLst>
            </p:cNvPr>
            <p:cNvGrpSpPr/>
            <p:nvPr/>
          </p:nvGrpSpPr>
          <p:grpSpPr>
            <a:xfrm>
              <a:off x="1516734" y="2634885"/>
              <a:ext cx="2396971" cy="2172711"/>
              <a:chOff x="1542945" y="3100004"/>
              <a:chExt cx="2396971" cy="2172711"/>
            </a:xfrm>
          </p:grpSpPr>
          <p:pic>
            <p:nvPicPr>
              <p:cNvPr id="2060" name="Picture 12" descr="https://www.iconexperience.com/_img/g_collection_png/standard/512x512/person.png">
                <a:extLst>
                  <a:ext uri="{FF2B5EF4-FFF2-40B4-BE49-F238E27FC236}">
                    <a16:creationId xmlns:a16="http://schemas.microsoft.com/office/drawing/2014/main" id="{9B0DB491-DF23-43BC-A15C-C0723A0001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2945" y="3100004"/>
                <a:ext cx="2172711" cy="21727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 descr="https://www.iconexperience.com/_img/g_collection_png/standard/512x512/workstation.png">
                <a:extLst>
                  <a:ext uri="{FF2B5EF4-FFF2-40B4-BE49-F238E27FC236}">
                    <a16:creationId xmlns:a16="http://schemas.microsoft.com/office/drawing/2014/main" id="{3E0D855A-5C37-4845-8533-E73059FF2B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961" b="94141" l="1172" r="95703">
                            <a14:foregroundMark x1="68359" y1="35938" x2="28320" y2="33203"/>
                            <a14:foregroundMark x1="28320" y1="33203" x2="4297" y2="65234"/>
                            <a14:foregroundMark x1="4297" y1="65234" x2="35547" y2="91406"/>
                            <a14:foregroundMark x1="35547" y1="91406" x2="49023" y2="84570"/>
                            <a14:foregroundMark x1="10938" y1="28906" x2="9180" y2="68945"/>
                            <a14:foregroundMark x1="9180" y1="68945" x2="9766" y2="35156"/>
                            <a14:foregroundMark x1="20898" y1="37109" x2="12109" y2="76953"/>
                            <a14:foregroundMark x1="12109" y1="76953" x2="48438" y2="59570"/>
                            <a14:foregroundMark x1="48438" y1="59570" x2="17773" y2="43555"/>
                            <a14:foregroundMark x1="10547" y1="31250" x2="1172" y2="70703"/>
                            <a14:foregroundMark x1="1172" y1="70703" x2="17773" y2="81836"/>
                            <a14:foregroundMark x1="32813" y1="83789" x2="56445" y2="91406"/>
                            <a14:foregroundMark x1="79492" y1="14258" x2="91992" y2="52734"/>
                            <a14:foregroundMark x1="91992" y1="52734" x2="89844" y2="92773"/>
                            <a14:foregroundMark x1="89844" y1="92773" x2="67188" y2="89844"/>
                            <a14:foregroundMark x1="88477" y1="16992" x2="91797" y2="92578"/>
                            <a14:foregroundMark x1="92969" y1="93750" x2="91797" y2="15039"/>
                            <a14:foregroundMark x1="91406" y1="16211" x2="92188" y2="93359"/>
                            <a14:foregroundMark x1="95313" y1="92969" x2="94141" y2="53320"/>
                            <a14:foregroundMark x1="94141" y1="53320" x2="92969" y2="93750"/>
                            <a14:foregroundMark x1="92969" y1="93750" x2="93359" y2="94141"/>
                            <a14:foregroundMark x1="92188" y1="15430" x2="97656" y2="58984"/>
                            <a14:foregroundMark x1="97656" y1="58984" x2="93164" y2="17969"/>
                            <a14:foregroundMark x1="93164" y1="17969" x2="95703" y2="312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5362" y="3827334"/>
                <a:ext cx="1314554" cy="1314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E725E449-9F35-4EF1-921E-4A75C8FF2ABC}"/>
                </a:ext>
              </a:extLst>
            </p:cNvPr>
            <p:cNvGrpSpPr/>
            <p:nvPr/>
          </p:nvGrpSpPr>
          <p:grpSpPr>
            <a:xfrm>
              <a:off x="8104126" y="1593841"/>
              <a:ext cx="2172016" cy="1596855"/>
              <a:chOff x="8104126" y="1593841"/>
              <a:chExt cx="2172016" cy="1596855"/>
            </a:xfrm>
          </p:grpSpPr>
          <p:pic>
            <p:nvPicPr>
              <p:cNvPr id="2066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01C5434F-8C55-49A4-B514-02AFD3C6F8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6" y="159384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0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3F46E3DA-AC0F-4AD1-8399-7A02DE7BDF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37610" y="1850056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4B015EA4-6A83-4874-9C51-71F1BC8CA5EC}"/>
                </a:ext>
              </a:extLst>
            </p:cNvPr>
            <p:cNvGrpSpPr/>
            <p:nvPr/>
          </p:nvGrpSpPr>
          <p:grpSpPr>
            <a:xfrm>
              <a:off x="8104125" y="4411271"/>
              <a:ext cx="2201046" cy="1596855"/>
              <a:chOff x="8104125" y="4411271"/>
              <a:chExt cx="2201046" cy="1596855"/>
            </a:xfrm>
          </p:grpSpPr>
          <p:pic>
            <p:nvPicPr>
              <p:cNvPr id="18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2581F778-E251-4A46-B731-E790E5FE11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5" y="441127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2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088EAB8E-8DCB-41F3-B080-A74E46E4DB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66639" y="4762357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85DB8A14-784C-4959-BA5D-B8494FF0F049}"/>
                </a:ext>
              </a:extLst>
            </p:cNvPr>
            <p:cNvGrpSpPr/>
            <p:nvPr/>
          </p:nvGrpSpPr>
          <p:grpSpPr>
            <a:xfrm>
              <a:off x="4114585" y="2846519"/>
              <a:ext cx="1314554" cy="1961077"/>
              <a:chOff x="4300672" y="3327397"/>
              <a:chExt cx="1314554" cy="1961077"/>
            </a:xfrm>
          </p:grpSpPr>
          <p:pic>
            <p:nvPicPr>
              <p:cNvPr id="2068" name="Picture 20" descr="https://www.iconexperience.com/_img/g_collection_png/standard/256x256/keys.png">
                <a:extLst>
                  <a:ext uri="{FF2B5EF4-FFF2-40B4-BE49-F238E27FC236}">
                    <a16:creationId xmlns:a16="http://schemas.microsoft.com/office/drawing/2014/main" id="{7A21C46B-EB9C-474F-9116-AD16CEBCE9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6406" y="3789062"/>
                <a:ext cx="1103087" cy="11030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749EA42A-0EA3-4DCD-B557-2DF0E155FD43}"/>
                  </a:ext>
                </a:extLst>
              </p:cNvPr>
              <p:cNvSpPr/>
              <p:nvPr/>
            </p:nvSpPr>
            <p:spPr>
              <a:xfrm>
                <a:off x="4300672" y="4892149"/>
                <a:ext cx="1314554" cy="396325"/>
              </a:xfrm>
              <a:prstGeom prst="roundRect">
                <a:avLst/>
              </a:prstGeom>
              <a:solidFill>
                <a:srgbClr val="A7CD74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AD47">
                        <a:lumMod val="5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Passwort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68AE14EE-DC09-41C0-A289-C87688DB754C}"/>
                  </a:ext>
                </a:extLst>
              </p:cNvPr>
              <p:cNvSpPr txBox="1"/>
              <p:nvPr/>
            </p:nvSpPr>
            <p:spPr>
              <a:xfrm>
                <a:off x="4555107" y="3327397"/>
                <a:ext cx="8889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(A, B)</a:t>
                </a:r>
              </a:p>
            </p:txBody>
          </p:sp>
        </p:grp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E77A326E-6045-4C7C-8F7A-B77524027D12}"/>
                </a:ext>
              </a:extLst>
            </p:cNvPr>
            <p:cNvCxnSpPr>
              <a:cxnSpLocks/>
              <a:stCxn id="2066" idx="1"/>
            </p:cNvCxnSpPr>
            <p:nvPr/>
          </p:nvCxnSpPr>
          <p:spPr>
            <a:xfrm flipH="1">
              <a:off x="5347189" y="2392269"/>
              <a:ext cx="2756937" cy="1260811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E7742571-A69D-4834-BB1F-BFE40FD2AAF8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5347189" y="4019492"/>
              <a:ext cx="2756936" cy="1190207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ABBF3630-AAF0-4635-AEC2-C0C17B290B9A}"/>
                </a:ext>
              </a:extLst>
            </p:cNvPr>
            <p:cNvSpPr txBox="1"/>
            <p:nvPr/>
          </p:nvSpPr>
          <p:spPr>
            <a:xfrm>
              <a:off x="6471245" y="4650366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01487D65-C072-4CDB-9138-D4B4DD9D5C60}"/>
                </a:ext>
              </a:extLst>
            </p:cNvPr>
            <p:cNvSpPr txBox="1"/>
            <p:nvPr/>
          </p:nvSpPr>
          <p:spPr>
            <a:xfrm>
              <a:off x="6471245" y="2481384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54D53EED-FEF0-4C0B-A5D6-B568DFE74AEF}"/>
                </a:ext>
              </a:extLst>
            </p:cNvPr>
            <p:cNvCxnSpPr>
              <a:cxnSpLocks/>
              <a:stCxn id="2066" idx="2"/>
              <a:endCxn id="18" idx="0"/>
            </p:cNvCxnSpPr>
            <p:nvPr/>
          </p:nvCxnSpPr>
          <p:spPr>
            <a:xfrm flipH="1">
              <a:off x="8902553" y="3190696"/>
              <a:ext cx="1" cy="1220575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74" name="Picture 26" descr="https://www.iconexperience.com/_img/g_collection_png/standard/256x256/passport.png">
              <a:extLst>
                <a:ext uri="{FF2B5EF4-FFF2-40B4-BE49-F238E27FC236}">
                  <a16:creationId xmlns:a16="http://schemas.microsoft.com/office/drawing/2014/main" id="{45A684B0-83E7-4D6F-8478-CA153EFCD5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2772" y="3387116"/>
              <a:ext cx="827734" cy="827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53" name="Gruppieren 2052">
              <a:extLst>
                <a:ext uri="{FF2B5EF4-FFF2-40B4-BE49-F238E27FC236}">
                  <a16:creationId xmlns:a16="http://schemas.microsoft.com/office/drawing/2014/main" id="{04F16E6D-1756-45FE-93F0-340D3B4CBBF2}"/>
                </a:ext>
              </a:extLst>
            </p:cNvPr>
            <p:cNvGrpSpPr/>
            <p:nvPr/>
          </p:nvGrpSpPr>
          <p:grpSpPr>
            <a:xfrm>
              <a:off x="9725448" y="3890155"/>
              <a:ext cx="420914" cy="411445"/>
              <a:chOff x="2975429" y="2177143"/>
              <a:chExt cx="420914" cy="411445"/>
            </a:xfrm>
          </p:grpSpPr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3F570F95-A295-49C5-8B52-524D4FE2E5DF}"/>
                  </a:ext>
                </a:extLst>
              </p:cNvPr>
              <p:cNvSpPr/>
              <p:nvPr/>
            </p:nvSpPr>
            <p:spPr>
              <a:xfrm>
                <a:off x="2975429" y="2177143"/>
                <a:ext cx="420914" cy="411445"/>
              </a:xfrm>
              <a:prstGeom prst="ellipse">
                <a:avLst/>
              </a:prstGeom>
              <a:solidFill>
                <a:srgbClr val="6AC018"/>
              </a:solidFill>
              <a:ln>
                <a:solidFill>
                  <a:srgbClr val="6AC0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051" name="Gruppieren 2050">
                <a:extLst>
                  <a:ext uri="{FF2B5EF4-FFF2-40B4-BE49-F238E27FC236}">
                    <a16:creationId xmlns:a16="http://schemas.microsoft.com/office/drawing/2014/main" id="{1BB13ECD-9D12-4D85-B691-C5982C624152}"/>
                  </a:ext>
                </a:extLst>
              </p:cNvPr>
              <p:cNvGrpSpPr/>
              <p:nvPr/>
            </p:nvGrpSpPr>
            <p:grpSpPr>
              <a:xfrm rot="12970512" flipH="1">
                <a:off x="3125567" y="2263555"/>
                <a:ext cx="120638" cy="214811"/>
                <a:chOff x="3663321" y="2076290"/>
                <a:chExt cx="375279" cy="357349"/>
              </a:xfrm>
            </p:grpSpPr>
            <p:sp>
              <p:nvSpPr>
                <p:cNvPr id="2048" name="Rechteck 2047">
                  <a:extLst>
                    <a:ext uri="{FF2B5EF4-FFF2-40B4-BE49-F238E27FC236}">
                      <a16:creationId xmlns:a16="http://schemas.microsoft.com/office/drawing/2014/main" id="{EF6DD1B3-A639-4CF3-9CAF-FE97B0AEFE3B}"/>
                    </a:ext>
                  </a:extLst>
                </p:cNvPr>
                <p:cNvSpPr/>
                <p:nvPr/>
              </p:nvSpPr>
              <p:spPr>
                <a:xfrm rot="10800000">
                  <a:off x="3663321" y="2076290"/>
                  <a:ext cx="373671" cy="76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9" name="Rechteck 2048">
                  <a:extLst>
                    <a:ext uri="{FF2B5EF4-FFF2-40B4-BE49-F238E27FC236}">
                      <a16:creationId xmlns:a16="http://schemas.microsoft.com/office/drawing/2014/main" id="{E751BA28-5DEB-4DE1-B8AA-F5C47EC8AA34}"/>
                    </a:ext>
                  </a:extLst>
                </p:cNvPr>
                <p:cNvSpPr/>
                <p:nvPr/>
              </p:nvSpPr>
              <p:spPr>
                <a:xfrm rot="10800000">
                  <a:off x="3896378" y="2076451"/>
                  <a:ext cx="142222" cy="357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Ellipse 1">
            <a:extLst>
              <a:ext uri="{FF2B5EF4-FFF2-40B4-BE49-F238E27FC236}">
                <a16:creationId xmlns:a16="http://schemas.microsoft.com/office/drawing/2014/main" id="{433CC40C-BA7A-4AAA-8594-19538E8045F6}"/>
              </a:ext>
            </a:extLst>
          </p:cNvPr>
          <p:cNvSpPr/>
          <p:nvPr/>
        </p:nvSpPr>
        <p:spPr>
          <a:xfrm>
            <a:off x="1482091" y="2180492"/>
            <a:ext cx="4350314" cy="3375384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C3719A5-83A5-4C72-A1EE-6D947601A63A}"/>
              </a:ext>
            </a:extLst>
          </p:cNvPr>
          <p:cNvSpPr txBox="1"/>
          <p:nvPr/>
        </p:nvSpPr>
        <p:spPr>
          <a:xfrm>
            <a:off x="2553409" y="1798419"/>
            <a:ext cx="2202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POLICY COMPLIANCE</a:t>
            </a:r>
          </a:p>
        </p:txBody>
      </p:sp>
    </p:spTree>
    <p:extLst>
      <p:ext uri="{BB962C8B-B14F-4D97-AF65-F5344CB8AC3E}">
        <p14:creationId xmlns:p14="http://schemas.microsoft.com/office/powerpoint/2010/main" val="21894449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0DD9022-0DDB-4339-A191-042CA6FEA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937862"/>
            <a:ext cx="5157787" cy="823912"/>
          </a:xfrm>
        </p:spPr>
        <p:txBody>
          <a:bodyPr/>
          <a:lstStyle/>
          <a:p>
            <a:r>
              <a:rPr lang="de-DE" b="0" cap="all" spc="200" dirty="0">
                <a:solidFill>
                  <a:schemeClr val="tx2"/>
                </a:solidFill>
                <a:latin typeface="+mj-lt"/>
              </a:rPr>
              <a:t>2. Password Blindness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E02B5D-814B-49CB-8EBA-1DD8DA196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79" y="2761774"/>
            <a:ext cx="10218045" cy="272462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de-DE" dirty="0"/>
              <a:t>Ein korrumpierter Server soll nur erfahren, ob das Passwort Policy konform ist. Weitere Infos über das Passwort bleiben geheim.</a:t>
            </a:r>
          </a:p>
          <a:p>
            <a:pPr marL="0" indent="0" algn="just">
              <a:buNone/>
            </a:pPr>
            <a:endParaRPr lang="de-DE" dirty="0"/>
          </a:p>
          <a:p>
            <a:pPr marL="363538" indent="-363538" algn="just">
              <a:buFont typeface="Calibri" panose="020F0502020204030204" pitchFamily="34" charset="0"/>
              <a:buChar char="→"/>
            </a:pPr>
            <a:r>
              <a:rPr lang="de-DE" dirty="0">
                <a:sym typeface="Wingdings" panose="05000000000000000000" pitchFamily="2" charset="2"/>
              </a:rPr>
              <a:t>Offline Wörterbuch Attacken sind dadurch zwecklos solange ein Server ehrlich bleibt.</a:t>
            </a:r>
            <a:endParaRPr lang="de-DE" dirty="0"/>
          </a:p>
          <a:p>
            <a:pPr marL="0" indent="0" algn="just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9CD5576-C3C8-4ECE-9FCC-7256D6375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D691-F215-41DA-944D-CC2EEF668359}" type="datetime1">
              <a:rPr lang="de-DE" smtClean="0"/>
              <a:t>03.01.2018</a:t>
            </a:fld>
            <a:endParaRPr lang="en-US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B1FE4A0-504A-4AB5-848C-CD5BDBB30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B63FE7D-FFB7-4295-976F-CD7F1BCB8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1316344D-A24D-4E13-B747-4CD46FA0C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Sicherheitsmodell</a:t>
            </a:r>
          </a:p>
        </p:txBody>
      </p:sp>
    </p:spTree>
    <p:extLst>
      <p:ext uri="{BB962C8B-B14F-4D97-AF65-F5344CB8AC3E}">
        <p14:creationId xmlns:p14="http://schemas.microsoft.com/office/powerpoint/2010/main" val="26280449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8C0BF2-51C5-453F-89C4-D3E80182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D50BB7-E2B5-4873-9F23-4433FF9FF057}" type="datetime1">
              <a:rPr kumimoji="0" lang="de-DE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03.01.2018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35CD7B-FF83-424F-A6A1-6CD5D741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Johannes Strauß &amp; Lukas Justen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3FB034-D2C9-4C51-9FA1-F0B06555E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B0EFA8-D4E6-438F-A5A4-BE862A6AB6EC}" type="slidenum"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125A8AE-A4AC-4A92-B76A-F0532B57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Sicherheitsmodell</a:t>
            </a:r>
          </a:p>
        </p:txBody>
      </p:sp>
      <p:grpSp>
        <p:nvGrpSpPr>
          <p:cNvPr id="2055" name="Gruppieren 2054">
            <a:extLst>
              <a:ext uri="{FF2B5EF4-FFF2-40B4-BE49-F238E27FC236}">
                <a16:creationId xmlns:a16="http://schemas.microsoft.com/office/drawing/2014/main" id="{A6FC1B50-14B9-4142-97F7-8A46BCA7B1B4}"/>
              </a:ext>
            </a:extLst>
          </p:cNvPr>
          <p:cNvGrpSpPr/>
          <p:nvPr/>
        </p:nvGrpSpPr>
        <p:grpSpPr>
          <a:xfrm>
            <a:off x="1482090" y="1648828"/>
            <a:ext cx="8788437" cy="4414285"/>
            <a:chOff x="1516734" y="1593841"/>
            <a:chExt cx="8788437" cy="4414285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ED6D19C6-7229-45C1-87D5-4FA7C9B194F9}"/>
                </a:ext>
              </a:extLst>
            </p:cNvPr>
            <p:cNvGrpSpPr/>
            <p:nvPr/>
          </p:nvGrpSpPr>
          <p:grpSpPr>
            <a:xfrm>
              <a:off x="1516734" y="2634885"/>
              <a:ext cx="2396971" cy="2172711"/>
              <a:chOff x="1542945" y="3100004"/>
              <a:chExt cx="2396971" cy="2172711"/>
            </a:xfrm>
          </p:grpSpPr>
          <p:pic>
            <p:nvPicPr>
              <p:cNvPr id="2060" name="Picture 12" descr="https://www.iconexperience.com/_img/g_collection_png/standard/512x512/person.png">
                <a:extLst>
                  <a:ext uri="{FF2B5EF4-FFF2-40B4-BE49-F238E27FC236}">
                    <a16:creationId xmlns:a16="http://schemas.microsoft.com/office/drawing/2014/main" id="{9B0DB491-DF23-43BC-A15C-C0723A0001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2945" y="3100004"/>
                <a:ext cx="2172711" cy="21727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 descr="https://www.iconexperience.com/_img/g_collection_png/standard/512x512/workstation.png">
                <a:extLst>
                  <a:ext uri="{FF2B5EF4-FFF2-40B4-BE49-F238E27FC236}">
                    <a16:creationId xmlns:a16="http://schemas.microsoft.com/office/drawing/2014/main" id="{3E0D855A-5C37-4845-8533-E73059FF2B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961" b="94141" l="1172" r="95703">
                            <a14:foregroundMark x1="68359" y1="35938" x2="28320" y2="33203"/>
                            <a14:foregroundMark x1="28320" y1="33203" x2="4297" y2="65234"/>
                            <a14:foregroundMark x1="4297" y1="65234" x2="35547" y2="91406"/>
                            <a14:foregroundMark x1="35547" y1="91406" x2="49023" y2="84570"/>
                            <a14:foregroundMark x1="10938" y1="28906" x2="9180" y2="68945"/>
                            <a14:foregroundMark x1="9180" y1="68945" x2="9766" y2="35156"/>
                            <a14:foregroundMark x1="20898" y1="37109" x2="12109" y2="76953"/>
                            <a14:foregroundMark x1="12109" y1="76953" x2="48438" y2="59570"/>
                            <a14:foregroundMark x1="48438" y1="59570" x2="17773" y2="43555"/>
                            <a14:foregroundMark x1="10547" y1="31250" x2="1172" y2="70703"/>
                            <a14:foregroundMark x1="1172" y1="70703" x2="17773" y2="81836"/>
                            <a14:foregroundMark x1="32813" y1="83789" x2="56445" y2="91406"/>
                            <a14:foregroundMark x1="79492" y1="14258" x2="91992" y2="52734"/>
                            <a14:foregroundMark x1="91992" y1="52734" x2="89844" y2="92773"/>
                            <a14:foregroundMark x1="89844" y1="92773" x2="67188" y2="89844"/>
                            <a14:foregroundMark x1="88477" y1="16992" x2="91797" y2="92578"/>
                            <a14:foregroundMark x1="92969" y1="93750" x2="91797" y2="15039"/>
                            <a14:foregroundMark x1="91406" y1="16211" x2="92188" y2="93359"/>
                            <a14:foregroundMark x1="95313" y1="92969" x2="94141" y2="53320"/>
                            <a14:foregroundMark x1="94141" y1="53320" x2="92969" y2="93750"/>
                            <a14:foregroundMark x1="92969" y1="93750" x2="93359" y2="94141"/>
                            <a14:foregroundMark x1="92188" y1="15430" x2="97656" y2="58984"/>
                            <a14:foregroundMark x1="97656" y1="58984" x2="93164" y2="17969"/>
                            <a14:foregroundMark x1="93164" y1="17969" x2="95703" y2="312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5362" y="3827334"/>
                <a:ext cx="1314554" cy="1314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E725E449-9F35-4EF1-921E-4A75C8FF2ABC}"/>
                </a:ext>
              </a:extLst>
            </p:cNvPr>
            <p:cNvGrpSpPr/>
            <p:nvPr/>
          </p:nvGrpSpPr>
          <p:grpSpPr>
            <a:xfrm>
              <a:off x="8104126" y="1593841"/>
              <a:ext cx="2172016" cy="1596855"/>
              <a:chOff x="8104126" y="1593841"/>
              <a:chExt cx="2172016" cy="1596855"/>
            </a:xfrm>
          </p:grpSpPr>
          <p:pic>
            <p:nvPicPr>
              <p:cNvPr id="2066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01C5434F-8C55-49A4-B514-02AFD3C6F8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6" y="159384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0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3F46E3DA-AC0F-4AD1-8399-7A02DE7BDF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37610" y="1850056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4B015EA4-6A83-4874-9C51-71F1BC8CA5EC}"/>
                </a:ext>
              </a:extLst>
            </p:cNvPr>
            <p:cNvGrpSpPr/>
            <p:nvPr/>
          </p:nvGrpSpPr>
          <p:grpSpPr>
            <a:xfrm>
              <a:off x="8104125" y="4411271"/>
              <a:ext cx="2201046" cy="1596855"/>
              <a:chOff x="8104125" y="4411271"/>
              <a:chExt cx="2201046" cy="1596855"/>
            </a:xfrm>
          </p:grpSpPr>
          <p:pic>
            <p:nvPicPr>
              <p:cNvPr id="18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2581F778-E251-4A46-B731-E790E5FE11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5" y="441127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2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088EAB8E-8DCB-41F3-B080-A74E46E4DB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66639" y="4762357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85DB8A14-784C-4959-BA5D-B8494FF0F049}"/>
                </a:ext>
              </a:extLst>
            </p:cNvPr>
            <p:cNvGrpSpPr/>
            <p:nvPr/>
          </p:nvGrpSpPr>
          <p:grpSpPr>
            <a:xfrm>
              <a:off x="4114585" y="2846519"/>
              <a:ext cx="1314554" cy="1961077"/>
              <a:chOff x="4300672" y="3327397"/>
              <a:chExt cx="1314554" cy="1961077"/>
            </a:xfrm>
          </p:grpSpPr>
          <p:pic>
            <p:nvPicPr>
              <p:cNvPr id="2068" name="Picture 20" descr="https://www.iconexperience.com/_img/g_collection_png/standard/256x256/keys.png">
                <a:extLst>
                  <a:ext uri="{FF2B5EF4-FFF2-40B4-BE49-F238E27FC236}">
                    <a16:creationId xmlns:a16="http://schemas.microsoft.com/office/drawing/2014/main" id="{7A21C46B-EB9C-474F-9116-AD16CEBCE9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6406" y="3789062"/>
                <a:ext cx="1103087" cy="11030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749EA42A-0EA3-4DCD-B557-2DF0E155FD43}"/>
                  </a:ext>
                </a:extLst>
              </p:cNvPr>
              <p:cNvSpPr/>
              <p:nvPr/>
            </p:nvSpPr>
            <p:spPr>
              <a:xfrm>
                <a:off x="4300672" y="4892149"/>
                <a:ext cx="1314554" cy="396325"/>
              </a:xfrm>
              <a:prstGeom prst="roundRect">
                <a:avLst/>
              </a:prstGeom>
              <a:solidFill>
                <a:srgbClr val="A7CD74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AD47">
                        <a:lumMod val="5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Passwort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68AE14EE-DC09-41C0-A289-C87688DB754C}"/>
                  </a:ext>
                </a:extLst>
              </p:cNvPr>
              <p:cNvSpPr txBox="1"/>
              <p:nvPr/>
            </p:nvSpPr>
            <p:spPr>
              <a:xfrm>
                <a:off x="4555107" y="3327397"/>
                <a:ext cx="8889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(A, B)</a:t>
                </a:r>
              </a:p>
            </p:txBody>
          </p:sp>
        </p:grp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E77A326E-6045-4C7C-8F7A-B77524027D12}"/>
                </a:ext>
              </a:extLst>
            </p:cNvPr>
            <p:cNvCxnSpPr>
              <a:cxnSpLocks/>
              <a:stCxn id="2066" idx="1"/>
            </p:cNvCxnSpPr>
            <p:nvPr/>
          </p:nvCxnSpPr>
          <p:spPr>
            <a:xfrm flipH="1">
              <a:off x="5347189" y="2392269"/>
              <a:ext cx="2756937" cy="1260811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E7742571-A69D-4834-BB1F-BFE40FD2AAF8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5347189" y="4019492"/>
              <a:ext cx="2756936" cy="1190207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ABBF3630-AAF0-4635-AEC2-C0C17B290B9A}"/>
                </a:ext>
              </a:extLst>
            </p:cNvPr>
            <p:cNvSpPr txBox="1"/>
            <p:nvPr/>
          </p:nvSpPr>
          <p:spPr>
            <a:xfrm>
              <a:off x="6471245" y="4650366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01487D65-C072-4CDB-9138-D4B4DD9D5C60}"/>
                </a:ext>
              </a:extLst>
            </p:cNvPr>
            <p:cNvSpPr txBox="1"/>
            <p:nvPr/>
          </p:nvSpPr>
          <p:spPr>
            <a:xfrm>
              <a:off x="6471245" y="2481384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54D53EED-FEF0-4C0B-A5D6-B568DFE74AEF}"/>
                </a:ext>
              </a:extLst>
            </p:cNvPr>
            <p:cNvCxnSpPr>
              <a:cxnSpLocks/>
              <a:stCxn id="2066" idx="2"/>
              <a:endCxn id="18" idx="0"/>
            </p:cNvCxnSpPr>
            <p:nvPr/>
          </p:nvCxnSpPr>
          <p:spPr>
            <a:xfrm flipH="1">
              <a:off x="8902553" y="3190696"/>
              <a:ext cx="1" cy="1220575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74" name="Picture 26" descr="https://www.iconexperience.com/_img/g_collection_png/standard/256x256/passport.png">
              <a:extLst>
                <a:ext uri="{FF2B5EF4-FFF2-40B4-BE49-F238E27FC236}">
                  <a16:creationId xmlns:a16="http://schemas.microsoft.com/office/drawing/2014/main" id="{45A684B0-83E7-4D6F-8478-CA153EFCD5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2772" y="3387116"/>
              <a:ext cx="827734" cy="827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53" name="Gruppieren 2052">
              <a:extLst>
                <a:ext uri="{FF2B5EF4-FFF2-40B4-BE49-F238E27FC236}">
                  <a16:creationId xmlns:a16="http://schemas.microsoft.com/office/drawing/2014/main" id="{04F16E6D-1756-45FE-93F0-340D3B4CBBF2}"/>
                </a:ext>
              </a:extLst>
            </p:cNvPr>
            <p:cNvGrpSpPr/>
            <p:nvPr/>
          </p:nvGrpSpPr>
          <p:grpSpPr>
            <a:xfrm>
              <a:off x="9725448" y="3890155"/>
              <a:ext cx="420914" cy="411445"/>
              <a:chOff x="2975429" y="2177143"/>
              <a:chExt cx="420914" cy="411445"/>
            </a:xfrm>
          </p:grpSpPr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3F570F95-A295-49C5-8B52-524D4FE2E5DF}"/>
                  </a:ext>
                </a:extLst>
              </p:cNvPr>
              <p:cNvSpPr/>
              <p:nvPr/>
            </p:nvSpPr>
            <p:spPr>
              <a:xfrm>
                <a:off x="2975429" y="2177143"/>
                <a:ext cx="420914" cy="411445"/>
              </a:xfrm>
              <a:prstGeom prst="ellipse">
                <a:avLst/>
              </a:prstGeom>
              <a:solidFill>
                <a:srgbClr val="6AC018"/>
              </a:solidFill>
              <a:ln>
                <a:solidFill>
                  <a:srgbClr val="6AC0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051" name="Gruppieren 2050">
                <a:extLst>
                  <a:ext uri="{FF2B5EF4-FFF2-40B4-BE49-F238E27FC236}">
                    <a16:creationId xmlns:a16="http://schemas.microsoft.com/office/drawing/2014/main" id="{1BB13ECD-9D12-4D85-B691-C5982C624152}"/>
                  </a:ext>
                </a:extLst>
              </p:cNvPr>
              <p:cNvGrpSpPr/>
              <p:nvPr/>
            </p:nvGrpSpPr>
            <p:grpSpPr>
              <a:xfrm rot="12970512" flipH="1">
                <a:off x="3125567" y="2263555"/>
                <a:ext cx="120638" cy="214811"/>
                <a:chOff x="3663321" y="2076290"/>
                <a:chExt cx="375279" cy="357349"/>
              </a:xfrm>
            </p:grpSpPr>
            <p:sp>
              <p:nvSpPr>
                <p:cNvPr id="2048" name="Rechteck 2047">
                  <a:extLst>
                    <a:ext uri="{FF2B5EF4-FFF2-40B4-BE49-F238E27FC236}">
                      <a16:creationId xmlns:a16="http://schemas.microsoft.com/office/drawing/2014/main" id="{EF6DD1B3-A639-4CF3-9CAF-FE97B0AEFE3B}"/>
                    </a:ext>
                  </a:extLst>
                </p:cNvPr>
                <p:cNvSpPr/>
                <p:nvPr/>
              </p:nvSpPr>
              <p:spPr>
                <a:xfrm rot="10800000">
                  <a:off x="3663321" y="2076290"/>
                  <a:ext cx="373671" cy="76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9" name="Rechteck 2048">
                  <a:extLst>
                    <a:ext uri="{FF2B5EF4-FFF2-40B4-BE49-F238E27FC236}">
                      <a16:creationId xmlns:a16="http://schemas.microsoft.com/office/drawing/2014/main" id="{E751BA28-5DEB-4DE1-B8AA-F5C47EC8AA34}"/>
                    </a:ext>
                  </a:extLst>
                </p:cNvPr>
                <p:cNvSpPr/>
                <p:nvPr/>
              </p:nvSpPr>
              <p:spPr>
                <a:xfrm rot="10800000">
                  <a:off x="3896378" y="2076451"/>
                  <a:ext cx="142222" cy="357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Ellipse 1">
            <a:extLst>
              <a:ext uri="{FF2B5EF4-FFF2-40B4-BE49-F238E27FC236}">
                <a16:creationId xmlns:a16="http://schemas.microsoft.com/office/drawing/2014/main" id="{433CC40C-BA7A-4AAA-8594-19538E8045F6}"/>
              </a:ext>
            </a:extLst>
          </p:cNvPr>
          <p:cNvSpPr/>
          <p:nvPr/>
        </p:nvSpPr>
        <p:spPr>
          <a:xfrm>
            <a:off x="5288761" y="1599814"/>
            <a:ext cx="6570303" cy="4589971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C3719A5-83A5-4C72-A1EE-6D947601A63A}"/>
              </a:ext>
            </a:extLst>
          </p:cNvPr>
          <p:cNvSpPr txBox="1"/>
          <p:nvPr/>
        </p:nvSpPr>
        <p:spPr>
          <a:xfrm>
            <a:off x="7431480" y="1289489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PASSWORD BLINDNESS</a:t>
            </a:r>
          </a:p>
        </p:txBody>
      </p:sp>
    </p:spTree>
    <p:extLst>
      <p:ext uri="{BB962C8B-B14F-4D97-AF65-F5344CB8AC3E}">
        <p14:creationId xmlns:p14="http://schemas.microsoft.com/office/powerpoint/2010/main" val="1069228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C0594D3-EC0B-4B78-9893-85E1070B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3400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Client Vorbereitung</a:t>
            </a:r>
          </a:p>
          <a:p>
            <a:pPr marL="457200" lvl="1" indent="0">
              <a:buNone/>
            </a:pPr>
            <a:r>
              <a:rPr lang="de-DE" dirty="0"/>
              <a:t>Der Client bereitet Primzahlen, Passwort und </a:t>
            </a:r>
            <a:r>
              <a:rPr lang="de-DE" dirty="0" err="1"/>
              <a:t>Commitments</a:t>
            </a:r>
            <a:r>
              <a:rPr lang="de-DE" dirty="0"/>
              <a:t> vor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Passwort Registrierung</a:t>
            </a:r>
          </a:p>
          <a:p>
            <a:pPr marL="457200" lvl="1" indent="0">
              <a:buNone/>
            </a:pPr>
            <a:r>
              <a:rPr lang="de-DE" dirty="0"/>
              <a:t>Der Client bestätigt die Konformität des Passworts gegenüber den Servern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Share Verifikation</a:t>
            </a:r>
          </a:p>
          <a:p>
            <a:pPr marL="457200" lvl="1" indent="0">
              <a:buNone/>
            </a:pPr>
            <a:r>
              <a:rPr lang="de-DE" dirty="0"/>
              <a:t>Die Server testen ob der Client beiden Servern das selbe Passwort mitgeteilt hat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7AE85D8-71FE-43B3-99C1-64C8AF733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03.01.2018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D95D67-C6C8-414A-82FB-2DAB81C05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02E8828-6942-4E8C-ABEE-76602536EF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794BB52-B1F3-478F-9C15-FF36A35A3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Phasen </a:t>
            </a:r>
          </a:p>
        </p:txBody>
      </p:sp>
    </p:spTree>
    <p:extLst>
      <p:ext uri="{BB962C8B-B14F-4D97-AF65-F5344CB8AC3E}">
        <p14:creationId xmlns:p14="http://schemas.microsoft.com/office/powerpoint/2010/main" val="16410171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FBA6629-FFFE-4D22-817C-CC6B552A7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Erklärung zur Vorbereitung</a:t>
            </a:r>
          </a:p>
          <a:p>
            <a:r>
              <a:rPr lang="de-DE" dirty="0"/>
              <a:t>Mit Anschließender graphischer Darstellung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A9FD812-60BA-4A40-9381-4EB7D12A8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03.01.2018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D018599-B0FB-4D1F-8F71-E15F5419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36F4334-2CBC-41DF-9DF3-708F5F258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05DADED-9E2D-4EEE-ADB4-E9328C0DC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Client Vorbereitung</a:t>
            </a:r>
          </a:p>
        </p:txBody>
      </p:sp>
    </p:spTree>
    <p:extLst>
      <p:ext uri="{BB962C8B-B14F-4D97-AF65-F5344CB8AC3E}">
        <p14:creationId xmlns:p14="http://schemas.microsoft.com/office/powerpoint/2010/main" val="33160401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8C0BF2-51C5-453F-89C4-D3E80182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D50BB7-E2B5-4873-9F23-4433FF9FF057}" type="datetime1">
              <a:rPr kumimoji="0" lang="de-DE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03.01.2018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35CD7B-FF83-424F-A6A1-6CD5D741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Johannes Strauß &amp; Lukas Justen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3FB034-D2C9-4C51-9FA1-F0B06555E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B0EFA8-D4E6-438F-A5A4-BE862A6AB6EC}" type="slidenum"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125A8AE-A4AC-4A92-B76A-F0532B57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Client Vorbereitung</a:t>
            </a:r>
          </a:p>
        </p:txBody>
      </p:sp>
      <p:grpSp>
        <p:nvGrpSpPr>
          <p:cNvPr id="2055" name="Gruppieren 2054">
            <a:extLst>
              <a:ext uri="{FF2B5EF4-FFF2-40B4-BE49-F238E27FC236}">
                <a16:creationId xmlns:a16="http://schemas.microsoft.com/office/drawing/2014/main" id="{A6FC1B50-14B9-4142-97F7-8A46BCA7B1B4}"/>
              </a:ext>
            </a:extLst>
          </p:cNvPr>
          <p:cNvGrpSpPr/>
          <p:nvPr/>
        </p:nvGrpSpPr>
        <p:grpSpPr>
          <a:xfrm>
            <a:off x="1482090" y="1648828"/>
            <a:ext cx="8788437" cy="4414285"/>
            <a:chOff x="1516734" y="1593841"/>
            <a:chExt cx="8788437" cy="4414285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ED6D19C6-7229-45C1-87D5-4FA7C9B194F9}"/>
                </a:ext>
              </a:extLst>
            </p:cNvPr>
            <p:cNvGrpSpPr/>
            <p:nvPr/>
          </p:nvGrpSpPr>
          <p:grpSpPr>
            <a:xfrm>
              <a:off x="1516734" y="2634885"/>
              <a:ext cx="2396971" cy="2172711"/>
              <a:chOff x="1542945" y="3100004"/>
              <a:chExt cx="2396971" cy="2172711"/>
            </a:xfrm>
          </p:grpSpPr>
          <p:pic>
            <p:nvPicPr>
              <p:cNvPr id="2060" name="Picture 12" descr="https://www.iconexperience.com/_img/g_collection_png/standard/512x512/person.png">
                <a:extLst>
                  <a:ext uri="{FF2B5EF4-FFF2-40B4-BE49-F238E27FC236}">
                    <a16:creationId xmlns:a16="http://schemas.microsoft.com/office/drawing/2014/main" id="{9B0DB491-DF23-43BC-A15C-C0723A0001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2945" y="3100004"/>
                <a:ext cx="2172711" cy="21727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 descr="https://www.iconexperience.com/_img/g_collection_png/standard/512x512/workstation.png">
                <a:extLst>
                  <a:ext uri="{FF2B5EF4-FFF2-40B4-BE49-F238E27FC236}">
                    <a16:creationId xmlns:a16="http://schemas.microsoft.com/office/drawing/2014/main" id="{3E0D855A-5C37-4845-8533-E73059FF2B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961" b="94141" l="1172" r="95703">
                            <a14:foregroundMark x1="68359" y1="35938" x2="28320" y2="33203"/>
                            <a14:foregroundMark x1="28320" y1="33203" x2="4297" y2="65234"/>
                            <a14:foregroundMark x1="4297" y1="65234" x2="35547" y2="91406"/>
                            <a14:foregroundMark x1="35547" y1="91406" x2="49023" y2="84570"/>
                            <a14:foregroundMark x1="10938" y1="28906" x2="9180" y2="68945"/>
                            <a14:foregroundMark x1="9180" y1="68945" x2="9766" y2="35156"/>
                            <a14:foregroundMark x1="20898" y1="37109" x2="12109" y2="76953"/>
                            <a14:foregroundMark x1="12109" y1="76953" x2="48438" y2="59570"/>
                            <a14:foregroundMark x1="48438" y1="59570" x2="17773" y2="43555"/>
                            <a14:foregroundMark x1="10547" y1="31250" x2="1172" y2="70703"/>
                            <a14:foregroundMark x1="1172" y1="70703" x2="17773" y2="81836"/>
                            <a14:foregroundMark x1="32813" y1="83789" x2="56445" y2="91406"/>
                            <a14:foregroundMark x1="79492" y1="14258" x2="91992" y2="52734"/>
                            <a14:foregroundMark x1="91992" y1="52734" x2="89844" y2="92773"/>
                            <a14:foregroundMark x1="89844" y1="92773" x2="67188" y2="89844"/>
                            <a14:foregroundMark x1="88477" y1="16992" x2="91797" y2="92578"/>
                            <a14:foregroundMark x1="92969" y1="93750" x2="91797" y2="15039"/>
                            <a14:foregroundMark x1="91406" y1="16211" x2="92188" y2="93359"/>
                            <a14:foregroundMark x1="95313" y1="92969" x2="94141" y2="53320"/>
                            <a14:foregroundMark x1="94141" y1="53320" x2="92969" y2="93750"/>
                            <a14:foregroundMark x1="92969" y1="93750" x2="93359" y2="94141"/>
                            <a14:foregroundMark x1="92188" y1="15430" x2="97656" y2="58984"/>
                            <a14:foregroundMark x1="97656" y1="58984" x2="93164" y2="17969"/>
                            <a14:foregroundMark x1="93164" y1="17969" x2="95703" y2="312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5362" y="3827334"/>
                <a:ext cx="1314554" cy="1314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E725E449-9F35-4EF1-921E-4A75C8FF2ABC}"/>
                </a:ext>
              </a:extLst>
            </p:cNvPr>
            <p:cNvGrpSpPr/>
            <p:nvPr/>
          </p:nvGrpSpPr>
          <p:grpSpPr>
            <a:xfrm>
              <a:off x="8104126" y="1593841"/>
              <a:ext cx="2172016" cy="1596855"/>
              <a:chOff x="8104126" y="1593841"/>
              <a:chExt cx="2172016" cy="1596855"/>
            </a:xfrm>
          </p:grpSpPr>
          <p:pic>
            <p:nvPicPr>
              <p:cNvPr id="2066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01C5434F-8C55-49A4-B514-02AFD3C6F8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6" y="159384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0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3F46E3DA-AC0F-4AD1-8399-7A02DE7BDF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37610" y="1850056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4B015EA4-6A83-4874-9C51-71F1BC8CA5EC}"/>
                </a:ext>
              </a:extLst>
            </p:cNvPr>
            <p:cNvGrpSpPr/>
            <p:nvPr/>
          </p:nvGrpSpPr>
          <p:grpSpPr>
            <a:xfrm>
              <a:off x="8104125" y="4411271"/>
              <a:ext cx="2201046" cy="1596855"/>
              <a:chOff x="8104125" y="4411271"/>
              <a:chExt cx="2201046" cy="1596855"/>
            </a:xfrm>
          </p:grpSpPr>
          <p:pic>
            <p:nvPicPr>
              <p:cNvPr id="18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2581F778-E251-4A46-B731-E790E5FE11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5" y="441127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2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088EAB8E-8DCB-41F3-B080-A74E46E4DB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66639" y="4762357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85DB8A14-784C-4959-BA5D-B8494FF0F049}"/>
                </a:ext>
              </a:extLst>
            </p:cNvPr>
            <p:cNvGrpSpPr/>
            <p:nvPr/>
          </p:nvGrpSpPr>
          <p:grpSpPr>
            <a:xfrm>
              <a:off x="4114585" y="2846519"/>
              <a:ext cx="1314554" cy="1961077"/>
              <a:chOff x="4300672" y="3327397"/>
              <a:chExt cx="1314554" cy="1961077"/>
            </a:xfrm>
          </p:grpSpPr>
          <p:pic>
            <p:nvPicPr>
              <p:cNvPr id="2068" name="Picture 20" descr="https://www.iconexperience.com/_img/g_collection_png/standard/256x256/keys.png">
                <a:extLst>
                  <a:ext uri="{FF2B5EF4-FFF2-40B4-BE49-F238E27FC236}">
                    <a16:creationId xmlns:a16="http://schemas.microsoft.com/office/drawing/2014/main" id="{7A21C46B-EB9C-474F-9116-AD16CEBCE9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6406" y="3789062"/>
                <a:ext cx="1103087" cy="11030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749EA42A-0EA3-4DCD-B557-2DF0E155FD43}"/>
                  </a:ext>
                </a:extLst>
              </p:cNvPr>
              <p:cNvSpPr/>
              <p:nvPr/>
            </p:nvSpPr>
            <p:spPr>
              <a:xfrm>
                <a:off x="4300672" y="4892149"/>
                <a:ext cx="1314554" cy="396325"/>
              </a:xfrm>
              <a:prstGeom prst="roundRect">
                <a:avLst/>
              </a:prstGeom>
              <a:solidFill>
                <a:srgbClr val="A7CD74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AD47">
                        <a:lumMod val="5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Passwort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68AE14EE-DC09-41C0-A289-C87688DB754C}"/>
                  </a:ext>
                </a:extLst>
              </p:cNvPr>
              <p:cNvSpPr txBox="1"/>
              <p:nvPr/>
            </p:nvSpPr>
            <p:spPr>
              <a:xfrm>
                <a:off x="4555107" y="3327397"/>
                <a:ext cx="8889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(A, B)</a:t>
                </a:r>
              </a:p>
            </p:txBody>
          </p:sp>
        </p:grp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E77A326E-6045-4C7C-8F7A-B77524027D12}"/>
                </a:ext>
              </a:extLst>
            </p:cNvPr>
            <p:cNvCxnSpPr>
              <a:cxnSpLocks/>
              <a:stCxn id="2066" idx="1"/>
            </p:cNvCxnSpPr>
            <p:nvPr/>
          </p:nvCxnSpPr>
          <p:spPr>
            <a:xfrm flipH="1">
              <a:off x="5347189" y="2392269"/>
              <a:ext cx="2756937" cy="1260811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E7742571-A69D-4834-BB1F-BFE40FD2AAF8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5347189" y="4019492"/>
              <a:ext cx="2756936" cy="1190207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ABBF3630-AAF0-4635-AEC2-C0C17B290B9A}"/>
                </a:ext>
              </a:extLst>
            </p:cNvPr>
            <p:cNvSpPr txBox="1"/>
            <p:nvPr/>
          </p:nvSpPr>
          <p:spPr>
            <a:xfrm>
              <a:off x="6471245" y="4650366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01487D65-C072-4CDB-9138-D4B4DD9D5C60}"/>
                </a:ext>
              </a:extLst>
            </p:cNvPr>
            <p:cNvSpPr txBox="1"/>
            <p:nvPr/>
          </p:nvSpPr>
          <p:spPr>
            <a:xfrm>
              <a:off x="6471245" y="2481384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54D53EED-FEF0-4C0B-A5D6-B568DFE74AEF}"/>
                </a:ext>
              </a:extLst>
            </p:cNvPr>
            <p:cNvCxnSpPr>
              <a:cxnSpLocks/>
              <a:stCxn id="2066" idx="2"/>
              <a:endCxn id="18" idx="0"/>
            </p:cNvCxnSpPr>
            <p:nvPr/>
          </p:nvCxnSpPr>
          <p:spPr>
            <a:xfrm flipH="1">
              <a:off x="8902553" y="3190696"/>
              <a:ext cx="1" cy="1220575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74" name="Picture 26" descr="https://www.iconexperience.com/_img/g_collection_png/standard/256x256/passport.png">
              <a:extLst>
                <a:ext uri="{FF2B5EF4-FFF2-40B4-BE49-F238E27FC236}">
                  <a16:creationId xmlns:a16="http://schemas.microsoft.com/office/drawing/2014/main" id="{45A684B0-83E7-4D6F-8478-CA153EFCD5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2772" y="3387116"/>
              <a:ext cx="827734" cy="827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53" name="Gruppieren 2052">
              <a:extLst>
                <a:ext uri="{FF2B5EF4-FFF2-40B4-BE49-F238E27FC236}">
                  <a16:creationId xmlns:a16="http://schemas.microsoft.com/office/drawing/2014/main" id="{04F16E6D-1756-45FE-93F0-340D3B4CBBF2}"/>
                </a:ext>
              </a:extLst>
            </p:cNvPr>
            <p:cNvGrpSpPr/>
            <p:nvPr/>
          </p:nvGrpSpPr>
          <p:grpSpPr>
            <a:xfrm>
              <a:off x="9725448" y="3890155"/>
              <a:ext cx="420914" cy="411445"/>
              <a:chOff x="2975429" y="2177143"/>
              <a:chExt cx="420914" cy="411445"/>
            </a:xfrm>
          </p:grpSpPr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3F570F95-A295-49C5-8B52-524D4FE2E5DF}"/>
                  </a:ext>
                </a:extLst>
              </p:cNvPr>
              <p:cNvSpPr/>
              <p:nvPr/>
            </p:nvSpPr>
            <p:spPr>
              <a:xfrm>
                <a:off x="2975429" y="2177143"/>
                <a:ext cx="420914" cy="411445"/>
              </a:xfrm>
              <a:prstGeom prst="ellipse">
                <a:avLst/>
              </a:prstGeom>
              <a:solidFill>
                <a:srgbClr val="6AC018"/>
              </a:solidFill>
              <a:ln>
                <a:solidFill>
                  <a:srgbClr val="6AC0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051" name="Gruppieren 2050">
                <a:extLst>
                  <a:ext uri="{FF2B5EF4-FFF2-40B4-BE49-F238E27FC236}">
                    <a16:creationId xmlns:a16="http://schemas.microsoft.com/office/drawing/2014/main" id="{1BB13ECD-9D12-4D85-B691-C5982C624152}"/>
                  </a:ext>
                </a:extLst>
              </p:cNvPr>
              <p:cNvGrpSpPr/>
              <p:nvPr/>
            </p:nvGrpSpPr>
            <p:grpSpPr>
              <a:xfrm rot="12970512" flipH="1">
                <a:off x="3125567" y="2263555"/>
                <a:ext cx="120638" cy="214811"/>
                <a:chOff x="3663321" y="2076290"/>
                <a:chExt cx="375279" cy="357349"/>
              </a:xfrm>
            </p:grpSpPr>
            <p:sp>
              <p:nvSpPr>
                <p:cNvPr id="2048" name="Rechteck 2047">
                  <a:extLst>
                    <a:ext uri="{FF2B5EF4-FFF2-40B4-BE49-F238E27FC236}">
                      <a16:creationId xmlns:a16="http://schemas.microsoft.com/office/drawing/2014/main" id="{EF6DD1B3-A639-4CF3-9CAF-FE97B0AEFE3B}"/>
                    </a:ext>
                  </a:extLst>
                </p:cNvPr>
                <p:cNvSpPr/>
                <p:nvPr/>
              </p:nvSpPr>
              <p:spPr>
                <a:xfrm rot="10800000">
                  <a:off x="3663321" y="2076290"/>
                  <a:ext cx="373671" cy="76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9" name="Rechteck 2048">
                  <a:extLst>
                    <a:ext uri="{FF2B5EF4-FFF2-40B4-BE49-F238E27FC236}">
                      <a16:creationId xmlns:a16="http://schemas.microsoft.com/office/drawing/2014/main" id="{E751BA28-5DEB-4DE1-B8AA-F5C47EC8AA34}"/>
                    </a:ext>
                  </a:extLst>
                </p:cNvPr>
                <p:cNvSpPr/>
                <p:nvPr/>
              </p:nvSpPr>
              <p:spPr>
                <a:xfrm rot="10800000">
                  <a:off x="3896378" y="2076451"/>
                  <a:ext cx="142222" cy="357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93056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0E3E5CF-C5EE-4E77-A7ED-7F3E6D15C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03.01.2018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E205889-FD0A-45DF-B6EC-7DF6C44FC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E293FC-5BF6-412C-8DC7-5E7915E71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A4E71DC-5019-4908-8B62-9753F9935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Hintergrund - Multiusersystem</a:t>
            </a:r>
          </a:p>
        </p:txBody>
      </p: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1E03C5AD-BE73-4875-9F1D-DCCEAE582E31}"/>
              </a:ext>
            </a:extLst>
          </p:cNvPr>
          <p:cNvSpPr txBox="1">
            <a:spLocks/>
          </p:cNvSpPr>
          <p:nvPr/>
        </p:nvSpPr>
        <p:spPr>
          <a:xfrm>
            <a:off x="400384" y="2914501"/>
            <a:ext cx="11391233" cy="15357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de-DE" sz="3100" i="1" dirty="0"/>
              <a:t>„Datenverarbeitungssystem, das den Anschluss mehrerer Arbeitsplätze an die Zentraleinheit einer Datenverarbeitungsanlage ermöglicht.“</a:t>
            </a:r>
            <a:r>
              <a:rPr lang="de-DE" sz="1300" i="1" dirty="0"/>
              <a:t>[1]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AD45193C-71E6-4A17-BBBF-04B8D1A9EBB4}"/>
              </a:ext>
            </a:extLst>
          </p:cNvPr>
          <p:cNvGrpSpPr/>
          <p:nvPr/>
        </p:nvGrpSpPr>
        <p:grpSpPr>
          <a:xfrm>
            <a:off x="838200" y="2905868"/>
            <a:ext cx="10848926" cy="3088763"/>
            <a:chOff x="654960" y="2767757"/>
            <a:chExt cx="10848926" cy="3088763"/>
          </a:xfrm>
        </p:grpSpPr>
        <p:pic>
          <p:nvPicPr>
            <p:cNvPr id="1058" name="Picture 34" descr="http://logodatabases.com/wp-content/uploads/2012/03/deutsche-bank.jpg">
              <a:extLst>
                <a:ext uri="{FF2B5EF4-FFF2-40B4-BE49-F238E27FC236}">
                  <a16:creationId xmlns:a16="http://schemas.microsoft.com/office/drawing/2014/main" id="{AEE86239-79AA-4C14-AC21-C6DD7F8AA7C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977"/>
            <a:stretch/>
          </p:blipFill>
          <p:spPr bwMode="auto">
            <a:xfrm>
              <a:off x="10079400" y="3114470"/>
              <a:ext cx="1424486" cy="916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2" name="Picture 28" descr="https://upload.wikimedia.org/wikipedia/commons/thumb/a/ab/Volksbank_Logo.svg/1000px-Volksbank_Logo.svg.png">
              <a:extLst>
                <a:ext uri="{FF2B5EF4-FFF2-40B4-BE49-F238E27FC236}">
                  <a16:creationId xmlns:a16="http://schemas.microsoft.com/office/drawing/2014/main" id="{7F6BC1EA-9A43-4648-AE65-CC6323F5C1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4174" y="4279045"/>
              <a:ext cx="1662249" cy="1143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2" name="Picture 38" descr="Ähnliches Foto">
              <a:extLst>
                <a:ext uri="{FF2B5EF4-FFF2-40B4-BE49-F238E27FC236}">
                  <a16:creationId xmlns:a16="http://schemas.microsoft.com/office/drawing/2014/main" id="{339020B8-5E1F-4FF9-A640-7D53FD9BC94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870"/>
            <a:stretch/>
          </p:blipFill>
          <p:spPr bwMode="auto">
            <a:xfrm>
              <a:off x="6431466" y="2767757"/>
              <a:ext cx="1740895" cy="12557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Picture 26" descr="https://cdn.pixabay.com/photo/2016/08/09/17/52/instagram-1581266_960_720.jpg">
              <a:extLst>
                <a:ext uri="{FF2B5EF4-FFF2-40B4-BE49-F238E27FC236}">
                  <a16:creationId xmlns:a16="http://schemas.microsoft.com/office/drawing/2014/main" id="{D3A016D7-7650-43B1-83A5-6814480E70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9595" y="4194620"/>
              <a:ext cx="1300913" cy="1290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fthmb.tqn.com/jRaoLvoOhFQWEWmMmyiZRcL_NHg=/768x0/filters:no_upscale()/Outlook-icon-57f005363df78c690f62c7af.png">
              <a:extLst>
                <a:ext uri="{FF2B5EF4-FFF2-40B4-BE49-F238E27FC236}">
                  <a16:creationId xmlns:a16="http://schemas.microsoft.com/office/drawing/2014/main" id="{00F8244A-F200-41AD-87FB-CB80FC3261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0329" y="4444183"/>
              <a:ext cx="1399587" cy="1412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https://assets-cdn.github.com/images/modules/open_graph/github-mark.png">
              <a:extLst>
                <a:ext uri="{FF2B5EF4-FFF2-40B4-BE49-F238E27FC236}">
                  <a16:creationId xmlns:a16="http://schemas.microsoft.com/office/drawing/2014/main" id="{66887BF1-0516-464A-96F5-CCECE8FD17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5478" y="4541344"/>
              <a:ext cx="2305137" cy="1210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https://upload.wikimedia.org/wikipedia/commons/thumb/4/45/New_Logo_Gmail.svg/1200px-New_Logo_Gmail.svg.png">
              <a:extLst>
                <a:ext uri="{FF2B5EF4-FFF2-40B4-BE49-F238E27FC236}">
                  <a16:creationId xmlns:a16="http://schemas.microsoft.com/office/drawing/2014/main" id="{F5A4EC88-9EA2-4656-AB5E-44690AABBB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8238" y="3685991"/>
              <a:ext cx="1070829" cy="8111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s://lh3.googleusercontent.com/UrY7BAZ-XfXGpfkeWg0zCCeo-7ras4DCoRalC_WXXWTK9q5b0Iw7B0YQMsVxZaNB7DM=w300">
              <a:extLst>
                <a:ext uri="{FF2B5EF4-FFF2-40B4-BE49-F238E27FC236}">
                  <a16:creationId xmlns:a16="http://schemas.microsoft.com/office/drawing/2014/main" id="{1E491026-3E20-4BC6-B208-34BEC7645D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960" y="3383118"/>
              <a:ext cx="1359944" cy="1359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s://lh3.googleusercontent.com/dSDutSmwU9LMJDCs9PaJI1JjXQthi8IDNRHPviI1NzocGTwuWC-PTAF6QiagTcGF0A=w300">
              <a:extLst>
                <a:ext uri="{FF2B5EF4-FFF2-40B4-BE49-F238E27FC236}">
                  <a16:creationId xmlns:a16="http://schemas.microsoft.com/office/drawing/2014/main" id="{6A8566AE-CA32-45DD-A51E-31848E766A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69201">
              <a:off x="2198274" y="4182923"/>
              <a:ext cx="1335870" cy="1335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https://lh3.googleusercontent.com/z7oKSvTI-2ynS5bHggIctR9GVkS8sGKqpDlfCvgxLo0du7Az00u6XpJ0LLyvzBusW-Jd=w300">
              <a:extLst>
                <a:ext uri="{FF2B5EF4-FFF2-40B4-BE49-F238E27FC236}">
                  <a16:creationId xmlns:a16="http://schemas.microsoft.com/office/drawing/2014/main" id="{2ADEACC1-7615-4B1A-9189-933D4B8FFE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3543" y="3662732"/>
              <a:ext cx="1437677" cy="1437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https://lh3.googleusercontent.com/Dq-mZ5mmdE6aFPeD61DNlVTwYSI75UwHBYDq_BxBZOMSzCBnQ5OCC4-LjfP42tDlyw=w300">
              <a:extLst>
                <a:ext uri="{FF2B5EF4-FFF2-40B4-BE49-F238E27FC236}">
                  <a16:creationId xmlns:a16="http://schemas.microsoft.com/office/drawing/2014/main" id="{2BEA1055-133A-4D70-9828-7436479533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6737" y="3857417"/>
              <a:ext cx="1399587" cy="13995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https://d1x0mwiac2rqwt.cloudfront.net/bab0a0c4b1c3135a24bd0518417b66e3/as/logo_todoist_schema.png">
              <a:extLst>
                <a:ext uri="{FF2B5EF4-FFF2-40B4-BE49-F238E27FC236}">
                  <a16:creationId xmlns:a16="http://schemas.microsoft.com/office/drawing/2014/main" id="{92F19540-ACD5-427C-8CBE-7D2F584BB7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9258" y="4352742"/>
              <a:ext cx="1132887" cy="1132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 descr="https://www.facebook.com/images/fb_icon_325x325.png">
              <a:extLst>
                <a:ext uri="{FF2B5EF4-FFF2-40B4-BE49-F238E27FC236}">
                  <a16:creationId xmlns:a16="http://schemas.microsoft.com/office/drawing/2014/main" id="{EC473509-BF20-4DC7-9E84-DEDB50A4E0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860" y="4647675"/>
              <a:ext cx="1208845" cy="1208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https://upload.wikimedia.org/wikipedia/commons/thumb/1/18/GitLab_Logo.svg/1200px-GitLab_Logo.svg.png">
              <a:extLst>
                <a:ext uri="{FF2B5EF4-FFF2-40B4-BE49-F238E27FC236}">
                  <a16:creationId xmlns:a16="http://schemas.microsoft.com/office/drawing/2014/main" id="{9B4A90E1-8221-4971-BE74-E33F56B67A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3482" y="2936843"/>
              <a:ext cx="1200919" cy="1109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4" name="Picture 30" descr="https://upload.wikimedia.org/wikipedia/commons/thumb/8/83/Sparkasse.svg/2000px-Sparkasse.svg.png">
              <a:extLst>
                <a:ext uri="{FF2B5EF4-FFF2-40B4-BE49-F238E27FC236}">
                  <a16:creationId xmlns:a16="http://schemas.microsoft.com/office/drawing/2014/main" id="{FCA5D693-2AA2-4DEB-8C58-BCD061A451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6697" y="3053161"/>
              <a:ext cx="1142971" cy="1453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0" name="Picture 36" descr="http://millionmedia.com/wp-content/uploads/2014/11/deezer-logo-circle.png">
              <a:extLst>
                <a:ext uri="{FF2B5EF4-FFF2-40B4-BE49-F238E27FC236}">
                  <a16:creationId xmlns:a16="http://schemas.microsoft.com/office/drawing/2014/main" id="{02A9D80E-7F6C-4C58-A73F-389022ADFD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8348" y="3064041"/>
              <a:ext cx="1064486" cy="10644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4" name="Picture 40" descr="https://logos-download.com/wp-content/uploads/2016/10/GMX_logo_blue.png">
              <a:extLst>
                <a:ext uri="{FF2B5EF4-FFF2-40B4-BE49-F238E27FC236}">
                  <a16:creationId xmlns:a16="http://schemas.microsoft.com/office/drawing/2014/main" id="{7B569E3C-AE70-47F4-A548-77A1A9DE4D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0615" y="3208187"/>
              <a:ext cx="1654836" cy="503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6" name="Picture 42" descr="https://tradingeducationblogs.com/wp-content/uploads/2017/03/snapchat-logo.png">
              <a:extLst>
                <a:ext uri="{FF2B5EF4-FFF2-40B4-BE49-F238E27FC236}">
                  <a16:creationId xmlns:a16="http://schemas.microsoft.com/office/drawing/2014/main" id="{4040B235-0AFD-4771-B8B5-6A6F6F9745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2043" y="3011647"/>
              <a:ext cx="1208845" cy="1208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https://upload.wikimedia.org/wikipedia/de/thumb/9/9f/Twitter_bird_logo_2012.svg/1200px-Twitter_bird_logo_2012.svg.png">
              <a:extLst>
                <a:ext uri="{FF2B5EF4-FFF2-40B4-BE49-F238E27FC236}">
                  <a16:creationId xmlns:a16="http://schemas.microsoft.com/office/drawing/2014/main" id="{7F234C01-33C6-47DD-BE49-5EAFD65A80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4416" y="3153259"/>
              <a:ext cx="1532466" cy="1246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0001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-0.2106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FBA6629-FFFE-4D22-817C-CC6B552A7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Erklärung zur Passwort Registrierung</a:t>
            </a:r>
          </a:p>
          <a:p>
            <a:r>
              <a:rPr lang="de-DE" dirty="0"/>
              <a:t>Mit Anschließender graphischer Darstellung</a:t>
            </a:r>
          </a:p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A9FD812-60BA-4A40-9381-4EB7D12A8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03.01.2018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D018599-B0FB-4D1F-8F71-E15F5419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36F4334-2CBC-41DF-9DF3-708F5F258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05DADED-9E2D-4EEE-ADB4-E9328C0DC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Passwort Registrierung</a:t>
            </a:r>
          </a:p>
        </p:txBody>
      </p:sp>
    </p:spTree>
    <p:extLst>
      <p:ext uri="{BB962C8B-B14F-4D97-AF65-F5344CB8AC3E}">
        <p14:creationId xmlns:p14="http://schemas.microsoft.com/office/powerpoint/2010/main" val="6501558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25F1DA2-4AB3-45F3-84FF-FD8C20540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Erklärung zu </a:t>
            </a:r>
          </a:p>
          <a:p>
            <a:pPr lvl="1"/>
            <a:r>
              <a:rPr lang="de-DE" dirty="0"/>
              <a:t>Proof </a:t>
            </a:r>
            <a:r>
              <a:rPr lang="de-DE" dirty="0" err="1"/>
              <a:t>of</a:t>
            </a:r>
            <a:r>
              <a:rPr lang="de-DE" dirty="0"/>
              <a:t> Membership</a:t>
            </a:r>
          </a:p>
          <a:p>
            <a:pPr lvl="1"/>
            <a:r>
              <a:rPr lang="de-DE" dirty="0"/>
              <a:t>Proof </a:t>
            </a:r>
            <a:r>
              <a:rPr lang="de-DE" dirty="0" err="1"/>
              <a:t>of</a:t>
            </a:r>
            <a:r>
              <a:rPr lang="de-DE" dirty="0"/>
              <a:t> Shuffle</a:t>
            </a:r>
          </a:p>
          <a:p>
            <a:pPr lvl="1"/>
            <a:r>
              <a:rPr lang="de-DE" dirty="0"/>
              <a:t>Proof </a:t>
            </a:r>
            <a:r>
              <a:rPr lang="de-DE" dirty="0" err="1"/>
              <a:t>of</a:t>
            </a:r>
            <a:r>
              <a:rPr lang="de-DE" dirty="0"/>
              <a:t> Correctness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3D4005C-F39F-4210-9D48-592737AEE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03.01.2018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9ED6CB0-3C26-4DB7-8697-D66E09A7D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F16766C-BFCB-47AB-8FC8-2C45657C1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83F0DF8-6470-479D-8B85-A9A9FDCED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Passwort Registrierung</a:t>
            </a:r>
          </a:p>
        </p:txBody>
      </p:sp>
    </p:spTree>
    <p:extLst>
      <p:ext uri="{BB962C8B-B14F-4D97-AF65-F5344CB8AC3E}">
        <p14:creationId xmlns:p14="http://schemas.microsoft.com/office/powerpoint/2010/main" val="39377380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8C0BF2-51C5-453F-89C4-D3E80182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D50BB7-E2B5-4873-9F23-4433FF9FF057}" type="datetime1">
              <a:rPr kumimoji="0" lang="de-DE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03.01.2018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35CD7B-FF83-424F-A6A1-6CD5D741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Johannes Strauß &amp; Lukas Justen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3FB034-D2C9-4C51-9FA1-F0B06555E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B0EFA8-D4E6-438F-A5A4-BE862A6AB6EC}" type="slidenum"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125A8AE-A4AC-4A92-B76A-F0532B57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Passwort Registrierung</a:t>
            </a:r>
          </a:p>
        </p:txBody>
      </p:sp>
      <p:grpSp>
        <p:nvGrpSpPr>
          <p:cNvPr id="2055" name="Gruppieren 2054">
            <a:extLst>
              <a:ext uri="{FF2B5EF4-FFF2-40B4-BE49-F238E27FC236}">
                <a16:creationId xmlns:a16="http://schemas.microsoft.com/office/drawing/2014/main" id="{A6FC1B50-14B9-4142-97F7-8A46BCA7B1B4}"/>
              </a:ext>
            </a:extLst>
          </p:cNvPr>
          <p:cNvGrpSpPr/>
          <p:nvPr/>
        </p:nvGrpSpPr>
        <p:grpSpPr>
          <a:xfrm>
            <a:off x="1482090" y="1648828"/>
            <a:ext cx="8788437" cy="4414285"/>
            <a:chOff x="1516734" y="1593841"/>
            <a:chExt cx="8788437" cy="4414285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ED6D19C6-7229-45C1-87D5-4FA7C9B194F9}"/>
                </a:ext>
              </a:extLst>
            </p:cNvPr>
            <p:cNvGrpSpPr/>
            <p:nvPr/>
          </p:nvGrpSpPr>
          <p:grpSpPr>
            <a:xfrm>
              <a:off x="1516734" y="2634885"/>
              <a:ext cx="2396971" cy="2172711"/>
              <a:chOff x="1542945" y="3100004"/>
              <a:chExt cx="2396971" cy="2172711"/>
            </a:xfrm>
          </p:grpSpPr>
          <p:pic>
            <p:nvPicPr>
              <p:cNvPr id="2060" name="Picture 12" descr="https://www.iconexperience.com/_img/g_collection_png/standard/512x512/person.png">
                <a:extLst>
                  <a:ext uri="{FF2B5EF4-FFF2-40B4-BE49-F238E27FC236}">
                    <a16:creationId xmlns:a16="http://schemas.microsoft.com/office/drawing/2014/main" id="{9B0DB491-DF23-43BC-A15C-C0723A0001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2945" y="3100004"/>
                <a:ext cx="2172711" cy="21727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 descr="https://www.iconexperience.com/_img/g_collection_png/standard/512x512/workstation.png">
                <a:extLst>
                  <a:ext uri="{FF2B5EF4-FFF2-40B4-BE49-F238E27FC236}">
                    <a16:creationId xmlns:a16="http://schemas.microsoft.com/office/drawing/2014/main" id="{3E0D855A-5C37-4845-8533-E73059FF2B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961" b="94141" l="1172" r="95703">
                            <a14:foregroundMark x1="68359" y1="35938" x2="28320" y2="33203"/>
                            <a14:foregroundMark x1="28320" y1="33203" x2="4297" y2="65234"/>
                            <a14:foregroundMark x1="4297" y1="65234" x2="35547" y2="91406"/>
                            <a14:foregroundMark x1="35547" y1="91406" x2="49023" y2="84570"/>
                            <a14:foregroundMark x1="10938" y1="28906" x2="9180" y2="68945"/>
                            <a14:foregroundMark x1="9180" y1="68945" x2="9766" y2="35156"/>
                            <a14:foregroundMark x1="20898" y1="37109" x2="12109" y2="76953"/>
                            <a14:foregroundMark x1="12109" y1="76953" x2="48438" y2="59570"/>
                            <a14:foregroundMark x1="48438" y1="59570" x2="17773" y2="43555"/>
                            <a14:foregroundMark x1="10547" y1="31250" x2="1172" y2="70703"/>
                            <a14:foregroundMark x1="1172" y1="70703" x2="17773" y2="81836"/>
                            <a14:foregroundMark x1="32813" y1="83789" x2="56445" y2="91406"/>
                            <a14:foregroundMark x1="79492" y1="14258" x2="91992" y2="52734"/>
                            <a14:foregroundMark x1="91992" y1="52734" x2="89844" y2="92773"/>
                            <a14:foregroundMark x1="89844" y1="92773" x2="67188" y2="89844"/>
                            <a14:foregroundMark x1="88477" y1="16992" x2="91797" y2="92578"/>
                            <a14:foregroundMark x1="92969" y1="93750" x2="91797" y2="15039"/>
                            <a14:foregroundMark x1="91406" y1="16211" x2="92188" y2="93359"/>
                            <a14:foregroundMark x1="95313" y1="92969" x2="94141" y2="53320"/>
                            <a14:foregroundMark x1="94141" y1="53320" x2="92969" y2="93750"/>
                            <a14:foregroundMark x1="92969" y1="93750" x2="93359" y2="94141"/>
                            <a14:foregroundMark x1="92188" y1="15430" x2="97656" y2="58984"/>
                            <a14:foregroundMark x1="97656" y1="58984" x2="93164" y2="17969"/>
                            <a14:foregroundMark x1="93164" y1="17969" x2="95703" y2="312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5362" y="3827334"/>
                <a:ext cx="1314554" cy="1314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E725E449-9F35-4EF1-921E-4A75C8FF2ABC}"/>
                </a:ext>
              </a:extLst>
            </p:cNvPr>
            <p:cNvGrpSpPr/>
            <p:nvPr/>
          </p:nvGrpSpPr>
          <p:grpSpPr>
            <a:xfrm>
              <a:off x="8104126" y="1593841"/>
              <a:ext cx="2172016" cy="1596855"/>
              <a:chOff x="8104126" y="1593841"/>
              <a:chExt cx="2172016" cy="1596855"/>
            </a:xfrm>
          </p:grpSpPr>
          <p:pic>
            <p:nvPicPr>
              <p:cNvPr id="2066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01C5434F-8C55-49A4-B514-02AFD3C6F8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6" y="159384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0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3F46E3DA-AC0F-4AD1-8399-7A02DE7BDF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37610" y="1850056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4B015EA4-6A83-4874-9C51-71F1BC8CA5EC}"/>
                </a:ext>
              </a:extLst>
            </p:cNvPr>
            <p:cNvGrpSpPr/>
            <p:nvPr/>
          </p:nvGrpSpPr>
          <p:grpSpPr>
            <a:xfrm>
              <a:off x="8104125" y="4411271"/>
              <a:ext cx="2201046" cy="1596855"/>
              <a:chOff x="8104125" y="4411271"/>
              <a:chExt cx="2201046" cy="1596855"/>
            </a:xfrm>
          </p:grpSpPr>
          <p:pic>
            <p:nvPicPr>
              <p:cNvPr id="18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2581F778-E251-4A46-B731-E790E5FE11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5" y="441127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2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088EAB8E-8DCB-41F3-B080-A74E46E4DB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66639" y="4762357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85DB8A14-784C-4959-BA5D-B8494FF0F049}"/>
                </a:ext>
              </a:extLst>
            </p:cNvPr>
            <p:cNvGrpSpPr/>
            <p:nvPr/>
          </p:nvGrpSpPr>
          <p:grpSpPr>
            <a:xfrm>
              <a:off x="4114585" y="2846519"/>
              <a:ext cx="1314554" cy="1961077"/>
              <a:chOff x="4300672" y="3327397"/>
              <a:chExt cx="1314554" cy="1961077"/>
            </a:xfrm>
          </p:grpSpPr>
          <p:pic>
            <p:nvPicPr>
              <p:cNvPr id="2068" name="Picture 20" descr="https://www.iconexperience.com/_img/g_collection_png/standard/256x256/keys.png">
                <a:extLst>
                  <a:ext uri="{FF2B5EF4-FFF2-40B4-BE49-F238E27FC236}">
                    <a16:creationId xmlns:a16="http://schemas.microsoft.com/office/drawing/2014/main" id="{7A21C46B-EB9C-474F-9116-AD16CEBCE9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6406" y="3789062"/>
                <a:ext cx="1103087" cy="11030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749EA42A-0EA3-4DCD-B557-2DF0E155FD43}"/>
                  </a:ext>
                </a:extLst>
              </p:cNvPr>
              <p:cNvSpPr/>
              <p:nvPr/>
            </p:nvSpPr>
            <p:spPr>
              <a:xfrm>
                <a:off x="4300672" y="4892149"/>
                <a:ext cx="1314554" cy="396325"/>
              </a:xfrm>
              <a:prstGeom prst="roundRect">
                <a:avLst/>
              </a:prstGeom>
              <a:solidFill>
                <a:srgbClr val="A7CD74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AD47">
                        <a:lumMod val="5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Passwort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68AE14EE-DC09-41C0-A289-C87688DB754C}"/>
                  </a:ext>
                </a:extLst>
              </p:cNvPr>
              <p:cNvSpPr txBox="1"/>
              <p:nvPr/>
            </p:nvSpPr>
            <p:spPr>
              <a:xfrm>
                <a:off x="4555107" y="3327397"/>
                <a:ext cx="8889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(A, B)</a:t>
                </a:r>
              </a:p>
            </p:txBody>
          </p:sp>
        </p:grp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E77A326E-6045-4C7C-8F7A-B77524027D12}"/>
                </a:ext>
              </a:extLst>
            </p:cNvPr>
            <p:cNvCxnSpPr>
              <a:cxnSpLocks/>
              <a:stCxn id="2066" idx="1"/>
            </p:cNvCxnSpPr>
            <p:nvPr/>
          </p:nvCxnSpPr>
          <p:spPr>
            <a:xfrm flipH="1">
              <a:off x="5347189" y="2392269"/>
              <a:ext cx="2756937" cy="1260811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E7742571-A69D-4834-BB1F-BFE40FD2AAF8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5347189" y="4019492"/>
              <a:ext cx="2756936" cy="1190207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ABBF3630-AAF0-4635-AEC2-C0C17B290B9A}"/>
                </a:ext>
              </a:extLst>
            </p:cNvPr>
            <p:cNvSpPr txBox="1"/>
            <p:nvPr/>
          </p:nvSpPr>
          <p:spPr>
            <a:xfrm>
              <a:off x="6471245" y="4650366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01487D65-C072-4CDB-9138-D4B4DD9D5C60}"/>
                </a:ext>
              </a:extLst>
            </p:cNvPr>
            <p:cNvSpPr txBox="1"/>
            <p:nvPr/>
          </p:nvSpPr>
          <p:spPr>
            <a:xfrm>
              <a:off x="6471245" y="2481384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54D53EED-FEF0-4C0B-A5D6-B568DFE74AEF}"/>
                </a:ext>
              </a:extLst>
            </p:cNvPr>
            <p:cNvCxnSpPr>
              <a:cxnSpLocks/>
              <a:stCxn id="2066" idx="2"/>
              <a:endCxn id="18" idx="0"/>
            </p:cNvCxnSpPr>
            <p:nvPr/>
          </p:nvCxnSpPr>
          <p:spPr>
            <a:xfrm flipH="1">
              <a:off x="8902553" y="3190696"/>
              <a:ext cx="1" cy="1220575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74" name="Picture 26" descr="https://www.iconexperience.com/_img/g_collection_png/standard/256x256/passport.png">
              <a:extLst>
                <a:ext uri="{FF2B5EF4-FFF2-40B4-BE49-F238E27FC236}">
                  <a16:creationId xmlns:a16="http://schemas.microsoft.com/office/drawing/2014/main" id="{45A684B0-83E7-4D6F-8478-CA153EFCD5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2772" y="3387116"/>
              <a:ext cx="827734" cy="827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53" name="Gruppieren 2052">
              <a:extLst>
                <a:ext uri="{FF2B5EF4-FFF2-40B4-BE49-F238E27FC236}">
                  <a16:creationId xmlns:a16="http://schemas.microsoft.com/office/drawing/2014/main" id="{04F16E6D-1756-45FE-93F0-340D3B4CBBF2}"/>
                </a:ext>
              </a:extLst>
            </p:cNvPr>
            <p:cNvGrpSpPr/>
            <p:nvPr/>
          </p:nvGrpSpPr>
          <p:grpSpPr>
            <a:xfrm>
              <a:off x="9725448" y="3890155"/>
              <a:ext cx="420914" cy="411445"/>
              <a:chOff x="2975429" y="2177143"/>
              <a:chExt cx="420914" cy="411445"/>
            </a:xfrm>
          </p:grpSpPr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3F570F95-A295-49C5-8B52-524D4FE2E5DF}"/>
                  </a:ext>
                </a:extLst>
              </p:cNvPr>
              <p:cNvSpPr/>
              <p:nvPr/>
            </p:nvSpPr>
            <p:spPr>
              <a:xfrm>
                <a:off x="2975429" y="2177143"/>
                <a:ext cx="420914" cy="411445"/>
              </a:xfrm>
              <a:prstGeom prst="ellipse">
                <a:avLst/>
              </a:prstGeom>
              <a:solidFill>
                <a:srgbClr val="6AC018"/>
              </a:solidFill>
              <a:ln>
                <a:solidFill>
                  <a:srgbClr val="6AC0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051" name="Gruppieren 2050">
                <a:extLst>
                  <a:ext uri="{FF2B5EF4-FFF2-40B4-BE49-F238E27FC236}">
                    <a16:creationId xmlns:a16="http://schemas.microsoft.com/office/drawing/2014/main" id="{1BB13ECD-9D12-4D85-B691-C5982C624152}"/>
                  </a:ext>
                </a:extLst>
              </p:cNvPr>
              <p:cNvGrpSpPr/>
              <p:nvPr/>
            </p:nvGrpSpPr>
            <p:grpSpPr>
              <a:xfrm rot="12970512" flipH="1">
                <a:off x="3125567" y="2263555"/>
                <a:ext cx="120638" cy="214811"/>
                <a:chOff x="3663321" y="2076290"/>
                <a:chExt cx="375279" cy="357349"/>
              </a:xfrm>
            </p:grpSpPr>
            <p:sp>
              <p:nvSpPr>
                <p:cNvPr id="2048" name="Rechteck 2047">
                  <a:extLst>
                    <a:ext uri="{FF2B5EF4-FFF2-40B4-BE49-F238E27FC236}">
                      <a16:creationId xmlns:a16="http://schemas.microsoft.com/office/drawing/2014/main" id="{EF6DD1B3-A639-4CF3-9CAF-FE97B0AEFE3B}"/>
                    </a:ext>
                  </a:extLst>
                </p:cNvPr>
                <p:cNvSpPr/>
                <p:nvPr/>
              </p:nvSpPr>
              <p:spPr>
                <a:xfrm rot="10800000">
                  <a:off x="3663321" y="2076290"/>
                  <a:ext cx="373671" cy="76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9" name="Rechteck 2048">
                  <a:extLst>
                    <a:ext uri="{FF2B5EF4-FFF2-40B4-BE49-F238E27FC236}">
                      <a16:creationId xmlns:a16="http://schemas.microsoft.com/office/drawing/2014/main" id="{E751BA28-5DEB-4DE1-B8AA-F5C47EC8AA34}"/>
                    </a:ext>
                  </a:extLst>
                </p:cNvPr>
                <p:cNvSpPr/>
                <p:nvPr/>
              </p:nvSpPr>
              <p:spPr>
                <a:xfrm rot="10800000">
                  <a:off x="3896378" y="2076451"/>
                  <a:ext cx="142222" cy="357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804809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FBA6629-FFFE-4D22-817C-CC6B552A7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Erklärung zur Share </a:t>
            </a:r>
            <a:r>
              <a:rPr lang="de-DE" dirty="0" err="1"/>
              <a:t>Verfikation</a:t>
            </a:r>
            <a:endParaRPr lang="de-DE" dirty="0"/>
          </a:p>
          <a:p>
            <a:r>
              <a:rPr lang="de-DE" dirty="0"/>
              <a:t>Mit Anschließender graphischer Darstellung</a:t>
            </a:r>
          </a:p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A9FD812-60BA-4A40-9381-4EB7D12A8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03.01.2018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D018599-B0FB-4D1F-8F71-E15F5419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36F4334-2CBC-41DF-9DF3-708F5F258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05DADED-9E2D-4EEE-ADB4-E9328C0DC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Share Verifikation</a:t>
            </a:r>
          </a:p>
        </p:txBody>
      </p:sp>
    </p:spTree>
    <p:extLst>
      <p:ext uri="{BB962C8B-B14F-4D97-AF65-F5344CB8AC3E}">
        <p14:creationId xmlns:p14="http://schemas.microsoft.com/office/powerpoint/2010/main" val="8525661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8C0BF2-51C5-453F-89C4-D3E80182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D50BB7-E2B5-4873-9F23-4433FF9FF057}" type="datetime1">
              <a:rPr kumimoji="0" lang="de-DE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03.01.2018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35CD7B-FF83-424F-A6A1-6CD5D741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Johannes Strauß &amp; Lukas Justen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3FB034-D2C9-4C51-9FA1-F0B06555E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B0EFA8-D4E6-438F-A5A4-BE862A6AB6EC}" type="slidenum"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125A8AE-A4AC-4A92-B76A-F0532B57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2BPR – Share Verifikation</a:t>
            </a:r>
          </a:p>
        </p:txBody>
      </p:sp>
      <p:grpSp>
        <p:nvGrpSpPr>
          <p:cNvPr id="2055" name="Gruppieren 2054">
            <a:extLst>
              <a:ext uri="{FF2B5EF4-FFF2-40B4-BE49-F238E27FC236}">
                <a16:creationId xmlns:a16="http://schemas.microsoft.com/office/drawing/2014/main" id="{A6FC1B50-14B9-4142-97F7-8A46BCA7B1B4}"/>
              </a:ext>
            </a:extLst>
          </p:cNvPr>
          <p:cNvGrpSpPr/>
          <p:nvPr/>
        </p:nvGrpSpPr>
        <p:grpSpPr>
          <a:xfrm>
            <a:off x="1482090" y="1648828"/>
            <a:ext cx="8788437" cy="4414285"/>
            <a:chOff x="1516734" y="1593841"/>
            <a:chExt cx="8788437" cy="4414285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ED6D19C6-7229-45C1-87D5-4FA7C9B194F9}"/>
                </a:ext>
              </a:extLst>
            </p:cNvPr>
            <p:cNvGrpSpPr/>
            <p:nvPr/>
          </p:nvGrpSpPr>
          <p:grpSpPr>
            <a:xfrm>
              <a:off x="1516734" y="2634885"/>
              <a:ext cx="2396971" cy="2172711"/>
              <a:chOff x="1542945" y="3100004"/>
              <a:chExt cx="2396971" cy="2172711"/>
            </a:xfrm>
          </p:grpSpPr>
          <p:pic>
            <p:nvPicPr>
              <p:cNvPr id="2060" name="Picture 12" descr="https://www.iconexperience.com/_img/g_collection_png/standard/512x512/person.png">
                <a:extLst>
                  <a:ext uri="{FF2B5EF4-FFF2-40B4-BE49-F238E27FC236}">
                    <a16:creationId xmlns:a16="http://schemas.microsoft.com/office/drawing/2014/main" id="{9B0DB491-DF23-43BC-A15C-C0723A0001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2945" y="3100004"/>
                <a:ext cx="2172711" cy="21727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 descr="https://www.iconexperience.com/_img/g_collection_png/standard/512x512/workstation.png">
                <a:extLst>
                  <a:ext uri="{FF2B5EF4-FFF2-40B4-BE49-F238E27FC236}">
                    <a16:creationId xmlns:a16="http://schemas.microsoft.com/office/drawing/2014/main" id="{3E0D855A-5C37-4845-8533-E73059FF2B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961" b="94141" l="1172" r="95703">
                            <a14:foregroundMark x1="68359" y1="35938" x2="28320" y2="33203"/>
                            <a14:foregroundMark x1="28320" y1="33203" x2="4297" y2="65234"/>
                            <a14:foregroundMark x1="4297" y1="65234" x2="35547" y2="91406"/>
                            <a14:foregroundMark x1="35547" y1="91406" x2="49023" y2="84570"/>
                            <a14:foregroundMark x1="10938" y1="28906" x2="9180" y2="68945"/>
                            <a14:foregroundMark x1="9180" y1="68945" x2="9766" y2="35156"/>
                            <a14:foregroundMark x1="20898" y1="37109" x2="12109" y2="76953"/>
                            <a14:foregroundMark x1="12109" y1="76953" x2="48438" y2="59570"/>
                            <a14:foregroundMark x1="48438" y1="59570" x2="17773" y2="43555"/>
                            <a14:foregroundMark x1="10547" y1="31250" x2="1172" y2="70703"/>
                            <a14:foregroundMark x1="1172" y1="70703" x2="17773" y2="81836"/>
                            <a14:foregroundMark x1="32813" y1="83789" x2="56445" y2="91406"/>
                            <a14:foregroundMark x1="79492" y1="14258" x2="91992" y2="52734"/>
                            <a14:foregroundMark x1="91992" y1="52734" x2="89844" y2="92773"/>
                            <a14:foregroundMark x1="89844" y1="92773" x2="67188" y2="89844"/>
                            <a14:foregroundMark x1="88477" y1="16992" x2="91797" y2="92578"/>
                            <a14:foregroundMark x1="92969" y1="93750" x2="91797" y2="15039"/>
                            <a14:foregroundMark x1="91406" y1="16211" x2="92188" y2="93359"/>
                            <a14:foregroundMark x1="95313" y1="92969" x2="94141" y2="53320"/>
                            <a14:foregroundMark x1="94141" y1="53320" x2="92969" y2="93750"/>
                            <a14:foregroundMark x1="92969" y1="93750" x2="93359" y2="94141"/>
                            <a14:foregroundMark x1="92188" y1="15430" x2="97656" y2="58984"/>
                            <a14:foregroundMark x1="97656" y1="58984" x2="93164" y2="17969"/>
                            <a14:foregroundMark x1="93164" y1="17969" x2="95703" y2="312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5362" y="3827334"/>
                <a:ext cx="1314554" cy="1314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E725E449-9F35-4EF1-921E-4A75C8FF2ABC}"/>
                </a:ext>
              </a:extLst>
            </p:cNvPr>
            <p:cNvGrpSpPr/>
            <p:nvPr/>
          </p:nvGrpSpPr>
          <p:grpSpPr>
            <a:xfrm>
              <a:off x="8104126" y="1593841"/>
              <a:ext cx="2172016" cy="1596855"/>
              <a:chOff x="8104126" y="1593841"/>
              <a:chExt cx="2172016" cy="1596855"/>
            </a:xfrm>
          </p:grpSpPr>
          <p:pic>
            <p:nvPicPr>
              <p:cNvPr id="2066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01C5434F-8C55-49A4-B514-02AFD3C6F8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6" y="159384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0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3F46E3DA-AC0F-4AD1-8399-7A02DE7BDF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37610" y="1850056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4B015EA4-6A83-4874-9C51-71F1BC8CA5EC}"/>
                </a:ext>
              </a:extLst>
            </p:cNvPr>
            <p:cNvGrpSpPr/>
            <p:nvPr/>
          </p:nvGrpSpPr>
          <p:grpSpPr>
            <a:xfrm>
              <a:off x="8104125" y="4411271"/>
              <a:ext cx="2201046" cy="1596855"/>
              <a:chOff x="8104125" y="4411271"/>
              <a:chExt cx="2201046" cy="1596855"/>
            </a:xfrm>
          </p:grpSpPr>
          <p:pic>
            <p:nvPicPr>
              <p:cNvPr id="18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2581F778-E251-4A46-B731-E790E5FE11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5" y="441127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2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088EAB8E-8DCB-41F3-B080-A74E46E4DB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66639" y="4762357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85DB8A14-784C-4959-BA5D-B8494FF0F049}"/>
                </a:ext>
              </a:extLst>
            </p:cNvPr>
            <p:cNvGrpSpPr/>
            <p:nvPr/>
          </p:nvGrpSpPr>
          <p:grpSpPr>
            <a:xfrm>
              <a:off x="4114585" y="2846519"/>
              <a:ext cx="1314554" cy="1961077"/>
              <a:chOff x="4300672" y="3327397"/>
              <a:chExt cx="1314554" cy="1961077"/>
            </a:xfrm>
          </p:grpSpPr>
          <p:pic>
            <p:nvPicPr>
              <p:cNvPr id="2068" name="Picture 20" descr="https://www.iconexperience.com/_img/g_collection_png/standard/256x256/keys.png">
                <a:extLst>
                  <a:ext uri="{FF2B5EF4-FFF2-40B4-BE49-F238E27FC236}">
                    <a16:creationId xmlns:a16="http://schemas.microsoft.com/office/drawing/2014/main" id="{7A21C46B-EB9C-474F-9116-AD16CEBCE9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6406" y="3789062"/>
                <a:ext cx="1103087" cy="11030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749EA42A-0EA3-4DCD-B557-2DF0E155FD43}"/>
                  </a:ext>
                </a:extLst>
              </p:cNvPr>
              <p:cNvSpPr/>
              <p:nvPr/>
            </p:nvSpPr>
            <p:spPr>
              <a:xfrm>
                <a:off x="4300672" y="4892149"/>
                <a:ext cx="1314554" cy="396325"/>
              </a:xfrm>
              <a:prstGeom prst="roundRect">
                <a:avLst/>
              </a:prstGeom>
              <a:solidFill>
                <a:srgbClr val="A7CD74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AD47">
                        <a:lumMod val="5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Passwort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68AE14EE-DC09-41C0-A289-C87688DB754C}"/>
                  </a:ext>
                </a:extLst>
              </p:cNvPr>
              <p:cNvSpPr txBox="1"/>
              <p:nvPr/>
            </p:nvSpPr>
            <p:spPr>
              <a:xfrm>
                <a:off x="4555107" y="3327397"/>
                <a:ext cx="8889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(A, B)</a:t>
                </a:r>
              </a:p>
            </p:txBody>
          </p:sp>
        </p:grp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E77A326E-6045-4C7C-8F7A-B77524027D12}"/>
                </a:ext>
              </a:extLst>
            </p:cNvPr>
            <p:cNvCxnSpPr>
              <a:cxnSpLocks/>
              <a:stCxn id="2066" idx="1"/>
            </p:cNvCxnSpPr>
            <p:nvPr/>
          </p:nvCxnSpPr>
          <p:spPr>
            <a:xfrm flipH="1">
              <a:off x="5347189" y="2392269"/>
              <a:ext cx="2756937" cy="1260811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E7742571-A69D-4834-BB1F-BFE40FD2AAF8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5347189" y="4019492"/>
              <a:ext cx="2756936" cy="1190207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ABBF3630-AAF0-4635-AEC2-C0C17B290B9A}"/>
                </a:ext>
              </a:extLst>
            </p:cNvPr>
            <p:cNvSpPr txBox="1"/>
            <p:nvPr/>
          </p:nvSpPr>
          <p:spPr>
            <a:xfrm>
              <a:off x="6471245" y="4650366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01487D65-C072-4CDB-9138-D4B4DD9D5C60}"/>
                </a:ext>
              </a:extLst>
            </p:cNvPr>
            <p:cNvSpPr txBox="1"/>
            <p:nvPr/>
          </p:nvSpPr>
          <p:spPr>
            <a:xfrm>
              <a:off x="6471245" y="2481384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54D53EED-FEF0-4C0B-A5D6-B568DFE74AEF}"/>
                </a:ext>
              </a:extLst>
            </p:cNvPr>
            <p:cNvCxnSpPr>
              <a:cxnSpLocks/>
              <a:stCxn id="2066" idx="2"/>
              <a:endCxn id="18" idx="0"/>
            </p:cNvCxnSpPr>
            <p:nvPr/>
          </p:nvCxnSpPr>
          <p:spPr>
            <a:xfrm flipH="1">
              <a:off x="8902553" y="3190696"/>
              <a:ext cx="1" cy="1220575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74" name="Picture 26" descr="https://www.iconexperience.com/_img/g_collection_png/standard/256x256/passport.png">
              <a:extLst>
                <a:ext uri="{FF2B5EF4-FFF2-40B4-BE49-F238E27FC236}">
                  <a16:creationId xmlns:a16="http://schemas.microsoft.com/office/drawing/2014/main" id="{45A684B0-83E7-4D6F-8478-CA153EFCD5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2772" y="3387116"/>
              <a:ext cx="827734" cy="827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53" name="Gruppieren 2052">
              <a:extLst>
                <a:ext uri="{FF2B5EF4-FFF2-40B4-BE49-F238E27FC236}">
                  <a16:creationId xmlns:a16="http://schemas.microsoft.com/office/drawing/2014/main" id="{04F16E6D-1756-45FE-93F0-340D3B4CBBF2}"/>
                </a:ext>
              </a:extLst>
            </p:cNvPr>
            <p:cNvGrpSpPr/>
            <p:nvPr/>
          </p:nvGrpSpPr>
          <p:grpSpPr>
            <a:xfrm>
              <a:off x="9725448" y="3890155"/>
              <a:ext cx="420914" cy="411445"/>
              <a:chOff x="2975429" y="2177143"/>
              <a:chExt cx="420914" cy="411445"/>
            </a:xfrm>
          </p:grpSpPr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3F570F95-A295-49C5-8B52-524D4FE2E5DF}"/>
                  </a:ext>
                </a:extLst>
              </p:cNvPr>
              <p:cNvSpPr/>
              <p:nvPr/>
            </p:nvSpPr>
            <p:spPr>
              <a:xfrm>
                <a:off x="2975429" y="2177143"/>
                <a:ext cx="420914" cy="411445"/>
              </a:xfrm>
              <a:prstGeom prst="ellipse">
                <a:avLst/>
              </a:prstGeom>
              <a:solidFill>
                <a:srgbClr val="6AC018"/>
              </a:solidFill>
              <a:ln>
                <a:solidFill>
                  <a:srgbClr val="6AC0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051" name="Gruppieren 2050">
                <a:extLst>
                  <a:ext uri="{FF2B5EF4-FFF2-40B4-BE49-F238E27FC236}">
                    <a16:creationId xmlns:a16="http://schemas.microsoft.com/office/drawing/2014/main" id="{1BB13ECD-9D12-4D85-B691-C5982C624152}"/>
                  </a:ext>
                </a:extLst>
              </p:cNvPr>
              <p:cNvGrpSpPr/>
              <p:nvPr/>
            </p:nvGrpSpPr>
            <p:grpSpPr>
              <a:xfrm rot="12970512" flipH="1">
                <a:off x="3125567" y="2263555"/>
                <a:ext cx="120638" cy="214811"/>
                <a:chOff x="3663321" y="2076290"/>
                <a:chExt cx="375279" cy="357349"/>
              </a:xfrm>
            </p:grpSpPr>
            <p:sp>
              <p:nvSpPr>
                <p:cNvPr id="2048" name="Rechteck 2047">
                  <a:extLst>
                    <a:ext uri="{FF2B5EF4-FFF2-40B4-BE49-F238E27FC236}">
                      <a16:creationId xmlns:a16="http://schemas.microsoft.com/office/drawing/2014/main" id="{EF6DD1B3-A639-4CF3-9CAF-FE97B0AEFE3B}"/>
                    </a:ext>
                  </a:extLst>
                </p:cNvPr>
                <p:cNvSpPr/>
                <p:nvPr/>
              </p:nvSpPr>
              <p:spPr>
                <a:xfrm rot="10800000">
                  <a:off x="3663321" y="2076290"/>
                  <a:ext cx="373671" cy="76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9" name="Rechteck 2048">
                  <a:extLst>
                    <a:ext uri="{FF2B5EF4-FFF2-40B4-BE49-F238E27FC236}">
                      <a16:creationId xmlns:a16="http://schemas.microsoft.com/office/drawing/2014/main" id="{E751BA28-5DEB-4DE1-B8AA-F5C47EC8AA34}"/>
                    </a:ext>
                  </a:extLst>
                </p:cNvPr>
                <p:cNvSpPr/>
                <p:nvPr/>
              </p:nvSpPr>
              <p:spPr>
                <a:xfrm rot="10800000">
                  <a:off x="3896378" y="2076451"/>
                  <a:ext cx="142222" cy="357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074038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DF0330C-7CC3-487E-BD09-DF7EEE1C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122" y="1678317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Hintergrund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Begriffe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Protokoll</a:t>
            </a:r>
          </a:p>
          <a:p>
            <a:pPr>
              <a:lnSpc>
                <a:spcPct val="150000"/>
              </a:lnSpc>
            </a:pPr>
            <a:r>
              <a:rPr lang="de-DE" dirty="0"/>
              <a:t>Sicherheitsanalyse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Fazit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B56B34-12ED-4356-B12E-F9C0BA42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03.01.2018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6891DF-BC6B-4255-B042-C2EEE5CD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C0C543-AAB2-4DB7-95C6-5C7895B82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1BC0A14-67FD-48B9-8C0D-170778BD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E18AE7A5-62DB-4EDC-B4F2-95A2E57755C3}"/>
              </a:ext>
            </a:extLst>
          </p:cNvPr>
          <p:cNvGrpSpPr/>
          <p:nvPr/>
        </p:nvGrpSpPr>
        <p:grpSpPr>
          <a:xfrm>
            <a:off x="5577840" y="2606672"/>
            <a:ext cx="5058031" cy="2882348"/>
            <a:chOff x="6151025" y="2416172"/>
            <a:chExt cx="5058031" cy="2882348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B1D29B83-717E-4C8C-B96C-690A9EBA5AD2}"/>
                </a:ext>
              </a:extLst>
            </p:cNvPr>
            <p:cNvGrpSpPr/>
            <p:nvPr/>
          </p:nvGrpSpPr>
          <p:grpSpPr>
            <a:xfrm rot="1338305">
              <a:off x="6151025" y="2416172"/>
              <a:ext cx="5058031" cy="2062034"/>
              <a:chOff x="5958071" y="1872504"/>
              <a:chExt cx="5058031" cy="2062034"/>
            </a:xfrm>
          </p:grpSpPr>
          <p:pic>
            <p:nvPicPr>
              <p:cNvPr id="14" name="Picture 26" descr="https://www.iconexperience.com/_img/g_collection_png/standard/256x256/passport.png">
                <a:extLst>
                  <a:ext uri="{FF2B5EF4-FFF2-40B4-BE49-F238E27FC236}">
                    <a16:creationId xmlns:a16="http://schemas.microsoft.com/office/drawing/2014/main" id="{DC39462B-3F69-4151-A937-FB7ACAD5DC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860784">
                <a:off x="8160736" y="1949230"/>
                <a:ext cx="797744" cy="914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742C1D66-CC09-4C34-9AE9-F0B9DEDF3B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31735" y="2052964"/>
                <a:ext cx="1642175" cy="18815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CC2ECFCE-D773-4A7C-B41F-CE6A560486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2734" b="89844" l="9766" r="97266">
                            <a14:foregroundMark x1="90234" y1="25781" x2="91016" y2="34766"/>
                            <a14:foregroundMark x1="92578" y1="27734" x2="96484" y2="37109"/>
                            <a14:foregroundMark x1="97266" y1="32031" x2="89453" y2="39844"/>
                            <a14:foregroundMark x1="79297" y1="12500" x2="55078" y2="16797"/>
                            <a14:foregroundMark x1="58594" y1="14453" x2="71875" y2="10938"/>
                            <a14:foregroundMark x1="56250" y1="12891" x2="73438" y2="273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58071" y="2400330"/>
                <a:ext cx="786626" cy="9806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43709152-1EF8-432B-8EFC-B5EC48DD6F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73927" y="2035965"/>
                <a:ext cx="1642175" cy="18815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3362C256-9F8D-41F5-B21B-1ED4702FF4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2344" b="99609" l="391" r="98438">
                            <a14:foregroundMark x1="59375" y1="9766" x2="84766" y2="5859"/>
                            <a14:foregroundMark x1="87500" y1="8984" x2="87500" y2="14063"/>
                            <a14:foregroundMark x1="86719" y1="33203" x2="88281" y2="33984"/>
                            <a14:foregroundMark x1="89453" y1="14844" x2="92050" y2="16900"/>
                            <a14:foregroundMark x1="81250" y1="8203" x2="60938" y2="2344"/>
                            <a14:foregroundMark x1="10938" y1="76953" x2="17969" y2="87891"/>
                            <a14:foregroundMark x1="19531" y1="86328" x2="391" y2="86328"/>
                            <a14:foregroundMark x1="19531" y1="84375" x2="19531" y2="92188"/>
                            <a14:foregroundMark x1="24219" y1="89453" x2="23047" y2="94531"/>
                            <a14:foregroundMark x1="25781" y1="92969" x2="29297" y2="99609"/>
                            <a14:backgroundMark x1="96875" y1="16406" x2="98438" y2="3164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0269539" y="2507990"/>
                <a:ext cx="720795" cy="7653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112C7F29-B8F0-4391-AAF7-E5A9328FA5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74857" y="2863218"/>
                <a:ext cx="2191657" cy="8237"/>
              </a:xfrm>
              <a:prstGeom prst="straightConnector1">
                <a:avLst/>
              </a:prstGeom>
              <a:ln w="101600">
                <a:solidFill>
                  <a:srgbClr val="2B7299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76CADE1A-AF54-46A1-8199-3BA995323330}"/>
                  </a:ext>
                </a:extLst>
              </p:cNvPr>
              <p:cNvGrpSpPr/>
              <p:nvPr/>
            </p:nvGrpSpPr>
            <p:grpSpPr>
              <a:xfrm>
                <a:off x="8716437" y="1872504"/>
                <a:ext cx="441051" cy="449956"/>
                <a:chOff x="2975429" y="2177144"/>
                <a:chExt cx="420914" cy="411446"/>
              </a:xfrm>
            </p:grpSpPr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5121FD0F-2E74-4F15-BB4E-9E0BD2241AE4}"/>
                    </a:ext>
                  </a:extLst>
                </p:cNvPr>
                <p:cNvSpPr/>
                <p:nvPr/>
              </p:nvSpPr>
              <p:spPr>
                <a:xfrm>
                  <a:off x="2975429" y="2177144"/>
                  <a:ext cx="420914" cy="411446"/>
                </a:xfrm>
                <a:prstGeom prst="ellipse">
                  <a:avLst/>
                </a:prstGeom>
                <a:solidFill>
                  <a:srgbClr val="6AC018"/>
                </a:solidFill>
                <a:ln>
                  <a:solidFill>
                    <a:srgbClr val="6AC01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aseline="-25000" dirty="0"/>
                </a:p>
              </p:txBody>
            </p:sp>
            <p:grpSp>
              <p:nvGrpSpPr>
                <p:cNvPr id="22" name="Gruppieren 21">
                  <a:extLst>
                    <a:ext uri="{FF2B5EF4-FFF2-40B4-BE49-F238E27FC236}">
                      <a16:creationId xmlns:a16="http://schemas.microsoft.com/office/drawing/2014/main" id="{57FA8F31-1285-4346-A9F4-BAC24EF7F1A3}"/>
                    </a:ext>
                  </a:extLst>
                </p:cNvPr>
                <p:cNvGrpSpPr/>
                <p:nvPr/>
              </p:nvGrpSpPr>
              <p:grpSpPr>
                <a:xfrm rot="12970512" flipH="1">
                  <a:off x="3125567" y="2263555"/>
                  <a:ext cx="120638" cy="214811"/>
                  <a:chOff x="3663321" y="2076290"/>
                  <a:chExt cx="375279" cy="357349"/>
                </a:xfrm>
              </p:grpSpPr>
              <p:sp>
                <p:nvSpPr>
                  <p:cNvPr id="23" name="Rechteck 22">
                    <a:extLst>
                      <a:ext uri="{FF2B5EF4-FFF2-40B4-BE49-F238E27FC236}">
                        <a16:creationId xmlns:a16="http://schemas.microsoft.com/office/drawing/2014/main" id="{A93FBFDE-E98E-4A95-A65A-E47FD728775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663321" y="2076290"/>
                    <a:ext cx="373671" cy="7605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B3C4BD27-7A60-4794-9619-743DA4B5DE8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896378" y="2076451"/>
                    <a:ext cx="142222" cy="3571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</p:grpSp>
        <p:pic>
          <p:nvPicPr>
            <p:cNvPr id="9" name="Picture 8" descr="https://lh3.googleusercontent.com/UrY7BAZ-XfXGpfkeWg0zCCeo-7ras4DCoRalC_WXXWTK9q5b0Iw7B0YQMsVxZaNB7DM=w300">
              <a:extLst>
                <a:ext uri="{FF2B5EF4-FFF2-40B4-BE49-F238E27FC236}">
                  <a16:creationId xmlns:a16="http://schemas.microsoft.com/office/drawing/2014/main" id="{B29D4930-EC16-4498-B12F-ACE4DB4A88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1515" y="3589896"/>
              <a:ext cx="1200919" cy="1200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https://upload.wikimedia.org/wikipedia/commons/thumb/1/18/GitLab_Logo.svg/1200px-GitLab_Logo.svg.png">
              <a:extLst>
                <a:ext uri="{FF2B5EF4-FFF2-40B4-BE49-F238E27FC236}">
                  <a16:creationId xmlns:a16="http://schemas.microsoft.com/office/drawing/2014/main" id="{31B30BF9-1FD7-41D2-8D01-6CB2ED505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9368" y="3357607"/>
              <a:ext cx="1020153" cy="942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https://www.iconexperience.com/_img/g_collection_png/standard/512x512/criminal.png">
              <a:extLst>
                <a:ext uri="{FF2B5EF4-FFF2-40B4-BE49-F238E27FC236}">
                  <a16:creationId xmlns:a16="http://schemas.microsoft.com/office/drawing/2014/main" id="{9572555E-0252-4B80-8B3E-F3AB3BE2EA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2734" b="96875" l="9961" r="89844">
                          <a14:foregroundMark x1="41406" y1="59961" x2="27930" y2="96875"/>
                          <a14:foregroundMark x1="27930" y1="96875" x2="53125" y2="66406"/>
                          <a14:foregroundMark x1="53125" y1="66406" x2="53125" y2="65820"/>
                          <a14:foregroundMark x1="37500" y1="12891" x2="65820" y2="14844"/>
                          <a14:foregroundMark x1="65820" y1="10938" x2="74805" y2="11914"/>
                          <a14:foregroundMark x1="69922" y1="12891" x2="66797" y2="10938"/>
                          <a14:foregroundMark x1="40625" y1="4297" x2="67188" y2="9375"/>
                          <a14:foregroundMark x1="55273" y1="2734" x2="54883" y2="54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2339" y="3972580"/>
              <a:ext cx="1276651" cy="1276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Verbotsymbol 11">
              <a:extLst>
                <a:ext uri="{FF2B5EF4-FFF2-40B4-BE49-F238E27FC236}">
                  <a16:creationId xmlns:a16="http://schemas.microsoft.com/office/drawing/2014/main" id="{019F61D4-FEB5-47CD-A2BD-D90A36773819}"/>
                </a:ext>
              </a:extLst>
            </p:cNvPr>
            <p:cNvSpPr/>
            <p:nvPr/>
          </p:nvSpPr>
          <p:spPr>
            <a:xfrm>
              <a:off x="8623464" y="3937044"/>
              <a:ext cx="1383229" cy="1361476"/>
            </a:xfrm>
            <a:prstGeom prst="noSmoking">
              <a:avLst>
                <a:gd name="adj" fmla="val 1186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pic>
          <p:nvPicPr>
            <p:cNvPr id="13" name="Picture 22" descr="https://upload.wikimedia.org/wikipedia/de/thumb/9/9f/Twitter_bird_logo_2012.svg/1200px-Twitter_bird_logo_2012.svg.png">
              <a:extLst>
                <a:ext uri="{FF2B5EF4-FFF2-40B4-BE49-F238E27FC236}">
                  <a16:creationId xmlns:a16="http://schemas.microsoft.com/office/drawing/2014/main" id="{5909B053-A650-467A-BE78-56A46672E4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4426" y="4276256"/>
              <a:ext cx="1145724" cy="931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42637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C5BD81A-70D2-47B1-8E57-6E5FD1EAD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Spielebasierte Sicherheitsanalyse aus dem Paper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E05FDC1-3650-424E-A86B-02A30568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03.01.2018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2FF1FFD-8E09-4A57-A8D5-AA56169C9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9CBA35-8A8F-4ADF-AFFA-D588403BE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C686D6BF-0E12-47E3-8D5F-86541B068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Sicherheitsanalyse</a:t>
            </a:r>
          </a:p>
        </p:txBody>
      </p:sp>
    </p:spTree>
    <p:extLst>
      <p:ext uri="{BB962C8B-B14F-4D97-AF65-F5344CB8AC3E}">
        <p14:creationId xmlns:p14="http://schemas.microsoft.com/office/powerpoint/2010/main" val="3912359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DF0330C-7CC3-487E-BD09-DF7EEE1C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122" y="1678317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Hintergrund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Begriffe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Protokoll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Sicherheitsanalyse</a:t>
            </a:r>
          </a:p>
          <a:p>
            <a:pPr>
              <a:lnSpc>
                <a:spcPct val="150000"/>
              </a:lnSpc>
            </a:pPr>
            <a:r>
              <a:rPr lang="de-DE" dirty="0"/>
              <a:t>Fazit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B56B34-12ED-4356-B12E-F9C0BA42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03.01.2018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6891DF-BC6B-4255-B042-C2EEE5CD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C0C543-AAB2-4DB7-95C6-5C7895B82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1BC0A14-67FD-48B9-8C0D-170778BD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E18AE7A5-62DB-4EDC-B4F2-95A2E57755C3}"/>
              </a:ext>
            </a:extLst>
          </p:cNvPr>
          <p:cNvGrpSpPr/>
          <p:nvPr/>
        </p:nvGrpSpPr>
        <p:grpSpPr>
          <a:xfrm>
            <a:off x="5577840" y="2606672"/>
            <a:ext cx="5058031" cy="2882348"/>
            <a:chOff x="6151025" y="2416172"/>
            <a:chExt cx="5058031" cy="2882348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B1D29B83-717E-4C8C-B96C-690A9EBA5AD2}"/>
                </a:ext>
              </a:extLst>
            </p:cNvPr>
            <p:cNvGrpSpPr/>
            <p:nvPr/>
          </p:nvGrpSpPr>
          <p:grpSpPr>
            <a:xfrm rot="1338305">
              <a:off x="6151025" y="2416172"/>
              <a:ext cx="5058031" cy="2062034"/>
              <a:chOff x="5958071" y="1872504"/>
              <a:chExt cx="5058031" cy="2062034"/>
            </a:xfrm>
          </p:grpSpPr>
          <p:pic>
            <p:nvPicPr>
              <p:cNvPr id="14" name="Picture 26" descr="https://www.iconexperience.com/_img/g_collection_png/standard/256x256/passport.png">
                <a:extLst>
                  <a:ext uri="{FF2B5EF4-FFF2-40B4-BE49-F238E27FC236}">
                    <a16:creationId xmlns:a16="http://schemas.microsoft.com/office/drawing/2014/main" id="{DC39462B-3F69-4151-A937-FB7ACAD5DC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860784">
                <a:off x="8160736" y="1949230"/>
                <a:ext cx="797744" cy="914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742C1D66-CC09-4C34-9AE9-F0B9DEDF3B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31735" y="2052964"/>
                <a:ext cx="1642175" cy="18815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CC2ECFCE-D773-4A7C-B41F-CE6A560486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2734" b="89844" l="9766" r="97266">
                            <a14:foregroundMark x1="90234" y1="25781" x2="91016" y2="34766"/>
                            <a14:foregroundMark x1="92578" y1="27734" x2="96484" y2="37109"/>
                            <a14:foregroundMark x1="97266" y1="32031" x2="89453" y2="39844"/>
                            <a14:foregroundMark x1="79297" y1="12500" x2="55078" y2="16797"/>
                            <a14:foregroundMark x1="58594" y1="14453" x2="71875" y2="10938"/>
                            <a14:foregroundMark x1="56250" y1="12891" x2="73438" y2="273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58071" y="2400330"/>
                <a:ext cx="786626" cy="9806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43709152-1EF8-432B-8EFC-B5EC48DD6F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73927" y="2035965"/>
                <a:ext cx="1642175" cy="18815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3362C256-9F8D-41F5-B21B-1ED4702FF4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2344" b="99609" l="391" r="98438">
                            <a14:foregroundMark x1="59375" y1="9766" x2="84766" y2="5859"/>
                            <a14:foregroundMark x1="87500" y1="8984" x2="87500" y2="14063"/>
                            <a14:foregroundMark x1="86719" y1="33203" x2="88281" y2="33984"/>
                            <a14:foregroundMark x1="89453" y1="14844" x2="92050" y2="16900"/>
                            <a14:foregroundMark x1="81250" y1="8203" x2="60938" y2="2344"/>
                            <a14:foregroundMark x1="10938" y1="76953" x2="17969" y2="87891"/>
                            <a14:foregroundMark x1="19531" y1="86328" x2="391" y2="86328"/>
                            <a14:foregroundMark x1="19531" y1="84375" x2="19531" y2="92188"/>
                            <a14:foregroundMark x1="24219" y1="89453" x2="23047" y2="94531"/>
                            <a14:foregroundMark x1="25781" y1="92969" x2="29297" y2="99609"/>
                            <a14:backgroundMark x1="96875" y1="16406" x2="98438" y2="3164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0269539" y="2507990"/>
                <a:ext cx="720795" cy="7653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112C7F29-B8F0-4391-AAF7-E5A9328FA5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74857" y="2863218"/>
                <a:ext cx="2191657" cy="8237"/>
              </a:xfrm>
              <a:prstGeom prst="straightConnector1">
                <a:avLst/>
              </a:prstGeom>
              <a:ln w="101600">
                <a:solidFill>
                  <a:srgbClr val="2B7299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76CADE1A-AF54-46A1-8199-3BA995323330}"/>
                  </a:ext>
                </a:extLst>
              </p:cNvPr>
              <p:cNvGrpSpPr/>
              <p:nvPr/>
            </p:nvGrpSpPr>
            <p:grpSpPr>
              <a:xfrm>
                <a:off x="8716437" y="1872504"/>
                <a:ext cx="441051" cy="449956"/>
                <a:chOff x="2975429" y="2177144"/>
                <a:chExt cx="420914" cy="411446"/>
              </a:xfrm>
            </p:grpSpPr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5121FD0F-2E74-4F15-BB4E-9E0BD2241AE4}"/>
                    </a:ext>
                  </a:extLst>
                </p:cNvPr>
                <p:cNvSpPr/>
                <p:nvPr/>
              </p:nvSpPr>
              <p:spPr>
                <a:xfrm>
                  <a:off x="2975429" y="2177144"/>
                  <a:ext cx="420914" cy="411446"/>
                </a:xfrm>
                <a:prstGeom prst="ellipse">
                  <a:avLst/>
                </a:prstGeom>
                <a:solidFill>
                  <a:srgbClr val="6AC018"/>
                </a:solidFill>
                <a:ln>
                  <a:solidFill>
                    <a:srgbClr val="6AC01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aseline="-25000" dirty="0"/>
                </a:p>
              </p:txBody>
            </p:sp>
            <p:grpSp>
              <p:nvGrpSpPr>
                <p:cNvPr id="22" name="Gruppieren 21">
                  <a:extLst>
                    <a:ext uri="{FF2B5EF4-FFF2-40B4-BE49-F238E27FC236}">
                      <a16:creationId xmlns:a16="http://schemas.microsoft.com/office/drawing/2014/main" id="{57FA8F31-1285-4346-A9F4-BAC24EF7F1A3}"/>
                    </a:ext>
                  </a:extLst>
                </p:cNvPr>
                <p:cNvGrpSpPr/>
                <p:nvPr/>
              </p:nvGrpSpPr>
              <p:grpSpPr>
                <a:xfrm rot="12970512" flipH="1">
                  <a:off x="3125567" y="2263555"/>
                  <a:ext cx="120638" cy="214811"/>
                  <a:chOff x="3663321" y="2076290"/>
                  <a:chExt cx="375279" cy="357349"/>
                </a:xfrm>
              </p:grpSpPr>
              <p:sp>
                <p:nvSpPr>
                  <p:cNvPr id="23" name="Rechteck 22">
                    <a:extLst>
                      <a:ext uri="{FF2B5EF4-FFF2-40B4-BE49-F238E27FC236}">
                        <a16:creationId xmlns:a16="http://schemas.microsoft.com/office/drawing/2014/main" id="{A93FBFDE-E98E-4A95-A65A-E47FD728775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663321" y="2076290"/>
                    <a:ext cx="373671" cy="7605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B3C4BD27-7A60-4794-9619-743DA4B5DE8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896378" y="2076451"/>
                    <a:ext cx="142222" cy="3571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</p:grpSp>
        <p:pic>
          <p:nvPicPr>
            <p:cNvPr id="9" name="Picture 8" descr="https://lh3.googleusercontent.com/UrY7BAZ-XfXGpfkeWg0zCCeo-7ras4DCoRalC_WXXWTK9q5b0Iw7B0YQMsVxZaNB7DM=w300">
              <a:extLst>
                <a:ext uri="{FF2B5EF4-FFF2-40B4-BE49-F238E27FC236}">
                  <a16:creationId xmlns:a16="http://schemas.microsoft.com/office/drawing/2014/main" id="{B29D4930-EC16-4498-B12F-ACE4DB4A88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1515" y="3589896"/>
              <a:ext cx="1200919" cy="1200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https://upload.wikimedia.org/wikipedia/commons/thumb/1/18/GitLab_Logo.svg/1200px-GitLab_Logo.svg.png">
              <a:extLst>
                <a:ext uri="{FF2B5EF4-FFF2-40B4-BE49-F238E27FC236}">
                  <a16:creationId xmlns:a16="http://schemas.microsoft.com/office/drawing/2014/main" id="{31B30BF9-1FD7-41D2-8D01-6CB2ED505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9368" y="3357607"/>
              <a:ext cx="1020153" cy="942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https://www.iconexperience.com/_img/g_collection_png/standard/512x512/criminal.png">
              <a:extLst>
                <a:ext uri="{FF2B5EF4-FFF2-40B4-BE49-F238E27FC236}">
                  <a16:creationId xmlns:a16="http://schemas.microsoft.com/office/drawing/2014/main" id="{9572555E-0252-4B80-8B3E-F3AB3BE2EA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2734" b="96875" l="9961" r="89844">
                          <a14:foregroundMark x1="41406" y1="59961" x2="27930" y2="96875"/>
                          <a14:foregroundMark x1="27930" y1="96875" x2="53125" y2="66406"/>
                          <a14:foregroundMark x1="53125" y1="66406" x2="53125" y2="65820"/>
                          <a14:foregroundMark x1="37500" y1="12891" x2="65820" y2="14844"/>
                          <a14:foregroundMark x1="65820" y1="10938" x2="74805" y2="11914"/>
                          <a14:foregroundMark x1="69922" y1="12891" x2="66797" y2="10938"/>
                          <a14:foregroundMark x1="40625" y1="4297" x2="67188" y2="9375"/>
                          <a14:foregroundMark x1="55273" y1="2734" x2="54883" y2="54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2339" y="3972580"/>
              <a:ext cx="1276651" cy="1276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Verbotsymbol 11">
              <a:extLst>
                <a:ext uri="{FF2B5EF4-FFF2-40B4-BE49-F238E27FC236}">
                  <a16:creationId xmlns:a16="http://schemas.microsoft.com/office/drawing/2014/main" id="{019F61D4-FEB5-47CD-A2BD-D90A36773819}"/>
                </a:ext>
              </a:extLst>
            </p:cNvPr>
            <p:cNvSpPr/>
            <p:nvPr/>
          </p:nvSpPr>
          <p:spPr>
            <a:xfrm>
              <a:off x="8623464" y="3937044"/>
              <a:ext cx="1383229" cy="1361476"/>
            </a:xfrm>
            <a:prstGeom prst="noSmoking">
              <a:avLst>
                <a:gd name="adj" fmla="val 11866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pic>
          <p:nvPicPr>
            <p:cNvPr id="13" name="Picture 22" descr="https://upload.wikimedia.org/wikipedia/de/thumb/9/9f/Twitter_bird_logo_2012.svg/1200px-Twitter_bird_logo_2012.svg.png">
              <a:extLst>
                <a:ext uri="{FF2B5EF4-FFF2-40B4-BE49-F238E27FC236}">
                  <a16:creationId xmlns:a16="http://schemas.microsoft.com/office/drawing/2014/main" id="{5909B053-A650-467A-BE78-56A46672E4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4426" y="4276256"/>
              <a:ext cx="1145724" cy="931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518055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EEE5539-ACA5-4355-A786-90FABF8A6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Performance der </a:t>
            </a:r>
            <a:r>
              <a:rPr lang="de-DE" dirty="0" err="1"/>
              <a:t>Alogrithmen</a:t>
            </a:r>
            <a:endParaRPr lang="de-DE" dirty="0"/>
          </a:p>
          <a:p>
            <a:r>
              <a:rPr lang="de-DE" dirty="0"/>
              <a:t>Python Beispiel</a:t>
            </a:r>
          </a:p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ADECB70-71CB-4B3E-9585-D5363A225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03.01.2018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8C2188-4DB8-4A73-9901-7B0DE9373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17EFE0-F3DA-4124-9385-34A324D05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B7DA413-9C73-44D2-9E92-17144CF30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 – Performance</a:t>
            </a:r>
          </a:p>
        </p:txBody>
      </p:sp>
    </p:spTree>
    <p:extLst>
      <p:ext uri="{BB962C8B-B14F-4D97-AF65-F5344CB8AC3E}">
        <p14:creationId xmlns:p14="http://schemas.microsoft.com/office/powerpoint/2010/main" val="35551278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54632C5-0CD3-4536-AF70-15099E0C9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Probleme bei der Anwendung bei 2PAKE/2PASS</a:t>
            </a:r>
          </a:p>
          <a:p>
            <a:r>
              <a:rPr lang="de-DE" dirty="0"/>
              <a:t>Auf was muss man achten?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12ABFDF-E140-4D65-9A78-6A7C948B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03.01.2018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E7FD283-BDFC-48AB-B753-70E0A9F5B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2D14604-14C7-47B9-B412-6DB9628A8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330BCF8-183A-44CF-8816-7249A43E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 – Anwendung 2PAKE/2PASS</a:t>
            </a:r>
          </a:p>
        </p:txBody>
      </p:sp>
    </p:spTree>
    <p:extLst>
      <p:ext uri="{BB962C8B-B14F-4D97-AF65-F5344CB8AC3E}">
        <p14:creationId xmlns:p14="http://schemas.microsoft.com/office/powerpoint/2010/main" val="990528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DE79A12-0E27-4136-93A2-A43F2FBCB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123" y="1717345"/>
            <a:ext cx="9995558" cy="435133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de-DE" sz="3100" i="1" dirty="0"/>
              <a:t>Wie sichert man Multi-User-Systeme gegen Missbrauch ab?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E628554-CEAA-46DB-AC58-601EE9DF2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03.01.2018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9815EE-174B-4C3B-875A-FDEBEE146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8401F5-8ED8-4656-9235-6892FEA927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8E27614-E8CE-4B80-A266-FCB80C05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Hintergrund</a:t>
            </a: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7046EBBD-4522-42AB-8091-1667B174FA05}"/>
              </a:ext>
            </a:extLst>
          </p:cNvPr>
          <p:cNvGrpSpPr/>
          <p:nvPr/>
        </p:nvGrpSpPr>
        <p:grpSpPr>
          <a:xfrm>
            <a:off x="1636098" y="3488634"/>
            <a:ext cx="8919805" cy="1226933"/>
            <a:chOff x="1722795" y="2574520"/>
            <a:chExt cx="8919805" cy="1226933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84B6A1A3-7322-4BB0-B6A1-3B38EF844C78}"/>
                </a:ext>
              </a:extLst>
            </p:cNvPr>
            <p:cNvGrpSpPr/>
            <p:nvPr/>
          </p:nvGrpSpPr>
          <p:grpSpPr>
            <a:xfrm>
              <a:off x="1722795" y="2604965"/>
              <a:ext cx="1153552" cy="1175108"/>
              <a:chOff x="1722795" y="2583586"/>
              <a:chExt cx="1153552" cy="1175108"/>
            </a:xfrm>
          </p:grpSpPr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6D8797AA-11D6-462D-A418-9C394B72B3AA}"/>
                  </a:ext>
                </a:extLst>
              </p:cNvPr>
              <p:cNvGrpSpPr/>
              <p:nvPr/>
            </p:nvGrpSpPr>
            <p:grpSpPr>
              <a:xfrm>
                <a:off x="1722795" y="2583586"/>
                <a:ext cx="1153552" cy="1175108"/>
                <a:chOff x="1561513" y="2453641"/>
                <a:chExt cx="1547447" cy="1547447"/>
              </a:xfrm>
            </p:grpSpPr>
            <p:pic>
              <p:nvPicPr>
                <p:cNvPr id="17" name="Picture 2" descr="Bildergebnis für Icon solution">
                  <a:extLst>
                    <a:ext uri="{FF2B5EF4-FFF2-40B4-BE49-F238E27FC236}">
                      <a16:creationId xmlns:a16="http://schemas.microsoft.com/office/drawing/2014/main" id="{13BF7698-69B0-49E0-B23A-227CE55AD7A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61513" y="2453641"/>
                  <a:ext cx="1547447" cy="154744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p14="http://schemas.microsoft.com/office/powerpoint/2010/main">
              <mc:Choice Requires="p14">
                <p:contentPart p14:bwMode="auto" r:id="rId4">
                  <p14:nvContentPartPr>
                    <p14:cNvPr id="18" name="Freihand 17">
                      <a:extLst>
                        <a:ext uri="{FF2B5EF4-FFF2-40B4-BE49-F238E27FC236}">
                          <a16:creationId xmlns:a16="http://schemas.microsoft.com/office/drawing/2014/main" id="{686FCDB4-9A65-4793-BC7D-418275D2D8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47610" y="3007564"/>
                    <a:ext cx="284040" cy="307800"/>
                  </p14:xfrm>
                </p:contentPart>
              </mc:Choice>
              <mc:Fallback xmlns="">
                <p:pic>
                  <p:nvPicPr>
                    <p:cNvPr id="18" name="Freihand 17">
                      <a:extLst>
                        <a:ext uri="{FF2B5EF4-FFF2-40B4-BE49-F238E27FC236}">
                          <a16:creationId xmlns:a16="http://schemas.microsoft.com/office/drawing/2014/main" id="{686FCDB4-9A65-4793-BC7D-418275D2D8A2}"/>
                        </a:ext>
                      </a:extLst>
                    </p:cNvPr>
                    <p:cNvPicPr/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2063074" y="2925168"/>
                      <a:ext cx="452628" cy="473065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8E6E3B30-7BA7-4BFA-AD8B-D5C1D4189834}"/>
                  </a:ext>
                </a:extLst>
              </p:cNvPr>
              <p:cNvSpPr txBox="1"/>
              <p:nvPr/>
            </p:nvSpPr>
            <p:spPr>
              <a:xfrm>
                <a:off x="2092325" y="2847975"/>
                <a:ext cx="7651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3600" b="1" dirty="0">
                    <a:solidFill>
                      <a:srgbClr val="FFC000"/>
                    </a:solidFill>
                  </a:rPr>
                  <a:t>1</a:t>
                </a:r>
              </a:p>
            </p:txBody>
          </p:sp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878FDA67-E212-4083-8FE8-E41F00440F17}"/>
                </a:ext>
              </a:extLst>
            </p:cNvPr>
            <p:cNvGrpSpPr/>
            <p:nvPr/>
          </p:nvGrpSpPr>
          <p:grpSpPr>
            <a:xfrm>
              <a:off x="3086100" y="2583586"/>
              <a:ext cx="4457700" cy="1217867"/>
              <a:chOff x="3086100" y="2583586"/>
              <a:chExt cx="4457700" cy="1217867"/>
            </a:xfrm>
          </p:grpSpPr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08F02867-A7B0-428B-9632-A9F7615E915B}"/>
                  </a:ext>
                </a:extLst>
              </p:cNvPr>
              <p:cNvSpPr txBox="1"/>
              <p:nvPr/>
            </p:nvSpPr>
            <p:spPr>
              <a:xfrm>
                <a:off x="3086100" y="2583586"/>
                <a:ext cx="44577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Lange Passwörter</a:t>
                </a:r>
              </a:p>
            </p:txBody>
          </p: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818B913B-E15C-4F9C-ACBC-DD1F5B54EFBF}"/>
                  </a:ext>
                </a:extLst>
              </p:cNvPr>
              <p:cNvSpPr txBox="1"/>
              <p:nvPr/>
            </p:nvSpPr>
            <p:spPr>
              <a:xfrm>
                <a:off x="3086100" y="2992464"/>
                <a:ext cx="44577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Sonderzeichen &amp; Zahlen</a:t>
                </a:r>
              </a:p>
            </p:txBody>
          </p: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8AE6062B-4251-45C4-B955-A75BD3CF33B7}"/>
                  </a:ext>
                </a:extLst>
              </p:cNvPr>
              <p:cNvSpPr txBox="1"/>
              <p:nvPr/>
            </p:nvSpPr>
            <p:spPr>
              <a:xfrm>
                <a:off x="3086100" y="3401343"/>
                <a:ext cx="44577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Regelmäßiges Ändern</a:t>
                </a:r>
              </a:p>
            </p:txBody>
          </p:sp>
        </p:grpSp>
        <p:sp>
          <p:nvSpPr>
            <p:cNvPr id="24" name="Gewitterblitz 23">
              <a:extLst>
                <a:ext uri="{FF2B5EF4-FFF2-40B4-BE49-F238E27FC236}">
                  <a16:creationId xmlns:a16="http://schemas.microsoft.com/office/drawing/2014/main" id="{5F8D9309-9BA9-4C0A-AFDA-751DC006A01F}"/>
                </a:ext>
              </a:extLst>
            </p:cNvPr>
            <p:cNvSpPr/>
            <p:nvPr/>
          </p:nvSpPr>
          <p:spPr>
            <a:xfrm rot="898299">
              <a:off x="6731410" y="2724419"/>
              <a:ext cx="657405" cy="814280"/>
            </a:xfrm>
            <a:prstGeom prst="lightningBolt">
              <a:avLst/>
            </a:prstGeom>
            <a:solidFill>
              <a:srgbClr val="FFC000"/>
            </a:solidFill>
            <a:ln w="571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C7D4D10D-F31D-443F-B5A9-5ECA530D59A6}"/>
                </a:ext>
              </a:extLst>
            </p:cNvPr>
            <p:cNvGrpSpPr/>
            <p:nvPr/>
          </p:nvGrpSpPr>
          <p:grpSpPr>
            <a:xfrm>
              <a:off x="7470138" y="2574520"/>
              <a:ext cx="3172462" cy="1217867"/>
              <a:chOff x="3086100" y="2583586"/>
              <a:chExt cx="3172462" cy="1217867"/>
            </a:xfrm>
          </p:grpSpPr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58D62C8A-370A-403A-96EF-7E2C650B076E}"/>
                  </a:ext>
                </a:extLst>
              </p:cNvPr>
              <p:cNvSpPr txBox="1"/>
              <p:nvPr/>
            </p:nvSpPr>
            <p:spPr>
              <a:xfrm>
                <a:off x="3086100" y="2583586"/>
                <a:ext cx="2999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Kontrolle der Richtlinien</a:t>
                </a:r>
              </a:p>
            </p:txBody>
          </p: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2053E6B1-4A2A-4108-AA03-B5C58B29939D}"/>
                  </a:ext>
                </a:extLst>
              </p:cNvPr>
              <p:cNvSpPr txBox="1"/>
              <p:nvPr/>
            </p:nvSpPr>
            <p:spPr>
              <a:xfrm>
                <a:off x="3086100" y="2992464"/>
                <a:ext cx="31724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Plain Passwort Datenbanken</a:t>
                </a:r>
              </a:p>
            </p:txBody>
          </p: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8C9705EF-3047-4481-937A-4A2FFED6079F}"/>
                  </a:ext>
                </a:extLst>
              </p:cNvPr>
              <p:cNvSpPr txBox="1"/>
              <p:nvPr/>
            </p:nvSpPr>
            <p:spPr>
              <a:xfrm>
                <a:off x="3086100" y="3401343"/>
                <a:ext cx="31724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 err="1"/>
                  <a:t>Passworthashes</a:t>
                </a:r>
                <a:r>
                  <a:rPr lang="de-DE" sz="2000" dirty="0"/>
                  <a:t> nicht sicher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351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4CE0FAA-2E79-451B-9318-7335A65F9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Eigenes Fazit zu Paper</a:t>
            </a:r>
          </a:p>
          <a:p>
            <a:r>
              <a:rPr lang="de-DE" dirty="0"/>
              <a:t>Eigenes Fazit zu 2BPR / 2PAKE / 2PASS</a:t>
            </a:r>
          </a:p>
          <a:p>
            <a:r>
              <a:rPr lang="de-DE" dirty="0"/>
              <a:t>Fazit zu </a:t>
            </a:r>
            <a:r>
              <a:rPr lang="de-DE" dirty="0" err="1"/>
              <a:t>Commitments</a:t>
            </a:r>
            <a:r>
              <a:rPr lang="de-DE" dirty="0"/>
              <a:t> und Zero Knowledge Proofs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A45CCCF-DB5C-426C-AC8A-566D43C50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03.01.2018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44CC9A6-5B5A-42C1-9A40-DCE5BAD20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454F74E-3352-4230-9E5A-92226E69B1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9822305A-319A-4700-83D2-740596F26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7145264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28132D3-63DF-44BA-8996-8B8DD443B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78317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1200" dirty="0">
                <a:hlinkClick r:id="rId2"/>
              </a:rPr>
              <a:t>http://wfarm2.dataknet.com/static/resources/icons/set112/8cbf6bf1.png</a:t>
            </a:r>
            <a:r>
              <a:rPr lang="de-DE" sz="1200" dirty="0"/>
              <a:t>					23.11.2017 14:38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3"/>
              </a:rPr>
              <a:t>https://www.iconexperience.com</a:t>
            </a:r>
            <a:r>
              <a:rPr lang="de-DE" sz="1200" dirty="0"/>
              <a:t>								24.11.2017 11:01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4"/>
              </a:rPr>
              <a:t>https://upload.wikimedia.org/wikipedia/commons/thumb/4/45/New_Logo_Gmail.svg/1200px-New_Logo_Gmail.svg.png</a:t>
            </a:r>
            <a:r>
              <a:rPr lang="de-DE" sz="1200" dirty="0"/>
              <a:t>		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5"/>
              </a:rPr>
              <a:t>https://fthmb.tqn.com/jRaoLvoOhFQWEWmMmyiZRcL_NHg=/768x0/filters:no_upscale()/Outlook-icon-57f005363df78c690f62c7af.png</a:t>
            </a:r>
            <a:r>
              <a:rPr lang="de-DE" sz="1200" dirty="0"/>
              <a:t>	 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6"/>
              </a:rPr>
              <a:t>https://lh3.googleusercontent.com/UrY7BAZ-XfXGpfkeWg0zCCeo-7ras4DCoRalC_WXXWTK9q5b0Iw7B0YQMsVxZaNB7DM=w300</a:t>
            </a:r>
            <a:r>
              <a:rPr lang="de-DE" sz="1200" dirty="0"/>
              <a:t>		 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7"/>
              </a:rPr>
              <a:t>https://lh3.googleusercontent.com/dSDutSmwU9LMJDCs9PaJI1JjXQthi8IDNRHPviI1NzocGTwuWC-PTAF6QiagTcGF0A=w300</a:t>
            </a:r>
            <a:r>
              <a:rPr lang="de-DE" sz="1200" dirty="0"/>
              <a:t>		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8"/>
              </a:rPr>
              <a:t>https://upload.wikimedia.org/wikipedia/commons/thumb/1/18/GitLab_Logo.svg/1200px-GitLab_Logo.svg.png</a:t>
            </a:r>
            <a:r>
              <a:rPr lang="de-DE" sz="1200" dirty="0"/>
              <a:t>			 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9"/>
              </a:rPr>
              <a:t>https://assets-cdn.github.com/images/modules/open_graph/github-mark.png</a:t>
            </a:r>
            <a:r>
              <a:rPr lang="de-DE" sz="1200" dirty="0"/>
              <a:t>					 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10"/>
              </a:rPr>
              <a:t>https://lh3.googleusercontent.com/z7oKSvTI-2ynS5bHggIctR9GVkS8sGKqpDlfCvgxLo0du7Az00u6XpJ0LLyvzBusW-Jd=w300</a:t>
            </a:r>
            <a:r>
              <a:rPr lang="de-DE" sz="1200" dirty="0"/>
              <a:t>		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11"/>
              </a:rPr>
              <a:t>https://lh3.googleusercontent.com/Dq-mZ5mmdE6aFPeD61DNlVTwYSI75UwHBYDq_BxBZOMSzCBnQ5OCC4-LjfP42tDlyw=w300</a:t>
            </a:r>
            <a:r>
              <a:rPr lang="de-DE" sz="1200" dirty="0"/>
              <a:t>		23.12.2017 13:57	</a:t>
            </a:r>
          </a:p>
          <a:p>
            <a:pPr>
              <a:lnSpc>
                <a:spcPct val="150000"/>
              </a:lnSpc>
            </a:pPr>
            <a:endParaRPr lang="de-DE" sz="1200" dirty="0"/>
          </a:p>
          <a:p>
            <a:pPr>
              <a:lnSpc>
                <a:spcPct val="150000"/>
              </a:lnSpc>
            </a:pPr>
            <a:endParaRPr lang="de-DE" sz="11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00271D8-1087-4412-95F9-CCE985E1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03.01.2018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4F4119-43D1-4069-8695-025E4948F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2974BD-1262-4F31-9724-122AE7CEB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FFDF973-2E30-48D5-8311-D5D66A8F8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60595"/>
            <a:ext cx="8961120" cy="1450757"/>
          </a:xfrm>
        </p:spPr>
        <p:txBody>
          <a:bodyPr/>
          <a:lstStyle/>
          <a:p>
            <a:r>
              <a:rPr lang="de-DE" dirty="0"/>
              <a:t>Bildquellen</a:t>
            </a:r>
          </a:p>
        </p:txBody>
      </p:sp>
    </p:spTree>
    <p:extLst>
      <p:ext uri="{BB962C8B-B14F-4D97-AF65-F5344CB8AC3E}">
        <p14:creationId xmlns:p14="http://schemas.microsoft.com/office/powerpoint/2010/main" val="41513680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28132D3-63DF-44BA-8996-8B8DD443B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78317"/>
            <a:ext cx="10515600" cy="47421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1200" dirty="0">
                <a:hlinkClick r:id="rId2"/>
              </a:rPr>
              <a:t>http://www.horizont.net/news/media/2/Web-hat-es-nic-gescha-Unddu-zu-ein-erfolgreic-Por--16438.jpeg</a:t>
            </a:r>
            <a:r>
              <a:rPr lang="de-DE" sz="1200" dirty="0"/>
              <a:t>  			23.12.2017 14:15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3"/>
              </a:rPr>
              <a:t>https://logos-download.com/wp-content/uploads/2016/10/GMX_logo_blue.png</a:t>
            </a:r>
            <a:r>
              <a:rPr lang="de-DE" sz="1200" dirty="0"/>
              <a:t>  					23.12.2017 14:16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4"/>
              </a:rPr>
              <a:t>https://tradingeducationblogs.com/wp-content/uploads/2017/03/snapchat-logo.png</a:t>
            </a:r>
            <a:r>
              <a:rPr lang="de-DE" sz="1200" dirty="0"/>
              <a:t> 				23.12.2017 16:15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5"/>
              </a:rPr>
              <a:t>https://d1x0mwiac2rqwt.cloudfront.net/bab0a0c4b1c3135a24bd0518417b66e3/as/logo_todoist_schema.png</a:t>
            </a:r>
            <a:r>
              <a:rPr lang="de-DE" sz="1200" dirty="0"/>
              <a:t>			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6"/>
              </a:rPr>
              <a:t>https://upload.wikimedia.org/wikipedia/de/thumb/9/9f/Twitter_bird_logo_2012.svg/1200px-Twitter_bird_logo_2012.svg.png</a:t>
            </a:r>
            <a:r>
              <a:rPr lang="de-DE" sz="1200" dirty="0"/>
              <a:t>		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7"/>
              </a:rPr>
              <a:t>https://www.facebook.com/images/fb_icon_325x325.png</a:t>
            </a:r>
            <a:r>
              <a:rPr lang="de-DE" sz="1200" dirty="0"/>
              <a:t> 						23.12.2017 13:57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8"/>
              </a:rPr>
              <a:t>https://pixabay.com/p-1581266/?no_redirect</a:t>
            </a:r>
            <a:r>
              <a:rPr lang="de-DE" sz="1200" dirty="0"/>
              <a:t>							23.12.2017 14:08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9"/>
              </a:rPr>
              <a:t>https://upload.wikimedia.org/wikipedia/commons/thumb/8/83/Sparkasse.svg/2000px-Sparkasse.svg.png</a:t>
            </a:r>
            <a:r>
              <a:rPr lang="de-DE" sz="1200" dirty="0"/>
              <a:t>  			23.12.2017 14:08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10"/>
              </a:rPr>
              <a:t>https://upload.wikimedia.org/wikipedia/commons/thumb/a/ab/Volksbank_Logo.svg/1000px-Volksbank_Logo.svg.png</a:t>
            </a:r>
            <a:r>
              <a:rPr lang="de-DE" sz="1200" dirty="0"/>
              <a:t> 		23.12.2017 14:08 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11"/>
              </a:rPr>
              <a:t>http://millionmedia.com/wp-content/uploads/2014/11/deezer-logo-circle.png</a:t>
            </a:r>
            <a:r>
              <a:rPr lang="de-DE" sz="1200" dirty="0"/>
              <a:t> 					23.12.2017 14:11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hlinkClick r:id="rId12"/>
              </a:rPr>
              <a:t>http://logodatabases.com/wp-content/uploads/2012/03/deutsche-bank.jpg</a:t>
            </a:r>
            <a:r>
              <a:rPr lang="de-DE" sz="1200" dirty="0"/>
              <a:t> 					23.12.2017 14:11</a:t>
            </a:r>
          </a:p>
          <a:p>
            <a:endParaRPr lang="de-DE" sz="1100" dirty="0"/>
          </a:p>
          <a:p>
            <a:endParaRPr lang="de-DE" sz="11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00271D8-1087-4412-95F9-CCE985E1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03.01.2018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4F4119-43D1-4069-8695-025E4948F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2974BD-1262-4F31-9724-122AE7CEB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FFDF973-2E30-48D5-8311-D5D66A8F8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60595"/>
            <a:ext cx="8961120" cy="1450757"/>
          </a:xfrm>
        </p:spPr>
        <p:txBody>
          <a:bodyPr/>
          <a:lstStyle/>
          <a:p>
            <a:r>
              <a:rPr lang="de-DE" dirty="0"/>
              <a:t>Bildquellen</a:t>
            </a:r>
          </a:p>
        </p:txBody>
      </p:sp>
    </p:spTree>
    <p:extLst>
      <p:ext uri="{BB962C8B-B14F-4D97-AF65-F5344CB8AC3E}">
        <p14:creationId xmlns:p14="http://schemas.microsoft.com/office/powerpoint/2010/main" val="2867363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85863A3-386F-41D1-A3A1-7E6FE5080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78317"/>
            <a:ext cx="10515600" cy="4351338"/>
          </a:xfrm>
        </p:spPr>
        <p:txBody>
          <a:bodyPr>
            <a:normAutofit/>
          </a:bodyPr>
          <a:lstStyle/>
          <a:p>
            <a:r>
              <a:rPr lang="de-DE" sz="1200" dirty="0"/>
              <a:t>[1] 	</a:t>
            </a:r>
            <a:r>
              <a:rPr lang="de-DE" sz="1200" dirty="0">
                <a:hlinkClick r:id="rId2"/>
              </a:rPr>
              <a:t>http://www.itwissen.info/Mehrbenutzersystem-multi-user-system.html</a:t>
            </a:r>
            <a:r>
              <a:rPr lang="de-DE" sz="1200" dirty="0"/>
              <a:t>			23.12.2017 15:07</a:t>
            </a:r>
          </a:p>
          <a:p>
            <a:r>
              <a:rPr lang="de-DE" sz="1200" dirty="0"/>
              <a:t>[2]	</a:t>
            </a:r>
            <a:r>
              <a:rPr lang="de-DE" sz="1200" dirty="0">
                <a:hlinkClick r:id="rId3"/>
              </a:rPr>
              <a:t>https://arstechnica.com/information-technology/2013/11/</a:t>
            </a:r>
            <a:r>
              <a:rPr lang="de-DE" sz="1200" dirty="0"/>
              <a:t>				24.11.2017 09:38</a:t>
            </a:r>
          </a:p>
          <a:p>
            <a:r>
              <a:rPr lang="de-DE" sz="1200" dirty="0"/>
              <a:t>[3]	</a:t>
            </a:r>
            <a:r>
              <a:rPr lang="de-DE" sz="1200" dirty="0">
                <a:hlinkClick r:id="rId4"/>
              </a:rPr>
              <a:t>https://techcrunch.com/2009/12/14/rockyou-hack</a:t>
            </a:r>
            <a:r>
              <a:rPr lang="de-DE" sz="1200" dirty="0"/>
              <a:t>				24.11.2017 09:44</a:t>
            </a:r>
          </a:p>
          <a:p>
            <a:r>
              <a:rPr lang="de-DE" sz="1200" dirty="0"/>
              <a:t>[4] 	</a:t>
            </a:r>
            <a:r>
              <a:rPr lang="de-DE" sz="1200" dirty="0">
                <a:hlinkClick r:id="rId5"/>
              </a:rPr>
              <a:t>https://www.reuters.com/article/us-adobe-cyberattack/</a:t>
            </a:r>
            <a:r>
              <a:rPr lang="de-DE" sz="1200" dirty="0"/>
              <a:t>				24.11.2017 09:50</a:t>
            </a:r>
            <a:endParaRPr lang="de-DE" sz="1200" dirty="0">
              <a:hlinkClick r:id="rId6"/>
            </a:endParaRPr>
          </a:p>
          <a:p>
            <a:r>
              <a:rPr lang="de-DE" sz="1200" dirty="0"/>
              <a:t>[5] 	</a:t>
            </a:r>
            <a:r>
              <a:rPr lang="de-DE" sz="1200" dirty="0">
                <a:hlinkClick r:id="rId6"/>
              </a:rPr>
              <a:t>https://crackstation.net/hashing-security.htm</a:t>
            </a:r>
            <a:r>
              <a:rPr lang="de-DE" sz="1200" dirty="0"/>
              <a:t>				24.11.2017 08:17</a:t>
            </a:r>
          </a:p>
          <a:p>
            <a:r>
              <a:rPr lang="de-DE" sz="1200" dirty="0"/>
              <a:t>[6]	</a:t>
            </a:r>
            <a:r>
              <a:rPr lang="de-DE" sz="1200" dirty="0">
                <a:hlinkClick r:id="rId7"/>
              </a:rPr>
              <a:t>https://de.wikipedia.org/wiki/Zero-Knowledge-Beweis</a:t>
            </a:r>
            <a:r>
              <a:rPr lang="de-DE" sz="1200" dirty="0"/>
              <a:t> 				30.12.2017 19:41</a:t>
            </a:r>
          </a:p>
          <a:p>
            <a:r>
              <a:rPr lang="de-DE" sz="1200" dirty="0">
                <a:hlinkClick r:id="rId8"/>
              </a:rPr>
              <a:t>https://en.wikipedia.org/wiki/Password-authenticated_key_agreement</a:t>
            </a:r>
            <a:r>
              <a:rPr lang="de-DE" sz="1200" dirty="0"/>
              <a:t>			24.11.2017 10:12</a:t>
            </a:r>
          </a:p>
          <a:p>
            <a:r>
              <a:rPr lang="de-DE" sz="1200" dirty="0">
                <a:hlinkClick r:id="rId9"/>
              </a:rPr>
              <a:t>http://ieeexplore.ieee.org/document/7450662/</a:t>
            </a:r>
            <a:r>
              <a:rPr lang="de-DE" sz="1200" dirty="0"/>
              <a:t>					24.11.2017 10:23</a:t>
            </a:r>
          </a:p>
          <a:p>
            <a:r>
              <a:rPr lang="de-DE" sz="1200" dirty="0">
                <a:hlinkClick r:id="rId10"/>
              </a:rPr>
              <a:t>https://budickda.gitbooks.io/commitment-schemes/content/chapter3.html</a:t>
            </a:r>
            <a:r>
              <a:rPr lang="de-DE" sz="1200" dirty="0"/>
              <a:t>			26.12.2017 16:15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D9F075-C67A-4602-9697-3DD57B635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03.01.2018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032F3D5-21D0-41AF-B33E-212E62986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1EDE83-2BFA-4202-9FB2-42DC32D74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CA425E41-36EE-4A8A-AD7C-42DD754CE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Internetquellen</a:t>
            </a:r>
          </a:p>
        </p:txBody>
      </p:sp>
    </p:spTree>
    <p:extLst>
      <p:ext uri="{BB962C8B-B14F-4D97-AF65-F5344CB8AC3E}">
        <p14:creationId xmlns:p14="http://schemas.microsoft.com/office/powerpoint/2010/main" val="2787133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DE79A12-0E27-4136-93A2-A43F2FBCB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123" y="1717345"/>
            <a:ext cx="9995558" cy="435133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de-DE" sz="3100" i="1" dirty="0"/>
              <a:t>Wie sichert man Multi-User-Systeme gegen Missbrauch ab?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E628554-CEAA-46DB-AC58-601EE9DF2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03.01.2018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9815EE-174B-4C3B-875A-FDEBEE146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8401F5-8ED8-4656-9235-6892FEA927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8E27614-E8CE-4B80-A266-FCB80C05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Hintergrund</a:t>
            </a: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7046EBBD-4522-42AB-8091-1667B174FA05}"/>
              </a:ext>
            </a:extLst>
          </p:cNvPr>
          <p:cNvGrpSpPr/>
          <p:nvPr/>
        </p:nvGrpSpPr>
        <p:grpSpPr>
          <a:xfrm>
            <a:off x="1636098" y="3497700"/>
            <a:ext cx="9302620" cy="1217867"/>
            <a:chOff x="1722795" y="2583586"/>
            <a:chExt cx="9302620" cy="1217867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84B6A1A3-7322-4BB0-B6A1-3B38EF844C78}"/>
                </a:ext>
              </a:extLst>
            </p:cNvPr>
            <p:cNvGrpSpPr/>
            <p:nvPr/>
          </p:nvGrpSpPr>
          <p:grpSpPr>
            <a:xfrm>
              <a:off x="1722795" y="2604965"/>
              <a:ext cx="1153552" cy="1175108"/>
              <a:chOff x="1722795" y="2583586"/>
              <a:chExt cx="1153552" cy="1175108"/>
            </a:xfrm>
          </p:grpSpPr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6D8797AA-11D6-462D-A418-9C394B72B3AA}"/>
                  </a:ext>
                </a:extLst>
              </p:cNvPr>
              <p:cNvGrpSpPr/>
              <p:nvPr/>
            </p:nvGrpSpPr>
            <p:grpSpPr>
              <a:xfrm>
                <a:off x="1722795" y="2583586"/>
                <a:ext cx="1153552" cy="1175108"/>
                <a:chOff x="1561513" y="2453641"/>
                <a:chExt cx="1547447" cy="1547447"/>
              </a:xfrm>
            </p:grpSpPr>
            <p:pic>
              <p:nvPicPr>
                <p:cNvPr id="17" name="Picture 2" descr="Bildergebnis für Icon solution">
                  <a:extLst>
                    <a:ext uri="{FF2B5EF4-FFF2-40B4-BE49-F238E27FC236}">
                      <a16:creationId xmlns:a16="http://schemas.microsoft.com/office/drawing/2014/main" id="{13BF7698-69B0-49E0-B23A-227CE55AD7A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61513" y="2453641"/>
                  <a:ext cx="1547447" cy="154744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p14="http://schemas.microsoft.com/office/powerpoint/2010/main">
              <mc:Choice Requires="p14">
                <p:contentPart p14:bwMode="auto" r:id="rId4">
                  <p14:nvContentPartPr>
                    <p14:cNvPr id="18" name="Freihand 17">
                      <a:extLst>
                        <a:ext uri="{FF2B5EF4-FFF2-40B4-BE49-F238E27FC236}">
                          <a16:creationId xmlns:a16="http://schemas.microsoft.com/office/drawing/2014/main" id="{686FCDB4-9A65-4793-BC7D-418275D2D8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47610" y="3007564"/>
                    <a:ext cx="284040" cy="307800"/>
                  </p14:xfrm>
                </p:contentPart>
              </mc:Choice>
              <mc:Fallback xmlns="">
                <p:pic>
                  <p:nvPicPr>
                    <p:cNvPr id="18" name="Freihand 17">
                      <a:extLst>
                        <a:ext uri="{FF2B5EF4-FFF2-40B4-BE49-F238E27FC236}">
                          <a16:creationId xmlns:a16="http://schemas.microsoft.com/office/drawing/2014/main" id="{686FCDB4-9A65-4793-BC7D-418275D2D8A2}"/>
                        </a:ext>
                      </a:extLst>
                    </p:cNvPr>
                    <p:cNvPicPr/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2063074" y="2925168"/>
                      <a:ext cx="452628" cy="473065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8E6E3B30-7BA7-4BFA-AD8B-D5C1D4189834}"/>
                  </a:ext>
                </a:extLst>
              </p:cNvPr>
              <p:cNvSpPr txBox="1"/>
              <p:nvPr/>
            </p:nvSpPr>
            <p:spPr>
              <a:xfrm>
                <a:off x="2092325" y="2847975"/>
                <a:ext cx="7651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3600" b="1" dirty="0">
                    <a:solidFill>
                      <a:srgbClr val="FFC000"/>
                    </a:solidFill>
                  </a:rPr>
                  <a:t>2</a:t>
                </a:r>
              </a:p>
            </p:txBody>
          </p:sp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878FDA67-E212-4083-8FE8-E41F00440F17}"/>
                </a:ext>
              </a:extLst>
            </p:cNvPr>
            <p:cNvGrpSpPr/>
            <p:nvPr/>
          </p:nvGrpSpPr>
          <p:grpSpPr>
            <a:xfrm>
              <a:off x="3086100" y="2583586"/>
              <a:ext cx="4457700" cy="1217867"/>
              <a:chOff x="3086100" y="2583586"/>
              <a:chExt cx="4457700" cy="1217867"/>
            </a:xfrm>
          </p:grpSpPr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08F02867-A7B0-428B-9632-A9F7615E915B}"/>
                  </a:ext>
                </a:extLst>
              </p:cNvPr>
              <p:cNvSpPr txBox="1"/>
              <p:nvPr/>
            </p:nvSpPr>
            <p:spPr>
              <a:xfrm>
                <a:off x="3086100" y="2583586"/>
                <a:ext cx="44577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Individueller Hash durch Salt</a:t>
                </a:r>
              </a:p>
            </p:txBody>
          </p: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818B913B-E15C-4F9C-ACBC-DD1F5B54EFBF}"/>
                  </a:ext>
                </a:extLst>
              </p:cNvPr>
              <p:cNvSpPr txBox="1"/>
              <p:nvPr/>
            </p:nvSpPr>
            <p:spPr>
              <a:xfrm>
                <a:off x="3086100" y="2992464"/>
                <a:ext cx="44577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Verhindert </a:t>
                </a:r>
                <a:r>
                  <a:rPr lang="de-DE" sz="2000" dirty="0" err="1"/>
                  <a:t>Lookuptables</a:t>
                </a:r>
                <a:endParaRPr lang="de-DE" sz="2000" dirty="0"/>
              </a:p>
            </p:txBody>
          </p: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8AE6062B-4251-45C4-B955-A75BD3CF33B7}"/>
                  </a:ext>
                </a:extLst>
              </p:cNvPr>
              <p:cNvSpPr txBox="1"/>
              <p:nvPr/>
            </p:nvSpPr>
            <p:spPr>
              <a:xfrm>
                <a:off x="3086100" y="3401343"/>
                <a:ext cx="44577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Regelmäßiges Ändern</a:t>
                </a:r>
              </a:p>
            </p:txBody>
          </p:sp>
        </p:grpSp>
        <p:sp>
          <p:nvSpPr>
            <p:cNvPr id="24" name="Gewitterblitz 23">
              <a:extLst>
                <a:ext uri="{FF2B5EF4-FFF2-40B4-BE49-F238E27FC236}">
                  <a16:creationId xmlns:a16="http://schemas.microsoft.com/office/drawing/2014/main" id="{5F8D9309-9BA9-4C0A-AFDA-751DC006A01F}"/>
                </a:ext>
              </a:extLst>
            </p:cNvPr>
            <p:cNvSpPr/>
            <p:nvPr/>
          </p:nvSpPr>
          <p:spPr>
            <a:xfrm rot="898299">
              <a:off x="6858427" y="2825391"/>
              <a:ext cx="522596" cy="690769"/>
            </a:xfrm>
            <a:prstGeom prst="lightningBolt">
              <a:avLst/>
            </a:prstGeom>
            <a:solidFill>
              <a:srgbClr val="FFC000"/>
            </a:solidFill>
            <a:ln w="571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C7D4D10D-F31D-443F-B5A9-5ECA530D59A6}"/>
                </a:ext>
              </a:extLst>
            </p:cNvPr>
            <p:cNvGrpSpPr/>
            <p:nvPr/>
          </p:nvGrpSpPr>
          <p:grpSpPr>
            <a:xfrm>
              <a:off x="7461428" y="2831988"/>
              <a:ext cx="3563987" cy="808989"/>
              <a:chOff x="3077390" y="2841054"/>
              <a:chExt cx="3563987" cy="808989"/>
            </a:xfrm>
          </p:grpSpPr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2053E6B1-4A2A-4108-AA03-B5C58B29939D}"/>
                  </a:ext>
                </a:extLst>
              </p:cNvPr>
              <p:cNvSpPr txBox="1"/>
              <p:nvPr/>
            </p:nvSpPr>
            <p:spPr>
              <a:xfrm>
                <a:off x="3077390" y="2841054"/>
                <a:ext cx="35639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Zu kurzer oder schlechter Salt</a:t>
                </a:r>
              </a:p>
            </p:txBody>
          </p: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8C9705EF-3047-4481-937A-4A2FFED6079F}"/>
                  </a:ext>
                </a:extLst>
              </p:cNvPr>
              <p:cNvSpPr txBox="1"/>
              <p:nvPr/>
            </p:nvSpPr>
            <p:spPr>
              <a:xfrm>
                <a:off x="3077391" y="3249933"/>
                <a:ext cx="31724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Kontrolle der Richtlinien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1715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DE79A12-0E27-4136-93A2-A43F2FBCB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123" y="1717345"/>
            <a:ext cx="9995558" cy="435133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de-DE" sz="3100" i="1" dirty="0"/>
              <a:t>Wie sichert man Multi-User-Systeme gegen Missbrauch ab?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E628554-CEAA-46DB-AC58-601EE9DF2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03.01.2018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9815EE-174B-4C3B-875A-FDEBEE146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8401F5-8ED8-4656-9235-6892FEA927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8E27614-E8CE-4B80-A266-FCB80C05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Hintergrund</a:t>
            </a: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7046EBBD-4522-42AB-8091-1667B174FA05}"/>
              </a:ext>
            </a:extLst>
          </p:cNvPr>
          <p:cNvGrpSpPr/>
          <p:nvPr/>
        </p:nvGrpSpPr>
        <p:grpSpPr>
          <a:xfrm>
            <a:off x="1636098" y="3488634"/>
            <a:ext cx="8919805" cy="1217867"/>
            <a:chOff x="1722795" y="2574520"/>
            <a:chExt cx="8919805" cy="1217867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84B6A1A3-7322-4BB0-B6A1-3B38EF844C78}"/>
                </a:ext>
              </a:extLst>
            </p:cNvPr>
            <p:cNvGrpSpPr/>
            <p:nvPr/>
          </p:nvGrpSpPr>
          <p:grpSpPr>
            <a:xfrm>
              <a:off x="1722795" y="2604965"/>
              <a:ext cx="1153552" cy="1175108"/>
              <a:chOff x="1722795" y="2583586"/>
              <a:chExt cx="1153552" cy="1175108"/>
            </a:xfrm>
          </p:grpSpPr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6D8797AA-11D6-462D-A418-9C394B72B3AA}"/>
                  </a:ext>
                </a:extLst>
              </p:cNvPr>
              <p:cNvGrpSpPr/>
              <p:nvPr/>
            </p:nvGrpSpPr>
            <p:grpSpPr>
              <a:xfrm>
                <a:off x="1722795" y="2583586"/>
                <a:ext cx="1153552" cy="1175108"/>
                <a:chOff x="1561513" y="2453641"/>
                <a:chExt cx="1547447" cy="1547447"/>
              </a:xfrm>
            </p:grpSpPr>
            <p:pic>
              <p:nvPicPr>
                <p:cNvPr id="17" name="Picture 2" descr="Bildergebnis für Icon solution">
                  <a:extLst>
                    <a:ext uri="{FF2B5EF4-FFF2-40B4-BE49-F238E27FC236}">
                      <a16:creationId xmlns:a16="http://schemas.microsoft.com/office/drawing/2014/main" id="{13BF7698-69B0-49E0-B23A-227CE55AD7A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61513" y="2453641"/>
                  <a:ext cx="1547447" cy="154744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p14="http://schemas.microsoft.com/office/powerpoint/2010/main">
              <mc:Choice Requires="p14">
                <p:contentPart p14:bwMode="auto" r:id="rId4">
                  <p14:nvContentPartPr>
                    <p14:cNvPr id="18" name="Freihand 17">
                      <a:extLst>
                        <a:ext uri="{FF2B5EF4-FFF2-40B4-BE49-F238E27FC236}">
                          <a16:creationId xmlns:a16="http://schemas.microsoft.com/office/drawing/2014/main" id="{686FCDB4-9A65-4793-BC7D-418275D2D8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47610" y="3007564"/>
                    <a:ext cx="284040" cy="307800"/>
                  </p14:xfrm>
                </p:contentPart>
              </mc:Choice>
              <mc:Fallback xmlns="">
                <p:pic>
                  <p:nvPicPr>
                    <p:cNvPr id="18" name="Freihand 17">
                      <a:extLst>
                        <a:ext uri="{FF2B5EF4-FFF2-40B4-BE49-F238E27FC236}">
                          <a16:creationId xmlns:a16="http://schemas.microsoft.com/office/drawing/2014/main" id="{686FCDB4-9A65-4793-BC7D-418275D2D8A2}"/>
                        </a:ext>
                      </a:extLst>
                    </p:cNvPr>
                    <p:cNvPicPr/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2063074" y="2925168"/>
                      <a:ext cx="452628" cy="473065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8E6E3B30-7BA7-4BFA-AD8B-D5C1D4189834}"/>
                  </a:ext>
                </a:extLst>
              </p:cNvPr>
              <p:cNvSpPr txBox="1"/>
              <p:nvPr/>
            </p:nvSpPr>
            <p:spPr>
              <a:xfrm>
                <a:off x="2092325" y="2847975"/>
                <a:ext cx="7651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3600" b="1" dirty="0">
                    <a:solidFill>
                      <a:srgbClr val="FFC000"/>
                    </a:solidFill>
                  </a:rPr>
                  <a:t>3</a:t>
                </a:r>
              </a:p>
            </p:txBody>
          </p:sp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878FDA67-E212-4083-8FE8-E41F00440F17}"/>
                </a:ext>
              </a:extLst>
            </p:cNvPr>
            <p:cNvGrpSpPr/>
            <p:nvPr/>
          </p:nvGrpSpPr>
          <p:grpSpPr>
            <a:xfrm>
              <a:off x="3086100" y="2583586"/>
              <a:ext cx="4457700" cy="808988"/>
              <a:chOff x="3086100" y="2583586"/>
              <a:chExt cx="4457700" cy="808988"/>
            </a:xfrm>
          </p:grpSpPr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08F02867-A7B0-428B-9632-A9F7615E915B}"/>
                  </a:ext>
                </a:extLst>
              </p:cNvPr>
              <p:cNvSpPr txBox="1"/>
              <p:nvPr/>
            </p:nvSpPr>
            <p:spPr>
              <a:xfrm>
                <a:off x="3086100" y="2583586"/>
                <a:ext cx="44577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Mehrere Server nutzen</a:t>
                </a:r>
              </a:p>
            </p:txBody>
          </p: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818B913B-E15C-4F9C-ACBC-DD1F5B54EFBF}"/>
                  </a:ext>
                </a:extLst>
              </p:cNvPr>
              <p:cNvSpPr txBox="1"/>
              <p:nvPr/>
            </p:nvSpPr>
            <p:spPr>
              <a:xfrm>
                <a:off x="3086100" y="2992464"/>
                <a:ext cx="44577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Passwort „verteilen“</a:t>
                </a:r>
              </a:p>
            </p:txBody>
          </p:sp>
        </p:grpSp>
        <p:sp>
          <p:nvSpPr>
            <p:cNvPr id="24" name="Gewitterblitz 23">
              <a:extLst>
                <a:ext uri="{FF2B5EF4-FFF2-40B4-BE49-F238E27FC236}">
                  <a16:creationId xmlns:a16="http://schemas.microsoft.com/office/drawing/2014/main" id="{5F8D9309-9BA9-4C0A-AFDA-751DC006A01F}"/>
                </a:ext>
              </a:extLst>
            </p:cNvPr>
            <p:cNvSpPr/>
            <p:nvPr/>
          </p:nvSpPr>
          <p:spPr>
            <a:xfrm rot="898299">
              <a:off x="6920236" y="2971878"/>
              <a:ext cx="458784" cy="504619"/>
            </a:xfrm>
            <a:prstGeom prst="lightningBolt">
              <a:avLst/>
            </a:prstGeom>
            <a:solidFill>
              <a:srgbClr val="FFC000"/>
            </a:solidFill>
            <a:ln w="571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C7D4D10D-F31D-443F-B5A9-5ECA530D59A6}"/>
                </a:ext>
              </a:extLst>
            </p:cNvPr>
            <p:cNvGrpSpPr/>
            <p:nvPr/>
          </p:nvGrpSpPr>
          <p:grpSpPr>
            <a:xfrm>
              <a:off x="7470138" y="2574520"/>
              <a:ext cx="3172462" cy="1217867"/>
              <a:chOff x="3086100" y="2583586"/>
              <a:chExt cx="3172462" cy="1217867"/>
            </a:xfrm>
          </p:grpSpPr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58D62C8A-370A-403A-96EF-7E2C650B076E}"/>
                  </a:ext>
                </a:extLst>
              </p:cNvPr>
              <p:cNvSpPr txBox="1"/>
              <p:nvPr/>
            </p:nvSpPr>
            <p:spPr>
              <a:xfrm>
                <a:off x="3086100" y="2583586"/>
                <a:ext cx="2999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de-DE" sz="2000" dirty="0"/>
              </a:p>
            </p:txBody>
          </p: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2053E6B1-4A2A-4108-AA03-B5C58B29939D}"/>
                  </a:ext>
                </a:extLst>
              </p:cNvPr>
              <p:cNvSpPr txBox="1"/>
              <p:nvPr/>
            </p:nvSpPr>
            <p:spPr>
              <a:xfrm>
                <a:off x="3086100" y="2992464"/>
                <a:ext cx="31724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/>
                  <a:t>Kontrolle der Richtlinien</a:t>
                </a:r>
              </a:p>
            </p:txBody>
          </p: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8C9705EF-3047-4481-937A-4A2FFED6079F}"/>
                  </a:ext>
                </a:extLst>
              </p:cNvPr>
              <p:cNvSpPr txBox="1"/>
              <p:nvPr/>
            </p:nvSpPr>
            <p:spPr>
              <a:xfrm>
                <a:off x="3086100" y="3401343"/>
                <a:ext cx="31724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de-DE" sz="2000" dirty="0"/>
              </a:p>
            </p:txBody>
          </p:sp>
        </p:grpSp>
      </p:grpSp>
      <p:sp>
        <p:nvSpPr>
          <p:cNvPr id="26" name="Textfeld 25">
            <a:extLst>
              <a:ext uri="{FF2B5EF4-FFF2-40B4-BE49-F238E27FC236}">
                <a16:creationId xmlns:a16="http://schemas.microsoft.com/office/drawing/2014/main" id="{F2CD28A5-713F-418D-B2BB-59BF7746B1D9}"/>
              </a:ext>
            </a:extLst>
          </p:cNvPr>
          <p:cNvSpPr txBox="1"/>
          <p:nvPr/>
        </p:nvSpPr>
        <p:spPr>
          <a:xfrm>
            <a:off x="2999403" y="4315160"/>
            <a:ext cx="4457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2PAKE oder 2PASS</a:t>
            </a:r>
          </a:p>
        </p:txBody>
      </p:sp>
    </p:spTree>
    <p:extLst>
      <p:ext uri="{BB962C8B-B14F-4D97-AF65-F5344CB8AC3E}">
        <p14:creationId xmlns:p14="http://schemas.microsoft.com/office/powerpoint/2010/main" val="121216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99B21EA-5CE3-4E14-80DB-3FE2994BC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9506" y="1885007"/>
            <a:ext cx="5157787" cy="823912"/>
          </a:xfrm>
        </p:spPr>
        <p:txBody>
          <a:bodyPr>
            <a:normAutofit lnSpcReduction="10000"/>
          </a:bodyPr>
          <a:lstStyle/>
          <a:p>
            <a:r>
              <a:rPr lang="de-DE" b="0" cap="all" spc="200" dirty="0">
                <a:solidFill>
                  <a:schemeClr val="tx2"/>
                </a:solidFill>
                <a:latin typeface="+mj-lt"/>
              </a:rPr>
              <a:t>Password </a:t>
            </a:r>
            <a:r>
              <a:rPr lang="de-DE" b="0" cap="all" spc="200" dirty="0" err="1">
                <a:solidFill>
                  <a:schemeClr val="tx2"/>
                </a:solidFill>
                <a:latin typeface="+mj-lt"/>
              </a:rPr>
              <a:t>Authenticated</a:t>
            </a:r>
            <a:r>
              <a:rPr lang="de-DE" b="0" cap="all" spc="200" dirty="0">
                <a:solidFill>
                  <a:schemeClr val="tx2"/>
                </a:solidFill>
                <a:latin typeface="+mj-lt"/>
              </a:rPr>
              <a:t> </a:t>
            </a:r>
          </a:p>
          <a:p>
            <a:r>
              <a:rPr lang="de-DE" b="0" cap="all" spc="200" dirty="0">
                <a:solidFill>
                  <a:schemeClr val="tx2"/>
                </a:solidFill>
                <a:latin typeface="+mj-lt"/>
              </a:rPr>
              <a:t>Key Exchange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BCE11A-5FA7-41DA-8CEC-E97115970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555179"/>
            <a:ext cx="5157787" cy="2029347"/>
          </a:xfrm>
        </p:spPr>
        <p:txBody>
          <a:bodyPr>
            <a:normAutofit/>
          </a:bodyPr>
          <a:lstStyle/>
          <a:p>
            <a:endParaRPr lang="de-DE" sz="2000" dirty="0"/>
          </a:p>
          <a:p>
            <a:r>
              <a:rPr lang="de-DE" sz="2000" dirty="0"/>
              <a:t>Passwort wird in </a:t>
            </a:r>
            <a:r>
              <a:rPr lang="de-DE" sz="2000" b="1" dirty="0">
                <a:latin typeface="Colonna MT" panose="04020805060202030203" pitchFamily="82" charset="0"/>
              </a:rPr>
              <a:t>s</a:t>
            </a:r>
            <a:r>
              <a:rPr lang="de-DE" sz="2000" baseline="-25000" dirty="0">
                <a:latin typeface="+mj-lt"/>
              </a:rPr>
              <a:t>1</a:t>
            </a:r>
            <a:r>
              <a:rPr lang="de-DE" sz="2000" b="1" dirty="0">
                <a:latin typeface="Colonna MT" panose="04020805060202030203" pitchFamily="82" charset="0"/>
              </a:rPr>
              <a:t> </a:t>
            </a:r>
            <a:r>
              <a:rPr lang="de-DE" sz="2000" dirty="0"/>
              <a:t>und</a:t>
            </a:r>
            <a:r>
              <a:rPr lang="de-DE" sz="2000" b="1" dirty="0"/>
              <a:t> </a:t>
            </a:r>
            <a:r>
              <a:rPr lang="de-DE" sz="2000" b="1" dirty="0">
                <a:latin typeface="Colonna MT" panose="04020805060202030203" pitchFamily="82" charset="0"/>
              </a:rPr>
              <a:t>s</a:t>
            </a:r>
            <a:r>
              <a:rPr lang="de-DE" sz="2000" baseline="-25000" dirty="0">
                <a:latin typeface="+mj-lt"/>
              </a:rPr>
              <a:t>2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/>
              <a:t>geteilt</a:t>
            </a:r>
            <a:endParaRPr lang="de-DE" sz="2000" baseline="-25000" dirty="0"/>
          </a:p>
          <a:p>
            <a:r>
              <a:rPr lang="de-DE" sz="2000" b="1" dirty="0">
                <a:latin typeface="Colonna MT" panose="04020805060202030203" pitchFamily="82" charset="0"/>
              </a:rPr>
              <a:t>s</a:t>
            </a:r>
            <a:r>
              <a:rPr lang="de-DE" sz="2000" baseline="-25000" dirty="0"/>
              <a:t>1</a:t>
            </a:r>
            <a:r>
              <a:rPr lang="de-DE" sz="2000" b="1" dirty="0">
                <a:latin typeface="Colonna MT" panose="04020805060202030203" pitchFamily="82" charset="0"/>
              </a:rPr>
              <a:t> </a:t>
            </a:r>
            <a:r>
              <a:rPr lang="de-DE" sz="2000" dirty="0"/>
              <a:t>und</a:t>
            </a:r>
            <a:r>
              <a:rPr lang="de-DE" sz="2000" b="1" dirty="0"/>
              <a:t> </a:t>
            </a:r>
            <a:r>
              <a:rPr lang="de-DE" sz="2000" b="1" dirty="0">
                <a:latin typeface="Colonna MT" panose="04020805060202030203" pitchFamily="82" charset="0"/>
              </a:rPr>
              <a:t>s</a:t>
            </a:r>
            <a:r>
              <a:rPr lang="de-DE" sz="2000" baseline="-25000" dirty="0"/>
              <a:t>2</a:t>
            </a:r>
            <a:r>
              <a:rPr lang="de-DE" sz="2000" dirty="0"/>
              <a:t> auf zwei Servern speichern</a:t>
            </a:r>
          </a:p>
          <a:p>
            <a:r>
              <a:rPr lang="de-DE" sz="2000" dirty="0"/>
              <a:t>Zusammenarbeit der Server bei Login</a:t>
            </a:r>
          </a:p>
          <a:p>
            <a:r>
              <a:rPr lang="de-DE" sz="2000" dirty="0"/>
              <a:t>Kein Server kennt das ganze Passwort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CA5CF6-A7BE-4538-A583-A03AF8DE6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4628" y="1885007"/>
            <a:ext cx="5180012" cy="823912"/>
          </a:xfrm>
        </p:spPr>
        <p:txBody>
          <a:bodyPr>
            <a:normAutofit lnSpcReduction="10000"/>
          </a:bodyPr>
          <a:lstStyle/>
          <a:p>
            <a:r>
              <a:rPr lang="de-DE" b="0" cap="all" spc="200" dirty="0">
                <a:solidFill>
                  <a:schemeClr val="tx2"/>
                </a:solidFill>
                <a:latin typeface="+mj-lt"/>
              </a:rPr>
              <a:t>Password </a:t>
            </a:r>
            <a:r>
              <a:rPr lang="de-DE" b="0" cap="all" spc="200" dirty="0" err="1">
                <a:solidFill>
                  <a:schemeClr val="tx2"/>
                </a:solidFill>
                <a:latin typeface="+mj-lt"/>
              </a:rPr>
              <a:t>Authenticated</a:t>
            </a:r>
            <a:r>
              <a:rPr lang="de-DE" b="0" cap="all" spc="200" dirty="0">
                <a:solidFill>
                  <a:schemeClr val="tx2"/>
                </a:solidFill>
                <a:latin typeface="+mj-lt"/>
              </a:rPr>
              <a:t> </a:t>
            </a:r>
          </a:p>
          <a:p>
            <a:r>
              <a:rPr lang="de-DE" b="0" cap="all" spc="200" dirty="0">
                <a:solidFill>
                  <a:schemeClr val="tx2"/>
                </a:solidFill>
                <a:latin typeface="+mj-lt"/>
              </a:rPr>
              <a:t>Secret </a:t>
            </a:r>
            <a:r>
              <a:rPr lang="de-DE" b="0" cap="all" spc="200" dirty="0" err="1">
                <a:solidFill>
                  <a:schemeClr val="tx2"/>
                </a:solidFill>
                <a:latin typeface="+mj-lt"/>
              </a:rPr>
              <a:t>SharinG</a:t>
            </a:r>
            <a:endParaRPr lang="de-DE" b="0" cap="all" spc="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6E003E0-9112-405E-BAB4-A22096BE7F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6854" y="2555179"/>
            <a:ext cx="5183188" cy="2029347"/>
          </a:xfrm>
        </p:spPr>
        <p:txBody>
          <a:bodyPr>
            <a:normAutofit/>
          </a:bodyPr>
          <a:lstStyle/>
          <a:p>
            <a:endParaRPr lang="de-DE" sz="2000" dirty="0"/>
          </a:p>
          <a:p>
            <a:r>
              <a:rPr lang="de-DE" sz="2000" dirty="0"/>
              <a:t>Passwort mit hoher Entropie auf mehreren</a:t>
            </a:r>
          </a:p>
          <a:p>
            <a:pPr marL="0" indent="0">
              <a:buNone/>
            </a:pPr>
            <a:r>
              <a:rPr lang="de-DE" sz="2000" dirty="0"/>
              <a:t>    Servern verteilen</a:t>
            </a:r>
          </a:p>
          <a:p>
            <a:r>
              <a:rPr lang="de-DE" sz="2000" dirty="0"/>
              <a:t>Passwort mit niedriger Entropie autorisiert </a:t>
            </a:r>
          </a:p>
          <a:p>
            <a:pPr marL="0" indent="0">
              <a:buNone/>
            </a:pPr>
            <a:r>
              <a:rPr lang="de-DE" sz="2000" dirty="0"/>
              <a:t>    den Abrufprozess des ganzen Passworts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BCDA72B1-1F5C-4285-AB36-AA3887FC5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D691-F215-41DA-944D-CC2EEF668359}" type="datetime1">
              <a:rPr lang="de-DE" smtClean="0"/>
              <a:t>03.01.2018</a:t>
            </a:fld>
            <a:endParaRPr lang="en-US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28624A2-387B-420D-856F-88FBD0784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2509451-D127-4904-B7F8-457B98B51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1D9C1E85-9888-44DC-8EB0-C02649E64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Hintergrund – 2PAKE &amp; 2PASS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A15FB42A-FABA-4C7C-B01F-0BE262DBF49E}"/>
              </a:ext>
            </a:extLst>
          </p:cNvPr>
          <p:cNvGrpSpPr/>
          <p:nvPr/>
        </p:nvGrpSpPr>
        <p:grpSpPr>
          <a:xfrm>
            <a:off x="2941724" y="4819276"/>
            <a:ext cx="6308552" cy="1015663"/>
            <a:chOff x="2526082" y="5095561"/>
            <a:chExt cx="6308552" cy="1015663"/>
          </a:xfrm>
        </p:grpSpPr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F6863283-2EDA-418E-A462-4917B7744D84}"/>
                </a:ext>
              </a:extLst>
            </p:cNvPr>
            <p:cNvSpPr txBox="1"/>
            <p:nvPr/>
          </p:nvSpPr>
          <p:spPr>
            <a:xfrm>
              <a:off x="2526082" y="5095561"/>
              <a:ext cx="643003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de-DE" sz="6000" b="1" dirty="0">
                  <a:solidFill>
                    <a:srgbClr val="A7CD74"/>
                  </a:solidFill>
                  <a:sym typeface="Wingdings" panose="05000000000000000000" pitchFamily="2" charset="2"/>
                </a:rPr>
                <a:t>+</a:t>
              </a:r>
              <a:endParaRPr lang="de-DE" sz="2800" dirty="0">
                <a:solidFill>
                  <a:srgbClr val="A7CD74"/>
                </a:solidFill>
              </a:endParaRP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8AC5F7F6-740D-4148-BA77-EE2BC28AEBCB}"/>
                </a:ext>
              </a:extLst>
            </p:cNvPr>
            <p:cNvSpPr/>
            <p:nvPr/>
          </p:nvSpPr>
          <p:spPr>
            <a:xfrm>
              <a:off x="3034777" y="5400292"/>
              <a:ext cx="579985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2400" dirty="0"/>
                <a:t>Man kann beiden Servern zu 100% vertrauen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7918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8C0BF2-51C5-453F-89C4-D3E80182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03.01.2018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35CD7B-FF83-424F-A6A1-6CD5D741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3FB034-D2C9-4C51-9FA1-F0B06555E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125A8AE-A4AC-4A92-B76A-F0532B57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Hintergrund – 2PAKE &amp; 2PASS</a:t>
            </a:r>
          </a:p>
        </p:txBody>
      </p:sp>
      <p:grpSp>
        <p:nvGrpSpPr>
          <p:cNvPr id="2055" name="Gruppieren 2054">
            <a:extLst>
              <a:ext uri="{FF2B5EF4-FFF2-40B4-BE49-F238E27FC236}">
                <a16:creationId xmlns:a16="http://schemas.microsoft.com/office/drawing/2014/main" id="{A6FC1B50-14B9-4142-97F7-8A46BCA7B1B4}"/>
              </a:ext>
            </a:extLst>
          </p:cNvPr>
          <p:cNvGrpSpPr/>
          <p:nvPr/>
        </p:nvGrpSpPr>
        <p:grpSpPr>
          <a:xfrm>
            <a:off x="1482090" y="1648828"/>
            <a:ext cx="8788437" cy="4414285"/>
            <a:chOff x="1516734" y="1593841"/>
            <a:chExt cx="8788437" cy="4414285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ED6D19C6-7229-45C1-87D5-4FA7C9B194F9}"/>
                </a:ext>
              </a:extLst>
            </p:cNvPr>
            <p:cNvGrpSpPr/>
            <p:nvPr/>
          </p:nvGrpSpPr>
          <p:grpSpPr>
            <a:xfrm>
              <a:off x="1516734" y="2634885"/>
              <a:ext cx="2396971" cy="2172711"/>
              <a:chOff x="1542945" y="3100004"/>
              <a:chExt cx="2396971" cy="2172711"/>
            </a:xfrm>
          </p:grpSpPr>
          <p:pic>
            <p:nvPicPr>
              <p:cNvPr id="2060" name="Picture 12" descr="https://www.iconexperience.com/_img/g_collection_png/standard/512x512/person.png">
                <a:extLst>
                  <a:ext uri="{FF2B5EF4-FFF2-40B4-BE49-F238E27FC236}">
                    <a16:creationId xmlns:a16="http://schemas.microsoft.com/office/drawing/2014/main" id="{9B0DB491-DF23-43BC-A15C-C0723A0001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2945" y="3100004"/>
                <a:ext cx="2172711" cy="21727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 descr="https://www.iconexperience.com/_img/g_collection_png/standard/512x512/workstation.png">
                <a:extLst>
                  <a:ext uri="{FF2B5EF4-FFF2-40B4-BE49-F238E27FC236}">
                    <a16:creationId xmlns:a16="http://schemas.microsoft.com/office/drawing/2014/main" id="{3E0D855A-5C37-4845-8533-E73059FF2B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961" b="94141" l="1172" r="95703">
                            <a14:foregroundMark x1="68359" y1="35938" x2="28320" y2="33203"/>
                            <a14:foregroundMark x1="28320" y1="33203" x2="4297" y2="65234"/>
                            <a14:foregroundMark x1="4297" y1="65234" x2="35547" y2="91406"/>
                            <a14:foregroundMark x1="35547" y1="91406" x2="49023" y2="84570"/>
                            <a14:foregroundMark x1="10938" y1="28906" x2="9180" y2="68945"/>
                            <a14:foregroundMark x1="9180" y1="68945" x2="9766" y2="35156"/>
                            <a14:foregroundMark x1="20898" y1="37109" x2="12109" y2="76953"/>
                            <a14:foregroundMark x1="12109" y1="76953" x2="48438" y2="59570"/>
                            <a14:foregroundMark x1="48438" y1="59570" x2="17773" y2="43555"/>
                            <a14:foregroundMark x1="10547" y1="31250" x2="1172" y2="70703"/>
                            <a14:foregroundMark x1="1172" y1="70703" x2="17773" y2="81836"/>
                            <a14:foregroundMark x1="32813" y1="83789" x2="56445" y2="91406"/>
                            <a14:foregroundMark x1="79492" y1="14258" x2="91992" y2="52734"/>
                            <a14:foregroundMark x1="91992" y1="52734" x2="89844" y2="92773"/>
                            <a14:foregroundMark x1="89844" y1="92773" x2="67188" y2="89844"/>
                            <a14:foregroundMark x1="88477" y1="16992" x2="91797" y2="92578"/>
                            <a14:foregroundMark x1="92969" y1="93750" x2="91797" y2="15039"/>
                            <a14:foregroundMark x1="91406" y1="16211" x2="92188" y2="93359"/>
                            <a14:foregroundMark x1="95313" y1="92969" x2="94141" y2="53320"/>
                            <a14:foregroundMark x1="94141" y1="53320" x2="92969" y2="93750"/>
                            <a14:foregroundMark x1="92969" y1="93750" x2="93359" y2="94141"/>
                            <a14:foregroundMark x1="92188" y1="15430" x2="97656" y2="58984"/>
                            <a14:foregroundMark x1="97656" y1="58984" x2="93164" y2="17969"/>
                            <a14:foregroundMark x1="93164" y1="17969" x2="95703" y2="312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5362" y="3827334"/>
                <a:ext cx="1314554" cy="1314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E725E449-9F35-4EF1-921E-4A75C8FF2ABC}"/>
                </a:ext>
              </a:extLst>
            </p:cNvPr>
            <p:cNvGrpSpPr/>
            <p:nvPr/>
          </p:nvGrpSpPr>
          <p:grpSpPr>
            <a:xfrm>
              <a:off x="8104126" y="1593841"/>
              <a:ext cx="2172016" cy="1596855"/>
              <a:chOff x="8104126" y="1593841"/>
              <a:chExt cx="2172016" cy="1596855"/>
            </a:xfrm>
          </p:grpSpPr>
          <p:pic>
            <p:nvPicPr>
              <p:cNvPr id="2066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01C5434F-8C55-49A4-B514-02AFD3C6F8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6" y="159384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0" name="Picture 22" descr="https://www.iconexperience.com/_img/g_collection_png/standard/256x256/key2.png">
                <a:extLst>
                  <a:ext uri="{FF2B5EF4-FFF2-40B4-BE49-F238E27FC236}">
                    <a16:creationId xmlns:a16="http://schemas.microsoft.com/office/drawing/2014/main" id="{3F46E3DA-AC0F-4AD1-8399-7A02DE7BDF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37610" y="1850056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4B015EA4-6A83-4874-9C51-71F1BC8CA5EC}"/>
                </a:ext>
              </a:extLst>
            </p:cNvPr>
            <p:cNvGrpSpPr/>
            <p:nvPr/>
          </p:nvGrpSpPr>
          <p:grpSpPr>
            <a:xfrm>
              <a:off x="8104125" y="4411271"/>
              <a:ext cx="2201046" cy="1596855"/>
              <a:chOff x="8104125" y="4411271"/>
              <a:chExt cx="2201046" cy="1596855"/>
            </a:xfrm>
          </p:grpSpPr>
          <p:pic>
            <p:nvPicPr>
              <p:cNvPr id="18" name="Picture 18" descr="https://www.iconexperience.com/_img/g_collection_png/standard/512x512/server_network.png">
                <a:extLst>
                  <a:ext uri="{FF2B5EF4-FFF2-40B4-BE49-F238E27FC236}">
                    <a16:creationId xmlns:a16="http://schemas.microsoft.com/office/drawing/2014/main" id="{2581F778-E251-4A46-B731-E790E5FE11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4125" y="4411271"/>
                <a:ext cx="1596855" cy="1596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2" name="Picture 24" descr="https://www.iconexperience.com/_img/g_collection_png/standard/256x256/key.png">
                <a:extLst>
                  <a:ext uri="{FF2B5EF4-FFF2-40B4-BE49-F238E27FC236}">
                    <a16:creationId xmlns:a16="http://schemas.microsoft.com/office/drawing/2014/main" id="{088EAB8E-8DCB-41F3-B080-A74E46E4DB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66639" y="4762357"/>
                <a:ext cx="738532" cy="738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85DB8A14-784C-4959-BA5D-B8494FF0F049}"/>
                </a:ext>
              </a:extLst>
            </p:cNvPr>
            <p:cNvGrpSpPr/>
            <p:nvPr/>
          </p:nvGrpSpPr>
          <p:grpSpPr>
            <a:xfrm>
              <a:off x="4114585" y="2846519"/>
              <a:ext cx="1314554" cy="1961077"/>
              <a:chOff x="4300672" y="3327397"/>
              <a:chExt cx="1314554" cy="1961077"/>
            </a:xfrm>
          </p:grpSpPr>
          <p:pic>
            <p:nvPicPr>
              <p:cNvPr id="2068" name="Picture 20" descr="https://www.iconexperience.com/_img/g_collection_png/standard/256x256/keys.png">
                <a:extLst>
                  <a:ext uri="{FF2B5EF4-FFF2-40B4-BE49-F238E27FC236}">
                    <a16:creationId xmlns:a16="http://schemas.microsoft.com/office/drawing/2014/main" id="{7A21C46B-EB9C-474F-9116-AD16CEBCE9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6406" y="3789062"/>
                <a:ext cx="1103087" cy="11030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749EA42A-0EA3-4DCD-B557-2DF0E155FD43}"/>
                  </a:ext>
                </a:extLst>
              </p:cNvPr>
              <p:cNvSpPr/>
              <p:nvPr/>
            </p:nvSpPr>
            <p:spPr>
              <a:xfrm>
                <a:off x="4300672" y="4892149"/>
                <a:ext cx="1314554" cy="396325"/>
              </a:xfrm>
              <a:prstGeom prst="roundRect">
                <a:avLst/>
              </a:prstGeom>
              <a:solidFill>
                <a:srgbClr val="A7CD74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>
                    <a:solidFill>
                      <a:schemeClr val="accent6">
                        <a:lumMod val="50000"/>
                      </a:schemeClr>
                    </a:solidFill>
                  </a:rPr>
                  <a:t>Passwort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68AE14EE-DC09-41C0-A289-C87688DB754C}"/>
                  </a:ext>
                </a:extLst>
              </p:cNvPr>
              <p:cNvSpPr txBox="1"/>
              <p:nvPr/>
            </p:nvSpPr>
            <p:spPr>
              <a:xfrm>
                <a:off x="4555107" y="3327397"/>
                <a:ext cx="8889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b="1" dirty="0"/>
                  <a:t>(A, B)</a:t>
                </a:r>
              </a:p>
            </p:txBody>
          </p:sp>
        </p:grp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E77A326E-6045-4C7C-8F7A-B77524027D12}"/>
                </a:ext>
              </a:extLst>
            </p:cNvPr>
            <p:cNvCxnSpPr>
              <a:cxnSpLocks/>
              <a:stCxn id="2066" idx="1"/>
            </p:cNvCxnSpPr>
            <p:nvPr/>
          </p:nvCxnSpPr>
          <p:spPr>
            <a:xfrm flipH="1">
              <a:off x="5347189" y="2392269"/>
              <a:ext cx="2756937" cy="1260811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E7742571-A69D-4834-BB1F-BFE40FD2AAF8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5347189" y="4019492"/>
              <a:ext cx="2756936" cy="1190207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ABBF3630-AAF0-4635-AEC2-C0C17B290B9A}"/>
                </a:ext>
              </a:extLst>
            </p:cNvPr>
            <p:cNvSpPr txBox="1"/>
            <p:nvPr/>
          </p:nvSpPr>
          <p:spPr>
            <a:xfrm>
              <a:off x="6471245" y="4650366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/>
                <a:t>B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01487D65-C072-4CDB-9138-D4B4DD9D5C60}"/>
                </a:ext>
              </a:extLst>
            </p:cNvPr>
            <p:cNvSpPr txBox="1"/>
            <p:nvPr/>
          </p:nvSpPr>
          <p:spPr>
            <a:xfrm>
              <a:off x="6471245" y="2481384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/>
                <a:t>A</a:t>
              </a:r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54D53EED-FEF0-4C0B-A5D6-B568DFE74AEF}"/>
                </a:ext>
              </a:extLst>
            </p:cNvPr>
            <p:cNvCxnSpPr>
              <a:cxnSpLocks/>
              <a:stCxn id="2066" idx="2"/>
              <a:endCxn id="18" idx="0"/>
            </p:cNvCxnSpPr>
            <p:nvPr/>
          </p:nvCxnSpPr>
          <p:spPr>
            <a:xfrm flipH="1">
              <a:off x="8902553" y="3190696"/>
              <a:ext cx="1" cy="1220575"/>
            </a:xfrm>
            <a:prstGeom prst="straightConnector1">
              <a:avLst/>
            </a:prstGeom>
            <a:ln w="101600">
              <a:solidFill>
                <a:srgbClr val="2B72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74" name="Picture 26" descr="https://www.iconexperience.com/_img/g_collection_png/standard/256x256/passport.png">
              <a:extLst>
                <a:ext uri="{FF2B5EF4-FFF2-40B4-BE49-F238E27FC236}">
                  <a16:creationId xmlns:a16="http://schemas.microsoft.com/office/drawing/2014/main" id="{45A684B0-83E7-4D6F-8478-CA153EFCD5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2772" y="3387116"/>
              <a:ext cx="827734" cy="827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53" name="Gruppieren 2052">
              <a:extLst>
                <a:ext uri="{FF2B5EF4-FFF2-40B4-BE49-F238E27FC236}">
                  <a16:creationId xmlns:a16="http://schemas.microsoft.com/office/drawing/2014/main" id="{04F16E6D-1756-45FE-93F0-340D3B4CBBF2}"/>
                </a:ext>
              </a:extLst>
            </p:cNvPr>
            <p:cNvGrpSpPr/>
            <p:nvPr/>
          </p:nvGrpSpPr>
          <p:grpSpPr>
            <a:xfrm>
              <a:off x="9725448" y="3890155"/>
              <a:ext cx="420914" cy="411445"/>
              <a:chOff x="2975429" y="2177143"/>
              <a:chExt cx="420914" cy="411445"/>
            </a:xfrm>
          </p:grpSpPr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3F570F95-A295-49C5-8B52-524D4FE2E5DF}"/>
                  </a:ext>
                </a:extLst>
              </p:cNvPr>
              <p:cNvSpPr/>
              <p:nvPr/>
            </p:nvSpPr>
            <p:spPr>
              <a:xfrm>
                <a:off x="2975429" y="2177143"/>
                <a:ext cx="420914" cy="411445"/>
              </a:xfrm>
              <a:prstGeom prst="ellipse">
                <a:avLst/>
              </a:prstGeom>
              <a:solidFill>
                <a:srgbClr val="6AC018"/>
              </a:solidFill>
              <a:ln>
                <a:solidFill>
                  <a:srgbClr val="6AC0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aseline="-25000" dirty="0"/>
              </a:p>
            </p:txBody>
          </p:sp>
          <p:grpSp>
            <p:nvGrpSpPr>
              <p:cNvPr id="2051" name="Gruppieren 2050">
                <a:extLst>
                  <a:ext uri="{FF2B5EF4-FFF2-40B4-BE49-F238E27FC236}">
                    <a16:creationId xmlns:a16="http://schemas.microsoft.com/office/drawing/2014/main" id="{1BB13ECD-9D12-4D85-B691-C5982C624152}"/>
                  </a:ext>
                </a:extLst>
              </p:cNvPr>
              <p:cNvGrpSpPr/>
              <p:nvPr/>
            </p:nvGrpSpPr>
            <p:grpSpPr>
              <a:xfrm rot="12970512" flipH="1">
                <a:off x="3125567" y="2263555"/>
                <a:ext cx="120638" cy="214811"/>
                <a:chOff x="3663321" y="2076290"/>
                <a:chExt cx="375279" cy="357349"/>
              </a:xfrm>
            </p:grpSpPr>
            <p:sp>
              <p:nvSpPr>
                <p:cNvPr id="2048" name="Rechteck 2047">
                  <a:extLst>
                    <a:ext uri="{FF2B5EF4-FFF2-40B4-BE49-F238E27FC236}">
                      <a16:creationId xmlns:a16="http://schemas.microsoft.com/office/drawing/2014/main" id="{EF6DD1B3-A639-4CF3-9CAF-FE97B0AEFE3B}"/>
                    </a:ext>
                  </a:extLst>
                </p:cNvPr>
                <p:cNvSpPr/>
                <p:nvPr/>
              </p:nvSpPr>
              <p:spPr>
                <a:xfrm rot="10800000">
                  <a:off x="3663321" y="2076290"/>
                  <a:ext cx="373671" cy="76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49" name="Rechteck 2048">
                  <a:extLst>
                    <a:ext uri="{FF2B5EF4-FFF2-40B4-BE49-F238E27FC236}">
                      <a16:creationId xmlns:a16="http://schemas.microsoft.com/office/drawing/2014/main" id="{E751BA28-5DEB-4DE1-B8AA-F5C47EC8AA34}"/>
                    </a:ext>
                  </a:extLst>
                </p:cNvPr>
                <p:cNvSpPr/>
                <p:nvPr/>
              </p:nvSpPr>
              <p:spPr>
                <a:xfrm rot="10800000">
                  <a:off x="3896378" y="2076451"/>
                  <a:ext cx="142222" cy="357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21187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7C6FBFB-04CA-40A0-9036-D12DEAC2A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BB7-E2B5-4873-9F23-4433FF9FF057}" type="datetime1">
              <a:rPr lang="de-DE" smtClean="0"/>
              <a:t>03.01.2018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4D36B4-2CBC-4841-90F7-367FF1A61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Strauß &amp; Lukas Justen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0BE6C9-9455-4A5D-986B-50AAA7714E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B0EFA8-D4E6-438F-A5A4-BE862A6AB6E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60E3450-7DA2-464D-9236-F635CC85B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Hintergrund – 2PAKE &amp; 2PASS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7104732A-84E9-4A21-9275-D7D7B88C45C3}"/>
              </a:ext>
            </a:extLst>
          </p:cNvPr>
          <p:cNvGrpSpPr/>
          <p:nvPr/>
        </p:nvGrpSpPr>
        <p:grpSpPr>
          <a:xfrm>
            <a:off x="1901080" y="1958040"/>
            <a:ext cx="3327906" cy="3789571"/>
            <a:chOff x="2092678" y="1765046"/>
            <a:chExt cx="3327906" cy="3789571"/>
          </a:xfrm>
        </p:grpSpPr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0A9D3625-30AC-4022-8545-705CE4EFA2FD}"/>
                </a:ext>
              </a:extLst>
            </p:cNvPr>
            <p:cNvSpPr txBox="1"/>
            <p:nvPr/>
          </p:nvSpPr>
          <p:spPr>
            <a:xfrm>
              <a:off x="2410955" y="5092952"/>
              <a:ext cx="26913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/>
                <a:t>Man in </a:t>
              </a:r>
              <a:r>
                <a:rPr lang="de-DE" sz="2400" dirty="0" err="1"/>
                <a:t>the</a:t>
              </a:r>
              <a:r>
                <a:rPr lang="de-DE" sz="2400" dirty="0"/>
                <a:t> Middle</a:t>
              </a:r>
            </a:p>
          </p:txBody>
        </p:sp>
        <p:pic>
          <p:nvPicPr>
            <p:cNvPr id="3076" name="Picture 4" descr="https://www.iconexperience.com/_img/g_collection_png/standard/512x512/criminal.png">
              <a:extLst>
                <a:ext uri="{FF2B5EF4-FFF2-40B4-BE49-F238E27FC236}">
                  <a16:creationId xmlns:a16="http://schemas.microsoft.com/office/drawing/2014/main" id="{66DD24C7-B08A-4170-87C0-CE6BF0B425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2678" y="1765046"/>
              <a:ext cx="3327906" cy="3327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028CFC6-C015-469D-B9AF-5DA9CC59B760}"/>
              </a:ext>
            </a:extLst>
          </p:cNvPr>
          <p:cNvGrpSpPr/>
          <p:nvPr/>
        </p:nvGrpSpPr>
        <p:grpSpPr>
          <a:xfrm>
            <a:off x="6806251" y="2054184"/>
            <a:ext cx="3327906" cy="3693427"/>
            <a:chOff x="6997849" y="1803871"/>
            <a:chExt cx="3327906" cy="3693427"/>
          </a:xfrm>
        </p:grpSpPr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32165220-97BA-439A-8576-C72DF06413F2}"/>
                </a:ext>
              </a:extLst>
            </p:cNvPr>
            <p:cNvSpPr txBox="1"/>
            <p:nvPr/>
          </p:nvSpPr>
          <p:spPr>
            <a:xfrm>
              <a:off x="7731741" y="5035633"/>
              <a:ext cx="1962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 err="1"/>
                <a:t>Brutforce</a:t>
              </a:r>
              <a:endParaRPr lang="de-DE" sz="2400" dirty="0"/>
            </a:p>
          </p:txBody>
        </p:sp>
        <p:pic>
          <p:nvPicPr>
            <p:cNvPr id="3074" name="Picture 2" descr="https://www.iconexperience.com/_img/g_collection_png/standard/512x512/hammer.png">
              <a:extLst>
                <a:ext uri="{FF2B5EF4-FFF2-40B4-BE49-F238E27FC236}">
                  <a16:creationId xmlns:a16="http://schemas.microsoft.com/office/drawing/2014/main" id="{46DCB433-5E9C-45FA-A8C4-0993A92C5F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7849" y="1803871"/>
              <a:ext cx="3327906" cy="3327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Verbotsymbol 19">
            <a:extLst>
              <a:ext uri="{FF2B5EF4-FFF2-40B4-BE49-F238E27FC236}">
                <a16:creationId xmlns:a16="http://schemas.microsoft.com/office/drawing/2014/main" id="{FCD0C909-6916-424D-AF31-EBC8AD82593B}"/>
              </a:ext>
            </a:extLst>
          </p:cNvPr>
          <p:cNvSpPr/>
          <p:nvPr/>
        </p:nvSpPr>
        <p:spPr>
          <a:xfrm>
            <a:off x="1861012" y="1813873"/>
            <a:ext cx="3408039" cy="3504619"/>
          </a:xfrm>
          <a:prstGeom prst="noSmoking">
            <a:avLst>
              <a:gd name="adj" fmla="val 1186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4" name="Verbotsymbol 23">
            <a:extLst>
              <a:ext uri="{FF2B5EF4-FFF2-40B4-BE49-F238E27FC236}">
                <a16:creationId xmlns:a16="http://schemas.microsoft.com/office/drawing/2014/main" id="{25ECA0D8-88E5-4857-A729-D1789D544403}"/>
              </a:ext>
            </a:extLst>
          </p:cNvPr>
          <p:cNvSpPr/>
          <p:nvPr/>
        </p:nvSpPr>
        <p:spPr>
          <a:xfrm>
            <a:off x="6827749" y="1813873"/>
            <a:ext cx="3408039" cy="3504619"/>
          </a:xfrm>
          <a:prstGeom prst="noSmoking">
            <a:avLst>
              <a:gd name="adj" fmla="val 1186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78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 Bingen.potx" id="{E8326C93-7F97-4C67-941C-86C51411C75E}" vid="{E92A312F-F3BE-45F0-9974-3A8435C946D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2761</Words>
  <Application>Microsoft Office PowerPoint</Application>
  <PresentationFormat>Breitbild</PresentationFormat>
  <Paragraphs>699</Paragraphs>
  <Slides>43</Slides>
  <Notes>28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43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Colonna MT</vt:lpstr>
      <vt:lpstr>Wingdings</vt:lpstr>
      <vt:lpstr>Office</vt:lpstr>
      <vt:lpstr>2BPR</vt:lpstr>
      <vt:lpstr>Gliederung</vt:lpstr>
      <vt:lpstr>Hintergrund - Multiusersystem</vt:lpstr>
      <vt:lpstr>Hintergrund</vt:lpstr>
      <vt:lpstr>Hintergrund</vt:lpstr>
      <vt:lpstr>Hintergrund</vt:lpstr>
      <vt:lpstr>Hintergrund – 2PAKE &amp; 2PASS</vt:lpstr>
      <vt:lpstr>Hintergrund – 2PAKE &amp; 2PASS</vt:lpstr>
      <vt:lpstr>Hintergrund – 2PAKE &amp; 2PASS</vt:lpstr>
      <vt:lpstr>Gliederung</vt:lpstr>
      <vt:lpstr>Motivation</vt:lpstr>
      <vt:lpstr>Motivation</vt:lpstr>
      <vt:lpstr>Gliederung</vt:lpstr>
      <vt:lpstr>Commitment</vt:lpstr>
      <vt:lpstr>Commitment</vt:lpstr>
      <vt:lpstr>Pedersen Commitment</vt:lpstr>
      <vt:lpstr>Zero Knowledge Proof</vt:lpstr>
      <vt:lpstr>Zero Knowledge Proof</vt:lpstr>
      <vt:lpstr>Zero Knowledge Proof of Knowledge</vt:lpstr>
      <vt:lpstr>Passwörter</vt:lpstr>
      <vt:lpstr>Passwörter</vt:lpstr>
      <vt:lpstr>Gliederung</vt:lpstr>
      <vt:lpstr>2BPR – Sicherheitsmodell</vt:lpstr>
      <vt:lpstr>2BPR – Sicherheitsmodell</vt:lpstr>
      <vt:lpstr>2BPR – Sicherheitsmodell</vt:lpstr>
      <vt:lpstr>2BPR – Sicherheitsmodell</vt:lpstr>
      <vt:lpstr>2BPR – Phasen </vt:lpstr>
      <vt:lpstr>2BPR – Client Vorbereitung</vt:lpstr>
      <vt:lpstr>2BPR – Client Vorbereitung</vt:lpstr>
      <vt:lpstr>2BPR – Passwort Registrierung</vt:lpstr>
      <vt:lpstr>2BPR – Passwort Registrierung</vt:lpstr>
      <vt:lpstr>2BPR – Passwort Registrierung</vt:lpstr>
      <vt:lpstr>2BPR – Share Verifikation</vt:lpstr>
      <vt:lpstr>2BPR – Share Verifikation</vt:lpstr>
      <vt:lpstr>Gliederung</vt:lpstr>
      <vt:lpstr>Sicherheitsanalyse</vt:lpstr>
      <vt:lpstr>Gliederung</vt:lpstr>
      <vt:lpstr>Fazit – Performance</vt:lpstr>
      <vt:lpstr>Fazit – Anwendung 2PAKE/2PASS</vt:lpstr>
      <vt:lpstr>Fazit</vt:lpstr>
      <vt:lpstr>Bildquellen</vt:lpstr>
      <vt:lpstr>Bildquellen</vt:lpstr>
      <vt:lpstr>Internetquellen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2BPR</dc:title>
  <dc:creator>Lukas Justen</dc:creator>
  <cp:lastModifiedBy>Lukas Justen</cp:lastModifiedBy>
  <cp:revision>123</cp:revision>
  <dcterms:created xsi:type="dcterms:W3CDTF">2017-11-23T13:14:04Z</dcterms:created>
  <dcterms:modified xsi:type="dcterms:W3CDTF">2018-01-03T14:03:34Z</dcterms:modified>
</cp:coreProperties>
</file>