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63" r:id="rId4"/>
    <p:sldId id="260" r:id="rId5"/>
    <p:sldId id="264" r:id="rId6"/>
    <p:sldId id="261" r:id="rId7"/>
    <p:sldId id="265" r:id="rId8"/>
    <p:sldId id="262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35B-3ADE-43D0-8B00-9A8E77DAA718}" type="datetimeFigureOut">
              <a:rPr lang="de-AT" smtClean="0"/>
              <a:t>14.11.2022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2A19-A25E-4748-8617-D3D9A4E6C5A4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60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35B-3ADE-43D0-8B00-9A8E77DAA718}" type="datetimeFigureOut">
              <a:rPr lang="de-AT" smtClean="0"/>
              <a:t>14.11.2022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2A19-A25E-4748-8617-D3D9A4E6C5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353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35B-3ADE-43D0-8B00-9A8E77DAA718}" type="datetimeFigureOut">
              <a:rPr lang="de-AT" smtClean="0"/>
              <a:t>14.11.2022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2A19-A25E-4748-8617-D3D9A4E6C5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433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35B-3ADE-43D0-8B00-9A8E77DAA718}" type="datetimeFigureOut">
              <a:rPr lang="de-AT" smtClean="0"/>
              <a:t>14.11.2022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2A19-A25E-4748-8617-D3D9A4E6C5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490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35B-3ADE-43D0-8B00-9A8E77DAA718}" type="datetimeFigureOut">
              <a:rPr lang="de-AT" smtClean="0"/>
              <a:t>14.11.2022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2A19-A25E-4748-8617-D3D9A4E6C5A4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80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35B-3ADE-43D0-8B00-9A8E77DAA718}" type="datetimeFigureOut">
              <a:rPr lang="de-AT" smtClean="0"/>
              <a:t>14.11.2022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2A19-A25E-4748-8617-D3D9A4E6C5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235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35B-3ADE-43D0-8B00-9A8E77DAA718}" type="datetimeFigureOut">
              <a:rPr lang="de-AT" smtClean="0"/>
              <a:t>14.11.2022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2A19-A25E-4748-8617-D3D9A4E6C5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538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35B-3ADE-43D0-8B00-9A8E77DAA718}" type="datetimeFigureOut">
              <a:rPr lang="de-AT" smtClean="0"/>
              <a:t>14.11.2022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2A19-A25E-4748-8617-D3D9A4E6C5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597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35B-3ADE-43D0-8B00-9A8E77DAA718}" type="datetimeFigureOut">
              <a:rPr lang="de-AT" smtClean="0"/>
              <a:t>14.11.2022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2A19-A25E-4748-8617-D3D9A4E6C5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558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405335B-3ADE-43D0-8B00-9A8E77DAA718}" type="datetimeFigureOut">
              <a:rPr lang="de-AT" smtClean="0"/>
              <a:t>14.11.2022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562A19-A25E-4748-8617-D3D9A4E6C5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888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35B-3ADE-43D0-8B00-9A8E77DAA718}" type="datetimeFigureOut">
              <a:rPr lang="de-AT" smtClean="0"/>
              <a:t>14.11.2022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2A19-A25E-4748-8617-D3D9A4E6C5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604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405335B-3ADE-43D0-8B00-9A8E77DAA718}" type="datetimeFigureOut">
              <a:rPr lang="de-AT" smtClean="0"/>
              <a:t>14.11.2022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562A19-A25E-4748-8617-D3D9A4E6C5A4}" type="slidenum">
              <a:rPr lang="de-AT" smtClean="0"/>
              <a:t>‹Nr.›</a:t>
            </a:fld>
            <a:endParaRPr lang="de-A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71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stantinLukaschenko/genetic-algorithm-kotl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20505-CB1E-6AFA-937E-AAC7099EF9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Distributing</a:t>
            </a:r>
            <a:br>
              <a:rPr lang="de-AT" dirty="0"/>
            </a:br>
            <a:r>
              <a:rPr lang="de-AT" dirty="0"/>
              <a:t>Workloads on </a:t>
            </a:r>
            <a:r>
              <a:rPr lang="de-AT" dirty="0" err="1"/>
              <a:t>computing</a:t>
            </a:r>
            <a:r>
              <a:rPr lang="de-AT" dirty="0"/>
              <a:t> </a:t>
            </a:r>
            <a:r>
              <a:rPr lang="de-AT" dirty="0" err="1"/>
              <a:t>nodes</a:t>
            </a:r>
            <a:r>
              <a:rPr lang="de-AT" dirty="0"/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0D5E72-69FC-FBF7-47AE-03A50B44CA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Lukas Kaufmann</a:t>
            </a:r>
          </a:p>
        </p:txBody>
      </p:sp>
    </p:spTree>
    <p:extLst>
      <p:ext uri="{BB962C8B-B14F-4D97-AF65-F5344CB8AC3E}">
        <p14:creationId xmlns:p14="http://schemas.microsoft.com/office/powerpoint/2010/main" val="15173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AFD637-54FC-6AA0-1D1B-564E2E6D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A7E093-F009-C6FD-7A84-6F0611DFD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4612"/>
            <a:ext cx="10058400" cy="4023360"/>
          </a:xfrm>
        </p:spPr>
        <p:txBody>
          <a:bodyPr/>
          <a:lstStyle/>
          <a:p>
            <a:r>
              <a:rPr lang="de-AT" dirty="0" err="1"/>
              <a:t>Distributing</a:t>
            </a:r>
            <a:r>
              <a:rPr lang="de-AT" dirty="0"/>
              <a:t> </a:t>
            </a:r>
            <a:r>
              <a:rPr lang="de-AT" dirty="0" err="1"/>
              <a:t>some</a:t>
            </a:r>
            <a:r>
              <a:rPr lang="de-AT" dirty="0"/>
              <a:t> </a:t>
            </a:r>
            <a:r>
              <a:rPr lang="de-AT" dirty="0" err="1"/>
              <a:t>set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Workloads </a:t>
            </a:r>
            <a:r>
              <a:rPr lang="de-AT" dirty="0" err="1"/>
              <a:t>among</a:t>
            </a:r>
            <a:r>
              <a:rPr lang="de-AT" dirty="0"/>
              <a:t> </a:t>
            </a:r>
            <a:r>
              <a:rPr lang="de-AT" dirty="0" err="1"/>
              <a:t>many</a:t>
            </a:r>
            <a:r>
              <a:rPr lang="de-AT" dirty="0"/>
              <a:t> </a:t>
            </a:r>
            <a:r>
              <a:rPr lang="de-AT" dirty="0" err="1"/>
              <a:t>computational</a:t>
            </a:r>
            <a:r>
              <a:rPr lang="de-AT" dirty="0"/>
              <a:t> </a:t>
            </a:r>
            <a:r>
              <a:rPr lang="de-AT" dirty="0" err="1"/>
              <a:t>nodes</a:t>
            </a:r>
            <a:endParaRPr lang="de-AT" dirty="0"/>
          </a:p>
          <a:p>
            <a:r>
              <a:rPr lang="de-AT" dirty="0" err="1"/>
              <a:t>Meant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simulate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distribution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tasks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different </a:t>
            </a:r>
            <a:r>
              <a:rPr lang="de-AT" dirty="0" err="1"/>
              <a:t>machines</a:t>
            </a:r>
            <a:r>
              <a:rPr lang="de-AT" dirty="0"/>
              <a:t> in a </a:t>
            </a:r>
            <a:r>
              <a:rPr lang="de-AT" dirty="0" err="1"/>
              <a:t>cloud</a:t>
            </a:r>
            <a:r>
              <a:rPr lang="de-AT" dirty="0"/>
              <a:t> </a:t>
            </a:r>
            <a:r>
              <a:rPr lang="de-AT" dirty="0" err="1"/>
              <a:t>environment</a:t>
            </a:r>
            <a:endParaRPr lang="de-AT" dirty="0"/>
          </a:p>
          <a:p>
            <a:endParaRPr lang="de-AT" dirty="0"/>
          </a:p>
          <a:p>
            <a:r>
              <a:rPr lang="de-AT" dirty="0"/>
              <a:t>Not </a:t>
            </a:r>
            <a:r>
              <a:rPr lang="de-AT" dirty="0" err="1"/>
              <a:t>meant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optimize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shortest</a:t>
            </a:r>
            <a:r>
              <a:rPr lang="de-AT" dirty="0"/>
              <a:t> time but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minimum</a:t>
            </a:r>
            <a:r>
              <a:rPr lang="de-AT" dirty="0"/>
              <a:t> </a:t>
            </a:r>
            <a:r>
              <a:rPr lang="de-AT" dirty="0" err="1"/>
              <a:t>resources</a:t>
            </a:r>
            <a:r>
              <a:rPr lang="de-AT" dirty="0"/>
              <a:t> </a:t>
            </a:r>
            <a:r>
              <a:rPr lang="de-AT" dirty="0" err="1"/>
              <a:t>required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Two</a:t>
            </a:r>
            <a:r>
              <a:rPr lang="de-AT" dirty="0"/>
              <a:t> </a:t>
            </a:r>
            <a:r>
              <a:rPr lang="de-AT" dirty="0" err="1"/>
              <a:t>classes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jobs</a:t>
            </a:r>
            <a:r>
              <a:rPr lang="de-AT" dirty="0"/>
              <a:t> </a:t>
            </a:r>
            <a:r>
              <a:rPr lang="de-AT" dirty="0" err="1"/>
              <a:t>available</a:t>
            </a: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3593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7F317-49D4-5AD4-7A7E-0268D5D7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Jobs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A4118F-9620-30E5-04D9-0AD0FB43B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err="1"/>
              <a:t>Some</a:t>
            </a:r>
            <a:r>
              <a:rPr lang="de-AT" dirty="0"/>
              <a:t> </a:t>
            </a:r>
            <a:r>
              <a:rPr lang="de-AT" dirty="0" err="1"/>
              <a:t>characteristics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known</a:t>
            </a:r>
            <a:r>
              <a:rPr lang="de-AT" dirty="0"/>
              <a:t>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required</a:t>
            </a:r>
            <a:r>
              <a:rPr lang="de-AT" dirty="0"/>
              <a:t> </a:t>
            </a:r>
            <a:r>
              <a:rPr lang="de-AT" dirty="0" err="1"/>
              <a:t>resources</a:t>
            </a:r>
            <a:endParaRPr lang="de-A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Can </a:t>
            </a:r>
            <a:r>
              <a:rPr lang="de-AT" dirty="0" err="1"/>
              <a:t>come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previously</a:t>
            </a:r>
            <a:r>
              <a:rPr lang="de-AT" dirty="0"/>
              <a:t> </a:t>
            </a:r>
            <a:r>
              <a:rPr lang="de-AT" dirty="0" err="1"/>
              <a:t>running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jobs</a:t>
            </a:r>
            <a:r>
              <a:rPr lang="de-AT" dirty="0"/>
              <a:t> (and </a:t>
            </a:r>
            <a:r>
              <a:rPr lang="de-AT" dirty="0" err="1"/>
              <a:t>now</a:t>
            </a:r>
            <a:r>
              <a:rPr lang="de-AT" dirty="0"/>
              <a:t> </a:t>
            </a:r>
            <a:r>
              <a:rPr lang="de-AT" dirty="0" err="1"/>
              <a:t>redistributing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jobs</a:t>
            </a:r>
            <a:r>
              <a:rPr lang="de-AT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Static code </a:t>
            </a:r>
            <a:r>
              <a:rPr lang="de-AT" dirty="0" err="1"/>
              <a:t>analysis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 </a:t>
            </a:r>
            <a:r>
              <a:rPr lang="de-AT" dirty="0" err="1"/>
              <a:t>cpu</a:t>
            </a:r>
            <a:r>
              <a:rPr lang="de-AT" dirty="0"/>
              <a:t>-/</a:t>
            </a:r>
            <a:r>
              <a:rPr lang="de-AT" dirty="0" err="1"/>
              <a:t>storage</a:t>
            </a:r>
            <a:r>
              <a:rPr lang="de-AT" dirty="0"/>
              <a:t>-/</a:t>
            </a:r>
            <a:r>
              <a:rPr lang="de-AT" dirty="0" err="1"/>
              <a:t>io</a:t>
            </a:r>
            <a:r>
              <a:rPr lang="de-AT" dirty="0"/>
              <a:t>-heavy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 Regular and </a:t>
            </a:r>
            <a:r>
              <a:rPr lang="de-AT" dirty="0" err="1"/>
              <a:t>irregular</a:t>
            </a:r>
            <a:r>
              <a:rPr lang="de-AT" dirty="0"/>
              <a:t> </a:t>
            </a:r>
            <a:r>
              <a:rPr lang="de-AT" dirty="0" err="1"/>
              <a:t>triggers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 Average </a:t>
            </a:r>
            <a:r>
              <a:rPr lang="de-AT" dirty="0" err="1"/>
              <a:t>utilization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resources</a:t>
            </a:r>
            <a:r>
              <a:rPr lang="de-AT" dirty="0"/>
              <a:t> and maximum </a:t>
            </a:r>
            <a:r>
              <a:rPr lang="de-AT" dirty="0" err="1"/>
              <a:t>utilization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known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 </a:t>
            </a:r>
            <a:r>
              <a:rPr lang="de-AT" dirty="0" err="1"/>
              <a:t>modeled</a:t>
            </a:r>
            <a:r>
              <a:rPr lang="de-AT" dirty="0"/>
              <a:t> </a:t>
            </a:r>
            <a:r>
              <a:rPr lang="de-AT" dirty="0" err="1"/>
              <a:t>without</a:t>
            </a:r>
            <a:r>
              <a:rPr lang="de-AT" dirty="0"/>
              <a:t> </a:t>
            </a:r>
            <a:r>
              <a:rPr lang="de-AT" dirty="0" err="1"/>
              <a:t>units</a:t>
            </a:r>
            <a:r>
              <a:rPr lang="de-AT" dirty="0"/>
              <a:t> </a:t>
            </a:r>
            <a:r>
              <a:rPr lang="de-AT" dirty="0" err="1"/>
              <a:t>because</a:t>
            </a:r>
            <a:r>
              <a:rPr lang="de-AT" dirty="0"/>
              <a:t> </a:t>
            </a:r>
            <a:r>
              <a:rPr lang="de-AT" dirty="0" err="1"/>
              <a:t>couldn‘t</a:t>
            </a:r>
            <a:r>
              <a:rPr lang="de-AT" dirty="0"/>
              <a:t> find </a:t>
            </a:r>
            <a:r>
              <a:rPr lang="de-AT" dirty="0" err="1"/>
              <a:t>appropriate</a:t>
            </a:r>
            <a:r>
              <a:rPr lang="de-AT" dirty="0"/>
              <a:t> </a:t>
            </a:r>
            <a:r>
              <a:rPr lang="de-AT" dirty="0" err="1"/>
              <a:t>dataset</a:t>
            </a: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60039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25F90B-3C28-F6BD-2D97-68D402AD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Genome Encoding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2F2BB3-D6EC-CBEA-34FB-1DBA1D372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64BCAE8-5D03-04E5-7C9A-F493F5BA24EC}"/>
              </a:ext>
            </a:extLst>
          </p:cNvPr>
          <p:cNvSpPr txBox="1"/>
          <p:nvPr/>
        </p:nvSpPr>
        <p:spPr>
          <a:xfrm>
            <a:off x="1358283" y="398607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0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7EA772B-58F3-8E96-25F9-F95B78BD3BB9}"/>
              </a:ext>
            </a:extLst>
          </p:cNvPr>
          <p:cNvSpPr txBox="1"/>
          <p:nvPr/>
        </p:nvSpPr>
        <p:spPr>
          <a:xfrm>
            <a:off x="1686757" y="398607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B754E22-74B3-B73B-48C0-F4ADE01B783F}"/>
              </a:ext>
            </a:extLst>
          </p:cNvPr>
          <p:cNvSpPr txBox="1"/>
          <p:nvPr/>
        </p:nvSpPr>
        <p:spPr>
          <a:xfrm>
            <a:off x="2015231" y="398607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0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E04A741-B15D-3BDD-767E-B807FE2822D9}"/>
              </a:ext>
            </a:extLst>
          </p:cNvPr>
          <p:cNvSpPr txBox="1"/>
          <p:nvPr/>
        </p:nvSpPr>
        <p:spPr>
          <a:xfrm>
            <a:off x="2343705" y="398607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5DBA059-52AA-AD67-278A-AB08D5214C6B}"/>
              </a:ext>
            </a:extLst>
          </p:cNvPr>
          <p:cNvSpPr txBox="1"/>
          <p:nvPr/>
        </p:nvSpPr>
        <p:spPr>
          <a:xfrm>
            <a:off x="3000653" y="398607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0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702B508-1894-D73A-71DB-FC2341B993E1}"/>
              </a:ext>
            </a:extLst>
          </p:cNvPr>
          <p:cNvSpPr txBox="1"/>
          <p:nvPr/>
        </p:nvSpPr>
        <p:spPr>
          <a:xfrm>
            <a:off x="2672179" y="398607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8B01F48-97C7-D198-60A6-E9F345052D75}"/>
              </a:ext>
            </a:extLst>
          </p:cNvPr>
          <p:cNvSpPr txBox="1"/>
          <p:nvPr/>
        </p:nvSpPr>
        <p:spPr>
          <a:xfrm>
            <a:off x="3329127" y="398607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0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429DF43-A91B-3405-CDCA-DB66DDC1278F}"/>
              </a:ext>
            </a:extLst>
          </p:cNvPr>
          <p:cNvSpPr txBox="1"/>
          <p:nvPr/>
        </p:nvSpPr>
        <p:spPr>
          <a:xfrm>
            <a:off x="3657601" y="398795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0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B609B68-16D2-1443-F626-5A4E8C70F87A}"/>
              </a:ext>
            </a:extLst>
          </p:cNvPr>
          <p:cNvSpPr txBox="1"/>
          <p:nvPr/>
        </p:nvSpPr>
        <p:spPr>
          <a:xfrm>
            <a:off x="3986075" y="398607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0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6996D22-A3A1-75D1-546B-2A042A07CDDD}"/>
              </a:ext>
            </a:extLst>
          </p:cNvPr>
          <p:cNvSpPr txBox="1"/>
          <p:nvPr/>
        </p:nvSpPr>
        <p:spPr>
          <a:xfrm>
            <a:off x="4314549" y="398607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1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FDC729D-027C-D1BD-C0A2-B63D0310E2BD}"/>
              </a:ext>
            </a:extLst>
          </p:cNvPr>
          <p:cNvSpPr txBox="1"/>
          <p:nvPr/>
        </p:nvSpPr>
        <p:spPr>
          <a:xfrm>
            <a:off x="4643023" y="398607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0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1E0FE5F-4039-0FE4-E5D0-9FE64FC224A2}"/>
              </a:ext>
            </a:extLst>
          </p:cNvPr>
          <p:cNvSpPr txBox="1"/>
          <p:nvPr/>
        </p:nvSpPr>
        <p:spPr>
          <a:xfrm>
            <a:off x="4971497" y="398607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1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532B347-0F01-A7D9-5D6F-7257C6F62E94}"/>
              </a:ext>
            </a:extLst>
          </p:cNvPr>
          <p:cNvSpPr txBox="1"/>
          <p:nvPr/>
        </p:nvSpPr>
        <p:spPr>
          <a:xfrm>
            <a:off x="5628445" y="398607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DD7FDF0-8541-0F18-5BDE-28887FF2EB7A}"/>
              </a:ext>
            </a:extLst>
          </p:cNvPr>
          <p:cNvSpPr txBox="1"/>
          <p:nvPr/>
        </p:nvSpPr>
        <p:spPr>
          <a:xfrm>
            <a:off x="5299971" y="398607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1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07E3BEF-DFD6-70DE-6E38-CCD8C66B501C}"/>
              </a:ext>
            </a:extLst>
          </p:cNvPr>
          <p:cNvSpPr txBox="1"/>
          <p:nvPr/>
        </p:nvSpPr>
        <p:spPr>
          <a:xfrm>
            <a:off x="5956919" y="398607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71070D6-DD26-3C85-4BCA-FD59873F52A0}"/>
              </a:ext>
            </a:extLst>
          </p:cNvPr>
          <p:cNvSpPr txBox="1"/>
          <p:nvPr/>
        </p:nvSpPr>
        <p:spPr>
          <a:xfrm>
            <a:off x="6285393" y="398795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0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D264DAE-764C-BEEE-E6E3-DD74BD7F953E}"/>
              </a:ext>
            </a:extLst>
          </p:cNvPr>
          <p:cNvSpPr txBox="1"/>
          <p:nvPr/>
        </p:nvSpPr>
        <p:spPr>
          <a:xfrm>
            <a:off x="6613866" y="3986074"/>
            <a:ext cx="113633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AT" dirty="0"/>
              <a:t>….</a:t>
            </a:r>
          </a:p>
        </p:txBody>
      </p:sp>
      <p:sp>
        <p:nvSpPr>
          <p:cNvPr id="23" name="Geschweifte Klammer rechts 22">
            <a:extLst>
              <a:ext uri="{FF2B5EF4-FFF2-40B4-BE49-F238E27FC236}">
                <a16:creationId xmlns:a16="http://schemas.microsoft.com/office/drawing/2014/main" id="{5835A604-B96A-3FBF-0F73-8DD6034EFD64}"/>
              </a:ext>
            </a:extLst>
          </p:cNvPr>
          <p:cNvSpPr/>
          <p:nvPr/>
        </p:nvSpPr>
        <p:spPr>
          <a:xfrm rot="16200000">
            <a:off x="3395711" y="643627"/>
            <a:ext cx="1180729" cy="52555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C9E6CF2-502D-1E62-97A6-BD387AA23483}"/>
              </a:ext>
            </a:extLst>
          </p:cNvPr>
          <p:cNvSpPr txBox="1"/>
          <p:nvPr/>
        </p:nvSpPr>
        <p:spPr>
          <a:xfrm>
            <a:off x="3231472" y="2317072"/>
            <a:ext cx="472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Repeats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workloads</a:t>
            </a:r>
            <a:endParaRPr lang="de-AT" dirty="0"/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F630D62D-81C1-B11E-B2C3-CA3F8E1FEE2E}"/>
              </a:ext>
            </a:extLst>
          </p:cNvPr>
          <p:cNvSpPr/>
          <p:nvPr/>
        </p:nvSpPr>
        <p:spPr>
          <a:xfrm rot="5400000">
            <a:off x="2614649" y="3165065"/>
            <a:ext cx="772007" cy="32847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737BECA-5DB4-5CDE-FA91-C15DF85A518F}"/>
              </a:ext>
            </a:extLst>
          </p:cNvPr>
          <p:cNvSpPr txBox="1"/>
          <p:nvPr/>
        </p:nvSpPr>
        <p:spPr>
          <a:xfrm>
            <a:off x="2015231" y="5257582"/>
            <a:ext cx="197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encodes</a:t>
            </a:r>
            <a:r>
              <a:rPr lang="de-AT" dirty="0"/>
              <a:t> </a:t>
            </a:r>
            <a:r>
              <a:rPr lang="de-AT" dirty="0" err="1"/>
              <a:t>task</a:t>
            </a:r>
            <a:r>
              <a:rPr lang="de-AT" dirty="0"/>
              <a:t> </a:t>
            </a:r>
            <a:r>
              <a:rPr lang="de-AT" dirty="0" err="1"/>
              <a:t>id</a:t>
            </a:r>
            <a:endParaRPr lang="de-AT" dirty="0"/>
          </a:p>
        </p:txBody>
      </p:sp>
      <p:sp>
        <p:nvSpPr>
          <p:cNvPr id="27" name="Geschweifte Klammer rechts 26">
            <a:extLst>
              <a:ext uri="{FF2B5EF4-FFF2-40B4-BE49-F238E27FC236}">
                <a16:creationId xmlns:a16="http://schemas.microsoft.com/office/drawing/2014/main" id="{89A27738-D4A5-27E8-C147-7F3B6415D4AB}"/>
              </a:ext>
            </a:extLst>
          </p:cNvPr>
          <p:cNvSpPr/>
          <p:nvPr/>
        </p:nvSpPr>
        <p:spPr>
          <a:xfrm rot="5400000">
            <a:off x="5284887" y="3864461"/>
            <a:ext cx="713744" cy="19442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FD84344-2CEE-F12D-6B67-5004B9103EE2}"/>
              </a:ext>
            </a:extLst>
          </p:cNvPr>
          <p:cNvSpPr txBox="1"/>
          <p:nvPr/>
        </p:nvSpPr>
        <p:spPr>
          <a:xfrm>
            <a:off x="4771751" y="5288985"/>
            <a:ext cx="217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encodes</a:t>
            </a:r>
            <a:r>
              <a:rPr lang="de-AT" dirty="0"/>
              <a:t> </a:t>
            </a:r>
            <a:r>
              <a:rPr lang="de-AT" dirty="0" err="1"/>
              <a:t>node</a:t>
            </a:r>
            <a:r>
              <a:rPr lang="de-AT" dirty="0"/>
              <a:t> </a:t>
            </a:r>
            <a:r>
              <a:rPr lang="de-AT" dirty="0" err="1"/>
              <a:t>id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70372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01E1D-238C-AE52-7458-6E8380AFA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Implementations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F931A6-79D3-DA9E-FFA4-6F82D7D98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 Regular </a:t>
            </a:r>
            <a:r>
              <a:rPr lang="de-AT" dirty="0" err="1"/>
              <a:t>two</a:t>
            </a:r>
            <a:r>
              <a:rPr lang="de-AT" dirty="0"/>
              <a:t> </a:t>
            </a:r>
            <a:r>
              <a:rPr lang="de-AT" dirty="0" err="1"/>
              <a:t>point</a:t>
            </a:r>
            <a:r>
              <a:rPr lang="de-AT" dirty="0"/>
              <a:t> </a:t>
            </a:r>
            <a:r>
              <a:rPr lang="de-AT" dirty="0" err="1"/>
              <a:t>crossover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 </a:t>
            </a:r>
            <a:r>
              <a:rPr lang="de-AT" dirty="0" err="1"/>
              <a:t>random</a:t>
            </a:r>
            <a:r>
              <a:rPr lang="de-AT" dirty="0"/>
              <a:t> </a:t>
            </a:r>
            <a:r>
              <a:rPr lang="de-AT" dirty="0" err="1"/>
              <a:t>bitflips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 </a:t>
            </a:r>
            <a:r>
              <a:rPr lang="de-AT" dirty="0" err="1"/>
              <a:t>switching</a:t>
            </a:r>
            <a:r>
              <a:rPr lang="de-AT" dirty="0"/>
              <a:t> </a:t>
            </a:r>
            <a:r>
              <a:rPr lang="de-AT" dirty="0" err="1"/>
              <a:t>part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genomes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encóded</a:t>
            </a:r>
            <a:r>
              <a:rPr lang="de-AT" dirty="0"/>
              <a:t> </a:t>
            </a:r>
            <a:r>
              <a:rPr lang="de-AT" dirty="0" err="1"/>
              <a:t>node</a:t>
            </a:r>
            <a:r>
              <a:rPr lang="de-AT" dirty="0"/>
              <a:t> </a:t>
            </a:r>
            <a:r>
              <a:rPr lang="de-AT" dirty="0" err="1"/>
              <a:t>id‘s</a:t>
            </a:r>
            <a:r>
              <a:rPr lang="de-AT" dirty="0"/>
              <a:t> =&gt; </a:t>
            </a:r>
            <a:r>
              <a:rPr lang="de-AT" dirty="0" err="1"/>
              <a:t>lead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good</a:t>
            </a:r>
            <a:r>
              <a:rPr lang="de-AT" dirty="0"/>
              <a:t> </a:t>
            </a:r>
            <a:r>
              <a:rPr lang="de-AT" dirty="0" err="1"/>
              <a:t>improvements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2901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6C3E9-4204-E84B-BE85-47F991DC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Fitness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9B4675-05BF-49BA-EE75-CBA01CD1D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Simulate</a:t>
            </a:r>
            <a:r>
              <a:rPr lang="de-AT" dirty="0"/>
              <a:t> </a:t>
            </a:r>
            <a:r>
              <a:rPr lang="de-AT" dirty="0" err="1"/>
              <a:t>processing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schedule</a:t>
            </a:r>
            <a:endParaRPr lang="de-AT" dirty="0"/>
          </a:p>
          <a:p>
            <a:r>
              <a:rPr lang="de-AT" dirty="0" err="1"/>
              <a:t>Punish</a:t>
            </a:r>
            <a:r>
              <a:rPr lang="de-AT" dirty="0"/>
              <a:t> </a:t>
            </a:r>
            <a:r>
              <a:rPr lang="de-AT" dirty="0" err="1"/>
              <a:t>overutilization</a:t>
            </a:r>
            <a:endParaRPr lang="de-AT" dirty="0"/>
          </a:p>
          <a:p>
            <a:r>
              <a:rPr lang="de-AT" dirty="0" err="1"/>
              <a:t>Reward</a:t>
            </a:r>
            <a:r>
              <a:rPr lang="de-AT" dirty="0"/>
              <a:t> </a:t>
            </a:r>
            <a:r>
              <a:rPr lang="de-AT" dirty="0" err="1"/>
              <a:t>near</a:t>
            </a:r>
            <a:r>
              <a:rPr lang="de-AT" dirty="0"/>
              <a:t>-zero </a:t>
            </a:r>
            <a:r>
              <a:rPr lang="de-AT" dirty="0" err="1"/>
              <a:t>utilization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a </a:t>
            </a:r>
            <a:r>
              <a:rPr lang="de-AT" dirty="0" err="1"/>
              <a:t>node</a:t>
            </a:r>
            <a:r>
              <a:rPr lang="de-AT" dirty="0"/>
              <a:t> =&gt; </a:t>
            </a:r>
            <a:r>
              <a:rPr lang="de-AT" dirty="0" err="1"/>
              <a:t>node</a:t>
            </a:r>
            <a:r>
              <a:rPr lang="de-AT" dirty="0"/>
              <a:t> </a:t>
            </a:r>
            <a:r>
              <a:rPr lang="de-AT" dirty="0" err="1"/>
              <a:t>isn‘t</a:t>
            </a:r>
            <a:r>
              <a:rPr lang="de-AT" dirty="0"/>
              <a:t> </a:t>
            </a:r>
            <a:r>
              <a:rPr lang="de-AT" dirty="0" err="1"/>
              <a:t>needed</a:t>
            </a:r>
            <a:r>
              <a:rPr lang="de-AT" dirty="0"/>
              <a:t> (</a:t>
            </a:r>
            <a:r>
              <a:rPr lang="de-AT" dirty="0" err="1"/>
              <a:t>cost</a:t>
            </a:r>
            <a:r>
              <a:rPr lang="de-AT" dirty="0"/>
              <a:t> </a:t>
            </a:r>
            <a:r>
              <a:rPr lang="de-AT" dirty="0" err="1"/>
              <a:t>reduction</a:t>
            </a:r>
            <a:r>
              <a:rPr lang="de-AT" dirty="0"/>
              <a:t>)</a:t>
            </a:r>
          </a:p>
          <a:p>
            <a:r>
              <a:rPr lang="de-AT" dirty="0"/>
              <a:t>Fast </a:t>
            </a:r>
            <a:r>
              <a:rPr lang="de-AT" dirty="0" err="1"/>
              <a:t>response</a:t>
            </a:r>
            <a:r>
              <a:rPr lang="de-AT" dirty="0"/>
              <a:t> time =&gt; </a:t>
            </a:r>
            <a:r>
              <a:rPr lang="de-AT" dirty="0" err="1"/>
              <a:t>unsure</a:t>
            </a:r>
            <a:r>
              <a:rPr lang="de-AT" dirty="0"/>
              <a:t> </a:t>
            </a:r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implement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now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3407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1D7FC3-2EB9-7953-D685-F52AC35F3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Mapping </a:t>
            </a:r>
            <a:r>
              <a:rPr lang="de-AT" dirty="0" err="1"/>
              <a:t>utilization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fitness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6FC9C48-3ECB-9B31-74B0-22B0A6DC1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229" y="1846263"/>
            <a:ext cx="7339868" cy="4022725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61461FC-DEEA-E167-B290-C68D551F6893}"/>
              </a:ext>
            </a:extLst>
          </p:cNvPr>
          <p:cNvSpPr txBox="1"/>
          <p:nvPr/>
        </p:nvSpPr>
        <p:spPr>
          <a:xfrm rot="16200000">
            <a:off x="1280832" y="3605331"/>
            <a:ext cx="181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Fitness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34AF907-D122-05ED-B985-7A886CD10F6D}"/>
              </a:ext>
            </a:extLst>
          </p:cNvPr>
          <p:cNvSpPr txBox="1"/>
          <p:nvPr/>
        </p:nvSpPr>
        <p:spPr>
          <a:xfrm>
            <a:off x="3899003" y="5981110"/>
            <a:ext cx="181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Utilization</a:t>
            </a:r>
            <a:endParaRPr lang="de-AT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477BCFB-0BAB-C33E-88D1-C6DE4DD04FC8}"/>
              </a:ext>
            </a:extLst>
          </p:cNvPr>
          <p:cNvSpPr txBox="1"/>
          <p:nvPr/>
        </p:nvSpPr>
        <p:spPr>
          <a:xfrm>
            <a:off x="2190566" y="1846263"/>
            <a:ext cx="18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8E446EB-40F2-CDE5-FDC6-31E8F97B086C}"/>
              </a:ext>
            </a:extLst>
          </p:cNvPr>
          <p:cNvSpPr txBox="1"/>
          <p:nvPr/>
        </p:nvSpPr>
        <p:spPr>
          <a:xfrm>
            <a:off x="2190566" y="5585145"/>
            <a:ext cx="20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0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B3DC37C-487A-1264-C478-5EF6F824669F}"/>
              </a:ext>
            </a:extLst>
          </p:cNvPr>
          <p:cNvSpPr txBox="1"/>
          <p:nvPr/>
        </p:nvSpPr>
        <p:spPr>
          <a:xfrm>
            <a:off x="2456229" y="5868988"/>
            <a:ext cx="56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CD87262-9382-332C-78FD-5A3EB63B480E}"/>
              </a:ext>
            </a:extLst>
          </p:cNvPr>
          <p:cNvSpPr txBox="1"/>
          <p:nvPr/>
        </p:nvSpPr>
        <p:spPr>
          <a:xfrm>
            <a:off x="6391922" y="5868988"/>
            <a:ext cx="35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55741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FE0665-94FB-83AA-0B1D-605F94EF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Implementation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6AB676-11EA-D512-E0D0-78DA0024CB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846263"/>
            <a:ext cx="402272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854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AD3B6C-1E76-5624-291C-A024B975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4C08D1-23F7-8C15-5508-883918934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Jang, Sung Ho, et al. "The study of genetic algorithm-based task scheduling for cloud computing."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Journal of Control and Automation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5.4 (2012): 157-162.</a:t>
            </a:r>
          </a:p>
          <a:p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Pezzella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Ferdinando, Gianluca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Morganti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Giampiero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Ciaschetti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"A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genetic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algorithm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flexible job-shop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scheduling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problem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." </a:t>
            </a:r>
            <a:r>
              <a:rPr lang="de-AT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Computers &amp; </a:t>
            </a:r>
            <a:r>
              <a:rPr lang="de-AT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operations</a:t>
            </a:r>
            <a:r>
              <a:rPr lang="de-AT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research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35.10 (2008): 3202-3212.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Agarwal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Mohit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Gur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Mauj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Saran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Srivastava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"A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genetic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algorithm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inspired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task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scheduling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cloud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computing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." </a:t>
            </a:r>
            <a:r>
              <a:rPr lang="de-AT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2016 International Conference on Computing, Communication and Automation (ICCCA)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2016.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de-AT" dirty="0">
                <a:hlinkClick r:id="rId2"/>
              </a:rPr>
              <a:t>https://github.com/KonstantinLukaschenko/genetic-algorithm-kotlin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472176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322</Words>
  <Application>Microsoft Office PowerPoint</Application>
  <PresentationFormat>Breitbild</PresentationFormat>
  <Paragraphs>66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Rückblick</vt:lpstr>
      <vt:lpstr>Distributing Workloads on computing nodes </vt:lpstr>
      <vt:lpstr>Problem</vt:lpstr>
      <vt:lpstr>Jobs</vt:lpstr>
      <vt:lpstr>Genome Encoding</vt:lpstr>
      <vt:lpstr>Implementations</vt:lpstr>
      <vt:lpstr>Fitness</vt:lpstr>
      <vt:lpstr>Mapping utilization to fitness</vt:lpstr>
      <vt:lpstr>Implementation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Workloads </dc:title>
  <dc:creator>KAUFMANN LUKAS</dc:creator>
  <cp:lastModifiedBy>KAUFMANN LUKAS</cp:lastModifiedBy>
  <cp:revision>34</cp:revision>
  <dcterms:created xsi:type="dcterms:W3CDTF">2022-10-30T19:24:48Z</dcterms:created>
  <dcterms:modified xsi:type="dcterms:W3CDTF">2022-11-14T11:02:31Z</dcterms:modified>
</cp:coreProperties>
</file>