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53" y="-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0F8202D-9286-4FF3-3535-F1F9926F1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EE36CF88-201C-9FAC-4E73-759425BCD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xmlns="" id="{C0196260-4339-CB99-66D6-36DE2D42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4F0-293F-48EC-A236-1C94FD6F887A}" type="datetimeFigureOut">
              <a:rPr lang="cs-CZ" smtClean="0"/>
              <a:t>30.09.2022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xmlns="" id="{7FEE42CC-2DA1-E1A0-AF93-E3C38C229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xmlns="" id="{1CE7F08E-8F4F-78FA-68CB-1D715690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95B9-EA44-4FD7-A892-B998060F37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992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8BD3E0F-EF8C-E735-20B9-692372D1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xmlns="" id="{F848BD0B-AE11-F9F5-7F93-B39D78EC6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xmlns="" id="{37CE59CA-B6CA-41D9-6583-793B4851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4F0-293F-48EC-A236-1C94FD6F887A}" type="datetimeFigureOut">
              <a:rPr lang="cs-CZ" smtClean="0"/>
              <a:t>30.09.2022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xmlns="" id="{42F85201-11C5-FAE4-96CA-DC2D9CF3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xmlns="" id="{D87C08EB-A0DC-D98B-ECD1-77BF9197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95B9-EA44-4FD7-A892-B998060F37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293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xmlns="" id="{4839708E-4AF6-616A-D5C0-56E96112A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xmlns="" id="{8EC7CC45-09ED-5E02-DAD0-DB8637953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xmlns="" id="{C6D90A1D-9071-E0F0-3934-4D26ED767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4F0-293F-48EC-A236-1C94FD6F887A}" type="datetimeFigureOut">
              <a:rPr lang="cs-CZ" smtClean="0"/>
              <a:t>30.09.2022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xmlns="" id="{756EC1FF-105C-719F-462E-01DC6BFC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xmlns="" id="{3D790CB3-DD0B-EDFF-DB83-BB47151D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95B9-EA44-4FD7-A892-B998060F37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961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F179BF0-3381-D006-8A2E-21E3B10C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4A003825-DB8D-18C7-6029-EA96CA638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xmlns="" id="{9F53F9FB-4A85-3D90-038D-BA57F5CB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4F0-293F-48EC-A236-1C94FD6F887A}" type="datetimeFigureOut">
              <a:rPr lang="cs-CZ" smtClean="0"/>
              <a:t>30.09.2022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xmlns="" id="{1989C234-1086-9322-8B6D-EE94FF84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xmlns="" id="{DAE8E003-9679-A692-1F23-A26AFB30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95B9-EA44-4FD7-A892-B998060F37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877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8A4A750-7AFA-A61C-37E1-87240477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7A4782C5-CD34-4A82-9016-491ACF5C9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xmlns="" id="{EBDDFEE3-01A9-36C4-A84E-0876586C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4F0-293F-48EC-A236-1C94FD6F887A}" type="datetimeFigureOut">
              <a:rPr lang="cs-CZ" smtClean="0"/>
              <a:t>30.09.2022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xmlns="" id="{362333C2-A491-DE7A-21A6-9C4862F6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xmlns="" id="{749A3E91-6067-E289-E902-AFDA1A5F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95B9-EA44-4FD7-A892-B998060F37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696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2229270-4242-4D84-3510-AC1FB3FE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D97DCDDA-4485-B630-89A8-CA42F95AD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xmlns="" id="{CB5E20FB-C6DB-BB39-BB82-3330102BD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xmlns="" id="{75E5AED4-EAED-E4EF-C239-369E18D7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4F0-293F-48EC-A236-1C94FD6F887A}" type="datetimeFigureOut">
              <a:rPr lang="cs-CZ" smtClean="0"/>
              <a:t>30.09.2022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xmlns="" id="{561907DC-3E65-A1C2-B7CF-D0E4BFC6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xmlns="" id="{6657C39F-2CA5-1385-7DC5-E10587E8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95B9-EA44-4FD7-A892-B998060F37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772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88529B6-13F2-812C-D41B-CABFD611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1034DEDB-83D0-2254-4EEF-7B889564E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xmlns="" id="{828E9334-86CF-7904-E1C9-8FF2485D5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xmlns="" id="{E9E4916A-BF30-EB4A-4145-7C357762C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xmlns="" id="{B11661E7-1A33-04D7-2037-936894157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xmlns="" id="{79B3665A-752E-26AE-DEAB-55F8A324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4F0-293F-48EC-A236-1C94FD6F887A}" type="datetimeFigureOut">
              <a:rPr lang="cs-CZ" smtClean="0"/>
              <a:t>30.09.2022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xmlns="" id="{AF9F64CB-963D-A982-F6BD-260621ED9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xmlns="" id="{C6CA60F8-761D-7FD4-57DB-1FD5981F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95B9-EA44-4FD7-A892-B998060F37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021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E09FF57-4C45-5540-0A04-A1F4F30D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xmlns="" id="{EBA8A0AB-41E6-BE3A-5889-CE975A13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4F0-293F-48EC-A236-1C94FD6F887A}" type="datetimeFigureOut">
              <a:rPr lang="cs-CZ" smtClean="0"/>
              <a:t>30.09.2022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xmlns="" id="{C73F981D-E052-E88C-D855-DA44B0A4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xmlns="" id="{DC8B6923-7131-6072-F3B9-4AC5C7A8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95B9-EA44-4FD7-A892-B998060F37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903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xmlns="" id="{14E1A05D-5C11-2C2A-6F20-21170274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4F0-293F-48EC-A236-1C94FD6F887A}" type="datetimeFigureOut">
              <a:rPr lang="cs-CZ" smtClean="0"/>
              <a:t>30.09.2022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xmlns="" id="{23DD7C3E-D404-3BE2-F2D0-94C8C338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xmlns="" id="{8507CEB0-799E-D349-6CFC-47FE8428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95B9-EA44-4FD7-A892-B998060F37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760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41FA70F-8B6C-11C0-64BB-62CB349A3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BA624093-2BC7-68D0-9934-2B396E811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8211F792-A7B9-5CCC-EAD3-BC159E2E0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xmlns="" id="{09342A78-F292-7D87-1C34-E191D7EF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4F0-293F-48EC-A236-1C94FD6F887A}" type="datetimeFigureOut">
              <a:rPr lang="cs-CZ" smtClean="0"/>
              <a:t>30.09.2022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xmlns="" id="{FDA148B5-1FF6-7AA1-D174-5DC1B9CF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xmlns="" id="{A6924B24-3F3A-BDC3-2F48-3F7A289E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95B9-EA44-4FD7-A892-B998060F37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9270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66C5491-B852-D533-4AEE-9DF87800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xmlns="" id="{32854329-C765-CBFC-C686-5E4DF2550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F4F6C7FF-0887-8D8A-5CCC-5E5105DFB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xmlns="" id="{79EA2565-8653-1A41-811F-2D487469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4F0-293F-48EC-A236-1C94FD6F887A}" type="datetimeFigureOut">
              <a:rPr lang="cs-CZ" smtClean="0"/>
              <a:t>30.09.2022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xmlns="" id="{5339508F-5C9B-AFD7-D074-6D74FFAE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xmlns="" id="{FEF79AE0-AB48-AB2F-5D34-5724D43F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95B9-EA44-4FD7-A892-B998060F37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473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xmlns="" id="{1B4AED1B-ABB4-11AC-48E1-0D9D25301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6CB9474F-33F4-B036-4C48-775C6CE64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xmlns="" id="{BD8BF1AA-BBAA-4B2A-7E13-9416A3088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144F0-293F-48EC-A236-1C94FD6F887A}" type="datetimeFigureOut">
              <a:rPr lang="cs-CZ" smtClean="0"/>
              <a:t>30.09.2022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xmlns="" id="{FD9E0887-5BBB-FEA0-1D9B-5898D62FC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xmlns="" id="{E844C425-2002-51B1-0D47-94D125751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E95B9-EA44-4FD7-A892-B998060F37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274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245639B-5D43-EFC2-541A-843CC4C20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Informal</a:t>
            </a:r>
            <a:r>
              <a:rPr lang="cs-CZ" dirty="0"/>
              <a:t> </a:t>
            </a:r>
            <a:r>
              <a:rPr lang="cs-CZ" dirty="0" err="1"/>
              <a:t>letter</a:t>
            </a:r>
            <a:r>
              <a:rPr lang="cs-CZ" dirty="0"/>
              <a:t>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03726FC7-A6DE-F281-A8E3-2838FB943A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048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B3C8632-A3BD-8138-18AA-6282F37F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Závěrečná část- možná spolupráce- fráze 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xmlns="" id="{59DA478D-B863-BAE2-7BB3-1462DF4828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456338"/>
              </p:ext>
            </p:extLst>
          </p:nvPr>
        </p:nvGraphicFramePr>
        <p:xfrm>
          <a:off x="2182761" y="3025934"/>
          <a:ext cx="7818489" cy="2225040"/>
        </p:xfrm>
        <a:graphic>
          <a:graphicData uri="http://schemas.openxmlformats.org/drawingml/2006/table">
            <a:tbl>
              <a:tblPr/>
              <a:tblGrid>
                <a:gridCol w="4287000">
                  <a:extLst>
                    <a:ext uri="{9D8B030D-6E8A-4147-A177-3AD203B41FA5}">
                      <a16:colId xmlns:a16="http://schemas.microsoft.com/office/drawing/2014/main" xmlns="" val="3193967306"/>
                    </a:ext>
                  </a:extLst>
                </a:gridCol>
                <a:gridCol w="3531489">
                  <a:extLst>
                    <a:ext uri="{9D8B030D-6E8A-4147-A177-3AD203B41FA5}">
                      <a16:colId xmlns:a16="http://schemas.microsoft.com/office/drawing/2014/main" xmlns="" val="17300583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u="none" strike="noStrike" dirty="0">
                          <a:effectLst/>
                          <a:latin typeface="inherit"/>
                        </a:rPr>
                        <a:t>I look forward to hearing from you soon.</a:t>
                      </a:r>
                      <a:endParaRPr lang="en-US" dirty="0">
                        <a:effectLst/>
                      </a:endParaRPr>
                    </a:p>
                  </a:txBody>
                  <a:tcPr marT="6858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Těším se, že se brzy ozvete.</a:t>
                      </a:r>
                    </a:p>
                  </a:txBody>
                  <a:tcPr marT="6858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74583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u="none" strike="noStrike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I look forward to meeting you next Monday.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6858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FF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Těším se na setkání příští pondělí.</a:t>
                      </a:r>
                    </a:p>
                  </a:txBody>
                  <a:tcPr marT="6858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F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9709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u="none" strike="noStrike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I look forward to seeing you soon.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6858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Těším se na brzké shledání.</a:t>
                      </a:r>
                    </a:p>
                  </a:txBody>
                  <a:tcPr marT="6858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06239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u="none" strike="noStrike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I am looking forward to your reply.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6858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FF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Těším se na vaši odpověď.</a:t>
                      </a:r>
                    </a:p>
                  </a:txBody>
                  <a:tcPr marT="6858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F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431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985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70A88DB-F1F1-16D8-82A9-5D2A2F7B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Projevy ochoty pomoci 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xmlns="" id="{341D9D80-8C89-0A2C-BC4C-0EE1CA97F5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3416367"/>
              </p:ext>
            </p:extLst>
          </p:nvPr>
        </p:nvGraphicFramePr>
        <p:xfrm>
          <a:off x="1413862" y="1552174"/>
          <a:ext cx="7601066" cy="4624790"/>
        </p:xfrm>
        <a:graphic>
          <a:graphicData uri="http://schemas.openxmlformats.org/drawingml/2006/table">
            <a:tbl>
              <a:tblPr/>
              <a:tblGrid>
                <a:gridCol w="4164272">
                  <a:extLst>
                    <a:ext uri="{9D8B030D-6E8A-4147-A177-3AD203B41FA5}">
                      <a16:colId xmlns:a16="http://schemas.microsoft.com/office/drawing/2014/main" xmlns="" val="518056216"/>
                    </a:ext>
                  </a:extLst>
                </a:gridCol>
                <a:gridCol w="3436794">
                  <a:extLst>
                    <a:ext uri="{9D8B030D-6E8A-4147-A177-3AD203B41FA5}">
                      <a16:colId xmlns:a16="http://schemas.microsoft.com/office/drawing/2014/main" xmlns="" val="1946155470"/>
                    </a:ext>
                  </a:extLst>
                </a:gridCol>
              </a:tblGrid>
              <a:tr h="567865">
                <a:tc>
                  <a:txBody>
                    <a:bodyPr/>
                    <a:lstStyle/>
                    <a:p>
                      <a:pPr algn="l"/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If I can be of assistance, please do not hesitate to contact me.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346" marR="68346" marT="51259" marB="569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Pokud vám mohu nějak pomoct, neváhejte se na mne obrátit.</a:t>
                      </a:r>
                    </a:p>
                  </a:txBody>
                  <a:tcPr marL="68346" marR="68346" marT="51259" marB="569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89500971"/>
                  </a:ext>
                </a:extLst>
              </a:tr>
              <a:tr h="649735">
                <a:tc>
                  <a:txBody>
                    <a:bodyPr/>
                    <a:lstStyle/>
                    <a:p>
                      <a:pPr algn="l"/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If you require any further information, feel free to contact me.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346" marR="68346" marT="51259" marB="569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FF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Pokud budete potřebovat nějaké další informace, kledně mne kontaktujte.</a:t>
                      </a:r>
                    </a:p>
                  </a:txBody>
                  <a:tcPr marL="68346" marR="68346" marT="51259" marB="569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F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575212"/>
                  </a:ext>
                </a:extLst>
              </a:tr>
              <a:tr h="567865">
                <a:tc>
                  <a:txBody>
                    <a:bodyPr/>
                    <a:lstStyle/>
                    <a:p>
                      <a:pPr algn="l"/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If you require any further information, let me know.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346" marR="68346" marT="51259" marB="569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Pokud budete potřebovat nějaké další informace, dejte mi vědět.</a:t>
                      </a:r>
                    </a:p>
                  </a:txBody>
                  <a:tcPr marL="68346" marR="68346" marT="51259" marB="569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4273990"/>
                  </a:ext>
                </a:extLst>
              </a:tr>
              <a:tr h="567865">
                <a:tc>
                  <a:txBody>
                    <a:bodyPr/>
                    <a:lstStyle/>
                    <a:p>
                      <a:pPr algn="l"/>
                      <a:r>
                        <a:rPr lang="en-US" sz="1300" b="1" u="none" strike="noStrike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Please feel free to contact me if you need any further information.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346" marR="68346" marT="51259" marB="569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FF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Klidně mě kontaktujte, budete-li potřebovat nějaké další informace.</a:t>
                      </a:r>
                    </a:p>
                  </a:txBody>
                  <a:tcPr marL="68346" marR="68346" marT="51259" marB="569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F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526012"/>
                  </a:ext>
                </a:extLst>
              </a:tr>
              <a:tr h="567865">
                <a:tc>
                  <a:txBody>
                    <a:bodyPr/>
                    <a:lstStyle/>
                    <a:p>
                      <a:pPr algn="l"/>
                      <a:r>
                        <a:rPr lang="en-US" sz="1300" b="1" u="none" strike="noStrike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Please let me know if you have any questions.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346" marR="68346" marT="51259" marB="569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Dejte mi prosím vědět, budete-li mít nějaké další dotazy.</a:t>
                      </a:r>
                    </a:p>
                  </a:txBody>
                  <a:tcPr marL="68346" marR="68346" marT="51259" marB="569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52735080"/>
                  </a:ext>
                </a:extLst>
              </a:tr>
              <a:tr h="567865">
                <a:tc>
                  <a:txBody>
                    <a:bodyPr/>
                    <a:lstStyle/>
                    <a:p>
                      <a:pPr algn="l"/>
                      <a:r>
                        <a:rPr lang="en-US" sz="1300" b="1" u="none" strike="noStrike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Please contact me if there are any problems.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346" marR="68346" marT="51259" marB="569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FF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Prosím, kontatkujte mě pokud se objeví nějaké problémy.</a:t>
                      </a:r>
                    </a:p>
                  </a:txBody>
                  <a:tcPr marL="68346" marR="68346" marT="51259" marB="569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F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12965982"/>
                  </a:ext>
                </a:extLst>
              </a:tr>
              <a:tr h="567865">
                <a:tc>
                  <a:txBody>
                    <a:bodyPr/>
                    <a:lstStyle/>
                    <a:p>
                      <a:pPr algn="l"/>
                      <a:r>
                        <a:rPr lang="en-US" sz="1300" b="1" u="none" strike="noStrike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Let me know if you need anything else.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346" marR="68346" marT="51259" marB="569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Dejte mi vědět, pokud budete potřebovat něco dalšího.</a:t>
                      </a:r>
                    </a:p>
                  </a:txBody>
                  <a:tcPr marL="68346" marR="68346" marT="51259" marB="569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98749335"/>
                  </a:ext>
                </a:extLst>
              </a:tr>
              <a:tr h="567865">
                <a:tc>
                  <a:txBody>
                    <a:bodyPr/>
                    <a:lstStyle/>
                    <a:p>
                      <a:pPr algn="l"/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Please let me know if you have any questions.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346" marR="68346" marT="51259" marB="569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FF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 dirty="0">
                          <a:effectLst/>
                        </a:rPr>
                        <a:t>Ozvěte se mi prosím, budete-li mít jakékoliv dotazy.</a:t>
                      </a:r>
                    </a:p>
                  </a:txBody>
                  <a:tcPr marL="68346" marR="68346" marT="51259" marB="569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F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7029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013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9B79272-0B00-2820-1B94-66631235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Podpisy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94E8F0F5-F169-C13E-5DAA-226044A8D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Závěr</a:t>
            </a:r>
            <a:r>
              <a:rPr lang="cs-CZ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, za kterým se nepíše čárka a následuje za ním na další řádce podpis, opět rozlišujeme dle toho, zda známe či neznáme toho, komu dopis píšeme.</a:t>
            </a:r>
            <a:r>
              <a:rPr lang="cs-CZ" dirty="0"/>
              <a:t/>
            </a:r>
            <a:br>
              <a:rPr lang="cs-CZ" dirty="0"/>
            </a:br>
            <a:r>
              <a:rPr lang="cs-CZ" dirty="0"/>
              <a:t/>
            </a:r>
            <a:br>
              <a:rPr lang="cs-CZ" dirty="0"/>
            </a:br>
            <a:r>
              <a:rPr lang="cs-CZ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Známe příjemce</a:t>
            </a:r>
            <a:r>
              <a:rPr lang="cs-CZ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 dopisu, pak píšeme:</a:t>
            </a:r>
            <a:r>
              <a:rPr lang="cs-CZ" dirty="0">
                <a:solidFill>
                  <a:srgbClr val="FF0000"/>
                </a:solidFill>
              </a:rPr>
              <a:t/>
            </a:r>
            <a:br>
              <a:rPr lang="cs-CZ" dirty="0">
                <a:solidFill>
                  <a:srgbClr val="FF0000"/>
                </a:solidFill>
              </a:rPr>
            </a:br>
            <a:r>
              <a:rPr lang="cs-CZ" b="1" i="1" u="none" strike="noStrike" dirty="0" err="1">
                <a:solidFill>
                  <a:srgbClr val="FF0000"/>
                </a:solidFill>
                <a:effectLst/>
                <a:latin typeface="inherit"/>
              </a:rPr>
              <a:t>Yours</a:t>
            </a:r>
            <a:r>
              <a:rPr lang="cs-CZ" b="1" i="1" u="none" strike="noStrike" dirty="0"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lang="cs-CZ" b="1" i="1" u="none" strike="noStrike" dirty="0" err="1">
                <a:solidFill>
                  <a:srgbClr val="FF0000"/>
                </a:solidFill>
                <a:effectLst/>
                <a:latin typeface="inherit"/>
              </a:rPr>
              <a:t>Sincerely</a:t>
            </a:r>
            <a:r>
              <a:rPr lang="cs-CZ" dirty="0"/>
              <a:t/>
            </a:r>
            <a:br>
              <a:rPr lang="cs-CZ" dirty="0"/>
            </a:br>
            <a:r>
              <a:rPr lang="cs-CZ" dirty="0"/>
              <a:t/>
            </a:r>
            <a:br>
              <a:rPr lang="cs-CZ" dirty="0"/>
            </a:br>
            <a:r>
              <a:rPr lang="cs-CZ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Neznáme příjemce</a:t>
            </a:r>
            <a:r>
              <a:rPr lang="cs-CZ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dopisu, pak píšeme:</a:t>
            </a:r>
            <a:r>
              <a:rPr lang="cs-CZ" dirty="0"/>
              <a:t/>
            </a:r>
            <a:br>
              <a:rPr lang="cs-CZ" dirty="0"/>
            </a:br>
            <a:r>
              <a:rPr lang="cs-CZ" b="1" i="1" u="none" strike="noStrike" dirty="0" err="1">
                <a:solidFill>
                  <a:srgbClr val="444444"/>
                </a:solidFill>
                <a:effectLst/>
                <a:latin typeface="inherit"/>
              </a:rPr>
              <a:t>Yours</a:t>
            </a:r>
            <a:r>
              <a:rPr lang="cs-CZ" b="1" i="1" u="none" strike="noStrike" dirty="0"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lang="cs-CZ" b="1" i="1" u="none" strike="noStrike" dirty="0" err="1">
                <a:solidFill>
                  <a:srgbClr val="444444"/>
                </a:solidFill>
                <a:effectLst/>
                <a:latin typeface="inherit"/>
              </a:rPr>
              <a:t>Faithfully</a:t>
            </a:r>
            <a:r>
              <a:rPr lang="cs-CZ" dirty="0"/>
              <a:t/>
            </a:r>
            <a:br>
              <a:rPr lang="cs-CZ" dirty="0"/>
            </a:br>
            <a:r>
              <a:rPr lang="cs-CZ" dirty="0"/>
              <a:t/>
            </a:r>
            <a:br>
              <a:rPr lang="cs-CZ" dirty="0"/>
            </a:br>
            <a:r>
              <a:rPr lang="cs-CZ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Váš </a:t>
            </a:r>
            <a:r>
              <a:rPr lang="cs-CZ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podpis</a:t>
            </a:r>
            <a:r>
              <a:rPr lang="cs-CZ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je poslední částí formálního dopisu. Napište jej elektronicky, přidejte však i vlastnoruční podpis. Umístěte jej nalevo, řádek pod závěr.</a:t>
            </a:r>
            <a:r>
              <a:rPr lang="cs-CZ" dirty="0"/>
              <a:t/>
            </a: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41436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Obsah obrázku text&#10;&#10;Popis byl vytvořen automaticky">
            <a:extLst>
              <a:ext uri="{FF2B5EF4-FFF2-40B4-BE49-F238E27FC236}">
                <a16:creationId xmlns:a16="http://schemas.microsoft.com/office/drawing/2014/main" xmlns="" id="{385A295F-E6A1-4858-B972-9948B0C8B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877" y="118178"/>
            <a:ext cx="6251715" cy="635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73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 descr="Obsah obrázku text&#10;&#10;Popis byl vytvořen automaticky">
            <a:extLst>
              <a:ext uri="{FF2B5EF4-FFF2-40B4-BE49-F238E27FC236}">
                <a16:creationId xmlns:a16="http://schemas.microsoft.com/office/drawing/2014/main" xmlns="" id="{1DBFE10D-8A47-7FFA-60D9-0EDF22EC3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7" y="160559"/>
            <a:ext cx="7870400" cy="6016404"/>
          </a:xfrm>
        </p:spPr>
      </p:pic>
    </p:spTree>
    <p:extLst>
      <p:ext uri="{BB962C8B-B14F-4D97-AF65-F5344CB8AC3E}">
        <p14:creationId xmlns:p14="http://schemas.microsoft.com/office/powerpoint/2010/main" val="2786366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C4D85039-B086-FA76-8661-2AB778461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cs-CZ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Každý dopis zpravidla obsahuje: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cs-CZ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Adresu</a:t>
            </a:r>
            <a:endParaRPr lang="cs-CZ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cs-CZ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Oslovení</a:t>
            </a:r>
            <a:endParaRPr lang="cs-CZ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cs-CZ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Hlavní část</a:t>
            </a:r>
            <a:endParaRPr lang="cs-CZ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cs-CZ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Závěr</a:t>
            </a:r>
            <a:endParaRPr lang="cs-CZ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cs-CZ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Rozloučení</a:t>
            </a:r>
            <a:endParaRPr lang="cs-CZ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cs-CZ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Podpis</a:t>
            </a:r>
            <a:endParaRPr lang="cs-CZ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85555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 descr="Obsah obrázku text&#10;&#10;Popis byl vytvořen automaticky">
            <a:extLst>
              <a:ext uri="{FF2B5EF4-FFF2-40B4-BE49-F238E27FC236}">
                <a16:creationId xmlns:a16="http://schemas.microsoft.com/office/drawing/2014/main" xmlns="" id="{0A298995-256A-E705-01DC-AC78A0606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780" y="92554"/>
            <a:ext cx="7069394" cy="6919171"/>
          </a:xfrm>
        </p:spPr>
      </p:pic>
    </p:spTree>
    <p:extLst>
      <p:ext uri="{BB962C8B-B14F-4D97-AF65-F5344CB8AC3E}">
        <p14:creationId xmlns:p14="http://schemas.microsoft.com/office/powerpoint/2010/main" val="102830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45EB0F4-1BB1-BDDA-3C06-B7B6F750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opening</a:t>
            </a:r>
            <a:r>
              <a:rPr lang="cs-CZ" dirty="0"/>
              <a:t> </a:t>
            </a:r>
            <a:r>
              <a:rPr lang="cs-CZ" dirty="0" err="1"/>
              <a:t>paragraph</a:t>
            </a:r>
            <a:r>
              <a:rPr lang="cs-CZ" dirty="0"/>
              <a:t>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5ACCF223-76B9-D32C-8CEC-F5458755C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35" y="1484671"/>
            <a:ext cx="10763865" cy="4692292"/>
          </a:xfrm>
        </p:spPr>
        <p:txBody>
          <a:bodyPr>
            <a:normAutofit fontScale="77500" lnSpcReduction="20000"/>
          </a:bodyPr>
          <a:lstStyle/>
          <a:p>
            <a:pPr algn="l" fontAlgn="base"/>
            <a:r>
              <a:rPr lang="cs-CZ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Oslovení u neformálního dopisu</a:t>
            </a:r>
          </a:p>
          <a:p>
            <a:pPr algn="l" fontAlgn="base"/>
            <a:r>
              <a:rPr lang="cs-CZ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Na samém začátku dopisu použijete oslovení, které by se mělo nacházet v levé části dopisu a které dává jasně najevo, komu je dopis určen. Je zcela na místě používat neformální výrazy jako: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cs-CZ" b="1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Hi</a:t>
            </a:r>
            <a:r>
              <a:rPr lang="cs-CZ" b="1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</a:t>
            </a:r>
            <a:endParaRPr lang="cs-CZ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cs-CZ" b="1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Hello,</a:t>
            </a:r>
            <a:endParaRPr lang="cs-CZ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cs-CZ" b="1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Dear</a:t>
            </a:r>
            <a:r>
              <a:rPr lang="cs-CZ" b="1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</a:t>
            </a:r>
            <a:endParaRPr lang="cs-CZ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cs-CZ" b="1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Dearest</a:t>
            </a:r>
            <a:endParaRPr lang="cs-CZ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cs-CZ" b="1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Dear</a:t>
            </a:r>
            <a:r>
              <a:rPr lang="cs-CZ" b="1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John,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</a:t>
            </a:r>
            <a:endParaRPr lang="cs-CZ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cs-CZ" b="1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Dearest</a:t>
            </a:r>
            <a:r>
              <a:rPr lang="cs-CZ" b="1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Judy,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</a:t>
            </a:r>
            <a:endParaRPr lang="cs-CZ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cs-CZ" b="1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Hello Mary</a:t>
            </a:r>
            <a:r>
              <a:rPr lang="cs-CZ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cs-CZ" b="1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Jane</a:t>
            </a:r>
            <a:r>
              <a:rPr lang="cs-CZ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cs-CZ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cs-CZ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POUŽÍVEJTE</a:t>
            </a:r>
            <a:r>
              <a:rPr lang="cs-CZ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ZKRÁCENÉ TVARY  	 I ´LL BE THERE.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42558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E7019B9-6F06-B905-100B-278E386B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Obsah neformálního dopisu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78233DFC-1928-F2B6-F9F2-ACF9CB66B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03" y="1366684"/>
            <a:ext cx="10773697" cy="4810279"/>
          </a:xfrm>
        </p:spPr>
        <p:txBody>
          <a:bodyPr>
            <a:normAutofit fontScale="70000" lnSpcReduction="20000"/>
          </a:bodyPr>
          <a:lstStyle/>
          <a:p>
            <a:pPr algn="l" fontAlgn="base"/>
            <a:r>
              <a:rPr lang="cs-CZ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Následující a zásadní částí dopisu je samotný </a:t>
            </a:r>
            <a:r>
              <a:rPr lang="cs-CZ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hlavní text</a:t>
            </a:r>
            <a:r>
              <a:rPr lang="cs-CZ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který by měl být rozdělen do odstavců na základě obsahu, který adresátovi sdělujete. Právě v této části byste měli používat stažená slovní spojení a hovorové výrazy.</a:t>
            </a:r>
          </a:p>
          <a:p>
            <a:pPr algn="l" fontAlgn="base"/>
            <a:r>
              <a:rPr lang="cs-CZ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 první části</a:t>
            </a:r>
            <a:r>
              <a:rPr lang="cs-CZ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byste svému kamarádovi měli sdělit, proč mu vlastně píšete, následně problematiku rozvinout nebo přidat vlastní názory. Další část můžete věnovat návrhu řešení zmiňované problematiky. V</a:t>
            </a:r>
            <a:r>
              <a:rPr lang="cs-CZ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závěru </a:t>
            </a:r>
            <a:r>
              <a:rPr lang="cs-CZ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byste svého přítele měli vyzvat k nějaké akci, například požádat o jeho názor či řešení, případně ho vyzvat k osobnímu setkání.</a:t>
            </a:r>
          </a:p>
          <a:p>
            <a:pPr algn="l" fontAlgn="base"/>
            <a:r>
              <a:rPr lang="cs-CZ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Užitečné fráze:</a:t>
            </a:r>
            <a:endParaRPr lang="cs-CZ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 hope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you’re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well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         </a:t>
            </a:r>
            <a:endParaRPr lang="cs-CZ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I’m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writing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to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you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because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…                    </a:t>
            </a:r>
            <a:endParaRPr lang="cs-CZ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I’d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like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to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tell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you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some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news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… </a:t>
            </a:r>
            <a:endParaRPr lang="cs-CZ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want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to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thank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you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for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your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letter</a:t>
            </a:r>
            <a:endParaRPr lang="cs-CZ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Sorry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it’s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taken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me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so long to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write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       </a:t>
            </a:r>
            <a:endParaRPr lang="cs-CZ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Look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forward to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seeing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you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soon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  <a:r>
              <a:rPr lang="cs-CZ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         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I’ve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just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recieved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your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letter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  <a:endParaRPr lang="cs-CZ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It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was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nice to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hear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from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you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  <a:endParaRPr lang="cs-CZ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42368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33D9504-78C0-0EA3-B18C-E3EEDA18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ROZLOUČENÍ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3F21BE1F-C450-833A-18F7-C24A12EEE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6" y="1258529"/>
            <a:ext cx="10803194" cy="4918434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endParaRPr lang="cs-CZ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cs-CZ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Důležitou součástí neformálního dopisu je samozřejmě rozloučení, které může mít různé podoby, opět ale využijete neformální fráze. Mezi nejpoužívanější patří tyto: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Hope to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hear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from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you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soon</a:t>
            </a:r>
            <a:endParaRPr lang="cs-CZ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Kind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regards</a:t>
            </a:r>
            <a:endParaRPr lang="cs-CZ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All my love</a:t>
            </a:r>
            <a:endParaRPr lang="cs-CZ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See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you</a:t>
            </a:r>
            <a:endParaRPr lang="cs-CZ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Take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care</a:t>
            </a:r>
            <a:endParaRPr lang="cs-CZ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All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best</a:t>
            </a:r>
            <a:endParaRPr lang="cs-CZ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Best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wishes</a:t>
            </a:r>
            <a:endParaRPr lang="cs-CZ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1720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880042D-9DC1-75D5-50A2-B941AFC0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Formal</a:t>
            </a:r>
            <a:r>
              <a:rPr lang="cs-CZ" dirty="0"/>
              <a:t> </a:t>
            </a:r>
            <a:r>
              <a:rPr lang="cs-CZ" dirty="0" err="1"/>
              <a:t>letter</a:t>
            </a:r>
            <a:r>
              <a:rPr lang="cs-CZ" dirty="0"/>
              <a:t>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B80E4268-4370-441D-5C61-B82F68A9E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4" y="1317523"/>
            <a:ext cx="10813026" cy="4859440"/>
          </a:xfrm>
        </p:spPr>
        <p:txBody>
          <a:bodyPr>
            <a:normAutofit fontScale="77500" lnSpcReduction="20000"/>
          </a:bodyPr>
          <a:lstStyle/>
          <a:p>
            <a:pPr algn="l" fontAlgn="base"/>
            <a:r>
              <a:rPr lang="cs-CZ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Oslovení umístěné na levé straně dopisu se odlišuje podle toho, zda znáte konkrétního adresáta či nikoliv, přičemž následující řádek začíná velkým písmenem. Ve formálním dopisu se nejčastěji používá oslovení 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Dear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  <a:endParaRPr lang="cs-CZ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fontAlgn="base"/>
            <a:r>
              <a:rPr lang="cs-CZ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 případě, že znáte jméno adresáta, použijte zkrácenou formu oslovení následovanou jménem. Pokud jde o muže, zkratka je </a:t>
            </a:r>
            <a:r>
              <a:rPr lang="cs-CZ" b="1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Mr</a:t>
            </a:r>
            <a:r>
              <a:rPr lang="cs-CZ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., pro vdanou ženu</a:t>
            </a:r>
            <a:r>
              <a:rPr lang="cs-CZ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cs-CZ" b="1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Mrs</a:t>
            </a:r>
            <a:r>
              <a:rPr lang="cs-CZ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., pro svobodnou ženu </a:t>
            </a:r>
            <a:r>
              <a:rPr lang="cs-CZ" b="1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Miss</a:t>
            </a:r>
            <a:r>
              <a:rPr lang="cs-CZ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 Pokud nevíte, můžete použít </a:t>
            </a:r>
            <a:r>
              <a:rPr lang="cs-CZ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Oslovení </a:t>
            </a:r>
            <a:r>
              <a:rPr lang="cs-CZ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by mělo tedy v případě muže, kterého jméno znáte, vypadat takto: </a:t>
            </a:r>
            <a:r>
              <a:rPr lang="cs-CZ" b="1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Dear</a:t>
            </a:r>
            <a:r>
              <a:rPr lang="cs-CZ" b="1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Mr. Smith</a:t>
            </a:r>
            <a:r>
              <a:rPr lang="cs-CZ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  <a:r>
              <a:rPr lang="cs-CZ" b="1" i="1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cs-CZ" b="1" i="1" dirty="0" err="1">
                <a:solidFill>
                  <a:srgbClr val="333333"/>
                </a:solidFill>
                <a:latin typeface="Open Sans" panose="020B0606030504020204" pitchFamily="34" charset="0"/>
              </a:rPr>
              <a:t>Ms</a:t>
            </a:r>
            <a:r>
              <a:rPr lang="cs-CZ" dirty="0">
                <a:solidFill>
                  <a:srgbClr val="333333"/>
                </a:solidFill>
                <a:latin typeface="Open Sans" panose="020B0606030504020204" pitchFamily="34" charset="0"/>
              </a:rPr>
              <a:t>. </a:t>
            </a:r>
            <a:endParaRPr lang="cs-CZ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cs-CZ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 případě, že adresáta neznáte, použijte oslovení v nezkrácené podobě. Víte-li, že adresátem je muž, zvolte oslovení </a:t>
            </a:r>
            <a:r>
              <a:rPr lang="cs-CZ" b="1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Dear</a:t>
            </a:r>
            <a:r>
              <a:rPr lang="cs-CZ" b="1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Sir</a:t>
            </a:r>
            <a:r>
              <a:rPr lang="cs-CZ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</a:t>
            </a:r>
            <a:r>
              <a:rPr lang="cs-CZ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v opačném případě </a:t>
            </a:r>
            <a:r>
              <a:rPr lang="cs-CZ" b="1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Dear</a:t>
            </a:r>
            <a:r>
              <a:rPr lang="cs-CZ" b="1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Madam</a:t>
            </a:r>
            <a:r>
              <a:rPr lang="cs-CZ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 Pokud nevíte, jakého je adresát pohlaví, například v úředním dopise, můžete zvolit oslovení </a:t>
            </a:r>
            <a:r>
              <a:rPr lang="cs-CZ" b="1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Dear</a:t>
            </a:r>
            <a:r>
              <a:rPr lang="cs-CZ" b="1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Sir </a:t>
            </a:r>
            <a:r>
              <a:rPr lang="cs-CZ" b="1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or</a:t>
            </a:r>
            <a:r>
              <a:rPr lang="cs-CZ" b="1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Madam</a:t>
            </a:r>
            <a:r>
              <a:rPr lang="cs-CZ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nebo také </a:t>
            </a:r>
            <a:r>
              <a:rPr lang="cs-CZ" b="1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Dear</a:t>
            </a:r>
            <a:r>
              <a:rPr lang="cs-CZ" b="1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Sir/Madam</a:t>
            </a:r>
            <a:r>
              <a:rPr lang="cs-CZ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 fontAlgn="base"/>
            <a:r>
              <a:rPr lang="cs-CZ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Příklady oslovení:</a:t>
            </a:r>
            <a:endParaRPr lang="cs-CZ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Dear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Sir,</a:t>
            </a:r>
            <a:r>
              <a:rPr lang="cs-CZ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Dear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Madam,</a:t>
            </a:r>
            <a:r>
              <a:rPr lang="cs-CZ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Dear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Mr Black, </a:t>
            </a:r>
            <a:endParaRPr lang="cs-CZ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Dear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Lucy,</a:t>
            </a:r>
            <a:r>
              <a:rPr lang="cs-CZ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5966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38C3B84-F8A1-72F2-CCDA-CE2A0158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Formal</a:t>
            </a:r>
            <a:r>
              <a:rPr lang="cs-CZ" dirty="0"/>
              <a:t> </a:t>
            </a:r>
            <a:r>
              <a:rPr lang="cs-CZ" dirty="0" err="1"/>
              <a:t>letter</a:t>
            </a:r>
            <a:r>
              <a:rPr lang="cs-CZ" dirty="0"/>
              <a:t>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BA962B82-06E4-1DC2-BD42-1929DC6AF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" y="1396181"/>
            <a:ext cx="10911348" cy="4780782"/>
          </a:xfrm>
        </p:spPr>
        <p:txBody>
          <a:bodyPr>
            <a:normAutofit fontScale="77500" lnSpcReduction="20000"/>
          </a:bodyPr>
          <a:lstStyle/>
          <a:p>
            <a:pPr algn="l" fontAlgn="base"/>
            <a:r>
              <a:rPr lang="cs-CZ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Úvod formálního dopisu v angličtině</a:t>
            </a:r>
          </a:p>
          <a:p>
            <a:pPr algn="l" fontAlgn="base"/>
            <a:r>
              <a:rPr lang="cs-CZ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 první části dopisu byste měli uvést, z jakého důvodu adresátovi píšete. Zde je vhodné využít některou z následujících frází: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am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writing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with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regard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to…</a:t>
            </a:r>
            <a:endParaRPr lang="cs-CZ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am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writing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with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reference to…</a:t>
            </a:r>
            <a:endParaRPr lang="cs-CZ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With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reference to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your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letter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of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…</a:t>
            </a:r>
            <a:endParaRPr lang="cs-CZ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reply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to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your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letter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of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…</a:t>
            </a:r>
            <a:endParaRPr lang="cs-CZ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After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having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seen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your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advertisement</a:t>
            </a:r>
            <a:endParaRPr lang="cs-CZ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am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writing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reply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to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your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letter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…      </a:t>
            </a:r>
            <a:endParaRPr lang="cs-CZ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am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writing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to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complain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about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…            </a:t>
            </a:r>
            <a:endParaRPr lang="cs-CZ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am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writing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to express my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apologies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of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…                         </a:t>
            </a:r>
            <a:endParaRPr lang="cs-CZ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am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writing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to express my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disappointment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with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…          </a:t>
            </a:r>
            <a:endParaRPr lang="cs-CZ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reply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to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your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letter</a:t>
            </a:r>
            <a:r>
              <a:rPr lang="cs-CZ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…</a:t>
            </a:r>
            <a:endParaRPr lang="cs-CZ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56723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C4D20FB-9AC2-DC7C-42B3-0D09AF76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Závěrečná fráze 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xmlns="" id="{828C1FC3-71B1-C5F6-6216-A5661FFB2B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40786"/>
              </p:ext>
            </p:extLst>
          </p:nvPr>
        </p:nvGraphicFramePr>
        <p:xfrm>
          <a:off x="2190750" y="2961164"/>
          <a:ext cx="7810500" cy="2080260"/>
        </p:xfrm>
        <a:graphic>
          <a:graphicData uri="http://schemas.openxmlformats.org/drawingml/2006/table">
            <a:tbl>
              <a:tblPr/>
              <a:tblGrid>
                <a:gridCol w="4279011">
                  <a:extLst>
                    <a:ext uri="{9D8B030D-6E8A-4147-A177-3AD203B41FA5}">
                      <a16:colId xmlns:a16="http://schemas.microsoft.com/office/drawing/2014/main" xmlns="" val="3803244788"/>
                    </a:ext>
                  </a:extLst>
                </a:gridCol>
                <a:gridCol w="3531489">
                  <a:extLst>
                    <a:ext uri="{9D8B030D-6E8A-4147-A177-3AD203B41FA5}">
                      <a16:colId xmlns:a16="http://schemas.microsoft.com/office/drawing/2014/main" xmlns="" val="3846612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u="none" strike="noStrike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Thank you for your time (help / assistance / support).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6858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>
                          <a:effectLst/>
                        </a:rPr>
                        <a:t>Děkuji za váš čas (pomoc / spolupráci / podporu).</a:t>
                      </a:r>
                    </a:p>
                  </a:txBody>
                  <a:tcPr marT="6858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7064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u="none" strike="noStrike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I really appreciate the time you have given me.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6858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FF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>
                          <a:effectLst/>
                        </a:rPr>
                        <a:t>Opravdu si vážím času, který jste mi věnoval.</a:t>
                      </a:r>
                    </a:p>
                  </a:txBody>
                  <a:tcPr marT="6858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F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1009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u="none" strike="noStrike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Thank you once more for your time in this matter.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6858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>
                          <a:effectLst/>
                        </a:rPr>
                        <a:t>Ještě jednou děkuji za váš čas v této záležitosti.</a:t>
                      </a:r>
                    </a:p>
                  </a:txBody>
                  <a:tcPr marT="6858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0233939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DA5D1EEB-4B40-CEF5-67E7-948B176D3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2287"/>
            <a:ext cx="6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</a:br>
            <a:endParaRPr kumimoji="0" lang="cs-CZ" altLang="cs-CZ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37292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474</Words>
  <Application>Microsoft Office PowerPoint</Application>
  <PresentationFormat>Širokoúhlá obrazovka</PresentationFormat>
  <Paragraphs>102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inherit</vt:lpstr>
      <vt:lpstr>Open Sans</vt:lpstr>
      <vt:lpstr>Motiv Office</vt:lpstr>
      <vt:lpstr>Informal letter </vt:lpstr>
      <vt:lpstr>Prezentace aplikace PowerPoint</vt:lpstr>
      <vt:lpstr>Prezentace aplikace PowerPoint</vt:lpstr>
      <vt:lpstr>The opening paragraph </vt:lpstr>
      <vt:lpstr>Obsah neformálního dopisu</vt:lpstr>
      <vt:lpstr>ROZLOUČENÍ </vt:lpstr>
      <vt:lpstr>Formal letter </vt:lpstr>
      <vt:lpstr>Formal letter </vt:lpstr>
      <vt:lpstr>Závěrečná fráze </vt:lpstr>
      <vt:lpstr>Závěrečná část- možná spolupráce- fráze </vt:lpstr>
      <vt:lpstr>Projevy ochoty pomoci </vt:lpstr>
      <vt:lpstr>Podpisy 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Informal letter </dc:title>
  <dc:creator>Darina Koblihová</dc:creator>
  <cp:lastModifiedBy>Darina Koblihová</cp:lastModifiedBy>
  <cp:revision>2</cp:revision>
  <dcterms:created xsi:type="dcterms:W3CDTF">2022-09-29T19:37:05Z</dcterms:created>
  <dcterms:modified xsi:type="dcterms:W3CDTF">2022-09-30T05:59:50Z</dcterms:modified>
</cp:coreProperties>
</file>