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0"/>
  </p:notesMasterIdLst>
  <p:sldIdLst>
    <p:sldId id="256" r:id="rId2"/>
    <p:sldId id="258" r:id="rId3"/>
    <p:sldId id="260" r:id="rId4"/>
    <p:sldId id="329" r:id="rId5"/>
    <p:sldId id="327" r:id="rId6"/>
    <p:sldId id="328" r:id="rId7"/>
    <p:sldId id="330" r:id="rId8"/>
    <p:sldId id="331" r:id="rId9"/>
    <p:sldId id="332" r:id="rId10"/>
    <p:sldId id="333" r:id="rId11"/>
    <p:sldId id="334" r:id="rId12"/>
    <p:sldId id="341" r:id="rId13"/>
    <p:sldId id="280" r:id="rId14"/>
    <p:sldId id="336" r:id="rId15"/>
    <p:sldId id="338" r:id="rId16"/>
    <p:sldId id="342" r:id="rId17"/>
    <p:sldId id="340" r:id="rId18"/>
    <p:sldId id="339" r:id="rId19"/>
    <p:sldId id="343" r:id="rId20"/>
    <p:sldId id="345" r:id="rId21"/>
    <p:sldId id="346" r:id="rId22"/>
    <p:sldId id="347" r:id="rId23"/>
    <p:sldId id="348" r:id="rId24"/>
    <p:sldId id="272" r:id="rId25"/>
    <p:sldId id="344" r:id="rId26"/>
    <p:sldId id="349" r:id="rId27"/>
    <p:sldId id="350" r:id="rId28"/>
    <p:sldId id="351" r:id="rId29"/>
  </p:sldIdLst>
  <p:sldSz cx="9144000" cy="5143500" type="screen16x9"/>
  <p:notesSz cx="6858000" cy="9144000"/>
  <p:embeddedFontLst>
    <p:embeddedFont>
      <p:font typeface="Assistant" panose="020B0604020202020204" charset="-79"/>
      <p:regular r:id="rId31"/>
      <p:bold r:id="rId32"/>
    </p:embeddedFont>
    <p:embeddedFont>
      <p:font typeface="Asap" panose="020B0604020202020204" charset="0"/>
      <p:regular r:id="rId33"/>
      <p:bold r:id="rId34"/>
      <p:italic r:id="rId35"/>
      <p:boldItalic r:id="rId36"/>
    </p:embeddedFont>
    <p:embeddedFont>
      <p:font typeface="Cambria Math" panose="02040503050406030204" pitchFamily="18"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2C640A-BBCB-4877-B654-DE45275570DF}">
  <a:tblStyle styleId="{672C640A-BBCB-4877-B654-DE45275570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16914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066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14231f69b35_1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14231f69b35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018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1185c551ac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1185c551ac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958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1185c551ac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1185c551ac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465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185c551ac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185c551a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384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4231f69b35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4231f69b35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183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185c551ac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185c551a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650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4231f69b35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4231f69b35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614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14231f69b35_1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14231f69b35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501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890215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43cef278c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43cef278c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3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368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603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401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185c551a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185c551a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04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185c551a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185c551a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760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4231f69b35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4231f69b35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9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303be3818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303be3818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279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303be3818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303be3818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540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303be3818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303be3818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61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75402" y="-2502125"/>
            <a:ext cx="13705454" cy="10079450"/>
            <a:chOff x="-2075402" y="-2502125"/>
            <a:chExt cx="13705454" cy="10079450"/>
          </a:xfrm>
        </p:grpSpPr>
        <p:sp>
          <p:nvSpPr>
            <p:cNvPr id="10" name="Google Shape;10;p2"/>
            <p:cNvSpPr/>
            <p:nvPr/>
          </p:nvSpPr>
          <p:spPr>
            <a:xfrm rot="-2700000">
              <a:off x="4788992" y="736265"/>
              <a:ext cx="5667319" cy="56673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1408836" y="-183555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641344" y="35184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ubTitle" idx="1"/>
          </p:nvPr>
        </p:nvSpPr>
        <p:spPr>
          <a:xfrm rot="-566">
            <a:off x="2749600" y="3425400"/>
            <a:ext cx="3645000" cy="426300"/>
          </a:xfrm>
          <a:prstGeom prst="rect">
            <a:avLst/>
          </a:prstGeom>
          <a:solidFill>
            <a:schemeClr val="dk2"/>
          </a:solidFill>
          <a:ln w="76200" cap="flat" cmpd="sng">
            <a:solidFill>
              <a:schemeClr val="dk2"/>
            </a:solid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43"/>
        <p:cNvGrpSpPr/>
        <p:nvPr/>
      </p:nvGrpSpPr>
      <p:grpSpPr>
        <a:xfrm>
          <a:off x="0" y="0"/>
          <a:ext cx="0" cy="0"/>
          <a:chOff x="0" y="0"/>
          <a:chExt cx="0" cy="0"/>
        </a:xfrm>
      </p:grpSpPr>
      <p:sp>
        <p:nvSpPr>
          <p:cNvPr id="144" name="Google Shape;144;p19"/>
          <p:cNvSpPr txBox="1">
            <a:spLocks noGrp="1"/>
          </p:cNvSpPr>
          <p:nvPr>
            <p:ph type="title" hasCustomPrompt="1"/>
          </p:nvPr>
        </p:nvSpPr>
        <p:spPr>
          <a:xfrm>
            <a:off x="6138000" y="540000"/>
            <a:ext cx="1780800" cy="1326000"/>
          </a:xfrm>
          <a:prstGeom prst="rect">
            <a:avLst/>
          </a:prstGeom>
          <a:solidFill>
            <a:schemeClr val="lt1"/>
          </a:solidFill>
          <a:ln w="76200" cap="flat" cmpd="sng">
            <a:solidFill>
              <a:schemeClr val="lt1"/>
            </a:solidFill>
            <a:prstDash val="solid"/>
            <a:round/>
            <a:headEnd type="none" w="sm" len="sm"/>
            <a:tailEnd type="none" w="sm" len="sm"/>
          </a:ln>
          <a:effectLst>
            <a:outerShdw blurRad="100013" dist="66675" dir="6600000" algn="bl" rotWithShape="0">
              <a:schemeClr val="accent1">
                <a:alpha val="30000"/>
              </a:schemeClr>
            </a:outerShdw>
          </a:effectLst>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500">
                <a:solidFill>
                  <a:schemeClr val="dk2"/>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
        <p:nvSpPr>
          <p:cNvPr id="145" name="Google Shape;145;p19"/>
          <p:cNvSpPr txBox="1">
            <a:spLocks noGrp="1"/>
          </p:cNvSpPr>
          <p:nvPr>
            <p:ph type="subTitle" idx="1"/>
          </p:nvPr>
        </p:nvSpPr>
        <p:spPr>
          <a:xfrm rot="237">
            <a:off x="3558600" y="4145238"/>
            <a:ext cx="4360200" cy="458100"/>
          </a:xfrm>
          <a:prstGeom prst="rect">
            <a:avLst/>
          </a:prstGeom>
          <a:solidFill>
            <a:schemeClr val="dk2"/>
          </a:solidFill>
          <a:ln w="76200" cap="flat" cmpd="sng">
            <a:solidFill>
              <a:schemeClr val="dk2"/>
            </a:solidFill>
            <a:prstDash val="solid"/>
            <a:round/>
            <a:headEnd type="none" w="sm" len="sm"/>
            <a:tailEnd type="none" w="sm" len="sm"/>
          </a:ln>
          <a:effectLst>
            <a:outerShdw blurRad="100013" dist="66675" dir="6600000" algn="bl" rotWithShape="0">
              <a:schemeClr val="accent1">
                <a:alpha val="30000"/>
              </a:schemeClr>
            </a:outerShdw>
          </a:effectLst>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46" name="Google Shape;146;p19"/>
          <p:cNvSpPr txBox="1">
            <a:spLocks noGrp="1"/>
          </p:cNvSpPr>
          <p:nvPr>
            <p:ph type="title" idx="2"/>
          </p:nvPr>
        </p:nvSpPr>
        <p:spPr>
          <a:xfrm>
            <a:off x="3115250" y="2031900"/>
            <a:ext cx="4803600" cy="1947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grpSp>
        <p:nvGrpSpPr>
          <p:cNvPr id="147" name="Google Shape;147;p19"/>
          <p:cNvGrpSpPr/>
          <p:nvPr/>
        </p:nvGrpSpPr>
        <p:grpSpPr>
          <a:xfrm>
            <a:off x="-1240901" y="2043150"/>
            <a:ext cx="11509676" cy="3860850"/>
            <a:chOff x="-1240901" y="2043150"/>
            <a:chExt cx="11509676" cy="3860850"/>
          </a:xfrm>
        </p:grpSpPr>
        <p:sp>
          <p:nvSpPr>
            <p:cNvPr id="148" name="Google Shape;148;p19"/>
            <p:cNvSpPr/>
            <p:nvPr/>
          </p:nvSpPr>
          <p:spPr>
            <a:xfrm rot="-2700000">
              <a:off x="-839696" y="2533080"/>
              <a:ext cx="1937190" cy="193719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rot="-2700000">
              <a:off x="1472330" y="4261080"/>
              <a:ext cx="1361039" cy="136103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rot="-2700000">
              <a:off x="8625855" y="2325030"/>
              <a:ext cx="1361039" cy="136103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7200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3"/>
          <p:cNvSpPr txBox="1">
            <a:spLocks noGrp="1"/>
          </p:cNvSpPr>
          <p:nvPr>
            <p:ph type="subTitle" idx="1"/>
          </p:nvPr>
        </p:nvSpPr>
        <p:spPr>
          <a:xfrm>
            <a:off x="720000" y="3218854"/>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3"/>
          <p:cNvSpPr txBox="1">
            <a:spLocks noGrp="1"/>
          </p:cNvSpPr>
          <p:nvPr>
            <p:ph type="title" idx="2"/>
          </p:nvPr>
        </p:nvSpPr>
        <p:spPr>
          <a:xfrm>
            <a:off x="3428856" y="2921337"/>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3"/>
          <p:cNvSpPr txBox="1">
            <a:spLocks noGrp="1"/>
          </p:cNvSpPr>
          <p:nvPr>
            <p:ph type="subTitle" idx="3"/>
          </p:nvPr>
        </p:nvSpPr>
        <p:spPr>
          <a:xfrm>
            <a:off x="3428853" y="3218867"/>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3"/>
          <p:cNvSpPr txBox="1">
            <a:spLocks noGrp="1"/>
          </p:cNvSpPr>
          <p:nvPr>
            <p:ph type="title" idx="4"/>
          </p:nvPr>
        </p:nvSpPr>
        <p:spPr>
          <a:xfrm>
            <a:off x="61377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4" name="Google Shape;184;p23"/>
          <p:cNvSpPr txBox="1">
            <a:spLocks noGrp="1"/>
          </p:cNvSpPr>
          <p:nvPr>
            <p:ph type="subTitle" idx="5"/>
          </p:nvPr>
        </p:nvSpPr>
        <p:spPr>
          <a:xfrm>
            <a:off x="6137694" y="3218879"/>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3"/>
          <p:cNvSpPr txBox="1">
            <a:spLocks noGrp="1"/>
          </p:cNvSpPr>
          <p:nvPr>
            <p:ph type="title" idx="6"/>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6" name="Google Shape;186;p23"/>
          <p:cNvGrpSpPr/>
          <p:nvPr/>
        </p:nvGrpSpPr>
        <p:grpSpPr>
          <a:xfrm>
            <a:off x="-2484577" y="-2104200"/>
            <a:ext cx="12855001" cy="11050900"/>
            <a:chOff x="-2484577" y="-2104200"/>
            <a:chExt cx="12855001" cy="11050900"/>
          </a:xfrm>
        </p:grpSpPr>
        <p:sp>
          <p:nvSpPr>
            <p:cNvPr id="187" name="Google Shape;187;p2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rot="-2700000">
              <a:off x="8230736" y="717437"/>
              <a:ext cx="1772575" cy="177257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1519325" y="1891223"/>
            <a:ext cx="2867100" cy="482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3" name="Google Shape;193;p24"/>
          <p:cNvSpPr txBox="1">
            <a:spLocks noGrp="1"/>
          </p:cNvSpPr>
          <p:nvPr>
            <p:ph type="subTitle" idx="1"/>
          </p:nvPr>
        </p:nvSpPr>
        <p:spPr>
          <a:xfrm>
            <a:off x="1519325" y="2221523"/>
            <a:ext cx="2867100" cy="62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24"/>
          <p:cNvSpPr txBox="1">
            <a:spLocks noGrp="1"/>
          </p:cNvSpPr>
          <p:nvPr>
            <p:ph type="title" idx="2"/>
          </p:nvPr>
        </p:nvSpPr>
        <p:spPr>
          <a:xfrm>
            <a:off x="5556901" y="1891223"/>
            <a:ext cx="2867100" cy="482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5" name="Google Shape;195;p24"/>
          <p:cNvSpPr txBox="1">
            <a:spLocks noGrp="1"/>
          </p:cNvSpPr>
          <p:nvPr>
            <p:ph type="subTitle" idx="3"/>
          </p:nvPr>
        </p:nvSpPr>
        <p:spPr>
          <a:xfrm>
            <a:off x="5556901" y="2221523"/>
            <a:ext cx="2867100" cy="62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 name="Google Shape;196;p24"/>
          <p:cNvSpPr txBox="1">
            <a:spLocks noGrp="1"/>
          </p:cNvSpPr>
          <p:nvPr>
            <p:ph type="title" idx="4"/>
          </p:nvPr>
        </p:nvSpPr>
        <p:spPr>
          <a:xfrm>
            <a:off x="1519300" y="3300998"/>
            <a:ext cx="2867100" cy="482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7" name="Google Shape;197;p24"/>
          <p:cNvSpPr txBox="1">
            <a:spLocks noGrp="1"/>
          </p:cNvSpPr>
          <p:nvPr>
            <p:ph type="subTitle" idx="5"/>
          </p:nvPr>
        </p:nvSpPr>
        <p:spPr>
          <a:xfrm>
            <a:off x="1519325" y="3631248"/>
            <a:ext cx="2867100" cy="62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24"/>
          <p:cNvSpPr txBox="1">
            <a:spLocks noGrp="1"/>
          </p:cNvSpPr>
          <p:nvPr>
            <p:ph type="title" idx="6"/>
          </p:nvPr>
        </p:nvSpPr>
        <p:spPr>
          <a:xfrm>
            <a:off x="5556876" y="3300998"/>
            <a:ext cx="2867100" cy="482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b="1"/>
            </a:lvl1pPr>
            <a:lvl2pPr lvl="1" rtl="0">
              <a:spcBef>
                <a:spcPts val="0"/>
              </a:spcBef>
              <a:spcAft>
                <a:spcPts val="0"/>
              </a:spcAft>
              <a:buSzPts val="2400"/>
              <a:buNone/>
              <a:defRPr sz="2400" b="1"/>
            </a:lvl2pPr>
            <a:lvl3pPr lvl="2" rtl="0">
              <a:spcBef>
                <a:spcPts val="0"/>
              </a:spcBef>
              <a:spcAft>
                <a:spcPts val="0"/>
              </a:spcAft>
              <a:buSzPts val="2400"/>
              <a:buNone/>
              <a:defRPr sz="2400" b="1"/>
            </a:lvl3pPr>
            <a:lvl4pPr lvl="3" rtl="0">
              <a:spcBef>
                <a:spcPts val="0"/>
              </a:spcBef>
              <a:spcAft>
                <a:spcPts val="0"/>
              </a:spcAft>
              <a:buSzPts val="2400"/>
              <a:buNone/>
              <a:defRPr sz="2400" b="1"/>
            </a:lvl4pPr>
            <a:lvl5pPr lvl="4" rtl="0">
              <a:spcBef>
                <a:spcPts val="0"/>
              </a:spcBef>
              <a:spcAft>
                <a:spcPts val="0"/>
              </a:spcAft>
              <a:buSzPts val="2400"/>
              <a:buNone/>
              <a:defRPr sz="2400" b="1"/>
            </a:lvl5pPr>
            <a:lvl6pPr lvl="5" rtl="0">
              <a:spcBef>
                <a:spcPts val="0"/>
              </a:spcBef>
              <a:spcAft>
                <a:spcPts val="0"/>
              </a:spcAft>
              <a:buSzPts val="2400"/>
              <a:buNone/>
              <a:defRPr sz="2400" b="1"/>
            </a:lvl6pPr>
            <a:lvl7pPr lvl="6" rtl="0">
              <a:spcBef>
                <a:spcPts val="0"/>
              </a:spcBef>
              <a:spcAft>
                <a:spcPts val="0"/>
              </a:spcAft>
              <a:buSzPts val="2400"/>
              <a:buNone/>
              <a:defRPr sz="2400" b="1"/>
            </a:lvl7pPr>
            <a:lvl8pPr lvl="7" rtl="0">
              <a:spcBef>
                <a:spcPts val="0"/>
              </a:spcBef>
              <a:spcAft>
                <a:spcPts val="0"/>
              </a:spcAft>
              <a:buSzPts val="2400"/>
              <a:buNone/>
              <a:defRPr sz="2400" b="1"/>
            </a:lvl8pPr>
            <a:lvl9pPr lvl="8" rtl="0">
              <a:spcBef>
                <a:spcPts val="0"/>
              </a:spcBef>
              <a:spcAft>
                <a:spcPts val="0"/>
              </a:spcAft>
              <a:buSzPts val="2400"/>
              <a:buNone/>
              <a:defRPr sz="2400" b="1"/>
            </a:lvl9pPr>
          </a:lstStyle>
          <a:p>
            <a:endParaRPr/>
          </a:p>
        </p:txBody>
      </p:sp>
      <p:sp>
        <p:nvSpPr>
          <p:cNvPr id="199" name="Google Shape;199;p24"/>
          <p:cNvSpPr txBox="1">
            <a:spLocks noGrp="1"/>
          </p:cNvSpPr>
          <p:nvPr>
            <p:ph type="subTitle" idx="7"/>
          </p:nvPr>
        </p:nvSpPr>
        <p:spPr>
          <a:xfrm>
            <a:off x="5556901" y="3631248"/>
            <a:ext cx="2867100" cy="62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0" name="Google Shape;200;p24"/>
          <p:cNvSpPr txBox="1">
            <a:spLocks noGrp="1"/>
          </p:cNvSpPr>
          <p:nvPr>
            <p:ph type="title" idx="8"/>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1" name="Google Shape;201;p24"/>
          <p:cNvGrpSpPr/>
          <p:nvPr/>
        </p:nvGrpSpPr>
        <p:grpSpPr>
          <a:xfrm>
            <a:off x="-3283327" y="-1008375"/>
            <a:ext cx="15635400" cy="8544400"/>
            <a:chOff x="-3283327" y="-1008375"/>
            <a:chExt cx="15635400" cy="8544400"/>
          </a:xfrm>
        </p:grpSpPr>
        <p:sp>
          <p:nvSpPr>
            <p:cNvPr id="202" name="Google Shape;202;p24"/>
            <p:cNvSpPr/>
            <p:nvPr/>
          </p:nvSpPr>
          <p:spPr>
            <a:xfrm rot="-2700000">
              <a:off x="8278338" y="4257739"/>
              <a:ext cx="1731422" cy="173142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rot="-2700000">
              <a:off x="-1268756" y="2686120"/>
              <a:ext cx="1507410" cy="150741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rot="-2700000">
              <a:off x="8467039" y="-34180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rot="-2700000">
              <a:off x="-2616761" y="3650991"/>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9"/>
        <p:cNvGrpSpPr/>
        <p:nvPr/>
      </p:nvGrpSpPr>
      <p:grpSpPr>
        <a:xfrm>
          <a:off x="0" y="0"/>
          <a:ext cx="0" cy="0"/>
          <a:chOff x="0" y="0"/>
          <a:chExt cx="0" cy="0"/>
        </a:xfrm>
      </p:grpSpPr>
      <p:grpSp>
        <p:nvGrpSpPr>
          <p:cNvPr id="310" name="Google Shape;310;p31"/>
          <p:cNvGrpSpPr/>
          <p:nvPr/>
        </p:nvGrpSpPr>
        <p:grpSpPr>
          <a:xfrm>
            <a:off x="-2433151" y="-2560200"/>
            <a:ext cx="13598300" cy="10147350"/>
            <a:chOff x="-2433151" y="-2560200"/>
            <a:chExt cx="13598300" cy="10147350"/>
          </a:xfrm>
        </p:grpSpPr>
        <p:sp>
          <p:nvSpPr>
            <p:cNvPr id="311" name="Google Shape;311;p31"/>
            <p:cNvSpPr/>
            <p:nvPr/>
          </p:nvSpPr>
          <p:spPr>
            <a:xfrm rot="-2700000">
              <a:off x="-1979137" y="617264"/>
              <a:ext cx="2192172" cy="219217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2700000">
              <a:off x="-480637" y="4940964"/>
              <a:ext cx="2192172" cy="219217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2700000">
              <a:off x="8518963" y="2269014"/>
              <a:ext cx="2192172" cy="21921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2700000">
              <a:off x="5133488" y="-2106186"/>
              <a:ext cx="2192172" cy="219217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315"/>
        <p:cNvGrpSpPr/>
        <p:nvPr/>
      </p:nvGrpSpPr>
      <p:grpSpPr>
        <a:xfrm>
          <a:off x="0" y="0"/>
          <a:ext cx="0" cy="0"/>
          <a:chOff x="0" y="0"/>
          <a:chExt cx="0" cy="0"/>
        </a:xfrm>
      </p:grpSpPr>
      <p:grpSp>
        <p:nvGrpSpPr>
          <p:cNvPr id="316" name="Google Shape;316;p32"/>
          <p:cNvGrpSpPr/>
          <p:nvPr/>
        </p:nvGrpSpPr>
        <p:grpSpPr>
          <a:xfrm>
            <a:off x="-3438127" y="-1779747"/>
            <a:ext cx="14072232" cy="8512898"/>
            <a:chOff x="-3438127" y="-1779747"/>
            <a:chExt cx="14072232" cy="8512898"/>
          </a:xfrm>
        </p:grpSpPr>
        <p:sp>
          <p:nvSpPr>
            <p:cNvPr id="317" name="Google Shape;317;p32"/>
            <p:cNvSpPr/>
            <p:nvPr/>
          </p:nvSpPr>
          <p:spPr>
            <a:xfrm rot="-2700000">
              <a:off x="-2771561" y="1568916"/>
              <a:ext cx="3218467" cy="3218467"/>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2700000">
              <a:off x="-626060" y="-619427"/>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rot="-2700000">
              <a:off x="8409915" y="2482848"/>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rot="-2700000">
              <a:off x="7398302" y="-1320022"/>
              <a:ext cx="2219750" cy="221975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rot="-2700000">
              <a:off x="3773484" y="4808046"/>
              <a:ext cx="1594809" cy="15948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322"/>
        <p:cNvGrpSpPr/>
        <p:nvPr/>
      </p:nvGrpSpPr>
      <p:grpSpPr>
        <a:xfrm>
          <a:off x="0" y="0"/>
          <a:ext cx="0" cy="0"/>
          <a:chOff x="0" y="0"/>
          <a:chExt cx="0" cy="0"/>
        </a:xfrm>
      </p:grpSpPr>
      <p:grpSp>
        <p:nvGrpSpPr>
          <p:cNvPr id="323" name="Google Shape;323;p33"/>
          <p:cNvGrpSpPr/>
          <p:nvPr/>
        </p:nvGrpSpPr>
        <p:grpSpPr>
          <a:xfrm>
            <a:off x="-2484577" y="-2104200"/>
            <a:ext cx="12855001" cy="11050900"/>
            <a:chOff x="-2484577" y="-2104200"/>
            <a:chExt cx="12855001" cy="11050900"/>
          </a:xfrm>
        </p:grpSpPr>
        <p:sp>
          <p:nvSpPr>
            <p:cNvPr id="324" name="Google Shape;324;p3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2700000">
              <a:off x="8230736" y="717437"/>
              <a:ext cx="1772575" cy="17725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3966348" y="-3218675"/>
            <a:ext cx="16680971" cy="9581975"/>
            <a:chOff x="-3966348" y="-3218675"/>
            <a:chExt cx="16680971" cy="9581975"/>
          </a:xfrm>
        </p:grpSpPr>
        <p:sp>
          <p:nvSpPr>
            <p:cNvPr id="17" name="Google Shape;17;p3"/>
            <p:cNvSpPr/>
            <p:nvPr/>
          </p:nvSpPr>
          <p:spPr>
            <a:xfrm rot="-2700000">
              <a:off x="6339814" y="-25521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2699865">
              <a:off x="-2845047" y="-1470417"/>
              <a:ext cx="5413397" cy="541361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700000">
              <a:off x="-1846086" y="247826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700000">
              <a:off x="8829589" y="520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hasCustomPrompt="1"/>
          </p:nvPr>
        </p:nvSpPr>
        <p:spPr>
          <a:xfrm>
            <a:off x="3873075" y="540000"/>
            <a:ext cx="1398000" cy="1271700"/>
          </a:xfrm>
          <a:prstGeom prst="rect">
            <a:avLst/>
          </a:prstGeom>
          <a:solidFill>
            <a:schemeClr val="lt1"/>
          </a:solidFill>
          <a:ln w="76200" cap="flat" cmpd="sng">
            <a:solidFill>
              <a:schemeClr val="lt1"/>
            </a:solidFill>
            <a:prstDash val="solid"/>
            <a:round/>
            <a:headEnd type="none" w="sm" len="sm"/>
            <a:tailEnd type="none" w="sm" len="sm"/>
          </a:ln>
          <a:effectLst>
            <a:outerShdw blurRad="100013" dist="57150" dir="90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rot="264">
            <a:off x="2616125" y="4145275"/>
            <a:ext cx="3912000" cy="4581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grpSp>
        <p:nvGrpSpPr>
          <p:cNvPr id="25" name="Google Shape;25;p4"/>
          <p:cNvGrpSpPr/>
          <p:nvPr/>
        </p:nvGrpSpPr>
        <p:grpSpPr>
          <a:xfrm>
            <a:off x="-3660927" y="-3923700"/>
            <a:ext cx="15480978" cy="12421700"/>
            <a:chOff x="-3660927" y="-3923700"/>
            <a:chExt cx="15480978" cy="12421700"/>
          </a:xfrm>
        </p:grpSpPr>
        <p:sp>
          <p:nvSpPr>
            <p:cNvPr id="26" name="Google Shape;26;p4"/>
            <p:cNvSpPr/>
            <p:nvPr/>
          </p:nvSpPr>
          <p:spPr>
            <a:xfrm rot="-2700000">
              <a:off x="4723439" y="-3257134"/>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2700000">
              <a:off x="6608083" y="2444632"/>
              <a:ext cx="4317735" cy="4317735"/>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2700000">
              <a:off x="1244314" y="461296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2700000">
              <a:off x="-2994361" y="61366"/>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txBox="1">
            <a:spLocks noGrp="1"/>
          </p:cNvSpPr>
          <p:nvPr>
            <p:ph type="subTitle" idx="1"/>
          </p:nvPr>
        </p:nvSpPr>
        <p:spPr>
          <a:xfrm>
            <a:off x="944338" y="2691075"/>
            <a:ext cx="3818400" cy="821100"/>
          </a:xfrm>
          <a:prstGeom prst="rect">
            <a:avLst/>
          </a:prstGeom>
          <a:solidFill>
            <a:schemeClr val="dk2"/>
          </a:solidFill>
          <a:ln w="76200" cap="flat" cmpd="sng">
            <a:solidFill>
              <a:schemeClr val="dk2"/>
            </a:solidFill>
            <a:prstDash val="solid"/>
            <a:round/>
            <a:headEnd type="none" w="sm" len="sm"/>
            <a:tailEnd type="none" w="sm" len="sm"/>
          </a:ln>
          <a:effectLst>
            <a:outerShdw blurRad="100013" dist="66675" dir="6600000" algn="bl" rotWithShape="0">
              <a:schemeClr val="accent1">
                <a:alpha val="3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1" name="Google Shape;31;p4"/>
          <p:cNvSpPr txBox="1">
            <a:spLocks noGrp="1"/>
          </p:cNvSpPr>
          <p:nvPr>
            <p:ph type="title"/>
          </p:nvPr>
        </p:nvSpPr>
        <p:spPr>
          <a:xfrm>
            <a:off x="944338" y="1631350"/>
            <a:ext cx="3818400" cy="113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32" name="Google Shape;32;p4"/>
          <p:cNvSpPr>
            <a:spLocks noGrp="1"/>
          </p:cNvSpPr>
          <p:nvPr>
            <p:ph type="pic" idx="2"/>
          </p:nvPr>
        </p:nvSpPr>
        <p:spPr>
          <a:xfrm>
            <a:off x="5016163" y="999450"/>
            <a:ext cx="3191700" cy="3144600"/>
          </a:xfrm>
          <a:prstGeom prst="roundRect">
            <a:avLst>
              <a:gd name="adj" fmla="val 16667"/>
            </a:avLst>
          </a:prstGeom>
          <a:noFill/>
          <a:ln>
            <a:noFill/>
          </a:ln>
          <a:effectLst>
            <a:outerShdw blurRad="100013" dist="66675" dir="6600000" algn="bl" rotWithShape="0">
              <a:schemeClr val="accent1">
                <a:alpha val="30000"/>
              </a:scheme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subTitle" idx="1"/>
          </p:nvPr>
        </p:nvSpPr>
        <p:spPr>
          <a:xfrm>
            <a:off x="893600" y="2686150"/>
            <a:ext cx="3584400" cy="16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subTitle" idx="2"/>
          </p:nvPr>
        </p:nvSpPr>
        <p:spPr>
          <a:xfrm>
            <a:off x="4666025" y="2686279"/>
            <a:ext cx="3584400" cy="16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 name="Google Shape;36;p5"/>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5"/>
          <p:cNvSpPr txBox="1">
            <a:spLocks noGrp="1"/>
          </p:cNvSpPr>
          <p:nvPr>
            <p:ph type="title" idx="3"/>
          </p:nvPr>
        </p:nvSpPr>
        <p:spPr>
          <a:xfrm>
            <a:off x="893588" y="2340825"/>
            <a:ext cx="3584400" cy="497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8" name="Google Shape;38;p5"/>
          <p:cNvSpPr txBox="1">
            <a:spLocks noGrp="1"/>
          </p:cNvSpPr>
          <p:nvPr>
            <p:ph type="title" idx="4"/>
          </p:nvPr>
        </p:nvSpPr>
        <p:spPr>
          <a:xfrm>
            <a:off x="4666013" y="2340825"/>
            <a:ext cx="3584400" cy="497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39" name="Google Shape;39;p5"/>
          <p:cNvGrpSpPr/>
          <p:nvPr/>
        </p:nvGrpSpPr>
        <p:grpSpPr>
          <a:xfrm>
            <a:off x="-2396725" y="-3225100"/>
            <a:ext cx="13714800" cy="11730625"/>
            <a:chOff x="-2396725" y="-3225100"/>
            <a:chExt cx="13714800" cy="11730625"/>
          </a:xfrm>
        </p:grpSpPr>
        <p:sp>
          <p:nvSpPr>
            <p:cNvPr id="40" name="Google Shape;40;p5"/>
            <p:cNvSpPr/>
            <p:nvPr/>
          </p:nvSpPr>
          <p:spPr>
            <a:xfrm rot="-2700000">
              <a:off x="8050160" y="43985"/>
              <a:ext cx="2707229" cy="270722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2700000">
              <a:off x="386535" y="-2664415"/>
              <a:ext cx="2707229" cy="270722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2700000">
              <a:off x="-1836040" y="3872585"/>
              <a:ext cx="2707229" cy="270722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2700000">
              <a:off x="4881585" y="5237610"/>
              <a:ext cx="2707229" cy="270722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061100" y="1317313"/>
            <a:ext cx="4667100" cy="143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9"/>
          <p:cNvSpPr txBox="1">
            <a:spLocks noGrp="1"/>
          </p:cNvSpPr>
          <p:nvPr>
            <p:ph type="subTitle" idx="1"/>
          </p:nvPr>
        </p:nvSpPr>
        <p:spPr>
          <a:xfrm>
            <a:off x="1061000" y="2641487"/>
            <a:ext cx="46671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 name="Google Shape;68;p9"/>
          <p:cNvGrpSpPr/>
          <p:nvPr/>
        </p:nvGrpSpPr>
        <p:grpSpPr>
          <a:xfrm>
            <a:off x="5667148" y="-1111475"/>
            <a:ext cx="4952326" cy="7384400"/>
            <a:chOff x="5667148" y="-1111475"/>
            <a:chExt cx="4952326" cy="7384400"/>
          </a:xfrm>
        </p:grpSpPr>
        <p:sp>
          <p:nvSpPr>
            <p:cNvPr id="69" name="Google Shape;69;p9"/>
            <p:cNvSpPr/>
            <p:nvPr/>
          </p:nvSpPr>
          <p:spPr>
            <a:xfrm rot="-2700000">
              <a:off x="6333714" y="-4449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2700000">
              <a:off x="8542266" y="2855267"/>
              <a:ext cx="1720815" cy="17208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rot="-2700000">
              <a:off x="6145232" y="3671806"/>
              <a:ext cx="2154837" cy="215483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rot="2701">
            <a:off x="2418255"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title" idx="2"/>
          </p:nvPr>
        </p:nvSpPr>
        <p:spPr>
          <a:xfrm>
            <a:off x="1243944"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3"/>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hasCustomPrompt="1"/>
          </p:nvPr>
        </p:nvSpPr>
        <p:spPr>
          <a:xfrm rot="2701">
            <a:off x="2418255" y="3017839"/>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4"/>
          </p:nvPr>
        </p:nvSpPr>
        <p:spPr>
          <a:xfrm>
            <a:off x="1243944" y="366107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3"/>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hasCustomPrompt="1"/>
          </p:nvPr>
        </p:nvSpPr>
        <p:spPr>
          <a:xfrm rot="2701">
            <a:off x="5961866"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7"/>
          </p:nvPr>
        </p:nvSpPr>
        <p:spPr>
          <a:xfrm>
            <a:off x="4787556"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hasCustomPrompt="1"/>
          </p:nvPr>
        </p:nvSpPr>
        <p:spPr>
          <a:xfrm rot="2701">
            <a:off x="5961912" y="301784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9" name="Google Shape;99;p13"/>
          <p:cNvSpPr txBox="1">
            <a:spLocks noGrp="1"/>
          </p:cNvSpPr>
          <p:nvPr>
            <p:ph type="title" idx="13"/>
          </p:nvPr>
        </p:nvSpPr>
        <p:spPr>
          <a:xfrm>
            <a:off x="4787556" y="3661002"/>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3"/>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3"/>
          <p:cNvGrpSpPr/>
          <p:nvPr/>
        </p:nvGrpSpPr>
        <p:grpSpPr>
          <a:xfrm>
            <a:off x="-3831602" y="-3865575"/>
            <a:ext cx="16127200" cy="12690250"/>
            <a:chOff x="-3831602" y="-3865575"/>
            <a:chExt cx="16127200" cy="12690250"/>
          </a:xfrm>
        </p:grpSpPr>
        <p:sp>
          <p:nvSpPr>
            <p:cNvPr id="103" name="Google Shape;103;p13"/>
            <p:cNvSpPr/>
            <p:nvPr/>
          </p:nvSpPr>
          <p:spPr>
            <a:xfrm rot="-2700000">
              <a:off x="-728711" y="-319900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700000">
              <a:off x="8410564" y="13525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700000">
              <a:off x="-3165036" y="-46498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2700000">
              <a:off x="6429689" y="4939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3" name="Google Shape;123;p16"/>
          <p:cNvGrpSpPr/>
          <p:nvPr/>
        </p:nvGrpSpPr>
        <p:grpSpPr>
          <a:xfrm>
            <a:off x="-2349001" y="-1850925"/>
            <a:ext cx="13312325" cy="9523425"/>
            <a:chOff x="-2349001" y="-1850925"/>
            <a:chExt cx="13312325" cy="9523425"/>
          </a:xfrm>
        </p:grpSpPr>
        <p:sp>
          <p:nvSpPr>
            <p:cNvPr id="124" name="Google Shape;124;p16"/>
            <p:cNvSpPr/>
            <p:nvPr/>
          </p:nvSpPr>
          <p:spPr>
            <a:xfrm rot="-2700000">
              <a:off x="8343769" y="-1143680"/>
              <a:ext cx="2170111" cy="2170111"/>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2700000">
              <a:off x="6524444" y="50529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2700000">
              <a:off x="-1899556" y="3021195"/>
              <a:ext cx="2170111" cy="2170111"/>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2700000">
              <a:off x="-1213281" y="-1401480"/>
              <a:ext cx="2170111" cy="2170111"/>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5"/>
        <p:cNvGrpSpPr/>
        <p:nvPr/>
      </p:nvGrpSpPr>
      <p:grpSpPr>
        <a:xfrm>
          <a:off x="0" y="0"/>
          <a:ext cx="0" cy="0"/>
          <a:chOff x="0" y="0"/>
          <a:chExt cx="0" cy="0"/>
        </a:xfrm>
      </p:grpSpPr>
      <p:sp>
        <p:nvSpPr>
          <p:cNvPr id="136" name="Google Shape;136;p18"/>
          <p:cNvSpPr txBox="1">
            <a:spLocks noGrp="1"/>
          </p:cNvSpPr>
          <p:nvPr>
            <p:ph type="title" hasCustomPrompt="1"/>
          </p:nvPr>
        </p:nvSpPr>
        <p:spPr>
          <a:xfrm>
            <a:off x="1001350" y="539988"/>
            <a:ext cx="1514700" cy="1255200"/>
          </a:xfrm>
          <a:prstGeom prst="rect">
            <a:avLst/>
          </a:prstGeom>
          <a:solidFill>
            <a:schemeClr val="lt1"/>
          </a:solidFill>
          <a:ln w="76200" cap="flat" cmpd="sng">
            <a:solidFill>
              <a:schemeClr val="lt1"/>
            </a:solidFill>
            <a:prstDash val="solid"/>
            <a:round/>
            <a:headEnd type="none" w="sm" len="sm"/>
            <a:tailEnd type="none" w="sm" len="sm"/>
          </a:ln>
          <a:effectLst>
            <a:outerShdw blurRad="85725" dist="57150" dir="7800000" algn="bl" rotWithShape="0">
              <a:schemeClr val="accent1">
                <a:alpha val="30000"/>
              </a:schemeClr>
            </a:outerShdw>
          </a:effectLst>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500">
                <a:solidFill>
                  <a:schemeClr val="dk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137" name="Google Shape;137;p18"/>
          <p:cNvSpPr txBox="1">
            <a:spLocks noGrp="1"/>
          </p:cNvSpPr>
          <p:nvPr>
            <p:ph type="subTitle" idx="1"/>
          </p:nvPr>
        </p:nvSpPr>
        <p:spPr>
          <a:xfrm rot="231">
            <a:off x="1001350" y="4145260"/>
            <a:ext cx="4471500" cy="458100"/>
          </a:xfrm>
          <a:prstGeom prst="rect">
            <a:avLst/>
          </a:prstGeom>
          <a:solidFill>
            <a:schemeClr val="dk2"/>
          </a:solidFill>
          <a:ln>
            <a:noFill/>
          </a:ln>
          <a:effectLst>
            <a:outerShdw blurRad="85725" dist="57150" dir="7800000" algn="bl" rotWithShape="0">
              <a:schemeClr val="accent1">
                <a:alpha val="30000"/>
              </a:schemeClr>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8" name="Google Shape;138;p18"/>
          <p:cNvSpPr txBox="1">
            <a:spLocks noGrp="1"/>
          </p:cNvSpPr>
          <p:nvPr>
            <p:ph type="title" idx="2"/>
          </p:nvPr>
        </p:nvSpPr>
        <p:spPr>
          <a:xfrm>
            <a:off x="1001350" y="1998149"/>
            <a:ext cx="4471500" cy="1944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grpSp>
        <p:nvGrpSpPr>
          <p:cNvPr id="139" name="Google Shape;139;p18"/>
          <p:cNvGrpSpPr/>
          <p:nvPr/>
        </p:nvGrpSpPr>
        <p:grpSpPr>
          <a:xfrm>
            <a:off x="-2630000" y="-2329394"/>
            <a:ext cx="11508150" cy="10179125"/>
            <a:chOff x="-2630000" y="-2329394"/>
            <a:chExt cx="11508150" cy="10179125"/>
          </a:xfrm>
        </p:grpSpPr>
        <p:sp>
          <p:nvSpPr>
            <p:cNvPr id="140" name="Google Shape;140;p18"/>
            <p:cNvSpPr/>
            <p:nvPr/>
          </p:nvSpPr>
          <p:spPr>
            <a:xfrm rot="-2700000">
              <a:off x="5177351" y="-1830806"/>
              <a:ext cx="2407699" cy="2408123"/>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rot="-2700000">
              <a:off x="-2131199" y="2525194"/>
              <a:ext cx="2407699" cy="2408123"/>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rot="-2700000">
              <a:off x="5971651" y="4943019"/>
              <a:ext cx="2407699" cy="2408123"/>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1pPr>
            <a:lvl2pPr lvl="1"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2pPr>
            <a:lvl3pPr lvl="2"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3pPr>
            <a:lvl4pPr lvl="3"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4pPr>
            <a:lvl5pPr lvl="4"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5pPr>
            <a:lvl6pPr lvl="5"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6pPr>
            <a:lvl7pPr lvl="6"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7pPr>
            <a:lvl8pPr lvl="7"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8pPr>
            <a:lvl9pPr lvl="8"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 id="2147483659" r:id="rId7"/>
    <p:sldLayoutId id="2147483662" r:id="rId8"/>
    <p:sldLayoutId id="2147483664" r:id="rId9"/>
    <p:sldLayoutId id="2147483665" r:id="rId10"/>
    <p:sldLayoutId id="2147483669" r:id="rId11"/>
    <p:sldLayoutId id="2147483670" r:id="rId12"/>
    <p:sldLayoutId id="2147483677" r:id="rId13"/>
    <p:sldLayoutId id="2147483678" r:id="rId14"/>
    <p:sldLayoutId id="214748367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3.webp"/><Relationship Id="rId4" Type="http://schemas.openxmlformats.org/officeDocument/2006/relationships/image" Target="../media/image12.webp"/></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1.xml"/><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9" name="Google Shape;339;p37"/>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p>
            <a:pPr lvl="0">
              <a:buClr>
                <a:schemeClr val="dk1"/>
              </a:buClr>
              <a:buSzPts val="1100"/>
            </a:pPr>
            <a:r>
              <a:rPr lang="en-US" b="1"/>
              <a:t>Graph Neural Network</a:t>
            </a:r>
            <a:endParaRPr b="1"/>
          </a:p>
        </p:txBody>
      </p:sp>
      <p:sp>
        <p:nvSpPr>
          <p:cNvPr id="340" name="Google Shape;340;p37"/>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65" name="Google Shape;665;p48"/>
          <p:cNvSpPr txBox="1">
            <a:spLocks noGrp="1"/>
          </p:cNvSpPr>
          <p:nvPr>
            <p:ph type="title" idx="6"/>
          </p:nvPr>
        </p:nvSpPr>
        <p:spPr>
          <a:xfrm>
            <a:off x="719999" y="386776"/>
            <a:ext cx="7704000" cy="627000"/>
          </a:xfrm>
          <a:prstGeom prst="rect">
            <a:avLst/>
          </a:prstGeom>
        </p:spPr>
        <p:txBody>
          <a:bodyPr spcFirstLastPara="1" wrap="square" lIns="91425" tIns="91425" rIns="91425" bIns="91425" anchor="t" anchorCtr="0">
            <a:noAutofit/>
          </a:bodyPr>
          <a:lstStyle/>
          <a:p>
            <a:r>
              <a:rPr lang="vi-VN" sz="3600" b="1"/>
              <a:t>Node embeding</a:t>
            </a:r>
          </a:p>
        </p:txBody>
      </p:sp>
      <p:sp>
        <p:nvSpPr>
          <p:cNvPr id="669" name="Google Shape;669;p48">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8"/>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8">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Picture 1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97971"/>
            <a:ext cx="9105988" cy="1602654"/>
          </a:xfrm>
          <a:prstGeom prst="rect">
            <a:avLst/>
          </a:prstGeom>
        </p:spPr>
      </p:pic>
      <p:sp>
        <p:nvSpPr>
          <p:cNvPr id="130" name="TextBox 129"/>
          <p:cNvSpPr txBox="1"/>
          <p:nvPr/>
        </p:nvSpPr>
        <p:spPr>
          <a:xfrm>
            <a:off x="703639" y="1359173"/>
            <a:ext cx="3824011" cy="738664"/>
          </a:xfrm>
          <a:prstGeom prst="rect">
            <a:avLst/>
          </a:prstGeom>
          <a:noFill/>
        </p:spPr>
        <p:txBody>
          <a:bodyPr wrap="square" rtlCol="0">
            <a:spAutoFit/>
          </a:bodyPr>
          <a:lstStyle/>
          <a:p>
            <a:pPr algn="ctr"/>
            <a:r>
              <a:rPr lang="vi-VN" b="1">
                <a:latin typeface="Asap" panose="020B0604020202020204" charset="0"/>
              </a:rPr>
              <a:t>DeepWalk</a:t>
            </a:r>
            <a:r>
              <a:rPr lang="vi-VN">
                <a:latin typeface="Asap" panose="020B0604020202020204" charset="0"/>
              </a:rPr>
              <a:t> là 1 mô hình </a:t>
            </a:r>
            <a:r>
              <a:rPr lang="vi-VN" b="1">
                <a:latin typeface="Asap" panose="020B0604020202020204" charset="0"/>
              </a:rPr>
              <a:t>Node Embedding</a:t>
            </a:r>
            <a:r>
              <a:rPr lang="vi-VN">
                <a:latin typeface="Asap" panose="020B0604020202020204" charset="0"/>
              </a:rPr>
              <a:t>, dựa trên ý tưởng chủ đạo từ </a:t>
            </a:r>
            <a:r>
              <a:rPr lang="vi-VN" b="1">
                <a:latin typeface="Asap" panose="020B0604020202020204" charset="0"/>
              </a:rPr>
              <a:t>Word2Vec</a:t>
            </a:r>
            <a:r>
              <a:rPr lang="vi-VN">
                <a:latin typeface="Asap" panose="020B0604020202020204" charset="0"/>
              </a:rPr>
              <a:t>, mà cụ thể là từ mô hình Skip-gram</a:t>
            </a:r>
            <a:r>
              <a:rPr lang="vi-VN" smtClean="0">
                <a:latin typeface="Asap" panose="020B0604020202020204" charset="0"/>
              </a:rPr>
              <a:t>.</a:t>
            </a:r>
          </a:p>
        </p:txBody>
      </p:sp>
      <p:sp>
        <p:nvSpPr>
          <p:cNvPr id="5" name="TextBox 4"/>
          <p:cNvSpPr txBox="1"/>
          <p:nvPr/>
        </p:nvSpPr>
        <p:spPr>
          <a:xfrm>
            <a:off x="4215801" y="2469964"/>
            <a:ext cx="3871913" cy="738664"/>
          </a:xfrm>
          <a:prstGeom prst="rect">
            <a:avLst/>
          </a:prstGeom>
          <a:noFill/>
        </p:spPr>
        <p:txBody>
          <a:bodyPr wrap="square" rtlCol="0">
            <a:spAutoFit/>
          </a:bodyPr>
          <a:lstStyle/>
          <a:p>
            <a:pPr algn="ctr"/>
            <a:r>
              <a:rPr lang="vi-VN"/>
              <a:t>Bằng việc sampling sử dụng </a:t>
            </a:r>
            <a:r>
              <a:rPr lang="vi-VN" b="1"/>
              <a:t>random walk</a:t>
            </a:r>
            <a:r>
              <a:rPr lang="vi-VN"/>
              <a:t>, ta đã chuyển dữ liệu từ 1 dạng cấu trúc phức tạp là đồ thị sang dạng biểu diễn sequence 1D</a:t>
            </a:r>
          </a:p>
        </p:txBody>
      </p:sp>
      <p:cxnSp>
        <p:nvCxnSpPr>
          <p:cNvPr id="131" name="Google Shape;849;p50"/>
          <p:cNvCxnSpPr/>
          <p:nvPr/>
        </p:nvCxnSpPr>
        <p:spPr>
          <a:xfrm>
            <a:off x="434123" y="2078000"/>
            <a:ext cx="7563355" cy="1123970"/>
          </a:xfrm>
          <a:prstGeom prst="bentConnector3">
            <a:avLst>
              <a:gd name="adj1" fmla="val 50000"/>
            </a:avLst>
          </a:prstGeom>
          <a:ln>
            <a:solidFill>
              <a:schemeClr val="bg1">
                <a:lumMod val="75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53981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65" name="Google Shape;665;p48"/>
          <p:cNvSpPr txBox="1">
            <a:spLocks noGrp="1"/>
          </p:cNvSpPr>
          <p:nvPr>
            <p:ph type="title" idx="6"/>
          </p:nvPr>
        </p:nvSpPr>
        <p:spPr>
          <a:xfrm>
            <a:off x="719999" y="386776"/>
            <a:ext cx="7704000" cy="627000"/>
          </a:xfrm>
          <a:prstGeom prst="rect">
            <a:avLst/>
          </a:prstGeom>
        </p:spPr>
        <p:txBody>
          <a:bodyPr spcFirstLastPara="1" wrap="square" lIns="91425" tIns="91425" rIns="91425" bIns="91425" anchor="t" anchorCtr="0">
            <a:noAutofit/>
          </a:bodyPr>
          <a:lstStyle/>
          <a:p>
            <a:r>
              <a:rPr lang="vi-VN" sz="3600" b="1"/>
              <a:t>Node2Vec</a:t>
            </a:r>
          </a:p>
        </p:txBody>
      </p:sp>
      <p:sp>
        <p:nvSpPr>
          <p:cNvPr id="669" name="Google Shape;669;p48">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8"/>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8">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TextBox 129"/>
          <p:cNvSpPr txBox="1"/>
          <p:nvPr/>
        </p:nvSpPr>
        <p:spPr>
          <a:xfrm>
            <a:off x="4215801" y="1141313"/>
            <a:ext cx="3512161" cy="738664"/>
          </a:xfrm>
          <a:prstGeom prst="rect">
            <a:avLst/>
          </a:prstGeom>
          <a:noFill/>
        </p:spPr>
        <p:txBody>
          <a:bodyPr wrap="square" rtlCol="0">
            <a:spAutoFit/>
          </a:bodyPr>
          <a:lstStyle/>
          <a:p>
            <a:pPr algn="ctr"/>
            <a:r>
              <a:rPr lang="vi-VN" b="1">
                <a:solidFill>
                  <a:schemeClr val="tx1"/>
                </a:solidFill>
                <a:latin typeface="Asap" panose="020B0604020202020204" charset="0"/>
              </a:rPr>
              <a:t>Node2Vec</a:t>
            </a:r>
            <a:r>
              <a:rPr lang="vi-VN">
                <a:latin typeface="Asap" panose="020B0604020202020204" charset="0"/>
              </a:rPr>
              <a:t> cũng là 1 mô hình Node Embedding dựa trên ý tưởng của </a:t>
            </a:r>
            <a:r>
              <a:rPr lang="vi-VN" b="1">
                <a:latin typeface="Asap" panose="020B0604020202020204" charset="0"/>
              </a:rPr>
              <a:t>DeepWalk và Word2Vec</a:t>
            </a:r>
            <a:endParaRPr lang="vi-VN" b="1" smtClean="0">
              <a:latin typeface="Asap" panose="020B0604020202020204" charset="0"/>
            </a:endParaRPr>
          </a:p>
        </p:txBody>
      </p:sp>
      <p:sp>
        <p:nvSpPr>
          <p:cNvPr id="5" name="TextBox 4"/>
          <p:cNvSpPr txBox="1"/>
          <p:nvPr/>
        </p:nvSpPr>
        <p:spPr>
          <a:xfrm>
            <a:off x="172438" y="2007514"/>
            <a:ext cx="3894737" cy="954107"/>
          </a:xfrm>
          <a:prstGeom prst="rect">
            <a:avLst/>
          </a:prstGeom>
          <a:noFill/>
        </p:spPr>
        <p:txBody>
          <a:bodyPr wrap="square" rtlCol="0">
            <a:spAutoFit/>
          </a:bodyPr>
          <a:lstStyle/>
          <a:p>
            <a:pPr algn="ctr"/>
            <a:r>
              <a:rPr lang="vi-VN" b="1">
                <a:latin typeface="Asap" panose="020B0604020202020204" charset="0"/>
              </a:rPr>
              <a:t>Điểm khác biệt </a:t>
            </a:r>
            <a:r>
              <a:rPr lang="vi-VN">
                <a:latin typeface="Asap" panose="020B0604020202020204" charset="0"/>
              </a:rPr>
              <a:t>của Node2Vec là ngoài việc sử dụng </a:t>
            </a:r>
            <a:r>
              <a:rPr lang="vi-VN" b="1">
                <a:latin typeface="Asap" panose="020B0604020202020204" charset="0"/>
              </a:rPr>
              <a:t>random walk </a:t>
            </a:r>
            <a:r>
              <a:rPr lang="vi-VN">
                <a:latin typeface="Asap" panose="020B0604020202020204" charset="0"/>
              </a:rPr>
              <a:t>như thông thường, mô hình giới thiệu thêm 2 thông số </a:t>
            </a:r>
            <a:r>
              <a:rPr lang="vi-VN" b="1">
                <a:latin typeface="Asap" panose="020B0604020202020204" charset="0"/>
              </a:rPr>
              <a:t>P</a:t>
            </a:r>
            <a:r>
              <a:rPr lang="vi-VN">
                <a:latin typeface="Asap" panose="020B0604020202020204" charset="0"/>
              </a:rPr>
              <a:t> và </a:t>
            </a:r>
            <a:r>
              <a:rPr lang="vi-VN" b="1">
                <a:latin typeface="Asap" panose="020B0604020202020204" charset="0"/>
              </a:rPr>
              <a:t>Q</a:t>
            </a:r>
            <a:r>
              <a:rPr lang="vi-VN">
                <a:latin typeface="Asap" panose="020B0604020202020204" charset="0"/>
              </a:rPr>
              <a:t> để điều chỉnh lại bước đi ngẫu nhiên trên đồ thị.</a:t>
            </a:r>
          </a:p>
        </p:txBody>
      </p:sp>
      <p:cxnSp>
        <p:nvCxnSpPr>
          <p:cNvPr id="131" name="Google Shape;849;p50"/>
          <p:cNvCxnSpPr/>
          <p:nvPr/>
        </p:nvCxnSpPr>
        <p:spPr>
          <a:xfrm flipV="1">
            <a:off x="223838" y="2010603"/>
            <a:ext cx="7686675" cy="1010283"/>
          </a:xfrm>
          <a:prstGeom prst="bentConnector3">
            <a:avLst>
              <a:gd name="adj1" fmla="val 50000"/>
            </a:avLst>
          </a:prstGeom>
          <a:ln>
            <a:solidFill>
              <a:schemeClr val="tx2">
                <a:lumMod val="75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72" y="3190523"/>
            <a:ext cx="2148553" cy="184594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9" y="2196054"/>
            <a:ext cx="3212274" cy="2906104"/>
          </a:xfrm>
          <a:prstGeom prst="rect">
            <a:avLst/>
          </a:prstGeom>
        </p:spPr>
      </p:pic>
    </p:spTree>
    <p:extLst>
      <p:ext uri="{BB962C8B-B14F-4D97-AF65-F5344CB8AC3E}">
        <p14:creationId xmlns:p14="http://schemas.microsoft.com/office/powerpoint/2010/main" val="269699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65"/>
          <p:cNvSpPr txBox="1">
            <a:spLocks noGrp="1"/>
          </p:cNvSpPr>
          <p:nvPr>
            <p:ph type="title"/>
          </p:nvPr>
        </p:nvSpPr>
        <p:spPr>
          <a:xfrm>
            <a:off x="6138000" y="540000"/>
            <a:ext cx="1780800" cy="13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03</a:t>
            </a:r>
            <a:endParaRPr b="1"/>
          </a:p>
        </p:txBody>
      </p:sp>
      <p:sp>
        <p:nvSpPr>
          <p:cNvPr id="1373" name="Google Shape;1373;p65"/>
          <p:cNvSpPr txBox="1">
            <a:spLocks noGrp="1"/>
          </p:cNvSpPr>
          <p:nvPr>
            <p:ph type="title" idx="2"/>
          </p:nvPr>
        </p:nvSpPr>
        <p:spPr>
          <a:xfrm>
            <a:off x="3558584" y="2031893"/>
            <a:ext cx="4803600" cy="194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b="1" smtClean="0">
                <a:solidFill>
                  <a:schemeClr val="accent1">
                    <a:lumMod val="50000"/>
                  </a:schemeClr>
                </a:solidFill>
              </a:rPr>
              <a:t>Gragh Neurol Network</a:t>
            </a:r>
            <a:endParaRPr b="1">
              <a:solidFill>
                <a:schemeClr val="accent1">
                  <a:lumMod val="50000"/>
                </a:schemeClr>
              </a:solidFill>
            </a:endParaRPr>
          </a:p>
        </p:txBody>
      </p:sp>
      <p:sp>
        <p:nvSpPr>
          <p:cNvPr id="1374" name="Google Shape;1374;p65">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5"/>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5">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5">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5"/>
          <p:cNvSpPr/>
          <p:nvPr/>
        </p:nvSpPr>
        <p:spPr>
          <a:xfrm rot="-2700000">
            <a:off x="385139" y="-70663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175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10" name="Google Shape;1310;p61"/>
          <p:cNvSpPr txBox="1">
            <a:spLocks noGrp="1"/>
          </p:cNvSpPr>
          <p:nvPr>
            <p:ph type="title"/>
          </p:nvPr>
        </p:nvSpPr>
        <p:spPr>
          <a:xfrm>
            <a:off x="1075519" y="500063"/>
            <a:ext cx="6904262" cy="619262"/>
          </a:xfrm>
          <a:prstGeom prst="rect">
            <a:avLst/>
          </a:prstGeom>
        </p:spPr>
        <p:txBody>
          <a:bodyPr spcFirstLastPara="1" wrap="square" lIns="91425" tIns="91425" rIns="91425" bIns="91425" anchor="b" anchorCtr="0">
            <a:noAutofit/>
          </a:bodyPr>
          <a:lstStyle/>
          <a:p>
            <a:pPr lvl="0"/>
            <a:r>
              <a:rPr lang="en-US" sz="4000" b="1">
                <a:latin typeface="Asap" panose="020B0604020202020204" charset="0"/>
                <a:cs typeface="Times New Roman" panose="02020603050405020304" pitchFamily="18" charset="0"/>
              </a:rPr>
              <a:t>Neighborhood Aggregation</a:t>
            </a:r>
            <a:endParaRPr sz="4000" b="1">
              <a:latin typeface="Asap" panose="020B0604020202020204" charset="0"/>
            </a:endParaRPr>
          </a:p>
        </p:txBody>
      </p:sp>
      <p:sp>
        <p:nvSpPr>
          <p:cNvPr id="1312" name="Google Shape;1312;p61">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1"/>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1">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1">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p:cNvSpPr>
            <a:spLocks noGrp="1"/>
          </p:cNvSpPr>
          <p:nvPr>
            <p:ph type="subTitle" idx="1"/>
          </p:nvPr>
        </p:nvSpPr>
        <p:spPr>
          <a:xfrm>
            <a:off x="868804" y="1269061"/>
            <a:ext cx="3452100" cy="583552"/>
          </a:xfrm>
        </p:spPr>
        <p:txBody>
          <a:bodyPr/>
          <a:lstStyle/>
          <a:p>
            <a:r>
              <a:rPr lang="en-US" b="1">
                <a:latin typeface="Asap" panose="020B0604020202020204" charset="0"/>
              </a:rPr>
              <a:t>Key idea</a:t>
            </a:r>
            <a:r>
              <a:rPr lang="en-US">
                <a:latin typeface="Asap" panose="020B0604020202020204" charset="0"/>
              </a:rPr>
              <a:t>: Generate node embeddings based on local neighborhood </a:t>
            </a:r>
            <a:endParaRPr lang="vi-VN">
              <a:latin typeface="Asap" panose="020B0604020202020204" charset="0"/>
            </a:endParaRPr>
          </a:p>
          <a:p>
            <a:endParaRPr lang="vi-VN">
              <a:latin typeface="Asap" panose="020B0604020202020204"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515" y="2542147"/>
            <a:ext cx="4302585" cy="207686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3645" y="1642297"/>
            <a:ext cx="3962104" cy="2200051"/>
          </a:xfrm>
          <a:prstGeom prst="rect">
            <a:avLst/>
          </a:prstGeom>
        </p:spPr>
      </p:pic>
      <p:grpSp>
        <p:nvGrpSpPr>
          <p:cNvPr id="13" name="Google Shape;13695;p104"/>
          <p:cNvGrpSpPr/>
          <p:nvPr/>
        </p:nvGrpSpPr>
        <p:grpSpPr>
          <a:xfrm>
            <a:off x="869939" y="1391300"/>
            <a:ext cx="278739" cy="339073"/>
            <a:chOff x="1768821" y="3361108"/>
            <a:chExt cx="278739" cy="339073"/>
          </a:xfrm>
        </p:grpSpPr>
        <p:sp>
          <p:nvSpPr>
            <p:cNvPr id="14" name="Google Shape;13696;p104"/>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697;p104"/>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698;p104"/>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699;p104"/>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700;p104"/>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701;p104"/>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702;p104"/>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703;p104"/>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704;p104"/>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705;p104"/>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706;p104"/>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10" name="Google Shape;1310;p61"/>
          <p:cNvSpPr txBox="1">
            <a:spLocks noGrp="1"/>
          </p:cNvSpPr>
          <p:nvPr>
            <p:ph type="title"/>
          </p:nvPr>
        </p:nvSpPr>
        <p:spPr>
          <a:xfrm>
            <a:off x="1075519" y="500063"/>
            <a:ext cx="6904262" cy="619262"/>
          </a:xfrm>
          <a:prstGeom prst="rect">
            <a:avLst/>
          </a:prstGeom>
        </p:spPr>
        <p:txBody>
          <a:bodyPr spcFirstLastPara="1" wrap="square" lIns="91425" tIns="91425" rIns="91425" bIns="91425" anchor="b" anchorCtr="0">
            <a:noAutofit/>
          </a:bodyPr>
          <a:lstStyle/>
          <a:p>
            <a:pPr lvl="0"/>
            <a:r>
              <a:rPr lang="en-US" sz="4000" b="1">
                <a:latin typeface="Asap" panose="020B0604020202020204" charset="0"/>
                <a:cs typeface="Times New Roman" panose="02020603050405020304" pitchFamily="18" charset="0"/>
              </a:rPr>
              <a:t>Neighborhood Aggregation</a:t>
            </a:r>
            <a:endParaRPr sz="4000" b="1">
              <a:latin typeface="Asap" panose="020B0604020202020204" charset="0"/>
            </a:endParaRPr>
          </a:p>
        </p:txBody>
      </p:sp>
      <p:sp>
        <p:nvSpPr>
          <p:cNvPr id="1312" name="Google Shape;1312;p61">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1"/>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1">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1">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p:cNvSpPr>
            <a:spLocks noGrp="1"/>
          </p:cNvSpPr>
          <p:nvPr>
            <p:ph type="subTitle" idx="1"/>
          </p:nvPr>
        </p:nvSpPr>
        <p:spPr>
          <a:xfrm>
            <a:off x="868803" y="1269061"/>
            <a:ext cx="5141472" cy="583552"/>
          </a:xfrm>
        </p:spPr>
        <p:txBody>
          <a:bodyPr/>
          <a:lstStyle/>
          <a:p>
            <a:pPr marL="285750" indent="-285750" algn="l">
              <a:buClr>
                <a:schemeClr val="bg1">
                  <a:lumMod val="75000"/>
                </a:schemeClr>
              </a:buClr>
              <a:buFont typeface="Wingdings" panose="05000000000000000000" pitchFamily="2" charset="2"/>
              <a:buChar char="§"/>
            </a:pPr>
            <a:r>
              <a:rPr lang="en-US" sz="1600">
                <a:latin typeface="Asap" panose="020B0604020202020204" charset="0"/>
              </a:rPr>
              <a:t>Node have embeddings each layer</a:t>
            </a:r>
          </a:p>
          <a:p>
            <a:pPr marL="285750" indent="-285750" algn="l">
              <a:buClr>
                <a:schemeClr val="bg1">
                  <a:lumMod val="75000"/>
                </a:schemeClr>
              </a:buClr>
              <a:buFont typeface="Wingdings" panose="05000000000000000000" pitchFamily="2" charset="2"/>
              <a:buChar char="§"/>
            </a:pPr>
            <a:r>
              <a:rPr lang="en-US" sz="1600">
                <a:latin typeface="Asap" panose="020B0604020202020204" charset="0"/>
              </a:rPr>
              <a:t>Layer 0 embedding of node u is its input feature</a:t>
            </a:r>
            <a:endParaRPr lang="vi-VN" sz="1600">
              <a:latin typeface="Asap" panose="020B0604020202020204" charset="0"/>
            </a:endParaRPr>
          </a:p>
          <a:p>
            <a:pPr algn="l">
              <a:buClr>
                <a:schemeClr val="bg1">
                  <a:lumMod val="75000"/>
                </a:schemeClr>
              </a:buClr>
              <a:buFont typeface="Wingdings" panose="05000000000000000000" pitchFamily="2" charset="2"/>
              <a:buChar char="§"/>
            </a:pPr>
            <a:endParaRPr lang="vi-VN" sz="1600">
              <a:latin typeface="Asap" panose="020B0604020202020204" charset="0"/>
            </a:endParaRPr>
          </a:p>
        </p:txBody>
      </p:sp>
      <p:pic>
        <p:nvPicPr>
          <p:cNvPr id="10" name="Picture 9"/>
          <p:cNvPicPr>
            <a:picLocks noChangeAspect="1"/>
          </p:cNvPicPr>
          <p:nvPr/>
        </p:nvPicPr>
        <p:blipFill>
          <a:blip r:embed="rId4"/>
          <a:stretch>
            <a:fillRect/>
          </a:stretch>
        </p:blipFill>
        <p:spPr>
          <a:xfrm>
            <a:off x="667458" y="2162993"/>
            <a:ext cx="6323892" cy="2783887"/>
          </a:xfrm>
          <a:prstGeom prst="rect">
            <a:avLst/>
          </a:prstGeom>
        </p:spPr>
      </p:pic>
    </p:spTree>
    <p:extLst>
      <p:ext uri="{BB962C8B-B14F-4D97-AF65-F5344CB8AC3E}">
        <p14:creationId xmlns:p14="http://schemas.microsoft.com/office/powerpoint/2010/main" val="330937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45" name="Google Shape;445;p44">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4"/>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4">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4">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10;p61"/>
          <p:cNvSpPr txBox="1">
            <a:spLocks noGrp="1"/>
          </p:cNvSpPr>
          <p:nvPr>
            <p:ph type="title"/>
          </p:nvPr>
        </p:nvSpPr>
        <p:spPr>
          <a:xfrm>
            <a:off x="389209" y="457200"/>
            <a:ext cx="7973231" cy="619262"/>
          </a:xfrm>
          <a:prstGeom prst="rect">
            <a:avLst/>
          </a:prstGeom>
        </p:spPr>
        <p:txBody>
          <a:bodyPr spcFirstLastPara="1" wrap="square" lIns="91425" tIns="91425" rIns="91425" bIns="91425" anchor="b" anchorCtr="0">
            <a:noAutofit/>
          </a:bodyPr>
          <a:lstStyle/>
          <a:p>
            <a:pPr lvl="0"/>
            <a:r>
              <a:rPr lang="en-US" sz="4000">
                <a:latin typeface="Asap" panose="020B0604020202020204" charset="0"/>
                <a:cs typeface="Times New Roman" panose="02020603050405020304" pitchFamily="18" charset="0"/>
              </a:rPr>
              <a:t>Simple neighborhood aggregation</a:t>
            </a:r>
            <a:endParaRPr sz="4000" b="1">
              <a:latin typeface="Asap" panose="020B0604020202020204" charset="0"/>
            </a:endParaRPr>
          </a:p>
        </p:txBody>
      </p:sp>
      <p:sp>
        <p:nvSpPr>
          <p:cNvPr id="11" name="Rectangle 10"/>
          <p:cNvSpPr/>
          <p:nvPr/>
        </p:nvSpPr>
        <p:spPr>
          <a:xfrm>
            <a:off x="204375" y="1352878"/>
            <a:ext cx="4572000" cy="523220"/>
          </a:xfrm>
          <a:prstGeom prst="rect">
            <a:avLst/>
          </a:prstGeom>
        </p:spPr>
        <p:txBody>
          <a:bodyPr>
            <a:spAutoFit/>
          </a:bodyPr>
          <a:lstStyle/>
          <a:p>
            <a:pPr marL="285750" indent="-285750">
              <a:buClr>
                <a:schemeClr val="bg1">
                  <a:lumMod val="75000"/>
                </a:schemeClr>
              </a:buClr>
              <a:buFont typeface="Wingdings" panose="05000000000000000000" pitchFamily="2" charset="2"/>
              <a:buChar char="§"/>
            </a:pPr>
            <a:r>
              <a:rPr lang="en-US" b="1">
                <a:solidFill>
                  <a:schemeClr val="tx2">
                    <a:lumMod val="25000"/>
                  </a:schemeClr>
                </a:solidFill>
                <a:latin typeface="Asap" panose="020B0604020202020204" charset="0"/>
              </a:rPr>
              <a:t>Basic approach</a:t>
            </a:r>
            <a:r>
              <a:rPr lang="en-US">
                <a:latin typeface="Asap" panose="020B0604020202020204" charset="0"/>
              </a:rPr>
              <a:t>: Average neighbor messages and apply a neurol network </a:t>
            </a:r>
            <a:endParaRPr lang="vi-VN">
              <a:latin typeface="Asap" panose="020B0604020202020204" charset="0"/>
            </a:endParaRPr>
          </a:p>
        </p:txBody>
      </p:sp>
      <mc:AlternateContent xmlns:mc="http://schemas.openxmlformats.org/markup-compatibility/2006" xmlns:a14="http://schemas.microsoft.com/office/drawing/2010/main">
        <mc:Choice Requires="a14">
          <p:sp>
            <p:nvSpPr>
              <p:cNvPr id="64" name="TextBox 63"/>
              <p:cNvSpPr txBox="1"/>
              <p:nvPr/>
            </p:nvSpPr>
            <p:spPr>
              <a:xfrm>
                <a:off x="1799719" y="3086854"/>
                <a:ext cx="457200" cy="468205"/>
              </a:xfrm>
              <a:prstGeom prst="rect">
                <a:avLst/>
              </a:prstGeom>
              <a:solidFill>
                <a:srgbClr val="FF6600"/>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vi-VN" sz="2400" i="1" smtClean="0">
                              <a:latin typeface="Cambria Math" panose="02040503050406030204" pitchFamily="18" charset="0"/>
                            </a:rPr>
                          </m:ctrlPr>
                        </m:sSubSupPr>
                        <m:e>
                          <m:r>
                            <a:rPr lang="vi-VN" sz="2400" b="0" i="1" smtClean="0">
                              <a:latin typeface="Cambria Math" panose="02040503050406030204" pitchFamily="18" charset="0"/>
                            </a:rPr>
                            <m:t>h</m:t>
                          </m:r>
                        </m:e>
                        <m:sub>
                          <m:r>
                            <a:rPr lang="vi-VN" sz="2400" b="0" i="1" smtClean="0">
                              <a:latin typeface="Cambria Math" panose="02040503050406030204" pitchFamily="18" charset="0"/>
                            </a:rPr>
                            <m:t>𝑣</m:t>
                          </m:r>
                        </m:sub>
                        <m:sup>
                          <m:r>
                            <a:rPr lang="vi-VN" sz="2400" b="0" i="1" smtClean="0">
                              <a:latin typeface="Cambria Math" panose="02040503050406030204" pitchFamily="18" charset="0"/>
                            </a:rPr>
                            <m:t>𝑘</m:t>
                          </m:r>
                        </m:sup>
                      </m:sSubSup>
                    </m:oMath>
                  </m:oMathPara>
                </a14:m>
                <a:endParaRPr lang="vi-VN" sz="2400"/>
              </a:p>
            </p:txBody>
          </p:sp>
        </mc:Choice>
        <mc:Fallback xmlns="">
          <p:sp>
            <p:nvSpPr>
              <p:cNvPr id="64" name="TextBox 63"/>
              <p:cNvSpPr txBox="1">
                <a:spLocks noRot="1" noChangeAspect="1" noMove="1" noResize="1" noEditPoints="1" noAdjustHandles="1" noChangeArrowheads="1" noChangeShapeType="1" noTextEdit="1"/>
              </p:cNvSpPr>
              <p:nvPr/>
            </p:nvSpPr>
            <p:spPr>
              <a:xfrm>
                <a:off x="1799719" y="3086854"/>
                <a:ext cx="457200" cy="468205"/>
              </a:xfrm>
              <a:prstGeom prst="rect">
                <a:avLst/>
              </a:prstGeom>
              <a:blipFill rotWithShape="0">
                <a:blip r:embed="rId4"/>
                <a:stretch>
                  <a:fillRect l="-4000" r="-533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2686474" y="3105101"/>
                <a:ext cx="1887279" cy="646331"/>
              </a:xfrm>
              <a:prstGeom prst="rect">
                <a:avLst/>
              </a:prstGeom>
              <a:noFill/>
            </p:spPr>
            <p:txBody>
              <a:bodyPr wrap="square" rtlCol="0">
                <a:spAutoFit/>
              </a:bodyPr>
              <a:lstStyle/>
              <a:p>
                <a:r>
                  <a:rPr lang="vi-VN" smtClean="0"/>
                  <a:t> </a:t>
                </a:r>
                <a14:m>
                  <m:oMath xmlns:m="http://schemas.openxmlformats.org/officeDocument/2006/math">
                    <m:r>
                      <a:rPr lang="vi-VN" i="1">
                        <a:latin typeface="Cambria Math" panose="02040503050406030204" pitchFamily="18" charset="0"/>
                        <a:ea typeface="Cambria Math" panose="02040503050406030204" pitchFamily="18" charset="0"/>
                      </a:rPr>
                      <m:t>𝜎</m:t>
                    </m:r>
                  </m:oMath>
                </a14:m>
                <a:endParaRPr lang="vi-VN"/>
              </a:p>
              <a:p>
                <a:endParaRPr lang="vi-VN"/>
              </a:p>
            </p:txBody>
          </p:sp>
        </mc:Choice>
        <mc:Fallback xmlns="">
          <p:sp>
            <p:nvSpPr>
              <p:cNvPr id="65" name="TextBox 64"/>
              <p:cNvSpPr txBox="1">
                <a:spLocks noRot="1" noChangeAspect="1" noMove="1" noResize="1" noEditPoints="1" noAdjustHandles="1" noChangeArrowheads="1" noChangeShapeType="1" noTextEdit="1"/>
              </p:cNvSpPr>
              <p:nvPr/>
            </p:nvSpPr>
            <p:spPr>
              <a:xfrm>
                <a:off x="2686474" y="3105101"/>
                <a:ext cx="1887279" cy="646331"/>
              </a:xfrm>
              <a:prstGeom prst="rect">
                <a:avLst/>
              </a:prstGeom>
              <a:blipFill rotWithShape="0">
                <a:blip r:embed="rId5"/>
                <a:stretch>
                  <a:fillRect/>
                </a:stretch>
              </a:blipFill>
            </p:spPr>
            <p:txBody>
              <a:bodyPr/>
              <a:lstStyle/>
              <a:p>
                <a:r>
                  <a:rPr lang="vi-VN">
                    <a:noFill/>
                  </a:rPr>
                  <a:t> </a:t>
                </a:r>
              </a:p>
            </p:txBody>
          </p:sp>
        </mc:Fallback>
      </mc:AlternateContent>
      <p:sp>
        <p:nvSpPr>
          <p:cNvPr id="66" name="TextBox 65"/>
          <p:cNvSpPr txBox="1"/>
          <p:nvPr/>
        </p:nvSpPr>
        <p:spPr>
          <a:xfrm>
            <a:off x="2480203" y="3154944"/>
            <a:ext cx="328545" cy="369332"/>
          </a:xfrm>
          <a:prstGeom prst="rect">
            <a:avLst/>
          </a:prstGeom>
          <a:noFill/>
        </p:spPr>
        <p:txBody>
          <a:bodyPr wrap="square" rtlCol="0">
            <a:spAutoFit/>
          </a:bodyPr>
          <a:lstStyle/>
          <a:p>
            <a:r>
              <a:rPr lang="vi-VN" smtClean="0"/>
              <a:t>= </a:t>
            </a:r>
            <a:endParaRPr lang="vi-VN"/>
          </a:p>
        </p:txBody>
      </p:sp>
      <mc:AlternateContent xmlns:mc="http://schemas.openxmlformats.org/markup-compatibility/2006" xmlns:a14="http://schemas.microsoft.com/office/drawing/2010/main">
        <mc:Choice Requires="a14">
          <p:sp>
            <p:nvSpPr>
              <p:cNvPr id="67" name="TextBox 66"/>
              <p:cNvSpPr txBox="1"/>
              <p:nvPr/>
            </p:nvSpPr>
            <p:spPr>
              <a:xfrm>
                <a:off x="472909" y="3822268"/>
                <a:ext cx="1903227" cy="651269"/>
              </a:xfrm>
              <a:prstGeom prst="rect">
                <a:avLst/>
              </a:prstGeom>
              <a:solidFill>
                <a:srgbClr val="FF9966"/>
              </a:solidFill>
            </p:spPr>
            <p:txBody>
              <a:bodyPr wrap="square" rtlCol="0">
                <a:spAutoFit/>
              </a:bodyPr>
              <a:lstStyle/>
              <a:p>
                <a:pPr algn="ctr"/>
                <a14:m>
                  <m:oMath xmlns:m="http://schemas.openxmlformats.org/officeDocument/2006/math">
                    <m:sSup>
                      <m:sSupPr>
                        <m:ctrlPr>
                          <a:rPr lang="vi-VN" i="1" smtClean="0">
                            <a:latin typeface="Cambria Math" panose="02040503050406030204" pitchFamily="18" charset="0"/>
                          </a:rPr>
                        </m:ctrlPr>
                      </m:sSupPr>
                      <m:e>
                        <m:r>
                          <a:rPr lang="vi-VN" b="0" i="1" smtClean="0">
                            <a:latin typeface="Cambria Math" panose="02040503050406030204" pitchFamily="18" charset="0"/>
                          </a:rPr>
                          <m:t>𝐾</m:t>
                        </m:r>
                      </m:e>
                      <m:sup>
                        <m:r>
                          <a:rPr lang="vi-VN" b="0" i="1" smtClean="0">
                            <a:latin typeface="Cambria Math" panose="02040503050406030204" pitchFamily="18" charset="0"/>
                          </a:rPr>
                          <m:t>𝑡h</m:t>
                        </m:r>
                      </m:sup>
                    </m:sSup>
                    <m:r>
                      <a:rPr lang="vi-VN" b="0" i="1" smtClean="0">
                        <a:latin typeface="Cambria Math" panose="02040503050406030204" pitchFamily="18" charset="0"/>
                      </a:rPr>
                      <m:t> </m:t>
                    </m:r>
                  </m:oMath>
                </a14:m>
                <a:r>
                  <a:rPr lang="vi-VN" smtClean="0"/>
                  <a:t>layer embeddings of v</a:t>
                </a:r>
                <a:endParaRPr lang="vi-VN"/>
              </a:p>
            </p:txBody>
          </p:sp>
        </mc:Choice>
        <mc:Fallback xmlns="">
          <p:sp>
            <p:nvSpPr>
              <p:cNvPr id="67" name="TextBox 66"/>
              <p:cNvSpPr txBox="1">
                <a:spLocks noRot="1" noChangeAspect="1" noMove="1" noResize="1" noEditPoints="1" noAdjustHandles="1" noChangeArrowheads="1" noChangeShapeType="1" noTextEdit="1"/>
              </p:cNvSpPr>
              <p:nvPr/>
            </p:nvSpPr>
            <p:spPr>
              <a:xfrm>
                <a:off x="472909" y="3822268"/>
                <a:ext cx="1903227" cy="651269"/>
              </a:xfrm>
              <a:prstGeom prst="rect">
                <a:avLst/>
              </a:prstGeom>
              <a:blipFill rotWithShape="0">
                <a:blip r:embed="rId6"/>
                <a:stretch>
                  <a:fillRect t="-935"/>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351008" y="2820151"/>
                <a:ext cx="1376917" cy="931281"/>
              </a:xfrm>
              <a:prstGeom prst="rect">
                <a:avLst/>
              </a:prstGeom>
              <a:solidFill>
                <a:srgbClr val="99FF99"/>
              </a:solid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vi-VN" b="0" i="1" smtClean="0">
                              <a:latin typeface="Cambria Math" panose="02040503050406030204" pitchFamily="18" charset="0"/>
                            </a:rPr>
                            <m:t>𝑢</m:t>
                          </m:r>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𝑁</m:t>
                          </m:r>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𝑣</m:t>
                          </m:r>
                          <m:r>
                            <a:rPr lang="vi-VN" b="0" i="1" smtClean="0">
                              <a:latin typeface="Cambria Math" panose="02040503050406030204" pitchFamily="18" charset="0"/>
                              <a:ea typeface="Cambria Math" panose="02040503050406030204" pitchFamily="18" charset="0"/>
                            </a:rPr>
                            <m:t>)</m:t>
                          </m:r>
                        </m:sub>
                        <m:sup/>
                        <m:e>
                          <m:f>
                            <m:fPr>
                              <m:ctrlPr>
                                <a:rPr lang="pt-BR" i="1" smtClean="0">
                                  <a:latin typeface="Cambria Math" panose="02040503050406030204" pitchFamily="18" charset="0"/>
                                </a:rPr>
                              </m:ctrlPr>
                            </m:fPr>
                            <m:num>
                              <m:sSubSup>
                                <m:sSubSupPr>
                                  <m:ctrlPr>
                                    <a:rPr lang="pt-BR" i="1" smtClean="0">
                                      <a:latin typeface="Cambria Math" panose="02040503050406030204" pitchFamily="18" charset="0"/>
                                    </a:rPr>
                                  </m:ctrlPr>
                                </m:sSubSupPr>
                                <m:e>
                                  <m:r>
                                    <a:rPr lang="vi-VN" b="0" i="1" smtClean="0">
                                      <a:latin typeface="Cambria Math" panose="02040503050406030204" pitchFamily="18" charset="0"/>
                                    </a:rPr>
                                    <m:t>h</m:t>
                                  </m:r>
                                </m:e>
                                <m:sub>
                                  <m:r>
                                    <a:rPr lang="vi-VN" b="0" i="1" smtClean="0">
                                      <a:latin typeface="Cambria Math" panose="02040503050406030204" pitchFamily="18" charset="0"/>
                                    </a:rPr>
                                    <m:t>𝑢</m:t>
                                  </m:r>
                                </m:sub>
                                <m:sup>
                                  <m:r>
                                    <a:rPr lang="vi-VN" b="0" i="1" smtClean="0">
                                      <a:latin typeface="Cambria Math" panose="02040503050406030204" pitchFamily="18" charset="0"/>
                                    </a:rPr>
                                    <m:t>𝑘</m:t>
                                  </m:r>
                                  <m:r>
                                    <a:rPr lang="vi-VN" b="0" i="1" smtClean="0">
                                      <a:latin typeface="Cambria Math" panose="02040503050406030204" pitchFamily="18" charset="0"/>
                                    </a:rPr>
                                    <m:t>−1</m:t>
                                  </m:r>
                                </m:sup>
                              </m:sSubSup>
                            </m:num>
                            <m:den>
                              <m:r>
                                <a:rPr lang="vi-VN" b="0" i="1" smtClean="0">
                                  <a:latin typeface="Cambria Math" panose="02040503050406030204" pitchFamily="18" charset="0"/>
                                </a:rPr>
                                <m:t>|</m:t>
                              </m:r>
                              <m:r>
                                <a:rPr lang="vi-VN" b="0" i="1" smtClean="0">
                                  <a:latin typeface="Cambria Math" panose="02040503050406030204" pitchFamily="18" charset="0"/>
                                </a:rPr>
                                <m:t>𝑁</m:t>
                              </m:r>
                              <m:r>
                                <a:rPr lang="vi-VN" b="0" i="1" smtClean="0">
                                  <a:latin typeface="Cambria Math" panose="02040503050406030204" pitchFamily="18" charset="0"/>
                                </a:rPr>
                                <m:t>(</m:t>
                              </m:r>
                              <m:r>
                                <a:rPr lang="vi-VN" b="0" i="1" smtClean="0">
                                  <a:latin typeface="Cambria Math" panose="02040503050406030204" pitchFamily="18" charset="0"/>
                                </a:rPr>
                                <m:t>𝑣</m:t>
                              </m:r>
                              <m:r>
                                <a:rPr lang="vi-VN" b="0" i="1" smtClean="0">
                                  <a:latin typeface="Cambria Math" panose="02040503050406030204" pitchFamily="18" charset="0"/>
                                </a:rPr>
                                <m:t>)|</m:t>
                              </m:r>
                            </m:den>
                          </m:f>
                        </m:e>
                      </m:nary>
                    </m:oMath>
                  </m:oMathPara>
                </a14:m>
                <a:endParaRPr lang="vi-VN"/>
              </a:p>
            </p:txBody>
          </p:sp>
        </mc:Choice>
        <mc:Fallback xmlns="">
          <p:sp>
            <p:nvSpPr>
              <p:cNvPr id="68" name="TextBox 67"/>
              <p:cNvSpPr txBox="1">
                <a:spLocks noRot="1" noChangeAspect="1" noMove="1" noResize="1" noEditPoints="1" noAdjustHandles="1" noChangeArrowheads="1" noChangeShapeType="1" noTextEdit="1"/>
              </p:cNvSpPr>
              <p:nvPr/>
            </p:nvSpPr>
            <p:spPr>
              <a:xfrm>
                <a:off x="3351008" y="2820151"/>
                <a:ext cx="1376917" cy="931281"/>
              </a:xfrm>
              <a:prstGeom prst="rect">
                <a:avLst/>
              </a:prstGeom>
              <a:blipFill rotWithShape="0">
                <a:blip r:embed="rId7"/>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5116013" y="3154944"/>
                <a:ext cx="660901" cy="311560"/>
              </a:xfrm>
              <a:prstGeom prst="rect">
                <a:avLst/>
              </a:prstGeom>
              <a:solidFill>
                <a:srgbClr val="33CCFF"/>
              </a:solidFill>
            </p:spPr>
            <p:txBody>
              <a:bodyPr wrap="square">
                <a:spAutoFit/>
              </a:bodyPr>
              <a:lstStyle/>
              <a:p>
                <a14:m>
                  <m:oMath xmlns:m="http://schemas.openxmlformats.org/officeDocument/2006/math">
                    <m:sSubSup>
                      <m:sSubSupPr>
                        <m:ctrlPr>
                          <a:rPr lang="pt-BR" i="1" smtClean="0">
                            <a:latin typeface="Cambria Math" panose="02040503050406030204" pitchFamily="18" charset="0"/>
                          </a:rPr>
                        </m:ctrlPr>
                      </m:sSubSupPr>
                      <m:e>
                        <m:r>
                          <a:rPr lang="vi-VN" b="0" i="1" smtClean="0">
                            <a:latin typeface="Cambria Math" panose="02040503050406030204" pitchFamily="18" charset="0"/>
                          </a:rPr>
                          <m:t> </m:t>
                        </m:r>
                        <m:r>
                          <a:rPr lang="vi-VN" i="1">
                            <a:latin typeface="Cambria Math" panose="02040503050406030204" pitchFamily="18" charset="0"/>
                          </a:rPr>
                          <m:t>h</m:t>
                        </m:r>
                      </m:e>
                      <m:sub>
                        <m:r>
                          <a:rPr lang="vi-VN" i="1">
                            <a:latin typeface="Cambria Math" panose="02040503050406030204" pitchFamily="18" charset="0"/>
                          </a:rPr>
                          <m:t>𝑢</m:t>
                        </m:r>
                      </m:sub>
                      <m:sup>
                        <m:r>
                          <a:rPr lang="vi-VN" i="1">
                            <a:latin typeface="Cambria Math" panose="02040503050406030204" pitchFamily="18" charset="0"/>
                          </a:rPr>
                          <m:t>𝑘</m:t>
                        </m:r>
                        <m:r>
                          <a:rPr lang="vi-VN" i="1">
                            <a:latin typeface="Cambria Math" panose="02040503050406030204" pitchFamily="18" charset="0"/>
                          </a:rPr>
                          <m:t>−1</m:t>
                        </m:r>
                      </m:sup>
                    </m:sSubSup>
                  </m:oMath>
                </a14:m>
                <a:r>
                  <a:rPr lang="vi-VN" smtClean="0"/>
                  <a:t>)</a:t>
                </a:r>
                <a:endParaRPr lang="vi-VN"/>
              </a:p>
            </p:txBody>
          </p:sp>
        </mc:Choice>
        <mc:Fallback xmlns="">
          <p:sp>
            <p:nvSpPr>
              <p:cNvPr id="69" name="Rectangle 68"/>
              <p:cNvSpPr>
                <a:spLocks noRot="1" noChangeAspect="1" noMove="1" noResize="1" noEditPoints="1" noAdjustHandles="1" noChangeArrowheads="1" noChangeShapeType="1" noTextEdit="1"/>
              </p:cNvSpPr>
              <p:nvPr/>
            </p:nvSpPr>
            <p:spPr>
              <a:xfrm>
                <a:off x="5116013" y="3154944"/>
                <a:ext cx="660901" cy="311560"/>
              </a:xfrm>
              <a:prstGeom prst="rect">
                <a:avLst/>
              </a:prstGeom>
              <a:blipFill rotWithShape="0">
                <a:blip r:embed="rId8"/>
                <a:stretch>
                  <a:fillRect t="-1961" b="-19608"/>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2898061" y="3119244"/>
                <a:ext cx="680484" cy="369332"/>
              </a:xfrm>
              <a:prstGeom prst="rect">
                <a:avLst/>
              </a:prstGeom>
              <a:noFill/>
            </p:spPr>
            <p:txBody>
              <a:bodyPr wrap="square" rtlCol="0">
                <a:spAutoFit/>
              </a:bodyPr>
              <a:lstStyle/>
              <a:p>
                <a:r>
                  <a:rPr lang="vi-VN" smtClean="0"/>
                  <a:t>(</a:t>
                </a:r>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panose="02040503050406030204" pitchFamily="18" charset="0"/>
                          </a:rPr>
                          <m:t>𝑊</m:t>
                        </m:r>
                      </m:e>
                      <m:sub>
                        <m:r>
                          <a:rPr lang="vi-VN" b="0" i="1" smtClean="0">
                            <a:latin typeface="Cambria Math" panose="02040503050406030204" pitchFamily="18" charset="0"/>
                          </a:rPr>
                          <m:t>𝑘</m:t>
                        </m:r>
                      </m:sub>
                    </m:sSub>
                  </m:oMath>
                </a14:m>
                <a:endParaRPr lang="vi-VN"/>
              </a:p>
            </p:txBody>
          </p:sp>
        </mc:Choice>
        <mc:Fallback xmlns="">
          <p:sp>
            <p:nvSpPr>
              <p:cNvPr id="70" name="TextBox 69"/>
              <p:cNvSpPr txBox="1">
                <a:spLocks noRot="1" noChangeAspect="1" noMove="1" noResize="1" noEditPoints="1" noAdjustHandles="1" noChangeArrowheads="1" noChangeShapeType="1" noTextEdit="1"/>
              </p:cNvSpPr>
              <p:nvPr/>
            </p:nvSpPr>
            <p:spPr>
              <a:xfrm>
                <a:off x="2898061" y="3119244"/>
                <a:ext cx="680484" cy="369332"/>
              </a:xfrm>
              <a:prstGeom prst="rect">
                <a:avLst/>
              </a:prstGeom>
              <a:blipFill rotWithShape="0">
                <a:blip r:embed="rId9"/>
                <a:stretch>
                  <a:fillRect l="-2679" t="-3333"/>
                </a:stretch>
              </a:blipFill>
            </p:spPr>
            <p:txBody>
              <a:bodyPr/>
              <a:lstStyle/>
              <a:p>
                <a:r>
                  <a:rPr lang="vi-VN">
                    <a:noFill/>
                  </a:rPr>
                  <a:t> </a:t>
                </a:r>
              </a:p>
            </p:txBody>
          </p:sp>
        </mc:Fallback>
      </mc:AlternateContent>
      <p:cxnSp>
        <p:nvCxnSpPr>
          <p:cNvPr id="71" name="Straight Arrow Connector 70"/>
          <p:cNvCxnSpPr>
            <a:stCxn id="67" idx="0"/>
            <a:endCxn id="64" idx="1"/>
          </p:cNvCxnSpPr>
          <p:nvPr/>
        </p:nvCxnSpPr>
        <p:spPr>
          <a:xfrm flipV="1">
            <a:off x="1424523" y="3320957"/>
            <a:ext cx="375196" cy="50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680540" y="4138854"/>
            <a:ext cx="2987750" cy="646331"/>
          </a:xfrm>
          <a:prstGeom prst="rect">
            <a:avLst/>
          </a:prstGeom>
          <a:solidFill>
            <a:srgbClr val="CCFFCC"/>
          </a:solidFill>
        </p:spPr>
        <p:txBody>
          <a:bodyPr wrap="square" rtlCol="0">
            <a:spAutoFit/>
          </a:bodyPr>
          <a:lstStyle/>
          <a:p>
            <a:pPr algn="ctr"/>
            <a:r>
              <a:rPr lang="vi-VN" smtClean="0"/>
              <a:t>Average of neighbor previous layer embeddings</a:t>
            </a:r>
            <a:endParaRPr lang="vi-VN"/>
          </a:p>
        </p:txBody>
      </p:sp>
      <mc:AlternateContent xmlns:mc="http://schemas.openxmlformats.org/markup-compatibility/2006" xmlns:a14="http://schemas.microsoft.com/office/drawing/2010/main">
        <mc:Choice Requires="a14">
          <p:sp>
            <p:nvSpPr>
              <p:cNvPr id="74" name="TextBox 73"/>
              <p:cNvSpPr txBox="1"/>
              <p:nvPr/>
            </p:nvSpPr>
            <p:spPr>
              <a:xfrm>
                <a:off x="4663066" y="3154944"/>
                <a:ext cx="575221" cy="307777"/>
              </a:xfrm>
              <a:prstGeom prst="rect">
                <a:avLst/>
              </a:prstGeom>
              <a:noFill/>
            </p:spPr>
            <p:txBody>
              <a:bodyPr wrap="square" rtlCol="0">
                <a:spAutoFit/>
              </a:bodyPr>
              <a:lstStyle/>
              <a:p>
                <a:r>
                  <a:rPr lang="vi-VN" smtClean="0"/>
                  <a:t>+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𝐵</m:t>
                        </m:r>
                      </m:e>
                      <m:sub>
                        <m:r>
                          <a:rPr lang="vi-VN" i="1">
                            <a:latin typeface="Cambria Math" panose="02040503050406030204" pitchFamily="18" charset="0"/>
                          </a:rPr>
                          <m:t>𝑘</m:t>
                        </m:r>
                      </m:sub>
                    </m:sSub>
                  </m:oMath>
                </a14:m>
                <a:endParaRPr lang="vi-VN"/>
              </a:p>
            </p:txBody>
          </p:sp>
        </mc:Choice>
        <mc:Fallback xmlns="">
          <p:sp>
            <p:nvSpPr>
              <p:cNvPr id="74" name="TextBox 73"/>
              <p:cNvSpPr txBox="1">
                <a:spLocks noRot="1" noChangeAspect="1" noMove="1" noResize="1" noEditPoints="1" noAdjustHandles="1" noChangeArrowheads="1" noChangeShapeType="1" noTextEdit="1"/>
              </p:cNvSpPr>
              <p:nvPr/>
            </p:nvSpPr>
            <p:spPr>
              <a:xfrm>
                <a:off x="4663066" y="3154944"/>
                <a:ext cx="575221" cy="307777"/>
              </a:xfrm>
              <a:prstGeom prst="rect">
                <a:avLst/>
              </a:prstGeom>
              <a:blipFill rotWithShape="0">
                <a:blip r:embed="rId10"/>
                <a:stretch>
                  <a:fillRect l="-3191" t="-4000" b="-20000"/>
                </a:stretch>
              </a:blipFill>
            </p:spPr>
            <p:txBody>
              <a:bodyPr/>
              <a:lstStyle/>
              <a:p>
                <a:r>
                  <a:rPr lang="vi-VN">
                    <a:noFill/>
                  </a:rPr>
                  <a:t> </a:t>
                </a:r>
              </a:p>
            </p:txBody>
          </p:sp>
        </mc:Fallback>
      </mc:AlternateContent>
      <p:sp>
        <p:nvSpPr>
          <p:cNvPr id="75" name="TextBox 74"/>
          <p:cNvSpPr txBox="1"/>
          <p:nvPr/>
        </p:nvSpPr>
        <p:spPr>
          <a:xfrm>
            <a:off x="6131423" y="4138854"/>
            <a:ext cx="2110562" cy="646331"/>
          </a:xfrm>
          <a:prstGeom prst="rect">
            <a:avLst/>
          </a:prstGeom>
          <a:solidFill>
            <a:srgbClr val="CCECFF"/>
          </a:solidFill>
        </p:spPr>
        <p:txBody>
          <a:bodyPr wrap="square" rtlCol="0">
            <a:spAutoFit/>
          </a:bodyPr>
          <a:lstStyle/>
          <a:p>
            <a:pPr algn="ctr"/>
            <a:r>
              <a:rPr lang="vi-VN"/>
              <a:t>previous layer </a:t>
            </a:r>
            <a:r>
              <a:rPr lang="vi-VN" smtClean="0"/>
              <a:t>embeddings of v</a:t>
            </a:r>
            <a:endParaRPr lang="vi-VN"/>
          </a:p>
        </p:txBody>
      </p:sp>
      <p:cxnSp>
        <p:nvCxnSpPr>
          <p:cNvPr id="76" name="Straight Arrow Connector 75"/>
          <p:cNvCxnSpPr>
            <a:stCxn id="75" idx="0"/>
            <a:endCxn id="69" idx="2"/>
          </p:cNvCxnSpPr>
          <p:nvPr/>
        </p:nvCxnSpPr>
        <p:spPr>
          <a:xfrm flipH="1" flipV="1">
            <a:off x="5446464" y="3466504"/>
            <a:ext cx="1740240" cy="672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p:cNvSpPr txBox="1"/>
              <p:nvPr/>
            </p:nvSpPr>
            <p:spPr>
              <a:xfrm>
                <a:off x="6197077" y="3154944"/>
                <a:ext cx="1055281" cy="369332"/>
              </a:xfrm>
              <a:prstGeom prst="rect">
                <a:avLst/>
              </a:prstGeom>
              <a:noFill/>
            </p:spPr>
            <p:txBody>
              <a:bodyPr wrap="square" rtlCol="0">
                <a:spAutoFit/>
              </a:bodyPr>
              <a:lstStyle/>
              <a:p>
                <a:r>
                  <a:rPr lang="vi-VN" smtClean="0">
                    <a:ea typeface="Cambria Math" panose="02040503050406030204" pitchFamily="18" charset="0"/>
                  </a:rPr>
                  <a:t>, </a:t>
                </a:r>
                <a14:m>
                  <m:oMath xmlns:m="http://schemas.openxmlformats.org/officeDocument/2006/math">
                    <m:r>
                      <a:rPr lang="vi-VN"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𝑘</m:t>
                    </m:r>
                    <m:r>
                      <a:rPr lang="vi-VN" b="0" i="1" smtClean="0">
                        <a:latin typeface="Cambria Math" panose="02040503050406030204" pitchFamily="18" charset="0"/>
                        <a:ea typeface="Cambria Math" panose="02040503050406030204" pitchFamily="18" charset="0"/>
                      </a:rPr>
                      <m:t>&gt;0</m:t>
                    </m:r>
                  </m:oMath>
                </a14:m>
                <a:endParaRPr lang="vi-VN"/>
              </a:p>
            </p:txBody>
          </p:sp>
        </mc:Choice>
        <mc:Fallback xmlns="">
          <p:sp>
            <p:nvSpPr>
              <p:cNvPr id="77" name="TextBox 76"/>
              <p:cNvSpPr txBox="1">
                <a:spLocks noRot="1" noChangeAspect="1" noMove="1" noResize="1" noEditPoints="1" noAdjustHandles="1" noChangeArrowheads="1" noChangeShapeType="1" noTextEdit="1"/>
              </p:cNvSpPr>
              <p:nvPr/>
            </p:nvSpPr>
            <p:spPr>
              <a:xfrm>
                <a:off x="6197077" y="3154944"/>
                <a:ext cx="1055281" cy="369332"/>
              </a:xfrm>
              <a:prstGeom prst="rect">
                <a:avLst/>
              </a:prstGeom>
              <a:blipFill rotWithShape="0">
                <a:blip r:embed="rId11"/>
                <a:stretch>
                  <a:fillRect l="-1734" t="-333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1166260" y="2242065"/>
                <a:ext cx="1520214" cy="523220"/>
              </a:xfrm>
              <a:prstGeom prst="rect">
                <a:avLst/>
              </a:prstGeom>
              <a:solidFill>
                <a:schemeClr val="accent2">
                  <a:lumMod val="40000"/>
                  <a:lumOff val="60000"/>
                </a:schemeClr>
              </a:solidFill>
            </p:spPr>
            <p:txBody>
              <a:bodyPr wrap="square" rtlCol="0">
                <a:spAutoFit/>
              </a:bodyPr>
              <a:lstStyle/>
              <a:p>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h</m:t>
                        </m:r>
                      </m:e>
                      <m:sub>
                        <m:r>
                          <a:rPr lang="en-US" sz="2800" b="0" i="1" smtClean="0">
                            <a:latin typeface="Cambria Math" panose="02040503050406030204" pitchFamily="18" charset="0"/>
                          </a:rPr>
                          <m:t>𝑣</m:t>
                        </m:r>
                      </m:sub>
                      <m:sup>
                        <m:r>
                          <a:rPr lang="en-US" sz="2800" b="0" i="1" smtClean="0">
                            <a:latin typeface="Cambria Math" panose="02040503050406030204" pitchFamily="18" charset="0"/>
                          </a:rPr>
                          <m:t>0</m:t>
                        </m:r>
                      </m:sup>
                    </m:sSubSup>
                  </m:oMath>
                </a14:m>
                <a:r>
                  <a:rPr lang="en-US" sz="2800" smtClean="0"/>
                  <a:t> =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𝑣</m:t>
                        </m:r>
                      </m:sub>
                    </m:sSub>
                  </m:oMath>
                </a14:m>
                <a:endParaRPr lang="vi-VN" sz="2800"/>
              </a:p>
            </p:txBody>
          </p:sp>
        </mc:Choice>
        <mc:Fallback xmlns="">
          <p:sp>
            <p:nvSpPr>
              <p:cNvPr id="83" name="TextBox 82"/>
              <p:cNvSpPr txBox="1">
                <a:spLocks noRot="1" noChangeAspect="1" noMove="1" noResize="1" noEditPoints="1" noAdjustHandles="1" noChangeArrowheads="1" noChangeShapeType="1" noTextEdit="1"/>
              </p:cNvSpPr>
              <p:nvPr/>
            </p:nvSpPr>
            <p:spPr>
              <a:xfrm>
                <a:off x="1166260" y="2242065"/>
                <a:ext cx="1520214" cy="523220"/>
              </a:xfrm>
              <a:prstGeom prst="rect">
                <a:avLst/>
              </a:prstGeom>
              <a:blipFill rotWithShape="0">
                <a:blip r:embed="rId12"/>
                <a:stretch>
                  <a:fillRect t="-12791" b="-31395"/>
                </a:stretch>
              </a:blipFill>
            </p:spPr>
            <p:txBody>
              <a:bodyPr/>
              <a:lstStyle/>
              <a:p>
                <a:r>
                  <a:rPr lang="vi-VN">
                    <a:noFill/>
                  </a:rPr>
                  <a:t> </a:t>
                </a:r>
              </a:p>
            </p:txBody>
          </p:sp>
        </mc:Fallback>
      </mc:AlternateContent>
      <p:sp>
        <p:nvSpPr>
          <p:cNvPr id="84" name="TextBox 83"/>
          <p:cNvSpPr txBox="1"/>
          <p:nvPr/>
        </p:nvSpPr>
        <p:spPr>
          <a:xfrm>
            <a:off x="3387534" y="1718252"/>
            <a:ext cx="2811247" cy="646331"/>
          </a:xfrm>
          <a:prstGeom prst="rect">
            <a:avLst/>
          </a:prstGeom>
          <a:solidFill>
            <a:schemeClr val="bg2">
              <a:lumMod val="85000"/>
            </a:schemeClr>
          </a:solidFill>
        </p:spPr>
        <p:txBody>
          <a:bodyPr wrap="square" rtlCol="0">
            <a:spAutoFit/>
          </a:bodyPr>
          <a:lstStyle/>
          <a:p>
            <a:r>
              <a:rPr lang="vi-VN" smtClean="0"/>
              <a:t>Initial layer 0 embeddings are equal to node feature</a:t>
            </a:r>
            <a:endParaRPr lang="vi-VN"/>
          </a:p>
        </p:txBody>
      </p:sp>
      <p:cxnSp>
        <p:nvCxnSpPr>
          <p:cNvPr id="85" name="Straight Arrow Connector 84"/>
          <p:cNvCxnSpPr>
            <a:stCxn id="84" idx="1"/>
            <a:endCxn id="83" idx="3"/>
          </p:cNvCxnSpPr>
          <p:nvPr/>
        </p:nvCxnSpPr>
        <p:spPr>
          <a:xfrm flipH="1">
            <a:off x="2686474" y="2041418"/>
            <a:ext cx="701060" cy="462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2" idx="0"/>
            <a:endCxn id="68" idx="2"/>
          </p:cNvCxnSpPr>
          <p:nvPr/>
        </p:nvCxnSpPr>
        <p:spPr>
          <a:xfrm flipH="1" flipV="1">
            <a:off x="4039467" y="3751432"/>
            <a:ext cx="134948" cy="387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73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58"/>
          <p:cNvSpPr txBox="1">
            <a:spLocks noGrp="1"/>
          </p:cNvSpPr>
          <p:nvPr>
            <p:ph type="title"/>
          </p:nvPr>
        </p:nvSpPr>
        <p:spPr>
          <a:xfrm>
            <a:off x="1001350" y="539988"/>
            <a:ext cx="15147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smtClean="0"/>
              <a:t>0</a:t>
            </a:r>
            <a:r>
              <a:rPr lang="vi-VN" b="1" smtClean="0"/>
              <a:t>4</a:t>
            </a:r>
            <a:endParaRPr b="1"/>
          </a:p>
        </p:txBody>
      </p:sp>
      <p:sp>
        <p:nvSpPr>
          <p:cNvPr id="1167" name="Google Shape;1167;p58"/>
          <p:cNvSpPr txBox="1">
            <a:spLocks noGrp="1"/>
          </p:cNvSpPr>
          <p:nvPr>
            <p:ph type="title" idx="2"/>
          </p:nvPr>
        </p:nvSpPr>
        <p:spPr>
          <a:xfrm>
            <a:off x="867999" y="2060061"/>
            <a:ext cx="7399701" cy="1944000"/>
          </a:xfrm>
          <a:prstGeom prst="rect">
            <a:avLst/>
          </a:prstGeom>
        </p:spPr>
        <p:txBody>
          <a:bodyPr spcFirstLastPara="1" wrap="square" lIns="91425" tIns="91425" rIns="91425" bIns="91425" anchor="b" anchorCtr="0">
            <a:noAutofit/>
          </a:bodyPr>
          <a:lstStyle/>
          <a:p>
            <a:pPr lvl="0" algn="ctr">
              <a:buSzPts val="1100"/>
            </a:pPr>
            <a:r>
              <a:rPr lang="vi-VN" b="1">
                <a:solidFill>
                  <a:schemeClr val="accent1">
                    <a:lumMod val="50000"/>
                  </a:schemeClr>
                </a:solidFill>
              </a:rPr>
              <a:t>Graph Convolutional Network</a:t>
            </a:r>
            <a:endParaRPr b="1">
              <a:solidFill>
                <a:schemeClr val="accent1">
                  <a:lumMod val="50000"/>
                </a:schemeClr>
              </a:solidFill>
              <a:latin typeface="Asap" panose="020B0604020202020204" charset="0"/>
            </a:endParaRPr>
          </a:p>
        </p:txBody>
      </p:sp>
      <p:sp>
        <p:nvSpPr>
          <p:cNvPr id="1168" name="Google Shape;1168;p58">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8"/>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8">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8">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8"/>
          <p:cNvSpPr/>
          <p:nvPr/>
        </p:nvSpPr>
        <p:spPr>
          <a:xfrm rot="-2700000">
            <a:off x="7421878" y="-647883"/>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210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45" name="Google Shape;445;p44">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4"/>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4">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4">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10;p61"/>
          <p:cNvSpPr txBox="1">
            <a:spLocks noGrp="1"/>
          </p:cNvSpPr>
          <p:nvPr>
            <p:ph type="title"/>
          </p:nvPr>
        </p:nvSpPr>
        <p:spPr>
          <a:xfrm>
            <a:off x="964060" y="505832"/>
            <a:ext cx="7973231" cy="619262"/>
          </a:xfrm>
          <a:prstGeom prst="rect">
            <a:avLst/>
          </a:prstGeom>
        </p:spPr>
        <p:txBody>
          <a:bodyPr spcFirstLastPara="1" wrap="square" lIns="91425" tIns="91425" rIns="91425" bIns="91425" anchor="b" anchorCtr="0">
            <a:noAutofit/>
          </a:bodyPr>
          <a:lstStyle/>
          <a:p>
            <a:r>
              <a:rPr lang="vi-VN" sz="4000">
                <a:solidFill>
                  <a:schemeClr val="accent1">
                    <a:lumMod val="50000"/>
                  </a:schemeClr>
                </a:solidFill>
              </a:rPr>
              <a:t>Graph Convolutional Network</a:t>
            </a:r>
          </a:p>
        </p:txBody>
      </p:sp>
      <p:sp>
        <p:nvSpPr>
          <p:cNvPr id="11" name="Rectangle 10"/>
          <p:cNvSpPr/>
          <p:nvPr/>
        </p:nvSpPr>
        <p:spPr>
          <a:xfrm>
            <a:off x="-37464" y="1378275"/>
            <a:ext cx="4662014" cy="584775"/>
          </a:xfrm>
          <a:prstGeom prst="rect">
            <a:avLst/>
          </a:prstGeom>
        </p:spPr>
        <p:txBody>
          <a:bodyPr wrap="square">
            <a:spAutoFit/>
          </a:bodyPr>
          <a:lstStyle/>
          <a:p>
            <a:pPr marL="285750" indent="-285750" algn="ctr">
              <a:buClr>
                <a:schemeClr val="bg1">
                  <a:lumMod val="75000"/>
                </a:schemeClr>
              </a:buClr>
              <a:buFont typeface="Wingdings" panose="05000000000000000000" pitchFamily="2" charset="2"/>
              <a:buChar char="§"/>
            </a:pPr>
            <a:r>
              <a:rPr lang="en-US" sz="1600">
                <a:latin typeface="Asap" panose="020B0604020202020204" charset="0"/>
              </a:rPr>
              <a:t>GCN are a slight variation on the neighborhood aggregation idea</a:t>
            </a:r>
            <a:endParaRPr lang="vi-VN" sz="1600">
              <a:latin typeface="Asap" panose="020B0604020202020204" charset="0"/>
            </a:endParaRPr>
          </a:p>
        </p:txBody>
      </p:sp>
      <mc:AlternateContent xmlns:mc="http://schemas.openxmlformats.org/markup-compatibility/2006" xmlns:a14="http://schemas.microsoft.com/office/drawing/2010/main">
        <mc:Choice Requires="a14">
          <p:sp>
            <p:nvSpPr>
              <p:cNvPr id="25" name="TextBox 24"/>
              <p:cNvSpPr txBox="1"/>
              <p:nvPr/>
            </p:nvSpPr>
            <p:spPr>
              <a:xfrm>
                <a:off x="1850516" y="2695831"/>
                <a:ext cx="457200" cy="468205"/>
              </a:xfrm>
              <a:prstGeom prst="rect">
                <a:avLst/>
              </a:prstGeom>
              <a:solidFill>
                <a:schemeClr val="bg2"/>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vi-VN" sz="2400" i="1" smtClean="0">
                              <a:latin typeface="Cambria Math" panose="02040503050406030204" pitchFamily="18" charset="0"/>
                            </a:rPr>
                          </m:ctrlPr>
                        </m:sSubSupPr>
                        <m:e>
                          <m:r>
                            <a:rPr lang="vi-VN" sz="2400" b="0" i="1" smtClean="0">
                              <a:latin typeface="Cambria Math" panose="02040503050406030204" pitchFamily="18" charset="0"/>
                            </a:rPr>
                            <m:t>h</m:t>
                          </m:r>
                        </m:e>
                        <m:sub>
                          <m:r>
                            <a:rPr lang="vi-VN" sz="2400" b="0" i="1" smtClean="0">
                              <a:latin typeface="Cambria Math" panose="02040503050406030204" pitchFamily="18" charset="0"/>
                            </a:rPr>
                            <m:t>𝑣</m:t>
                          </m:r>
                        </m:sub>
                        <m:sup>
                          <m:r>
                            <a:rPr lang="vi-VN" sz="2400" b="0" i="1" smtClean="0">
                              <a:latin typeface="Cambria Math" panose="02040503050406030204" pitchFamily="18" charset="0"/>
                            </a:rPr>
                            <m:t>𝑘</m:t>
                          </m:r>
                        </m:sup>
                      </m:sSubSup>
                    </m:oMath>
                  </m:oMathPara>
                </a14:m>
                <a:endParaRPr lang="vi-VN" sz="2400"/>
              </a:p>
            </p:txBody>
          </p:sp>
        </mc:Choice>
        <mc:Fallback xmlns="">
          <p:sp>
            <p:nvSpPr>
              <p:cNvPr id="25" name="TextBox 24"/>
              <p:cNvSpPr txBox="1">
                <a:spLocks noRot="1" noChangeAspect="1" noMove="1" noResize="1" noEditPoints="1" noAdjustHandles="1" noChangeArrowheads="1" noChangeShapeType="1" noTextEdit="1"/>
              </p:cNvSpPr>
              <p:nvPr/>
            </p:nvSpPr>
            <p:spPr>
              <a:xfrm>
                <a:off x="1850516" y="2695831"/>
                <a:ext cx="457200" cy="468205"/>
              </a:xfrm>
              <a:prstGeom prst="rect">
                <a:avLst/>
              </a:prstGeom>
              <a:blipFill rotWithShape="0">
                <a:blip r:embed="rId4"/>
                <a:stretch>
                  <a:fillRect l="-4000" r="-533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737271" y="2714078"/>
                <a:ext cx="1887279" cy="646331"/>
              </a:xfrm>
              <a:prstGeom prst="rect">
                <a:avLst/>
              </a:prstGeom>
              <a:noFill/>
            </p:spPr>
            <p:txBody>
              <a:bodyPr wrap="square" rtlCol="0">
                <a:spAutoFit/>
              </a:bodyPr>
              <a:lstStyle/>
              <a:p>
                <a:r>
                  <a:rPr lang="vi-VN" smtClean="0"/>
                  <a:t> </a:t>
                </a:r>
                <a14:m>
                  <m:oMath xmlns:m="http://schemas.openxmlformats.org/officeDocument/2006/math">
                    <m:r>
                      <a:rPr lang="vi-VN" i="1">
                        <a:latin typeface="Cambria Math" panose="02040503050406030204" pitchFamily="18" charset="0"/>
                        <a:ea typeface="Cambria Math" panose="02040503050406030204" pitchFamily="18" charset="0"/>
                      </a:rPr>
                      <m:t>𝜎</m:t>
                    </m:r>
                  </m:oMath>
                </a14:m>
                <a:endParaRPr lang="vi-VN"/>
              </a:p>
              <a:p>
                <a:endParaRPr lang="vi-VN"/>
              </a:p>
            </p:txBody>
          </p:sp>
        </mc:Choice>
        <mc:Fallback xmlns="">
          <p:sp>
            <p:nvSpPr>
              <p:cNvPr id="26" name="TextBox 25"/>
              <p:cNvSpPr txBox="1">
                <a:spLocks noRot="1" noChangeAspect="1" noMove="1" noResize="1" noEditPoints="1" noAdjustHandles="1" noChangeArrowheads="1" noChangeShapeType="1" noTextEdit="1"/>
              </p:cNvSpPr>
              <p:nvPr/>
            </p:nvSpPr>
            <p:spPr>
              <a:xfrm>
                <a:off x="2737271" y="2714078"/>
                <a:ext cx="1887279" cy="646331"/>
              </a:xfrm>
              <a:prstGeom prst="rect">
                <a:avLst/>
              </a:prstGeom>
              <a:blipFill rotWithShape="0">
                <a:blip r:embed="rId5"/>
                <a:stretch>
                  <a:fillRect/>
                </a:stretch>
              </a:blipFill>
            </p:spPr>
            <p:txBody>
              <a:bodyPr/>
              <a:lstStyle/>
              <a:p>
                <a:r>
                  <a:rPr lang="vi-VN">
                    <a:noFill/>
                  </a:rPr>
                  <a:t> </a:t>
                </a:r>
              </a:p>
            </p:txBody>
          </p:sp>
        </mc:Fallback>
      </mc:AlternateContent>
      <p:sp>
        <p:nvSpPr>
          <p:cNvPr id="27" name="TextBox 26"/>
          <p:cNvSpPr txBox="1"/>
          <p:nvPr/>
        </p:nvSpPr>
        <p:spPr>
          <a:xfrm>
            <a:off x="2531000" y="2763921"/>
            <a:ext cx="328545" cy="369332"/>
          </a:xfrm>
          <a:prstGeom prst="rect">
            <a:avLst/>
          </a:prstGeom>
          <a:noFill/>
        </p:spPr>
        <p:txBody>
          <a:bodyPr wrap="square" rtlCol="0">
            <a:spAutoFit/>
          </a:bodyPr>
          <a:lstStyle/>
          <a:p>
            <a:r>
              <a:rPr lang="vi-VN" smtClean="0"/>
              <a:t>= </a:t>
            </a:r>
            <a:endParaRPr lang="vi-VN"/>
          </a:p>
        </p:txBody>
      </p:sp>
      <mc:AlternateContent xmlns:mc="http://schemas.openxmlformats.org/markup-compatibility/2006" xmlns:a14="http://schemas.microsoft.com/office/drawing/2010/main">
        <mc:Choice Requires="a14">
          <p:sp>
            <p:nvSpPr>
              <p:cNvPr id="28" name="TextBox 27"/>
              <p:cNvSpPr txBox="1"/>
              <p:nvPr/>
            </p:nvSpPr>
            <p:spPr>
              <a:xfrm>
                <a:off x="3423603" y="2419939"/>
                <a:ext cx="1046774" cy="931281"/>
              </a:xfrm>
              <a:prstGeom prst="rect">
                <a:avLst/>
              </a:prstGeom>
              <a:solidFill>
                <a:schemeClr val="bg2"/>
              </a:solid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vi-VN" b="0" i="1" smtClean="0">
                              <a:latin typeface="Cambria Math" panose="02040503050406030204" pitchFamily="18" charset="0"/>
                            </a:rPr>
                            <m:t>𝑢</m:t>
                          </m:r>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𝑁</m:t>
                          </m:r>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𝑣</m:t>
                          </m:r>
                          <m:r>
                            <a:rPr lang="vi-VN" b="0" i="1" smtClean="0">
                              <a:latin typeface="Cambria Math" panose="02040503050406030204" pitchFamily="18" charset="0"/>
                              <a:ea typeface="Cambria Math" panose="02040503050406030204" pitchFamily="18" charset="0"/>
                            </a:rPr>
                            <m:t>)∪</m:t>
                          </m:r>
                          <m:r>
                            <m:rPr>
                              <m:nor/>
                            </m:rPr>
                            <a:rPr lang="vi-VN"/>
                            <m:t> </m:t>
                          </m:r>
                          <m:r>
                            <a:rPr lang="vi-VN" b="0" i="1" smtClean="0">
                              <a:latin typeface="Cambria Math" panose="02040503050406030204" pitchFamily="18" charset="0"/>
                            </a:rPr>
                            <m:t>𝑣</m:t>
                          </m:r>
                        </m:sub>
                        <m:sup/>
                        <m:e>
                          <m:f>
                            <m:fPr>
                              <m:ctrlPr>
                                <a:rPr lang="pt-BR" i="1" smtClean="0">
                                  <a:latin typeface="Cambria Math" panose="02040503050406030204" pitchFamily="18" charset="0"/>
                                </a:rPr>
                              </m:ctrlPr>
                            </m:fPr>
                            <m:num>
                              <m:sSubSup>
                                <m:sSubSupPr>
                                  <m:ctrlPr>
                                    <a:rPr lang="pt-BR" i="1" smtClean="0">
                                      <a:latin typeface="Cambria Math" panose="02040503050406030204" pitchFamily="18" charset="0"/>
                                    </a:rPr>
                                  </m:ctrlPr>
                                </m:sSubSupPr>
                                <m:e>
                                  <m:r>
                                    <a:rPr lang="vi-VN" b="0" i="1" smtClean="0">
                                      <a:latin typeface="Cambria Math" panose="02040503050406030204" pitchFamily="18" charset="0"/>
                                    </a:rPr>
                                    <m:t>h</m:t>
                                  </m:r>
                                </m:e>
                                <m:sub>
                                  <m:r>
                                    <a:rPr lang="vi-VN" b="0" i="1" smtClean="0">
                                      <a:latin typeface="Cambria Math" panose="02040503050406030204" pitchFamily="18" charset="0"/>
                                    </a:rPr>
                                    <m:t>𝑢</m:t>
                                  </m:r>
                                </m:sub>
                                <m:sup>
                                  <m:r>
                                    <a:rPr lang="vi-VN" b="0" i="1" smtClean="0">
                                      <a:latin typeface="Cambria Math" panose="02040503050406030204" pitchFamily="18" charset="0"/>
                                    </a:rPr>
                                    <m:t>𝑘</m:t>
                                  </m:r>
                                  <m:r>
                                    <a:rPr lang="vi-VN" b="0" i="1" smtClean="0">
                                      <a:latin typeface="Cambria Math" panose="02040503050406030204" pitchFamily="18" charset="0"/>
                                    </a:rPr>
                                    <m:t>−1</m:t>
                                  </m:r>
                                </m:sup>
                              </m:sSubSup>
                            </m:num>
                            <m:den>
                              <m:rad>
                                <m:radPr>
                                  <m:degHide m:val="on"/>
                                  <m:ctrlPr>
                                    <a:rPr lang="vi-VN" i="1">
                                      <a:latin typeface="Cambria Math" panose="02040503050406030204" pitchFamily="18" charset="0"/>
                                    </a:rPr>
                                  </m:ctrlPr>
                                </m:radPr>
                                <m:deg/>
                                <m:e>
                                  <m:r>
                                    <a:rPr lang="vi-VN" i="1">
                                      <a:latin typeface="Cambria Math" panose="02040503050406030204" pitchFamily="18" charset="0"/>
                                    </a:rPr>
                                    <m:t>𝑁</m:t>
                                  </m:r>
                                  <m:r>
                                    <a:rPr lang="vi-VN" i="1">
                                      <a:latin typeface="Cambria Math" panose="02040503050406030204" pitchFamily="18" charset="0"/>
                                    </a:rPr>
                                    <m:t>(</m:t>
                                  </m:r>
                                  <m:r>
                                    <a:rPr lang="vi-VN" i="1">
                                      <a:latin typeface="Cambria Math" panose="02040503050406030204" pitchFamily="18" charset="0"/>
                                    </a:rPr>
                                    <m:t>𝑢</m:t>
                                  </m:r>
                                  <m:r>
                                    <a:rPr lang="vi-VN" i="1">
                                      <a:latin typeface="Cambria Math" panose="02040503050406030204" pitchFamily="18" charset="0"/>
                                    </a:rPr>
                                    <m:t>)||</m:t>
                                  </m:r>
                                  <m:r>
                                    <a:rPr lang="vi-VN" i="1">
                                      <a:latin typeface="Cambria Math" panose="02040503050406030204" pitchFamily="18" charset="0"/>
                                    </a:rPr>
                                    <m:t>𝑁</m:t>
                                  </m:r>
                                  <m:d>
                                    <m:dPr>
                                      <m:ctrlPr>
                                        <a:rPr lang="vi-VN" i="1">
                                          <a:latin typeface="Cambria Math" panose="02040503050406030204" pitchFamily="18" charset="0"/>
                                        </a:rPr>
                                      </m:ctrlPr>
                                    </m:dPr>
                                    <m:e>
                                      <m:r>
                                        <a:rPr lang="vi-VN" i="1">
                                          <a:latin typeface="Cambria Math" panose="02040503050406030204" pitchFamily="18" charset="0"/>
                                        </a:rPr>
                                        <m:t>𝑣</m:t>
                                      </m:r>
                                    </m:e>
                                  </m:d>
                                </m:e>
                              </m:rad>
                            </m:den>
                          </m:f>
                        </m:e>
                      </m:nary>
                      <m:r>
                        <a:rPr lang="vi-VN" b="0" i="1" smtClean="0">
                          <a:latin typeface="Cambria Math" panose="02040503050406030204" pitchFamily="18" charset="0"/>
                        </a:rPr>
                        <m:t> </m:t>
                      </m:r>
                    </m:oMath>
                  </m:oMathPara>
                </a14:m>
                <a:endParaRPr lang="vi-VN"/>
              </a:p>
            </p:txBody>
          </p:sp>
        </mc:Choice>
        <mc:Fallback xmlns="">
          <p:sp>
            <p:nvSpPr>
              <p:cNvPr id="28" name="TextBox 27"/>
              <p:cNvSpPr txBox="1">
                <a:spLocks noRot="1" noChangeAspect="1" noMove="1" noResize="1" noEditPoints="1" noAdjustHandles="1" noChangeArrowheads="1" noChangeShapeType="1" noTextEdit="1"/>
              </p:cNvSpPr>
              <p:nvPr/>
            </p:nvSpPr>
            <p:spPr>
              <a:xfrm>
                <a:off x="3423603" y="2419939"/>
                <a:ext cx="1046774" cy="931281"/>
              </a:xfrm>
              <a:prstGeom prst="rect">
                <a:avLst/>
              </a:prstGeom>
              <a:blipFill rotWithShape="0">
                <a:blip r:embed="rId6"/>
                <a:stretch>
                  <a:fillRect r="-73099"/>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948858" y="2728221"/>
                <a:ext cx="680484" cy="369332"/>
              </a:xfrm>
              <a:prstGeom prst="rect">
                <a:avLst/>
              </a:prstGeom>
              <a:noFill/>
            </p:spPr>
            <p:txBody>
              <a:bodyPr wrap="square" rtlCol="0">
                <a:spAutoFit/>
              </a:bodyPr>
              <a:lstStyle/>
              <a:p>
                <a:r>
                  <a:rPr lang="vi-VN" smtClean="0"/>
                  <a:t>(</a:t>
                </a:r>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panose="02040503050406030204" pitchFamily="18" charset="0"/>
                          </a:rPr>
                          <m:t>𝑊</m:t>
                        </m:r>
                      </m:e>
                      <m:sub>
                        <m:r>
                          <a:rPr lang="vi-VN" b="0" i="1" smtClean="0">
                            <a:latin typeface="Cambria Math" panose="02040503050406030204" pitchFamily="18" charset="0"/>
                          </a:rPr>
                          <m:t>𝑘</m:t>
                        </m:r>
                      </m:sub>
                    </m:sSub>
                  </m:oMath>
                </a14:m>
                <a:endParaRPr lang="vi-VN"/>
              </a:p>
            </p:txBody>
          </p:sp>
        </mc:Choice>
        <mc:Fallback xmlns="">
          <p:sp>
            <p:nvSpPr>
              <p:cNvPr id="29" name="TextBox 28"/>
              <p:cNvSpPr txBox="1">
                <a:spLocks noRot="1" noChangeAspect="1" noMove="1" noResize="1" noEditPoints="1" noAdjustHandles="1" noChangeArrowheads="1" noChangeShapeType="1" noTextEdit="1"/>
              </p:cNvSpPr>
              <p:nvPr/>
            </p:nvSpPr>
            <p:spPr>
              <a:xfrm>
                <a:off x="2948858" y="2728221"/>
                <a:ext cx="680484" cy="369332"/>
              </a:xfrm>
              <a:prstGeom prst="rect">
                <a:avLst/>
              </a:prstGeom>
              <a:blipFill rotWithShape="0">
                <a:blip r:embed="rId7"/>
                <a:stretch>
                  <a:fillRect l="-2703" t="-3333"/>
                </a:stretch>
              </a:blipFill>
            </p:spPr>
            <p:txBody>
              <a:bodyPr/>
              <a:lstStyle/>
              <a:p>
                <a:r>
                  <a:rPr lang="vi-VN">
                    <a:noFill/>
                  </a:rPr>
                  <a:t> </a:t>
                </a:r>
              </a:p>
            </p:txBody>
          </p:sp>
        </mc:Fallback>
      </mc:AlternateContent>
      <p:sp>
        <p:nvSpPr>
          <p:cNvPr id="2" name="Rectangle 1"/>
          <p:cNvSpPr/>
          <p:nvPr/>
        </p:nvSpPr>
        <p:spPr>
          <a:xfrm>
            <a:off x="268897" y="3866034"/>
            <a:ext cx="3412013" cy="523220"/>
          </a:xfrm>
          <a:prstGeom prst="rect">
            <a:avLst/>
          </a:prstGeom>
          <a:solidFill>
            <a:schemeClr val="bg2">
              <a:lumMod val="65000"/>
            </a:schemeClr>
          </a:solidFill>
        </p:spPr>
        <p:txBody>
          <a:bodyPr wrap="square">
            <a:spAutoFit/>
          </a:bodyPr>
          <a:lstStyle/>
          <a:p>
            <a:pPr algn="ctr"/>
            <a:r>
              <a:rPr lang="en-US" smtClean="0"/>
              <a:t>Use </a:t>
            </a:r>
            <a:r>
              <a:rPr lang="en-US"/>
              <a:t>the same transformation matrix for self and neighbor embeddings</a:t>
            </a:r>
            <a:endParaRPr lang="vi-VN"/>
          </a:p>
        </p:txBody>
      </p:sp>
      <p:sp>
        <p:nvSpPr>
          <p:cNvPr id="36" name="TextBox 35"/>
          <p:cNvSpPr txBox="1"/>
          <p:nvPr/>
        </p:nvSpPr>
        <p:spPr>
          <a:xfrm>
            <a:off x="4866389" y="3608522"/>
            <a:ext cx="3239385" cy="523220"/>
          </a:xfrm>
          <a:prstGeom prst="rect">
            <a:avLst/>
          </a:prstGeom>
          <a:solidFill>
            <a:srgbClr val="FFCCCC"/>
          </a:solidFill>
        </p:spPr>
        <p:txBody>
          <a:bodyPr wrap="square" rtlCol="0">
            <a:spAutoFit/>
          </a:bodyPr>
          <a:lstStyle/>
          <a:p>
            <a:pPr algn="ctr"/>
            <a:r>
              <a:rPr lang="en-US" smtClean="0"/>
              <a:t>instead </a:t>
            </a:r>
            <a:r>
              <a:rPr lang="en-US"/>
              <a:t>of simple average, normalization varies across neighbors</a:t>
            </a:r>
            <a:endParaRPr lang="vi-VN"/>
          </a:p>
        </p:txBody>
      </p:sp>
      <p:cxnSp>
        <p:nvCxnSpPr>
          <p:cNvPr id="4" name="Straight Arrow Connector 3"/>
          <p:cNvCxnSpPr>
            <a:stCxn id="2" idx="0"/>
          </p:cNvCxnSpPr>
          <p:nvPr/>
        </p:nvCxnSpPr>
        <p:spPr>
          <a:xfrm flipV="1">
            <a:off x="1974904" y="3133253"/>
            <a:ext cx="1587446" cy="732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36" idx="0"/>
          </p:cNvCxnSpPr>
          <p:nvPr/>
        </p:nvCxnSpPr>
        <p:spPr>
          <a:xfrm flipH="1" flipV="1">
            <a:off x="4914900" y="3097553"/>
            <a:ext cx="1571182" cy="51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11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8" name="Google Shape;1168;p58">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8"/>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8">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8">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p:cNvSpPr/>
          <p:nvPr/>
        </p:nvSpPr>
        <p:spPr>
          <a:xfrm>
            <a:off x="1604073" y="389038"/>
            <a:ext cx="5543505" cy="707886"/>
          </a:xfrm>
          <a:prstGeom prst="rect">
            <a:avLst/>
          </a:prstGeom>
        </p:spPr>
        <p:txBody>
          <a:bodyPr wrap="none">
            <a:spAutoFit/>
          </a:bodyPr>
          <a:lstStyle/>
          <a:p>
            <a:pPr algn="ctr"/>
            <a:r>
              <a:rPr lang="vi-VN" sz="4000" b="1">
                <a:solidFill>
                  <a:schemeClr val="accent1">
                    <a:lumMod val="50000"/>
                  </a:schemeClr>
                </a:solidFill>
              </a:rPr>
              <a:t>Batch Implementation</a:t>
            </a:r>
          </a:p>
        </p:txBody>
      </p:sp>
      <mc:AlternateContent xmlns:mc="http://schemas.openxmlformats.org/markup-compatibility/2006">
        <mc:Choice xmlns:a14="http://schemas.microsoft.com/office/drawing/2010/main" Requires="a14">
          <p:sp>
            <p:nvSpPr>
              <p:cNvPr id="7" name="TextBox 6"/>
              <p:cNvSpPr txBox="1"/>
              <p:nvPr/>
            </p:nvSpPr>
            <p:spPr>
              <a:xfrm>
                <a:off x="4320904" y="2668836"/>
                <a:ext cx="5847907" cy="4042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vi-VN" i="1" smtClean="0">
                              <a:latin typeface="Cambria Math" panose="02040503050406030204" pitchFamily="18" charset="0"/>
                            </a:rPr>
                          </m:ctrlPr>
                        </m:sSupPr>
                        <m:e>
                          <m:r>
                            <a:rPr lang="vi-VN" b="0" i="1" smtClean="0">
                              <a:latin typeface="Cambria Math" panose="02040503050406030204" pitchFamily="18" charset="0"/>
                            </a:rPr>
                            <m:t>𝐻</m:t>
                          </m:r>
                        </m:e>
                        <m:sup>
                          <m:r>
                            <a:rPr lang="vi-VN" b="0" i="1" smtClean="0">
                              <a:latin typeface="Cambria Math" panose="02040503050406030204" pitchFamily="18" charset="0"/>
                            </a:rPr>
                            <m:t>(</m:t>
                          </m:r>
                          <m:r>
                            <a:rPr lang="vi-VN" b="0" i="1" smtClean="0">
                              <a:latin typeface="Cambria Math" panose="02040503050406030204" pitchFamily="18" charset="0"/>
                            </a:rPr>
                            <m:t>𝑘</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𝜎</m:t>
                      </m:r>
                      <m:r>
                        <a:rPr lang="vi-VN" b="0" i="1" smtClean="0">
                          <a:latin typeface="Cambria Math" panose="02040503050406030204" pitchFamily="18" charset="0"/>
                          <a:ea typeface="Cambria Math" panose="02040503050406030204" pitchFamily="18" charset="0"/>
                        </a:rPr>
                        <m:t>(</m:t>
                      </m:r>
                      <m:sSup>
                        <m:sSupPr>
                          <m:ctrlPr>
                            <a:rPr lang="vi-VN" b="0" i="1" smtClean="0">
                              <a:latin typeface="Cambria Math" panose="02040503050406030204" pitchFamily="18" charset="0"/>
                              <a:ea typeface="Cambria Math" panose="02040503050406030204" pitchFamily="18" charset="0"/>
                            </a:rPr>
                          </m:ctrlPr>
                        </m:sSupPr>
                        <m:e>
                          <m:r>
                            <a:rPr lang="vi-VN" b="0" i="1" smtClean="0">
                              <a:latin typeface="Cambria Math" panose="02040503050406030204" pitchFamily="18" charset="0"/>
                              <a:ea typeface="Cambria Math" panose="02040503050406030204" pitchFamily="18" charset="0"/>
                            </a:rPr>
                            <m:t>𝐷</m:t>
                          </m:r>
                        </m:e>
                        <m:sup>
                          <m:r>
                            <a:rPr lang="vi-VN" b="0" i="1" smtClean="0">
                              <a:latin typeface="Cambria Math" panose="02040503050406030204" pitchFamily="18" charset="0"/>
                              <a:ea typeface="Cambria Math" panose="02040503050406030204" pitchFamily="18" charset="0"/>
                            </a:rPr>
                            <m:t>−</m:t>
                          </m:r>
                          <m:f>
                            <m:fPr>
                              <m:ctrlPr>
                                <a:rPr lang="vi-VN" b="0" i="1" smtClean="0">
                                  <a:latin typeface="Cambria Math" panose="02040503050406030204" pitchFamily="18" charset="0"/>
                                  <a:ea typeface="Cambria Math" panose="02040503050406030204" pitchFamily="18" charset="0"/>
                                </a:rPr>
                              </m:ctrlPr>
                            </m:fPr>
                            <m:num>
                              <m:r>
                                <a:rPr lang="vi-VN" b="0" i="1" smtClean="0">
                                  <a:latin typeface="Cambria Math" panose="02040503050406030204" pitchFamily="18" charset="0"/>
                                  <a:ea typeface="Cambria Math" panose="02040503050406030204" pitchFamily="18" charset="0"/>
                                </a:rPr>
                                <m:t>1</m:t>
                              </m:r>
                            </m:num>
                            <m:den>
                              <m:r>
                                <a:rPr lang="vi-VN" b="0" i="1" smtClean="0">
                                  <a:latin typeface="Cambria Math" panose="02040503050406030204" pitchFamily="18" charset="0"/>
                                  <a:ea typeface="Cambria Math" panose="02040503050406030204" pitchFamily="18" charset="0"/>
                                </a:rPr>
                                <m:t>2</m:t>
                              </m:r>
                            </m:den>
                          </m:f>
                        </m:sup>
                      </m:sSup>
                      <m:r>
                        <m:rPr>
                          <m:nor/>
                        </m:rPr>
                        <a:rPr lang="vi-VN" b="0" i="0" smtClean="0">
                          <a:latin typeface="Cambria Math" panose="02040503050406030204" pitchFamily="18" charset="0"/>
                          <a:ea typeface="Cambria Math" panose="02040503050406030204" pitchFamily="18" charset="0"/>
                        </a:rPr>
                        <m:t>AI</m:t>
                      </m:r>
                      <m:sSup>
                        <m:sSupPr>
                          <m:ctrlPr>
                            <a:rPr lang="vi-VN" i="1">
                              <a:latin typeface="Cambria Math" panose="02040503050406030204" pitchFamily="18" charset="0"/>
                              <a:ea typeface="Cambria Math" panose="02040503050406030204" pitchFamily="18" charset="0"/>
                            </a:rPr>
                          </m:ctrlPr>
                        </m:sSupPr>
                        <m:e>
                          <m:r>
                            <a:rPr lang="vi-VN" i="1">
                              <a:latin typeface="Cambria Math" panose="02040503050406030204" pitchFamily="18" charset="0"/>
                              <a:ea typeface="Cambria Math" panose="02040503050406030204" pitchFamily="18" charset="0"/>
                            </a:rPr>
                            <m:t>𝐷</m:t>
                          </m:r>
                        </m:e>
                        <m:sup>
                          <m:r>
                            <a:rPr lang="vi-VN" i="1">
                              <a:latin typeface="Cambria Math" panose="02040503050406030204" pitchFamily="18" charset="0"/>
                              <a:ea typeface="Cambria Math" panose="02040503050406030204" pitchFamily="18" charset="0"/>
                            </a:rPr>
                            <m:t>−</m:t>
                          </m:r>
                          <m:f>
                            <m:fPr>
                              <m:ctrlPr>
                                <a:rPr lang="vi-VN" i="1">
                                  <a:latin typeface="Cambria Math" panose="02040503050406030204" pitchFamily="18" charset="0"/>
                                  <a:ea typeface="Cambria Math" panose="02040503050406030204" pitchFamily="18" charset="0"/>
                                </a:rPr>
                              </m:ctrlPr>
                            </m:fPr>
                            <m:num>
                              <m:r>
                                <a:rPr lang="vi-VN" i="1">
                                  <a:latin typeface="Cambria Math" panose="02040503050406030204" pitchFamily="18" charset="0"/>
                                  <a:ea typeface="Cambria Math" panose="02040503050406030204" pitchFamily="18" charset="0"/>
                                </a:rPr>
                                <m:t>1</m:t>
                              </m:r>
                            </m:num>
                            <m:den>
                              <m:r>
                                <a:rPr lang="vi-VN" i="1">
                                  <a:latin typeface="Cambria Math" panose="02040503050406030204" pitchFamily="18" charset="0"/>
                                  <a:ea typeface="Cambria Math" panose="02040503050406030204" pitchFamily="18" charset="0"/>
                                </a:rPr>
                                <m:t>2</m:t>
                              </m:r>
                            </m:den>
                          </m:f>
                        </m:sup>
                      </m:sSup>
                      <m:sSup>
                        <m:sSupPr>
                          <m:ctrlPr>
                            <a:rPr lang="vi-VN" i="1">
                              <a:latin typeface="Cambria Math" panose="02040503050406030204" pitchFamily="18" charset="0"/>
                              <a:ea typeface="Cambria Math" panose="02040503050406030204" pitchFamily="18" charset="0"/>
                            </a:rPr>
                          </m:ctrlPr>
                        </m:sSupPr>
                        <m:e>
                          <m:r>
                            <a:rPr lang="vi-VN" b="0" i="1" smtClean="0">
                              <a:latin typeface="Cambria Math" panose="02040503050406030204" pitchFamily="18" charset="0"/>
                              <a:ea typeface="Cambria Math" panose="02040503050406030204" pitchFamily="18" charset="0"/>
                            </a:rPr>
                            <m:t>𝐻</m:t>
                          </m:r>
                        </m:e>
                        <m:sup/>
                      </m:sSup>
                      <m:sSub>
                        <m:sSubPr>
                          <m:ctrlPr>
                            <a:rPr lang="vi-VN" i="1">
                              <a:latin typeface="Cambria Math" panose="02040503050406030204" pitchFamily="18" charset="0"/>
                            </a:rPr>
                          </m:ctrlPr>
                        </m:sSubPr>
                        <m:e>
                          <m:r>
                            <a:rPr lang="vi-VN" i="1">
                              <a:latin typeface="Cambria Math" panose="02040503050406030204" pitchFamily="18" charset="0"/>
                            </a:rPr>
                            <m:t>𝑊</m:t>
                          </m:r>
                        </m:e>
                        <m:sub>
                          <m:r>
                            <a:rPr lang="vi-VN" i="1">
                              <a:latin typeface="Cambria Math" panose="02040503050406030204" pitchFamily="18" charset="0"/>
                            </a:rPr>
                            <m:t>𝑘</m:t>
                          </m:r>
                        </m:sub>
                      </m:sSub>
                      <m:r>
                        <a:rPr lang="vi-VN" b="0" i="1" smtClean="0">
                          <a:latin typeface="Cambria Math" panose="02040503050406030204" pitchFamily="18" charset="0"/>
                          <a:ea typeface="Cambria Math" panose="02040503050406030204" pitchFamily="18" charset="0"/>
                        </a:rPr>
                        <m:t>)</m:t>
                      </m:r>
                    </m:oMath>
                  </m:oMathPara>
                </a14:m>
                <a:endParaRPr lang="vi-VN" dirty="0"/>
              </a:p>
            </p:txBody>
          </p:sp>
        </mc:Choice>
        <mc:Fallback>
          <p:sp>
            <p:nvSpPr>
              <p:cNvPr id="7" name="TextBox 6"/>
              <p:cNvSpPr txBox="1">
                <a:spLocks noRot="1" noChangeAspect="1" noMove="1" noResize="1" noEditPoints="1" noAdjustHandles="1" noChangeArrowheads="1" noChangeShapeType="1" noTextEdit="1"/>
              </p:cNvSpPr>
              <p:nvPr/>
            </p:nvSpPr>
            <p:spPr>
              <a:xfrm>
                <a:off x="4320904" y="2668836"/>
                <a:ext cx="5847907" cy="404278"/>
              </a:xfrm>
              <a:prstGeom prst="rect">
                <a:avLst/>
              </a:prstGeom>
              <a:blipFill>
                <a:blip r:embed="rId4"/>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679475" y="1669774"/>
                <a:ext cx="1635256" cy="3166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vi-VN" i="1" smtClean="0">
                              <a:latin typeface="Cambria Math" panose="02040503050406030204" pitchFamily="18" charset="0"/>
                            </a:rPr>
                          </m:ctrlPr>
                        </m:sSupPr>
                        <m:e>
                          <m:r>
                            <a:rPr lang="vi-VN" i="1">
                              <a:latin typeface="Cambria Math" panose="02040503050406030204" pitchFamily="18" charset="0"/>
                            </a:rPr>
                            <m:t>𝐻</m:t>
                          </m:r>
                        </m:e>
                        <m:sup>
                          <m:r>
                            <a:rPr lang="vi-VN" i="1">
                              <a:latin typeface="Cambria Math" panose="02040503050406030204" pitchFamily="18" charset="0"/>
                            </a:rPr>
                            <m:t>(</m:t>
                          </m:r>
                          <m:r>
                            <a:rPr lang="vi-VN" i="1">
                              <a:latin typeface="Cambria Math" panose="02040503050406030204" pitchFamily="18" charset="0"/>
                            </a:rPr>
                            <m:t>𝑘</m:t>
                          </m:r>
                          <m:r>
                            <a:rPr lang="vi-VN" i="1">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𝑓</m:t>
                      </m:r>
                      <m:r>
                        <a:rPr lang="vi-VN" b="0" i="1" smtClean="0">
                          <a:latin typeface="Cambria Math" panose="02040503050406030204" pitchFamily="18" charset="0"/>
                        </a:rPr>
                        <m:t>(</m:t>
                      </m:r>
                      <m:sSup>
                        <m:sSupPr>
                          <m:ctrlPr>
                            <a:rPr lang="vi-VN" i="1">
                              <a:latin typeface="Cambria Math" panose="02040503050406030204" pitchFamily="18" charset="0"/>
                            </a:rPr>
                          </m:ctrlPr>
                        </m:sSupPr>
                        <m:e>
                          <m:r>
                            <a:rPr lang="vi-VN" i="1">
                              <a:latin typeface="Cambria Math" panose="02040503050406030204" pitchFamily="18" charset="0"/>
                            </a:rPr>
                            <m:t>𝐻</m:t>
                          </m:r>
                        </m:e>
                        <m:sup>
                          <m:r>
                            <a:rPr lang="vi-VN" i="1">
                              <a:latin typeface="Cambria Math" panose="02040503050406030204" pitchFamily="18" charset="0"/>
                            </a:rPr>
                            <m:t>𝑘</m:t>
                          </m:r>
                        </m:sup>
                      </m:sSup>
                      <m:r>
                        <a:rPr lang="vi-VN" b="0" i="1" smtClean="0">
                          <a:latin typeface="Cambria Math" panose="02040503050406030204" pitchFamily="18" charset="0"/>
                        </a:rPr>
                        <m:t>,</m:t>
                      </m:r>
                      <m:r>
                        <a:rPr lang="vi-VN" b="0" i="1" smtClean="0">
                          <a:latin typeface="Cambria Math" panose="02040503050406030204" pitchFamily="18" charset="0"/>
                        </a:rPr>
                        <m:t>𝐴</m:t>
                      </m:r>
                      <m:r>
                        <a:rPr lang="vi-VN" b="0" i="1" smtClean="0">
                          <a:latin typeface="Cambria Math" panose="02040503050406030204" pitchFamily="18" charset="0"/>
                        </a:rPr>
                        <m:t>)</m:t>
                      </m:r>
                    </m:oMath>
                  </m:oMathPara>
                </a14:m>
                <a:endParaRPr lang="vi-VN"/>
              </a:p>
            </p:txBody>
          </p:sp>
        </mc:Choice>
        <mc:Fallback xmlns="">
          <p:sp>
            <p:nvSpPr>
              <p:cNvPr id="2" name="Rectangle 1"/>
              <p:cNvSpPr>
                <a:spLocks noRot="1" noChangeAspect="1" noMove="1" noResize="1" noEditPoints="1" noAdjustHandles="1" noChangeArrowheads="1" noChangeShapeType="1" noTextEdit="1"/>
              </p:cNvSpPr>
              <p:nvPr/>
            </p:nvSpPr>
            <p:spPr>
              <a:xfrm>
                <a:off x="4679475" y="1669774"/>
                <a:ext cx="1635256" cy="316690"/>
              </a:xfrm>
              <a:prstGeom prst="rect">
                <a:avLst/>
              </a:prstGeom>
              <a:blipFill rotWithShape="0">
                <a:blip r:embed="rId5"/>
                <a:stretch>
                  <a:fillRect b="-9615"/>
                </a:stretch>
              </a:blipFill>
            </p:spPr>
            <p:txBody>
              <a:bodyPr/>
              <a:lstStyle/>
              <a:p>
                <a:r>
                  <a:rPr lang="vi-VN">
                    <a:noFill/>
                  </a:rPr>
                  <a:t> </a:t>
                </a:r>
              </a:p>
            </p:txBody>
          </p:sp>
        </mc:Fallback>
      </mc:AlternateContent>
      <p:sp>
        <p:nvSpPr>
          <p:cNvPr id="3" name="TextBox 2"/>
          <p:cNvSpPr txBox="1"/>
          <p:nvPr/>
        </p:nvSpPr>
        <p:spPr>
          <a:xfrm>
            <a:off x="689112" y="1683026"/>
            <a:ext cx="4214191" cy="307777"/>
          </a:xfrm>
          <a:prstGeom prst="rect">
            <a:avLst/>
          </a:prstGeom>
          <a:noFill/>
        </p:spPr>
        <p:txBody>
          <a:bodyPr wrap="square" rtlCol="0">
            <a:spAutoFit/>
          </a:bodyPr>
          <a:lstStyle/>
          <a:p>
            <a:pPr marL="285750" indent="-285750">
              <a:buClr>
                <a:schemeClr val="bg1">
                  <a:lumMod val="75000"/>
                </a:schemeClr>
              </a:buClr>
              <a:buFont typeface="Wingdings" panose="05000000000000000000" pitchFamily="2" charset="2"/>
              <a:buChar char="§"/>
            </a:pPr>
            <a:r>
              <a:rPr lang="vi-VN" smtClean="0"/>
              <a:t>1 hidden layer có thể được biểu diễn như sau:</a:t>
            </a:r>
            <a:endParaRPr lang="vi-VN"/>
          </a:p>
        </p:txBody>
      </p:sp>
      <p:sp>
        <p:nvSpPr>
          <p:cNvPr id="4" name="TextBox 3"/>
          <p:cNvSpPr txBox="1"/>
          <p:nvPr/>
        </p:nvSpPr>
        <p:spPr>
          <a:xfrm>
            <a:off x="660447" y="2761587"/>
            <a:ext cx="7215810" cy="307777"/>
          </a:xfrm>
          <a:prstGeom prst="rect">
            <a:avLst/>
          </a:prstGeom>
          <a:noFill/>
        </p:spPr>
        <p:txBody>
          <a:bodyPr wrap="square" rtlCol="0">
            <a:spAutoFit/>
          </a:bodyPr>
          <a:lstStyle/>
          <a:p>
            <a:pPr marL="285750" indent="-285750">
              <a:buClr>
                <a:schemeClr val="bg1">
                  <a:lumMod val="75000"/>
                </a:schemeClr>
              </a:buClr>
              <a:buFont typeface="Wingdings" panose="05000000000000000000" pitchFamily="2" charset="2"/>
              <a:buChar char="§"/>
            </a:pPr>
            <a:r>
              <a:rPr lang="vi-VN" smtClean="0"/>
              <a:t>Trong đó hàm f có thể biểu diễn đơn giản bằng công thức sau:</a:t>
            </a:r>
            <a:endParaRPr lang="vi-VN"/>
          </a:p>
        </p:txBody>
      </p:sp>
    </p:spTree>
    <p:extLst>
      <p:ext uri="{BB962C8B-B14F-4D97-AF65-F5344CB8AC3E}">
        <p14:creationId xmlns:p14="http://schemas.microsoft.com/office/powerpoint/2010/main" val="585541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65"/>
          <p:cNvSpPr txBox="1">
            <a:spLocks noGrp="1"/>
          </p:cNvSpPr>
          <p:nvPr>
            <p:ph type="title"/>
          </p:nvPr>
        </p:nvSpPr>
        <p:spPr>
          <a:xfrm>
            <a:off x="6138000" y="540000"/>
            <a:ext cx="1780800" cy="13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smtClean="0"/>
              <a:t>0</a:t>
            </a:r>
            <a:r>
              <a:rPr lang="vi-VN" b="1" smtClean="0"/>
              <a:t>5</a:t>
            </a:r>
            <a:endParaRPr b="1"/>
          </a:p>
        </p:txBody>
      </p:sp>
      <p:sp>
        <p:nvSpPr>
          <p:cNvPr id="1373" name="Google Shape;1373;p65"/>
          <p:cNvSpPr txBox="1">
            <a:spLocks noGrp="1"/>
          </p:cNvSpPr>
          <p:nvPr>
            <p:ph type="title" idx="2"/>
          </p:nvPr>
        </p:nvSpPr>
        <p:spPr>
          <a:xfrm>
            <a:off x="3736200" y="1976950"/>
            <a:ext cx="4803600" cy="10931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b="1" smtClean="0">
                <a:solidFill>
                  <a:schemeClr val="accent1">
                    <a:lumMod val="50000"/>
                  </a:schemeClr>
                </a:solidFill>
              </a:rPr>
              <a:t>GraghSage</a:t>
            </a:r>
            <a:endParaRPr b="1">
              <a:solidFill>
                <a:schemeClr val="accent1">
                  <a:lumMod val="50000"/>
                </a:schemeClr>
              </a:solidFill>
            </a:endParaRPr>
          </a:p>
        </p:txBody>
      </p:sp>
      <p:sp>
        <p:nvSpPr>
          <p:cNvPr id="1374" name="Google Shape;1374;p65">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5"/>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5">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5">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5"/>
          <p:cNvSpPr/>
          <p:nvPr/>
        </p:nvSpPr>
        <p:spPr>
          <a:xfrm rot="-2700000">
            <a:off x="928064" y="-335160"/>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2;p58"/>
          <p:cNvSpPr/>
          <p:nvPr/>
        </p:nvSpPr>
        <p:spPr>
          <a:xfrm rot="-2700000">
            <a:off x="6930566" y="430035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24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975996" y="1349349"/>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01</a:t>
            </a:r>
            <a:endParaRPr b="1"/>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a:t>
            </a:r>
            <a:r>
              <a:rPr lang="en" b="1"/>
              <a:t>contents</a:t>
            </a:r>
            <a:endParaRPr b="1"/>
          </a:p>
        </p:txBody>
      </p:sp>
      <p:sp>
        <p:nvSpPr>
          <p:cNvPr id="365" name="Google Shape;365;p39"/>
          <p:cNvSpPr txBox="1">
            <a:spLocks noGrp="1"/>
          </p:cNvSpPr>
          <p:nvPr>
            <p:ph type="title" idx="3"/>
          </p:nvPr>
        </p:nvSpPr>
        <p:spPr>
          <a:xfrm rot="2701">
            <a:off x="975997" y="329215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smtClean="0"/>
              <a:t>0</a:t>
            </a:r>
            <a:r>
              <a:rPr lang="vi-VN" b="1" smtClean="0"/>
              <a:t>4</a:t>
            </a:r>
            <a:endParaRPr b="1"/>
          </a:p>
        </p:txBody>
      </p:sp>
      <p:sp>
        <p:nvSpPr>
          <p:cNvPr id="368" name="Google Shape;368;p39"/>
          <p:cNvSpPr txBox="1">
            <a:spLocks noGrp="1"/>
          </p:cNvSpPr>
          <p:nvPr>
            <p:ph type="title" idx="6"/>
          </p:nvPr>
        </p:nvSpPr>
        <p:spPr>
          <a:xfrm rot="2701">
            <a:off x="4216037" y="129329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1" name="Google Shape;371;p39"/>
          <p:cNvSpPr txBox="1">
            <a:spLocks noGrp="1"/>
          </p:cNvSpPr>
          <p:nvPr>
            <p:ph type="title" idx="9"/>
          </p:nvPr>
        </p:nvSpPr>
        <p:spPr>
          <a:xfrm rot="2701">
            <a:off x="7456076" y="1356972"/>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a:t>
            </a:r>
            <a:r>
              <a:rPr lang="vi-VN" smtClean="0"/>
              <a:t>3</a:t>
            </a:r>
            <a:endParaRPr/>
          </a:p>
        </p:txBody>
      </p:sp>
      <p:sp>
        <p:nvSpPr>
          <p:cNvPr id="372" name="Google Shape;372;p39"/>
          <p:cNvSpPr txBox="1">
            <a:spLocks noGrp="1"/>
          </p:cNvSpPr>
          <p:nvPr>
            <p:ph type="title" idx="13"/>
          </p:nvPr>
        </p:nvSpPr>
        <p:spPr>
          <a:xfrm>
            <a:off x="6031500" y="2252586"/>
            <a:ext cx="3112500" cy="493800"/>
          </a:xfrm>
          <a:prstGeom prst="rect">
            <a:avLst/>
          </a:prstGeom>
        </p:spPr>
        <p:txBody>
          <a:bodyPr spcFirstLastPara="1" wrap="square" lIns="91425" tIns="91425" rIns="91425" bIns="91425" anchor="b" anchorCtr="0">
            <a:noAutofit/>
          </a:bodyPr>
          <a:lstStyle/>
          <a:p>
            <a:r>
              <a:rPr lang="en-US">
                <a:latin typeface="Times New Roman" panose="02020603050405020304" pitchFamily="18" charset="0"/>
                <a:cs typeface="Times New Roman" panose="02020603050405020304" pitchFamily="18" charset="0"/>
              </a:rPr>
              <a:t>Gragh neurol network</a:t>
            </a:r>
          </a:p>
        </p:txBody>
      </p:sp>
      <p:sp>
        <p:nvSpPr>
          <p:cNvPr id="374" name="Google Shape;374;p39">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5"/>
          <p:cNvSpPr>
            <a:spLocks noGrp="1"/>
          </p:cNvSpPr>
          <p:nvPr>
            <p:ph type="title" idx="7"/>
          </p:nvPr>
        </p:nvSpPr>
        <p:spPr>
          <a:xfrm>
            <a:off x="3015750" y="2346878"/>
            <a:ext cx="3112500" cy="493800"/>
          </a:xfrm>
        </p:spPr>
        <p:txBody>
          <a:bodyPr/>
          <a:lstStyle/>
          <a:p>
            <a:r>
              <a:rPr lang="en-US">
                <a:latin typeface="Times New Roman" panose="02020603050405020304" pitchFamily="18" charset="0"/>
                <a:cs typeface="Times New Roman" panose="02020603050405020304" pitchFamily="18" charset="0"/>
              </a:rPr>
              <a:t>Application of Gragh neurol </a:t>
            </a:r>
            <a:r>
              <a:rPr lang="en-US" smtClean="0">
                <a:latin typeface="Times New Roman" panose="02020603050405020304" pitchFamily="18" charset="0"/>
                <a:cs typeface="Times New Roman" panose="02020603050405020304" pitchFamily="18" charset="0"/>
              </a:rPr>
              <a:t>network</a:t>
            </a:r>
            <a:endParaRPr lang="vi-VN"/>
          </a:p>
        </p:txBody>
      </p:sp>
      <p:sp>
        <p:nvSpPr>
          <p:cNvPr id="8" name="Title 7"/>
          <p:cNvSpPr>
            <a:spLocks noGrp="1"/>
          </p:cNvSpPr>
          <p:nvPr>
            <p:ph type="title" idx="2"/>
          </p:nvPr>
        </p:nvSpPr>
        <p:spPr>
          <a:xfrm>
            <a:off x="-198354" y="2180808"/>
            <a:ext cx="3112500" cy="493800"/>
          </a:xfrm>
        </p:spPr>
        <p:txBody>
          <a:bodyPr/>
          <a:lstStyle/>
          <a:p>
            <a:r>
              <a:rPr lang="en-US" smtClean="0">
                <a:latin typeface="Times New Roman" panose="02020603050405020304" pitchFamily="18" charset="0"/>
                <a:cs typeface="Times New Roman" panose="02020603050405020304" pitchFamily="18" charset="0"/>
              </a:rPr>
              <a:t>Introduction</a:t>
            </a:r>
            <a:endParaRPr lang="vi-VN"/>
          </a:p>
        </p:txBody>
      </p:sp>
      <p:sp>
        <p:nvSpPr>
          <p:cNvPr id="26" name="Google Shape;365;p39"/>
          <p:cNvSpPr txBox="1">
            <a:spLocks noGrp="1"/>
          </p:cNvSpPr>
          <p:nvPr>
            <p:ph type="title" idx="3"/>
          </p:nvPr>
        </p:nvSpPr>
        <p:spPr>
          <a:xfrm rot="2701">
            <a:off x="4190101" y="329215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smtClean="0"/>
              <a:t>0</a:t>
            </a:r>
            <a:r>
              <a:rPr lang="vi-VN" b="1" smtClean="0"/>
              <a:t>5</a:t>
            </a:r>
            <a:endParaRPr b="1"/>
          </a:p>
        </p:txBody>
      </p:sp>
      <p:sp>
        <p:nvSpPr>
          <p:cNvPr id="27" name="Google Shape;365;p39"/>
          <p:cNvSpPr txBox="1">
            <a:spLocks noGrp="1"/>
          </p:cNvSpPr>
          <p:nvPr>
            <p:ph type="title" idx="3"/>
          </p:nvPr>
        </p:nvSpPr>
        <p:spPr>
          <a:xfrm rot="2701">
            <a:off x="7456075" y="329215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smtClean="0"/>
              <a:t>0</a:t>
            </a:r>
            <a:r>
              <a:rPr lang="vi-VN" b="1" smtClean="0"/>
              <a:t>6</a:t>
            </a:r>
            <a:endParaRPr b="1"/>
          </a:p>
        </p:txBody>
      </p:sp>
      <p:sp>
        <p:nvSpPr>
          <p:cNvPr id="9" name="TextBox 8"/>
          <p:cNvSpPr txBox="1"/>
          <p:nvPr/>
        </p:nvSpPr>
        <p:spPr>
          <a:xfrm>
            <a:off x="71501" y="4127837"/>
            <a:ext cx="2572790" cy="1015663"/>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Gragh </a:t>
            </a:r>
            <a:r>
              <a:rPr lang="vi-VN" sz="2000" b="1">
                <a:latin typeface="Times New Roman" panose="02020603050405020304" pitchFamily="18" charset="0"/>
                <a:cs typeface="Times New Roman" panose="02020603050405020304" pitchFamily="18" charset="0"/>
              </a:rPr>
              <a:t>convolutional</a:t>
            </a:r>
            <a:r>
              <a:rPr lang="en-US" sz="2000" b="1">
                <a:latin typeface="Times New Roman" panose="02020603050405020304" pitchFamily="18" charset="0"/>
                <a:cs typeface="Times New Roman" panose="02020603050405020304" pitchFamily="18" charset="0"/>
              </a:rPr>
              <a:t> network</a:t>
            </a:r>
          </a:p>
          <a:p>
            <a:pPr algn="ctr"/>
            <a:endParaRPr lang="vi-VN" sz="2000" b="1"/>
          </a:p>
        </p:txBody>
      </p:sp>
      <p:sp>
        <p:nvSpPr>
          <p:cNvPr id="10" name="TextBox 9"/>
          <p:cNvSpPr txBox="1"/>
          <p:nvPr/>
        </p:nvSpPr>
        <p:spPr>
          <a:xfrm>
            <a:off x="3861337" y="4201886"/>
            <a:ext cx="1473200" cy="707886"/>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Graphsage</a:t>
            </a:r>
          </a:p>
          <a:p>
            <a:pPr algn="ctr"/>
            <a:endParaRPr lang="vi-VN" sz="2000" b="1"/>
          </a:p>
        </p:txBody>
      </p:sp>
      <p:sp>
        <p:nvSpPr>
          <p:cNvPr id="11" name="TextBox 10"/>
          <p:cNvSpPr txBox="1"/>
          <p:nvPr/>
        </p:nvSpPr>
        <p:spPr>
          <a:xfrm>
            <a:off x="7344229" y="4201886"/>
            <a:ext cx="1284514" cy="707886"/>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Bài tập</a:t>
            </a:r>
          </a:p>
          <a:p>
            <a:endParaRPr lang="vi-VN" sz="2000"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1107" y="1624345"/>
            <a:ext cx="6152285" cy="252240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3597043" y="4574658"/>
                <a:ext cx="4802345" cy="403637"/>
              </a:xfrm>
              <a:prstGeom prst="rect">
                <a:avLst/>
              </a:prstGeom>
              <a:noFill/>
            </p:spPr>
            <p:txBody>
              <a:bodyPr wrap="square" rtlCol="0">
                <a:spAutoFit/>
              </a:bodyPr>
              <a:lstStyle/>
              <a:p>
                <a14:m>
                  <m:oMath xmlns:m="http://schemas.openxmlformats.org/officeDocument/2006/math">
                    <m:sSubSup>
                      <m:sSubSupPr>
                        <m:ctrlPr>
                          <a:rPr lang="vi-VN" i="1" smtClean="0">
                            <a:latin typeface="Cambria Math" panose="02040503050406030204" pitchFamily="18" charset="0"/>
                          </a:rPr>
                        </m:ctrlPr>
                      </m:sSubSupPr>
                      <m:e>
                        <m:r>
                          <a:rPr lang="vi-VN" b="0" i="1" smtClean="0">
                            <a:latin typeface="Cambria Math" panose="02040503050406030204" pitchFamily="18" charset="0"/>
                          </a:rPr>
                          <m:t>𝐻</m:t>
                        </m:r>
                      </m:e>
                      <m:sub>
                        <m:r>
                          <a:rPr lang="vi-VN" b="0" i="1" smtClean="0">
                            <a:latin typeface="Cambria Math" panose="02040503050406030204" pitchFamily="18" charset="0"/>
                          </a:rPr>
                          <m:t>𝑣</m:t>
                        </m:r>
                      </m:sub>
                      <m:sup>
                        <m:r>
                          <a:rPr lang="vi-VN" b="0" i="1" smtClean="0">
                            <a:latin typeface="Cambria Math" panose="02040503050406030204" pitchFamily="18" charset="0"/>
                          </a:rPr>
                          <m:t>𝑘</m:t>
                        </m:r>
                      </m:sup>
                    </m:sSubSup>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𝜎</m:t>
                    </m:r>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panose="02040503050406030204" pitchFamily="18" charset="0"/>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𝐴</m:t>
                        </m:r>
                      </m:e>
                      <m:sub>
                        <m:r>
                          <a:rPr lang="vi-VN" b="0" i="1" smtClean="0">
                            <a:latin typeface="Cambria Math" panose="02040503050406030204" pitchFamily="18" charset="0"/>
                            <a:ea typeface="Cambria Math" panose="02040503050406030204" pitchFamily="18" charset="0"/>
                          </a:rPr>
                          <m:t>𝑘</m:t>
                        </m:r>
                      </m:sub>
                    </m:sSub>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𝐴𝐺𝐺</m:t>
                    </m:r>
                    <m:d>
                      <m:dPr>
                        <m:ctrlPr>
                          <a:rPr lang="vi-VN" b="0" i="1" smtClean="0">
                            <a:latin typeface="Cambria Math" panose="02040503050406030204" pitchFamily="18" charset="0"/>
                            <a:ea typeface="Cambria Math" panose="02040503050406030204" pitchFamily="18" charset="0"/>
                          </a:rPr>
                        </m:ctrlPr>
                      </m:dPr>
                      <m:e>
                        <m:d>
                          <m:dPr>
                            <m:begChr m:val="{"/>
                            <m:endChr m:val="}"/>
                            <m:ctrlPr>
                              <a:rPr lang="vi-VN" b="0" i="1" smtClean="0">
                                <a:latin typeface="Cambria Math" panose="02040503050406030204" pitchFamily="18" charset="0"/>
                                <a:ea typeface="Cambria Math" panose="02040503050406030204" pitchFamily="18" charset="0"/>
                              </a:rPr>
                            </m:ctrlPr>
                          </m:dPr>
                          <m:e>
                            <m:sSubSup>
                              <m:sSubSupPr>
                                <m:ctrlPr>
                                  <a:rPr lang="vi-VN" b="0" i="1" smtClean="0">
                                    <a:latin typeface="Cambria Math" panose="02040503050406030204" pitchFamily="18" charset="0"/>
                                    <a:ea typeface="Cambria Math" panose="02040503050406030204" pitchFamily="18" charset="0"/>
                                  </a:rPr>
                                </m:ctrlPr>
                              </m:sSubSupPr>
                              <m:e>
                                <m:r>
                                  <a:rPr lang="vi-VN" b="0" i="1" smtClean="0">
                                    <a:latin typeface="Cambria Math" panose="02040503050406030204" pitchFamily="18" charset="0"/>
                                    <a:ea typeface="Cambria Math" panose="02040503050406030204" pitchFamily="18" charset="0"/>
                                  </a:rPr>
                                  <m:t>h</m:t>
                                </m:r>
                              </m:e>
                              <m:sub>
                                <m:r>
                                  <a:rPr lang="vi-VN" b="0" i="1" smtClean="0">
                                    <a:latin typeface="Cambria Math" panose="02040503050406030204" pitchFamily="18" charset="0"/>
                                    <a:ea typeface="Cambria Math" panose="02040503050406030204" pitchFamily="18" charset="0"/>
                                  </a:rPr>
                                  <m:t>𝑢</m:t>
                                </m:r>
                              </m:sub>
                              <m:sup>
                                <m:r>
                                  <a:rPr lang="vi-VN" b="0" i="1" smtClean="0">
                                    <a:latin typeface="Cambria Math" panose="02040503050406030204" pitchFamily="18" charset="0"/>
                                    <a:ea typeface="Cambria Math" panose="02040503050406030204" pitchFamily="18" charset="0"/>
                                  </a:rPr>
                                  <m:t>𝑘</m:t>
                                </m:r>
                                <m:r>
                                  <a:rPr lang="vi-VN" b="0" i="1" smtClean="0">
                                    <a:latin typeface="Cambria Math" panose="02040503050406030204" pitchFamily="18" charset="0"/>
                                    <a:ea typeface="Cambria Math" panose="02040503050406030204" pitchFamily="18" charset="0"/>
                                  </a:rPr>
                                  <m:t>−1</m:t>
                                </m:r>
                              </m:sup>
                            </m:sSubSup>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𝑢</m:t>
                            </m:r>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𝑁</m:t>
                            </m:r>
                            <m:d>
                              <m:dPr>
                                <m:ctrlPr>
                                  <a:rPr lang="vi-VN" b="0" i="1" smtClean="0">
                                    <a:latin typeface="Cambria Math" panose="02040503050406030204" pitchFamily="18" charset="0"/>
                                    <a:ea typeface="Cambria Math" panose="02040503050406030204" pitchFamily="18" charset="0"/>
                                  </a:rPr>
                                </m:ctrlPr>
                              </m:dPr>
                              <m:e>
                                <m:r>
                                  <a:rPr lang="vi-VN" b="0" i="1" smtClean="0">
                                    <a:latin typeface="Cambria Math" panose="02040503050406030204" pitchFamily="18" charset="0"/>
                                    <a:ea typeface="Cambria Math" panose="02040503050406030204" pitchFamily="18" charset="0"/>
                                  </a:rPr>
                                  <m:t>𝑣</m:t>
                                </m:r>
                              </m:e>
                            </m:d>
                          </m:e>
                        </m:d>
                      </m:e>
                    </m:d>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panose="02040503050406030204" pitchFamily="18" charset="0"/>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𝐵</m:t>
                        </m:r>
                      </m:e>
                      <m:sub>
                        <m:r>
                          <a:rPr lang="vi-VN" b="0" i="1" smtClean="0">
                            <a:latin typeface="Cambria Math" panose="02040503050406030204" pitchFamily="18" charset="0"/>
                            <a:ea typeface="Cambria Math" panose="02040503050406030204" pitchFamily="18" charset="0"/>
                          </a:rPr>
                          <m:t>𝑘</m:t>
                        </m:r>
                      </m:sub>
                    </m:sSub>
                    <m:sSubSup>
                      <m:sSubSupPr>
                        <m:ctrlPr>
                          <a:rPr lang="vi-VN" i="1">
                            <a:latin typeface="Cambria Math" panose="02040503050406030204" pitchFamily="18" charset="0"/>
                            <a:ea typeface="Cambria Math" panose="02040503050406030204" pitchFamily="18" charset="0"/>
                          </a:rPr>
                        </m:ctrlPr>
                      </m:sSubSupPr>
                      <m:e>
                        <m:r>
                          <a:rPr lang="vi-VN" i="1">
                            <a:latin typeface="Cambria Math" panose="02040503050406030204" pitchFamily="18" charset="0"/>
                            <a:ea typeface="Cambria Math" panose="02040503050406030204" pitchFamily="18" charset="0"/>
                          </a:rPr>
                          <m:t>h</m:t>
                        </m:r>
                      </m:e>
                      <m:sub>
                        <m:r>
                          <a:rPr lang="vi-VN" i="1">
                            <a:latin typeface="Cambria Math" panose="02040503050406030204" pitchFamily="18" charset="0"/>
                            <a:ea typeface="Cambria Math" panose="02040503050406030204" pitchFamily="18" charset="0"/>
                          </a:rPr>
                          <m:t>𝑢</m:t>
                        </m:r>
                      </m:sub>
                      <m:sup>
                        <m:r>
                          <a:rPr lang="vi-VN" i="1">
                            <a:latin typeface="Cambria Math" panose="02040503050406030204" pitchFamily="18" charset="0"/>
                            <a:ea typeface="Cambria Math" panose="02040503050406030204" pitchFamily="18" charset="0"/>
                          </a:rPr>
                          <m:t>𝑘</m:t>
                        </m:r>
                        <m:r>
                          <a:rPr lang="vi-VN" i="1">
                            <a:latin typeface="Cambria Math" panose="02040503050406030204" pitchFamily="18" charset="0"/>
                            <a:ea typeface="Cambria Math" panose="02040503050406030204" pitchFamily="18" charset="0"/>
                          </a:rPr>
                          <m:t>−1</m:t>
                        </m:r>
                      </m:sup>
                    </m:sSubSup>
                  </m:oMath>
                </a14:m>
                <a:r>
                  <a:rPr lang="vi-VN" smtClean="0"/>
                  <a:t>)</a:t>
                </a:r>
                <a:endParaRPr lang="vi-VN"/>
              </a:p>
            </p:txBody>
          </p:sp>
        </mc:Choice>
        <mc:Fallback xmlns="">
          <p:sp>
            <p:nvSpPr>
              <p:cNvPr id="6" name="TextBox 5"/>
              <p:cNvSpPr txBox="1">
                <a:spLocks noRot="1" noChangeAspect="1" noMove="1" noResize="1" noEditPoints="1" noAdjustHandles="1" noChangeArrowheads="1" noChangeShapeType="1" noTextEdit="1"/>
              </p:cNvSpPr>
              <p:nvPr/>
            </p:nvSpPr>
            <p:spPr>
              <a:xfrm>
                <a:off x="3597043" y="4574658"/>
                <a:ext cx="4802345" cy="403637"/>
              </a:xfrm>
              <a:prstGeom prst="rect">
                <a:avLst/>
              </a:prstGeom>
              <a:blipFill rotWithShape="0">
                <a:blip r:embed="rId3"/>
                <a:stretch>
                  <a:fillRect/>
                </a:stretch>
              </a:blipFill>
            </p:spPr>
            <p:txBody>
              <a:bodyPr/>
              <a:lstStyle/>
              <a:p>
                <a:r>
                  <a:rPr lang="vi-VN">
                    <a:noFill/>
                  </a:rPr>
                  <a:t> </a:t>
                </a:r>
              </a:p>
            </p:txBody>
          </p:sp>
        </mc:Fallback>
      </mc:AlternateContent>
      <p:cxnSp>
        <p:nvCxnSpPr>
          <p:cNvPr id="8" name="Straight Arrow Connector 7"/>
          <p:cNvCxnSpPr/>
          <p:nvPr/>
        </p:nvCxnSpPr>
        <p:spPr>
          <a:xfrm>
            <a:off x="4667250" y="4208301"/>
            <a:ext cx="333375" cy="349412"/>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818" y="1067758"/>
            <a:ext cx="4732817" cy="523220"/>
          </a:xfrm>
          <a:prstGeom prst="rect">
            <a:avLst/>
          </a:prstGeom>
          <a:noFill/>
          <a:ln>
            <a:solidFill>
              <a:schemeClr val="bg2"/>
            </a:solidFill>
          </a:ln>
        </p:spPr>
        <p:txBody>
          <a:bodyPr wrap="square" rtlCol="0">
            <a:spAutoFit/>
          </a:bodyPr>
          <a:lstStyle/>
          <a:p>
            <a:pPr algn="ctr"/>
            <a:r>
              <a:rPr lang="en-US">
                <a:latin typeface="Asap" panose="020B0604020202020204" charset="0"/>
              </a:rPr>
              <a:t>So far we have aggregated the neighbor messages by taking their (weighted) average, can we do better? </a:t>
            </a:r>
            <a:endParaRPr lang="vi-VN">
              <a:latin typeface="Asap" panose="020B0604020202020204" charset="0"/>
            </a:endParaRPr>
          </a:p>
        </p:txBody>
      </p:sp>
      <p:sp>
        <p:nvSpPr>
          <p:cNvPr id="10" name="Rectangle 9"/>
          <p:cNvSpPr/>
          <p:nvPr/>
        </p:nvSpPr>
        <p:spPr>
          <a:xfrm>
            <a:off x="3013422" y="70758"/>
            <a:ext cx="2775119" cy="707886"/>
          </a:xfrm>
          <a:prstGeom prst="rect">
            <a:avLst/>
          </a:prstGeom>
        </p:spPr>
        <p:txBody>
          <a:bodyPr wrap="none">
            <a:spAutoFit/>
          </a:bodyPr>
          <a:lstStyle/>
          <a:p>
            <a:r>
              <a:rPr lang="vi-VN" sz="4000" b="1">
                <a:solidFill>
                  <a:schemeClr val="accent1">
                    <a:lumMod val="50000"/>
                  </a:schemeClr>
                </a:solidFill>
                <a:latin typeface="Asap" panose="020B0604020202020204" charset="0"/>
              </a:rPr>
              <a:t>GraphSAGE</a:t>
            </a:r>
          </a:p>
        </p:txBody>
      </p:sp>
      <p:grpSp>
        <p:nvGrpSpPr>
          <p:cNvPr id="11" name="Google Shape;14210;p106"/>
          <p:cNvGrpSpPr/>
          <p:nvPr/>
        </p:nvGrpSpPr>
        <p:grpSpPr>
          <a:xfrm>
            <a:off x="617123" y="1174356"/>
            <a:ext cx="347934" cy="310024"/>
            <a:chOff x="1327676" y="2910480"/>
            <a:chExt cx="347934" cy="310024"/>
          </a:xfrm>
        </p:grpSpPr>
        <p:sp>
          <p:nvSpPr>
            <p:cNvPr id="12" name="Google Shape;14211;p106"/>
            <p:cNvSpPr/>
            <p:nvPr/>
          </p:nvSpPr>
          <p:spPr>
            <a:xfrm>
              <a:off x="1367081" y="3067370"/>
              <a:ext cx="43257" cy="15565"/>
            </a:xfrm>
            <a:custGeom>
              <a:avLst/>
              <a:gdLst/>
              <a:ahLst/>
              <a:cxnLst/>
              <a:rect l="l" t="t" r="r" b="b"/>
              <a:pathLst>
                <a:path w="1359" h="489" extrusionOk="0">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solidFill>
              <a:srgbClr val="657E93"/>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212;p106"/>
            <p:cNvSpPr/>
            <p:nvPr/>
          </p:nvSpPr>
          <p:spPr>
            <a:xfrm>
              <a:off x="1350402" y="3170436"/>
              <a:ext cx="10663" cy="48541"/>
            </a:xfrm>
            <a:custGeom>
              <a:avLst/>
              <a:gdLst/>
              <a:ahLst/>
              <a:cxnLst/>
              <a:rect l="l" t="t" r="r" b="b"/>
              <a:pathLst>
                <a:path w="335" h="1525" extrusionOk="0">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solidFill>
              <a:srgbClr val="657E93"/>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213;p106"/>
            <p:cNvSpPr/>
            <p:nvPr/>
          </p:nvSpPr>
          <p:spPr>
            <a:xfrm>
              <a:off x="1327676" y="3040187"/>
              <a:ext cx="201643" cy="180317"/>
            </a:xfrm>
            <a:custGeom>
              <a:avLst/>
              <a:gdLst/>
              <a:ahLst/>
              <a:cxnLst/>
              <a:rect l="l" t="t" r="r" b="b"/>
              <a:pathLst>
                <a:path w="6335" h="5665" extrusionOk="0">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solidFill>
              <a:srgbClr val="657E93"/>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214;p106"/>
            <p:cNvSpPr/>
            <p:nvPr/>
          </p:nvSpPr>
          <p:spPr>
            <a:xfrm>
              <a:off x="1470179" y="2910480"/>
              <a:ext cx="205431" cy="173601"/>
            </a:xfrm>
            <a:custGeom>
              <a:avLst/>
              <a:gdLst/>
              <a:ahLst/>
              <a:cxnLst/>
              <a:rect l="l" t="t" r="r" b="b"/>
              <a:pathLst>
                <a:path w="6454" h="5454" extrusionOk="0">
                  <a:moveTo>
                    <a:pt x="500" y="0"/>
                  </a:moveTo>
                  <a:cubicBezTo>
                    <a:pt x="215" y="0"/>
                    <a:pt x="0" y="226"/>
                    <a:pt x="0" y="512"/>
                  </a:cubicBezTo>
                  <a:lnTo>
                    <a:pt x="0" y="4822"/>
                  </a:lnTo>
                  <a:cubicBezTo>
                    <a:pt x="0" y="4917"/>
                    <a:pt x="72" y="4989"/>
                    <a:pt x="155" y="4989"/>
                  </a:cubicBezTo>
                  <a:cubicBezTo>
                    <a:pt x="250" y="4989"/>
                    <a:pt x="322" y="4917"/>
                    <a:pt x="322" y="4822"/>
                  </a:cubicBezTo>
                  <a:lnTo>
                    <a:pt x="322" y="512"/>
                  </a:lnTo>
                  <a:cubicBezTo>
                    <a:pt x="322" y="405"/>
                    <a:pt x="393" y="322"/>
                    <a:pt x="500" y="322"/>
                  </a:cubicBezTo>
                  <a:lnTo>
                    <a:pt x="5953" y="322"/>
                  </a:lnTo>
                  <a:cubicBezTo>
                    <a:pt x="6049" y="322"/>
                    <a:pt x="6132" y="405"/>
                    <a:pt x="6132" y="512"/>
                  </a:cubicBezTo>
                  <a:lnTo>
                    <a:pt x="6132" y="4941"/>
                  </a:lnTo>
                  <a:cubicBezTo>
                    <a:pt x="6132" y="5048"/>
                    <a:pt x="6049" y="5120"/>
                    <a:pt x="5953" y="5120"/>
                  </a:cubicBezTo>
                  <a:lnTo>
                    <a:pt x="2298" y="5120"/>
                  </a:lnTo>
                  <a:cubicBezTo>
                    <a:pt x="2215" y="5120"/>
                    <a:pt x="2131" y="5191"/>
                    <a:pt x="2131" y="5287"/>
                  </a:cubicBezTo>
                  <a:cubicBezTo>
                    <a:pt x="2131" y="5370"/>
                    <a:pt x="2215" y="5453"/>
                    <a:pt x="2298" y="5453"/>
                  </a:cubicBezTo>
                  <a:lnTo>
                    <a:pt x="5953" y="5453"/>
                  </a:lnTo>
                  <a:cubicBezTo>
                    <a:pt x="6227" y="5453"/>
                    <a:pt x="6453" y="5227"/>
                    <a:pt x="6453" y="4941"/>
                  </a:cubicBezTo>
                  <a:lnTo>
                    <a:pt x="6453" y="512"/>
                  </a:lnTo>
                  <a:cubicBezTo>
                    <a:pt x="6453" y="226"/>
                    <a:pt x="6215" y="0"/>
                    <a:pt x="5953" y="0"/>
                  </a:cubicBezTo>
                  <a:close/>
                </a:path>
              </a:pathLst>
            </a:custGeom>
            <a:solidFill>
              <a:srgbClr val="657E93"/>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215;p106"/>
            <p:cNvSpPr/>
            <p:nvPr/>
          </p:nvSpPr>
          <p:spPr>
            <a:xfrm>
              <a:off x="1497075" y="2942692"/>
              <a:ext cx="152370" cy="96668"/>
            </a:xfrm>
            <a:custGeom>
              <a:avLst/>
              <a:gdLst/>
              <a:ahLst/>
              <a:cxnLst/>
              <a:rect l="l" t="t" r="r" b="b"/>
              <a:pathLst>
                <a:path w="4787" h="3037" extrusionOk="0">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solidFill>
              <a:srgbClr val="657E93"/>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34175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079972" y="145916"/>
            <a:ext cx="4767652" cy="707886"/>
          </a:xfrm>
          <a:prstGeom prst="rect">
            <a:avLst/>
          </a:prstGeom>
        </p:spPr>
        <p:txBody>
          <a:bodyPr wrap="none">
            <a:spAutoFit/>
          </a:bodyPr>
          <a:lstStyle/>
          <a:p>
            <a:r>
              <a:rPr lang="vi-VN" sz="4000" b="1" smtClean="0">
                <a:solidFill>
                  <a:schemeClr val="accent1">
                    <a:lumMod val="50000"/>
                  </a:schemeClr>
                </a:solidFill>
                <a:latin typeface="Asap" panose="020B0604020202020204" charset="0"/>
              </a:rPr>
              <a:t>GraphSAGE Variants</a:t>
            </a:r>
            <a:endParaRPr lang="vi-VN" sz="4000" b="1">
              <a:solidFill>
                <a:schemeClr val="accent1">
                  <a:lumMod val="50000"/>
                </a:schemeClr>
              </a:solidFill>
              <a:latin typeface="Asap" panose="020B0604020202020204" charset="0"/>
            </a:endParaRPr>
          </a:p>
        </p:txBody>
      </p:sp>
      <p:sp>
        <p:nvSpPr>
          <p:cNvPr id="19" name="TextBox 18"/>
          <p:cNvSpPr txBox="1"/>
          <p:nvPr/>
        </p:nvSpPr>
        <p:spPr>
          <a:xfrm>
            <a:off x="2212514" y="1682830"/>
            <a:ext cx="1073888" cy="307777"/>
          </a:xfrm>
          <a:prstGeom prst="rect">
            <a:avLst/>
          </a:prstGeom>
          <a:noFill/>
        </p:spPr>
        <p:txBody>
          <a:bodyPr wrap="square" rtlCol="0">
            <a:spAutoFit/>
          </a:bodyPr>
          <a:lstStyle/>
          <a:p>
            <a:r>
              <a:rPr lang="vi-VN" smtClean="0">
                <a:latin typeface="Asap" panose="020B0604020202020204" charset="0"/>
              </a:rPr>
              <a:t>AGG =</a:t>
            </a:r>
            <a:endParaRPr lang="vi-VN">
              <a:latin typeface="Asap" panose="020B0604020202020204" charset="0"/>
            </a:endParaRPr>
          </a:p>
        </p:txBody>
      </p:sp>
      <p:sp>
        <p:nvSpPr>
          <p:cNvPr id="20" name="TextBox 19"/>
          <p:cNvSpPr txBox="1"/>
          <p:nvPr/>
        </p:nvSpPr>
        <p:spPr>
          <a:xfrm>
            <a:off x="1360967" y="1341756"/>
            <a:ext cx="1286540" cy="307777"/>
          </a:xfrm>
          <a:prstGeom prst="rect">
            <a:avLst/>
          </a:prstGeom>
          <a:noFill/>
        </p:spPr>
        <p:txBody>
          <a:bodyPr wrap="square" rtlCol="0">
            <a:spAutoFit/>
          </a:bodyPr>
          <a:lstStyle/>
          <a:p>
            <a:r>
              <a:rPr lang="vi-VN" b="1" smtClean="0">
                <a:solidFill>
                  <a:schemeClr val="accent1">
                    <a:lumMod val="50000"/>
                  </a:schemeClr>
                </a:solidFill>
                <a:latin typeface="Asap" panose="020B0604020202020204" charset="0"/>
              </a:rPr>
              <a:t>Mean </a:t>
            </a:r>
            <a:endParaRPr lang="vi-VN" b="1">
              <a:solidFill>
                <a:schemeClr val="accent1">
                  <a:lumMod val="50000"/>
                </a:schemeClr>
              </a:solidFill>
              <a:latin typeface="Asap" panose="020B0604020202020204" charset="0"/>
            </a:endParaRPr>
          </a:p>
        </p:txBody>
      </p:sp>
      <p:sp>
        <p:nvSpPr>
          <p:cNvPr id="21" name="TextBox 20"/>
          <p:cNvSpPr txBox="1"/>
          <p:nvPr/>
        </p:nvSpPr>
        <p:spPr>
          <a:xfrm>
            <a:off x="1360967" y="2161258"/>
            <a:ext cx="738963" cy="307777"/>
          </a:xfrm>
          <a:prstGeom prst="rect">
            <a:avLst/>
          </a:prstGeom>
          <a:noFill/>
        </p:spPr>
        <p:txBody>
          <a:bodyPr wrap="square" rtlCol="0">
            <a:spAutoFit/>
          </a:bodyPr>
          <a:lstStyle/>
          <a:p>
            <a:r>
              <a:rPr lang="vi-VN" b="1" smtClean="0">
                <a:solidFill>
                  <a:schemeClr val="accent1">
                    <a:lumMod val="50000"/>
                  </a:schemeClr>
                </a:solidFill>
                <a:latin typeface="Asap" panose="020B0604020202020204" charset="0"/>
              </a:rPr>
              <a:t>Pool</a:t>
            </a:r>
            <a:endParaRPr lang="vi-VN" b="1">
              <a:solidFill>
                <a:schemeClr val="accent1">
                  <a:lumMod val="50000"/>
                </a:schemeClr>
              </a:solidFill>
              <a:latin typeface="Asap" panose="020B0604020202020204" charset="0"/>
            </a:endParaRPr>
          </a:p>
        </p:txBody>
      </p:sp>
      <mc:AlternateContent xmlns:mc="http://schemas.openxmlformats.org/markup-compatibility/2006" xmlns:a14="http://schemas.microsoft.com/office/drawing/2010/main">
        <mc:Choice Requires="a14">
          <p:sp>
            <p:nvSpPr>
              <p:cNvPr id="22" name="TextBox 21"/>
              <p:cNvSpPr txBox="1"/>
              <p:nvPr/>
            </p:nvSpPr>
            <p:spPr>
              <a:xfrm>
                <a:off x="2004237" y="2992362"/>
                <a:ext cx="3737344" cy="334451"/>
              </a:xfrm>
              <a:prstGeom prst="rect">
                <a:avLst/>
              </a:prstGeom>
              <a:noFill/>
            </p:spPr>
            <p:txBody>
              <a:bodyPr wrap="square" rtlCol="0">
                <a:spAutoFit/>
              </a:bodyPr>
              <a:lstStyle/>
              <a:p>
                <a:r>
                  <a:rPr lang="vi-VN" smtClean="0">
                    <a:latin typeface="Asap" panose="020B0604020202020204" charset="0"/>
                  </a:rPr>
                  <a:t>AGG =</a:t>
                </a:r>
                <a14:m>
                  <m:oMath xmlns:m="http://schemas.openxmlformats.org/officeDocument/2006/math">
                    <m:r>
                      <a:rPr lang="vi-VN" i="1" smtClean="0">
                        <a:latin typeface="Cambria Math" panose="02040503050406030204" pitchFamily="18" charset="0"/>
                        <a:ea typeface="Cambria Math" panose="02040503050406030204" pitchFamily="18" charset="0"/>
                      </a:rPr>
                      <m:t>𝛾</m:t>
                    </m:r>
                    <m:r>
                      <a:rPr lang="vi-VN" b="0" i="1" smtClean="0">
                        <a:latin typeface="Cambria Math" panose="02040503050406030204" pitchFamily="18" charset="0"/>
                        <a:ea typeface="Cambria Math" panose="02040503050406030204" pitchFamily="18" charset="0"/>
                      </a:rPr>
                      <m:t>(</m:t>
                    </m:r>
                    <m:d>
                      <m:dPr>
                        <m:begChr m:val="{"/>
                        <m:endChr m:val="}"/>
                        <m:ctrlPr>
                          <a:rPr lang="vi-VN" b="0" i="1" smtClean="0">
                            <a:latin typeface="Cambria Math" panose="02040503050406030204" pitchFamily="18" charset="0"/>
                            <a:ea typeface="Cambria Math" panose="02040503050406030204" pitchFamily="18" charset="0"/>
                          </a:rPr>
                        </m:ctrlPr>
                      </m:dPr>
                      <m:e>
                        <m:r>
                          <a:rPr lang="vi-VN" b="0" i="1" smtClean="0">
                            <a:latin typeface="Cambria Math" panose="02040503050406030204" pitchFamily="18" charset="0"/>
                            <a:ea typeface="Cambria Math" panose="02040503050406030204" pitchFamily="18" charset="0"/>
                          </a:rPr>
                          <m:t>𝑄</m:t>
                        </m:r>
                        <m:sSubSup>
                          <m:sSubSupPr>
                            <m:ctrlPr>
                              <a:rPr lang="vi-VN" b="0" i="1" smtClean="0">
                                <a:latin typeface="Cambria Math" panose="02040503050406030204" pitchFamily="18" charset="0"/>
                                <a:ea typeface="Cambria Math" panose="02040503050406030204" pitchFamily="18" charset="0"/>
                              </a:rPr>
                            </m:ctrlPr>
                          </m:sSubSupPr>
                          <m:e>
                            <m:r>
                              <a:rPr lang="vi-VN" b="0" i="1" smtClean="0">
                                <a:latin typeface="Cambria Math" panose="02040503050406030204" pitchFamily="18" charset="0"/>
                                <a:ea typeface="Cambria Math" panose="02040503050406030204" pitchFamily="18" charset="0"/>
                              </a:rPr>
                              <m:t>h</m:t>
                            </m:r>
                          </m:e>
                          <m:sub>
                            <m:r>
                              <a:rPr lang="vi-VN" b="0" i="1" smtClean="0">
                                <a:latin typeface="Cambria Math" panose="02040503050406030204" pitchFamily="18" charset="0"/>
                                <a:ea typeface="Cambria Math" panose="02040503050406030204" pitchFamily="18" charset="0"/>
                              </a:rPr>
                              <m:t>𝑢</m:t>
                            </m:r>
                          </m:sub>
                          <m:sup>
                            <m:r>
                              <a:rPr lang="vi-VN" b="0" i="1" smtClean="0">
                                <a:latin typeface="Cambria Math" panose="02040503050406030204" pitchFamily="18" charset="0"/>
                                <a:ea typeface="Cambria Math" panose="02040503050406030204" pitchFamily="18" charset="0"/>
                              </a:rPr>
                              <m:t>𝑘</m:t>
                            </m:r>
                            <m:r>
                              <a:rPr lang="vi-VN" b="0" i="1" smtClean="0">
                                <a:latin typeface="Cambria Math" panose="02040503050406030204" pitchFamily="18" charset="0"/>
                                <a:ea typeface="Cambria Math" panose="02040503050406030204" pitchFamily="18" charset="0"/>
                              </a:rPr>
                              <m:t>−1</m:t>
                            </m:r>
                          </m:sup>
                        </m:sSubSup>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𝑢</m:t>
                        </m:r>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𝑁</m:t>
                        </m:r>
                        <m:d>
                          <m:dPr>
                            <m:ctrlPr>
                              <a:rPr lang="vi-VN" b="0" i="1" smtClean="0">
                                <a:latin typeface="Cambria Math" panose="02040503050406030204" pitchFamily="18" charset="0"/>
                                <a:ea typeface="Cambria Math" panose="02040503050406030204" pitchFamily="18" charset="0"/>
                              </a:rPr>
                            </m:ctrlPr>
                          </m:dPr>
                          <m:e>
                            <m:r>
                              <a:rPr lang="vi-VN" b="0" i="1" smtClean="0">
                                <a:latin typeface="Cambria Math" panose="02040503050406030204" pitchFamily="18" charset="0"/>
                                <a:ea typeface="Cambria Math" panose="02040503050406030204" pitchFamily="18" charset="0"/>
                              </a:rPr>
                              <m:t>𝑛</m:t>
                            </m:r>
                          </m:e>
                        </m:d>
                      </m:e>
                    </m:d>
                    <m:r>
                      <a:rPr lang="vi-VN" b="0" i="1" smtClean="0">
                        <a:latin typeface="Cambria Math" panose="02040503050406030204" pitchFamily="18" charset="0"/>
                        <a:ea typeface="Cambria Math" panose="02040503050406030204" pitchFamily="18" charset="0"/>
                      </a:rPr>
                      <m:t>)</m:t>
                    </m:r>
                  </m:oMath>
                </a14:m>
                <a:endParaRPr lang="vi-VN">
                  <a:latin typeface="Asap" panose="020B060402020202020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004237" y="2992362"/>
                <a:ext cx="3737344" cy="334451"/>
              </a:xfrm>
              <a:prstGeom prst="rect">
                <a:avLst/>
              </a:prstGeom>
              <a:blipFill rotWithShape="0">
                <a:blip r:embed="rId3"/>
                <a:stretch>
                  <a:fillRect l="-489" t="-1818" b="-10909"/>
                </a:stretch>
              </a:blipFill>
            </p:spPr>
            <p:txBody>
              <a:bodyPr/>
              <a:lstStyle/>
              <a:p>
                <a:r>
                  <a:rPr lang="vi-VN">
                    <a:noFill/>
                  </a:rPr>
                  <a:t> </a:t>
                </a:r>
              </a:p>
            </p:txBody>
          </p:sp>
        </mc:Fallback>
      </mc:AlternateContent>
      <p:sp>
        <p:nvSpPr>
          <p:cNvPr id="23" name="TextBox 22"/>
          <p:cNvSpPr txBox="1"/>
          <p:nvPr/>
        </p:nvSpPr>
        <p:spPr>
          <a:xfrm>
            <a:off x="1663995" y="2530590"/>
            <a:ext cx="5455943" cy="307777"/>
          </a:xfrm>
          <a:prstGeom prst="rect">
            <a:avLst/>
          </a:prstGeom>
          <a:noFill/>
        </p:spPr>
        <p:txBody>
          <a:bodyPr wrap="square" rtlCol="0">
            <a:spAutoFit/>
          </a:bodyPr>
          <a:lstStyle/>
          <a:p>
            <a:r>
              <a:rPr lang="vi-VN" smtClean="0">
                <a:latin typeface="Asap" panose="020B0604020202020204" charset="0"/>
              </a:rPr>
              <a:t>Transfrom neighbor vectors and apply symmetric vectors function</a:t>
            </a:r>
            <a:endParaRPr lang="vi-VN">
              <a:latin typeface="Asap" panose="020B0604020202020204" charset="0"/>
            </a:endParaRPr>
          </a:p>
        </p:txBody>
      </p:sp>
      <p:sp>
        <p:nvSpPr>
          <p:cNvPr id="24" name="TextBox 23"/>
          <p:cNvSpPr txBox="1"/>
          <p:nvPr/>
        </p:nvSpPr>
        <p:spPr>
          <a:xfrm>
            <a:off x="1360967" y="3341969"/>
            <a:ext cx="882503" cy="307777"/>
          </a:xfrm>
          <a:prstGeom prst="rect">
            <a:avLst/>
          </a:prstGeom>
          <a:noFill/>
        </p:spPr>
        <p:txBody>
          <a:bodyPr wrap="square" rtlCol="0">
            <a:spAutoFit/>
          </a:bodyPr>
          <a:lstStyle/>
          <a:p>
            <a:r>
              <a:rPr lang="vi-VN" b="1" smtClean="0">
                <a:solidFill>
                  <a:schemeClr val="accent1">
                    <a:lumMod val="50000"/>
                  </a:schemeClr>
                </a:solidFill>
                <a:latin typeface="Asap" panose="020B0604020202020204" charset="0"/>
              </a:rPr>
              <a:t>LSTM</a:t>
            </a:r>
            <a:endParaRPr lang="vi-VN" b="1">
              <a:solidFill>
                <a:schemeClr val="accent1">
                  <a:lumMod val="50000"/>
                </a:schemeClr>
              </a:solidFill>
              <a:latin typeface="Asap" panose="020B0604020202020204" charset="0"/>
            </a:endParaRPr>
          </a:p>
        </p:txBody>
      </p:sp>
      <mc:AlternateContent xmlns:mc="http://schemas.openxmlformats.org/markup-compatibility/2006" xmlns:a14="http://schemas.microsoft.com/office/drawing/2010/main">
        <mc:Choice Requires="a14">
          <p:sp>
            <p:nvSpPr>
              <p:cNvPr id="25" name="TextBox 24"/>
              <p:cNvSpPr txBox="1"/>
              <p:nvPr/>
            </p:nvSpPr>
            <p:spPr>
              <a:xfrm>
                <a:off x="2647507" y="4203338"/>
                <a:ext cx="3223437" cy="311817"/>
              </a:xfrm>
              <a:prstGeom prst="rect">
                <a:avLst/>
              </a:prstGeom>
              <a:noFill/>
            </p:spPr>
            <p:txBody>
              <a:bodyPr wrap="square" rtlCol="0">
                <a:spAutoFit/>
              </a:bodyPr>
              <a:lstStyle/>
              <a:p>
                <a:r>
                  <a:rPr lang="vi-VN" smtClean="0">
                    <a:latin typeface="Asap" panose="020B0604020202020204" charset="0"/>
                  </a:rPr>
                  <a:t>AGG =</a:t>
                </a:r>
                <a14:m>
                  <m:oMath xmlns:m="http://schemas.openxmlformats.org/officeDocument/2006/math">
                    <m:r>
                      <a:rPr lang="vi-VN" i="1">
                        <a:latin typeface="Cambria Math" panose="02040503050406030204" pitchFamily="18" charset="0"/>
                      </a:rPr>
                      <m:t>𝐿𝑇𝑀𝑆</m:t>
                    </m:r>
                    <m:r>
                      <a:rPr lang="vi-VN" i="1">
                        <a:latin typeface="Cambria Math" panose="02040503050406030204" pitchFamily="18" charset="0"/>
                      </a:rPr>
                      <m:t>([</m:t>
                    </m:r>
                    <m:sSubSup>
                      <m:sSubSupPr>
                        <m:ctrlPr>
                          <a:rPr lang="vi-VN" i="1">
                            <a:latin typeface="Cambria Math" panose="02040503050406030204" pitchFamily="18" charset="0"/>
                            <a:ea typeface="Cambria Math" panose="02040503050406030204" pitchFamily="18" charset="0"/>
                          </a:rPr>
                        </m:ctrlPr>
                      </m:sSubSupPr>
                      <m:e>
                        <m:r>
                          <a:rPr lang="vi-VN" i="1">
                            <a:latin typeface="Cambria Math" panose="02040503050406030204" pitchFamily="18" charset="0"/>
                            <a:ea typeface="Cambria Math" panose="02040503050406030204" pitchFamily="18" charset="0"/>
                          </a:rPr>
                          <m:t>h</m:t>
                        </m:r>
                      </m:e>
                      <m:sub>
                        <m:r>
                          <a:rPr lang="vi-VN" i="1">
                            <a:latin typeface="Cambria Math" panose="02040503050406030204" pitchFamily="18" charset="0"/>
                            <a:ea typeface="Cambria Math" panose="02040503050406030204" pitchFamily="18" charset="0"/>
                          </a:rPr>
                          <m:t>𝑢</m:t>
                        </m:r>
                      </m:sub>
                      <m:sup>
                        <m:r>
                          <a:rPr lang="vi-VN" i="1">
                            <a:latin typeface="Cambria Math" panose="02040503050406030204" pitchFamily="18" charset="0"/>
                            <a:ea typeface="Cambria Math" panose="02040503050406030204" pitchFamily="18" charset="0"/>
                          </a:rPr>
                          <m:t>𝑘</m:t>
                        </m:r>
                        <m:r>
                          <a:rPr lang="vi-VN" i="1">
                            <a:latin typeface="Cambria Math" panose="02040503050406030204" pitchFamily="18" charset="0"/>
                            <a:ea typeface="Cambria Math" panose="02040503050406030204" pitchFamily="18" charset="0"/>
                          </a:rPr>
                          <m:t>−1</m:t>
                        </m:r>
                      </m:sup>
                    </m:sSubSup>
                    <m:r>
                      <a:rPr lang="vi-VN" i="1">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𝑢</m:t>
                    </m:r>
                    <m:r>
                      <a:rPr lang="vi-VN" i="1">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𝜋</m:t>
                    </m:r>
                    <m:r>
                      <a:rPr lang="vi-VN" i="1">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𝑁</m:t>
                    </m:r>
                    <m:d>
                      <m:dPr>
                        <m:ctrlPr>
                          <a:rPr lang="vi-VN" i="1">
                            <a:latin typeface="Cambria Math" panose="02040503050406030204" pitchFamily="18" charset="0"/>
                            <a:ea typeface="Cambria Math" panose="02040503050406030204" pitchFamily="18" charset="0"/>
                          </a:rPr>
                        </m:ctrlPr>
                      </m:dPr>
                      <m:e>
                        <m:r>
                          <a:rPr lang="vi-VN" i="1">
                            <a:latin typeface="Cambria Math" panose="02040503050406030204" pitchFamily="18" charset="0"/>
                            <a:ea typeface="Cambria Math" panose="02040503050406030204" pitchFamily="18" charset="0"/>
                          </a:rPr>
                          <m:t>𝑛</m:t>
                        </m:r>
                      </m:e>
                    </m:d>
                    <m:r>
                      <a:rPr lang="vi-VN" i="1">
                        <a:latin typeface="Cambria Math" panose="02040503050406030204" pitchFamily="18" charset="0"/>
                        <a:ea typeface="Cambria Math" panose="02040503050406030204" pitchFamily="18" charset="0"/>
                      </a:rPr>
                      <m:t>)])</m:t>
                    </m:r>
                  </m:oMath>
                </a14:m>
                <a:endParaRPr lang="vi-VN">
                  <a:latin typeface="Asap" panose="020B0604020202020204"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647507" y="4203338"/>
                <a:ext cx="3223437" cy="311817"/>
              </a:xfrm>
              <a:prstGeom prst="rect">
                <a:avLst/>
              </a:prstGeom>
              <a:blipFill rotWithShape="0">
                <a:blip r:embed="rId4"/>
                <a:stretch>
                  <a:fillRect l="-567" t="-3922" b="-17647"/>
                </a:stretch>
              </a:blipFill>
            </p:spPr>
            <p:txBody>
              <a:bodyPr/>
              <a:lstStyle/>
              <a:p>
                <a:r>
                  <a:rPr lang="vi-VN">
                    <a:noFill/>
                  </a:rPr>
                  <a:t> </a:t>
                </a:r>
              </a:p>
            </p:txBody>
          </p:sp>
        </mc:Fallback>
      </mc:AlternateContent>
      <p:sp>
        <p:nvSpPr>
          <p:cNvPr id="26" name="TextBox 25"/>
          <p:cNvSpPr txBox="1"/>
          <p:nvPr/>
        </p:nvSpPr>
        <p:spPr>
          <a:xfrm>
            <a:off x="1663995" y="3807609"/>
            <a:ext cx="4122443" cy="307777"/>
          </a:xfrm>
          <a:prstGeom prst="rect">
            <a:avLst/>
          </a:prstGeom>
          <a:noFill/>
        </p:spPr>
        <p:txBody>
          <a:bodyPr wrap="square" rtlCol="0">
            <a:spAutoFit/>
          </a:bodyPr>
          <a:lstStyle/>
          <a:p>
            <a:r>
              <a:rPr lang="vi-VN" smtClean="0">
                <a:latin typeface="Asap" panose="020B0604020202020204" charset="0"/>
              </a:rPr>
              <a:t>Apply LSTM to random permutation of neighbor</a:t>
            </a:r>
            <a:endParaRPr lang="vi-VN">
              <a:latin typeface="Asap" panose="020B0604020202020204" charset="0"/>
            </a:endParaRPr>
          </a:p>
        </p:txBody>
      </p:sp>
      <mc:AlternateContent xmlns:mc="http://schemas.openxmlformats.org/markup-compatibility/2006" xmlns:a14="http://schemas.microsoft.com/office/drawing/2010/main">
        <mc:Choice Requires="a14">
          <p:sp>
            <p:nvSpPr>
              <p:cNvPr id="27" name="TextBox 26"/>
              <p:cNvSpPr txBox="1"/>
              <p:nvPr/>
            </p:nvSpPr>
            <p:spPr>
              <a:xfrm>
                <a:off x="2887681" y="1445314"/>
                <a:ext cx="1376917" cy="744884"/>
              </a:xfrm>
              <a:prstGeom prst="rect">
                <a:avLst/>
              </a:prstGeom>
              <a:solidFill>
                <a:schemeClr val="bg2"/>
              </a:solid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vi-VN" b="0" i="1" smtClean="0">
                              <a:latin typeface="Cambria Math" panose="02040503050406030204" pitchFamily="18" charset="0"/>
                            </a:rPr>
                            <m:t>𝑢</m:t>
                          </m:r>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𝑁</m:t>
                          </m:r>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𝑣</m:t>
                          </m:r>
                          <m:r>
                            <a:rPr lang="vi-VN" b="0" i="1" smtClean="0">
                              <a:latin typeface="Cambria Math" panose="02040503050406030204" pitchFamily="18" charset="0"/>
                              <a:ea typeface="Cambria Math" panose="02040503050406030204" pitchFamily="18" charset="0"/>
                            </a:rPr>
                            <m:t>)</m:t>
                          </m:r>
                        </m:sub>
                        <m:sup/>
                        <m:e>
                          <m:f>
                            <m:fPr>
                              <m:ctrlPr>
                                <a:rPr lang="pt-BR" i="1" smtClean="0">
                                  <a:latin typeface="Cambria Math" panose="02040503050406030204" pitchFamily="18" charset="0"/>
                                </a:rPr>
                              </m:ctrlPr>
                            </m:fPr>
                            <m:num>
                              <m:sSubSup>
                                <m:sSubSupPr>
                                  <m:ctrlPr>
                                    <a:rPr lang="pt-BR" i="1" smtClean="0">
                                      <a:latin typeface="Cambria Math" panose="02040503050406030204" pitchFamily="18" charset="0"/>
                                    </a:rPr>
                                  </m:ctrlPr>
                                </m:sSubSupPr>
                                <m:e>
                                  <m:r>
                                    <a:rPr lang="vi-VN" b="0" i="1" smtClean="0">
                                      <a:latin typeface="Cambria Math" panose="02040503050406030204" pitchFamily="18" charset="0"/>
                                    </a:rPr>
                                    <m:t>h</m:t>
                                  </m:r>
                                </m:e>
                                <m:sub>
                                  <m:r>
                                    <a:rPr lang="vi-VN" b="0" i="1" smtClean="0">
                                      <a:latin typeface="Cambria Math" panose="02040503050406030204" pitchFamily="18" charset="0"/>
                                    </a:rPr>
                                    <m:t>𝑢</m:t>
                                  </m:r>
                                </m:sub>
                                <m:sup>
                                  <m:r>
                                    <a:rPr lang="vi-VN" b="0" i="1" smtClean="0">
                                      <a:latin typeface="Cambria Math" panose="02040503050406030204" pitchFamily="18" charset="0"/>
                                    </a:rPr>
                                    <m:t>𝑘</m:t>
                                  </m:r>
                                  <m:r>
                                    <a:rPr lang="vi-VN" b="0" i="1" smtClean="0">
                                      <a:latin typeface="Cambria Math" panose="02040503050406030204" pitchFamily="18" charset="0"/>
                                    </a:rPr>
                                    <m:t>−1</m:t>
                                  </m:r>
                                </m:sup>
                              </m:sSubSup>
                            </m:num>
                            <m:den>
                              <m:r>
                                <a:rPr lang="vi-VN" b="0" i="1" smtClean="0">
                                  <a:latin typeface="Cambria Math" panose="02040503050406030204" pitchFamily="18" charset="0"/>
                                </a:rPr>
                                <m:t>|</m:t>
                              </m:r>
                              <m:r>
                                <a:rPr lang="vi-VN" b="0" i="1" smtClean="0">
                                  <a:latin typeface="Cambria Math" panose="02040503050406030204" pitchFamily="18" charset="0"/>
                                </a:rPr>
                                <m:t>𝑁</m:t>
                              </m:r>
                              <m:r>
                                <a:rPr lang="vi-VN" b="0" i="1" smtClean="0">
                                  <a:latin typeface="Cambria Math" panose="02040503050406030204" pitchFamily="18" charset="0"/>
                                </a:rPr>
                                <m:t>(</m:t>
                              </m:r>
                              <m:r>
                                <a:rPr lang="vi-VN" b="0" i="1" smtClean="0">
                                  <a:latin typeface="Cambria Math" panose="02040503050406030204" pitchFamily="18" charset="0"/>
                                </a:rPr>
                                <m:t>𝑣</m:t>
                              </m:r>
                              <m:r>
                                <a:rPr lang="vi-VN" b="0" i="1" smtClean="0">
                                  <a:latin typeface="Cambria Math" panose="02040503050406030204" pitchFamily="18" charset="0"/>
                                </a:rPr>
                                <m:t>)|</m:t>
                              </m:r>
                            </m:den>
                          </m:f>
                        </m:e>
                      </m:nary>
                    </m:oMath>
                  </m:oMathPara>
                </a14:m>
                <a:endParaRPr lang="vi-VN">
                  <a:latin typeface="Asap" panose="020B060402020202020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2887681" y="1445314"/>
                <a:ext cx="1376917" cy="744884"/>
              </a:xfrm>
              <a:prstGeom prst="rect">
                <a:avLst/>
              </a:prstGeom>
              <a:blipFill rotWithShape="0">
                <a:blip r:embed="rId5"/>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3528875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28197" y="1047836"/>
            <a:ext cx="6843763" cy="3843366"/>
          </a:xfrm>
          <a:prstGeom prst="rect">
            <a:avLst/>
          </a:prstGeom>
        </p:spPr>
      </p:pic>
      <p:sp>
        <p:nvSpPr>
          <p:cNvPr id="6" name="Rectangle 5"/>
          <p:cNvSpPr/>
          <p:nvPr/>
        </p:nvSpPr>
        <p:spPr>
          <a:xfrm>
            <a:off x="3013422" y="70758"/>
            <a:ext cx="2775119" cy="707886"/>
          </a:xfrm>
          <a:prstGeom prst="rect">
            <a:avLst/>
          </a:prstGeom>
        </p:spPr>
        <p:txBody>
          <a:bodyPr wrap="none">
            <a:spAutoFit/>
          </a:bodyPr>
          <a:lstStyle/>
          <a:p>
            <a:r>
              <a:rPr lang="vi-VN" sz="4000" b="1">
                <a:solidFill>
                  <a:schemeClr val="accent1">
                    <a:lumMod val="50000"/>
                  </a:schemeClr>
                </a:solidFill>
                <a:latin typeface="Asap" panose="020B0604020202020204" charset="0"/>
              </a:rPr>
              <a:t>GraphSAGE</a:t>
            </a:r>
          </a:p>
        </p:txBody>
      </p:sp>
    </p:spTree>
    <p:extLst>
      <p:ext uri="{BB962C8B-B14F-4D97-AF65-F5344CB8AC3E}">
        <p14:creationId xmlns:p14="http://schemas.microsoft.com/office/powerpoint/2010/main" val="2265098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8469" y="83890"/>
            <a:ext cx="6162203" cy="1077218"/>
          </a:xfrm>
          <a:prstGeom prst="rect">
            <a:avLst/>
          </a:prstGeom>
        </p:spPr>
        <p:txBody>
          <a:bodyPr wrap="square">
            <a:spAutoFit/>
          </a:bodyPr>
          <a:lstStyle/>
          <a:p>
            <a:pPr algn="ctr"/>
            <a:r>
              <a:rPr lang="en-US" sz="3200" b="1">
                <a:solidFill>
                  <a:schemeClr val="accent1">
                    <a:lumMod val="50000"/>
                  </a:schemeClr>
                </a:solidFill>
                <a:latin typeface="Asap" panose="020B0604020202020204" charset="0"/>
                <a:cs typeface="Times New Roman" panose="02020603050405020304" pitchFamily="18" charset="0"/>
              </a:rPr>
              <a:t>Disadvantages </a:t>
            </a:r>
            <a:r>
              <a:rPr lang="en-US" sz="3200" b="1" smtClean="0">
                <a:solidFill>
                  <a:schemeClr val="accent1">
                    <a:lumMod val="50000"/>
                  </a:schemeClr>
                </a:solidFill>
                <a:latin typeface="Asap" panose="020B0604020202020204" charset="0"/>
                <a:cs typeface="Times New Roman" panose="02020603050405020304" pitchFamily="18" charset="0"/>
              </a:rPr>
              <a:t>of</a:t>
            </a:r>
          </a:p>
          <a:p>
            <a:pPr algn="ctr"/>
            <a:r>
              <a:rPr lang="en-US" sz="3200" b="1" smtClean="0">
                <a:solidFill>
                  <a:schemeClr val="accent1">
                    <a:lumMod val="50000"/>
                  </a:schemeClr>
                </a:solidFill>
                <a:latin typeface="Asap" panose="020B0604020202020204" charset="0"/>
                <a:cs typeface="Times New Roman" panose="02020603050405020304" pitchFamily="18" charset="0"/>
              </a:rPr>
              <a:t> </a:t>
            </a:r>
            <a:r>
              <a:rPr lang="en-US" sz="3200" b="1">
                <a:solidFill>
                  <a:schemeClr val="accent1">
                    <a:lumMod val="50000"/>
                  </a:schemeClr>
                </a:solidFill>
                <a:latin typeface="Asap" panose="020B0604020202020204" charset="0"/>
                <a:cs typeface="Times New Roman" panose="02020603050405020304" pitchFamily="18" charset="0"/>
              </a:rPr>
              <a:t>Graph Neural </a:t>
            </a:r>
            <a:r>
              <a:rPr lang="en-US" sz="3200" b="1" smtClean="0">
                <a:solidFill>
                  <a:schemeClr val="accent1">
                    <a:lumMod val="50000"/>
                  </a:schemeClr>
                </a:solidFill>
                <a:latin typeface="Asap" panose="020B0604020202020204" charset="0"/>
                <a:cs typeface="Times New Roman" panose="02020603050405020304" pitchFamily="18" charset="0"/>
              </a:rPr>
              <a:t>Networks</a:t>
            </a:r>
            <a:endParaRPr lang="vi-VN" sz="3200" b="1">
              <a:solidFill>
                <a:schemeClr val="accent1">
                  <a:lumMod val="50000"/>
                </a:schemeClr>
              </a:solidFill>
              <a:latin typeface="Asap" panose="020B0604020202020204" charset="0"/>
            </a:endParaRPr>
          </a:p>
        </p:txBody>
      </p:sp>
      <p:sp>
        <p:nvSpPr>
          <p:cNvPr id="8" name="Rectangle 7"/>
          <p:cNvSpPr/>
          <p:nvPr/>
        </p:nvSpPr>
        <p:spPr>
          <a:xfrm>
            <a:off x="1767520" y="2118835"/>
            <a:ext cx="1844360" cy="307777"/>
          </a:xfrm>
          <a:prstGeom prst="rect">
            <a:avLst/>
          </a:prstGeom>
        </p:spPr>
        <p:txBody>
          <a:bodyPr wrap="square">
            <a:spAutoFit/>
          </a:bodyPr>
          <a:lstStyle/>
          <a:p>
            <a:r>
              <a:rPr lang="vi-VN" b="1" smtClean="0">
                <a:solidFill>
                  <a:schemeClr val="accent1">
                    <a:lumMod val="50000"/>
                  </a:schemeClr>
                </a:solidFill>
                <a:latin typeface="Asap" panose="020B0604020202020204" charset="0"/>
              </a:rPr>
              <a:t>Transductive </a:t>
            </a:r>
            <a:r>
              <a:rPr lang="vi-VN" b="1">
                <a:solidFill>
                  <a:schemeClr val="accent1">
                    <a:lumMod val="50000"/>
                  </a:schemeClr>
                </a:solidFill>
                <a:latin typeface="Asap" panose="020B0604020202020204" charset="0"/>
              </a:rPr>
              <a:t>setting</a:t>
            </a:r>
            <a:endParaRPr lang="vi-VN" sz="1100">
              <a:solidFill>
                <a:schemeClr val="accent1">
                  <a:lumMod val="50000"/>
                </a:schemeClr>
              </a:solidFill>
              <a:latin typeface="Asap" panose="020B0604020202020204" charset="0"/>
            </a:endParaRPr>
          </a:p>
        </p:txBody>
      </p:sp>
      <p:sp>
        <p:nvSpPr>
          <p:cNvPr id="10" name="TextBox 9"/>
          <p:cNvSpPr txBox="1"/>
          <p:nvPr/>
        </p:nvSpPr>
        <p:spPr>
          <a:xfrm>
            <a:off x="980110" y="1442685"/>
            <a:ext cx="2468880" cy="523220"/>
          </a:xfrm>
          <a:prstGeom prst="rect">
            <a:avLst/>
          </a:prstGeom>
          <a:noFill/>
        </p:spPr>
        <p:txBody>
          <a:bodyPr wrap="square" rtlCol="0">
            <a:spAutoFit/>
          </a:bodyPr>
          <a:lstStyle/>
          <a:p>
            <a:r>
              <a:rPr lang="vi-VN" b="1">
                <a:solidFill>
                  <a:schemeClr val="accent1">
                    <a:lumMod val="50000"/>
                  </a:schemeClr>
                </a:solidFill>
                <a:latin typeface="Asap" panose="020B0604020202020204" charset="0"/>
              </a:rPr>
              <a:t>Memory requirement</a:t>
            </a:r>
          </a:p>
          <a:p>
            <a:endParaRPr lang="vi-VN">
              <a:solidFill>
                <a:schemeClr val="accent1">
                  <a:lumMod val="50000"/>
                </a:schemeClr>
              </a:solidFill>
              <a:latin typeface="Asap" panose="020B0604020202020204" charset="0"/>
            </a:endParaRPr>
          </a:p>
        </p:txBody>
      </p:sp>
      <p:sp>
        <p:nvSpPr>
          <p:cNvPr id="12" name="TextBox 11"/>
          <p:cNvSpPr txBox="1"/>
          <p:nvPr/>
        </p:nvSpPr>
        <p:spPr>
          <a:xfrm>
            <a:off x="2591274" y="2784551"/>
            <a:ext cx="3217026" cy="523220"/>
          </a:xfrm>
          <a:prstGeom prst="rect">
            <a:avLst/>
          </a:prstGeom>
          <a:noFill/>
        </p:spPr>
        <p:txBody>
          <a:bodyPr wrap="square" rtlCol="0">
            <a:spAutoFit/>
          </a:bodyPr>
          <a:lstStyle/>
          <a:p>
            <a:r>
              <a:rPr lang="en-US" b="1">
                <a:solidFill>
                  <a:schemeClr val="accent1">
                    <a:lumMod val="50000"/>
                  </a:schemeClr>
                </a:solidFill>
                <a:latin typeface="Asap" panose="020B0604020202020204" charset="0"/>
              </a:rPr>
              <a:t>Directed edges and edge features</a:t>
            </a:r>
            <a:endParaRPr lang="vi-VN" b="1">
              <a:solidFill>
                <a:schemeClr val="accent1">
                  <a:lumMod val="50000"/>
                </a:schemeClr>
              </a:solidFill>
              <a:latin typeface="Asap" panose="020B0604020202020204" charset="0"/>
            </a:endParaRPr>
          </a:p>
          <a:p>
            <a:endParaRPr lang="vi-VN">
              <a:solidFill>
                <a:schemeClr val="accent1">
                  <a:lumMod val="50000"/>
                </a:schemeClr>
              </a:solidFill>
              <a:latin typeface="Asap" panose="020B0604020202020204" charset="0"/>
            </a:endParaRPr>
          </a:p>
        </p:txBody>
      </p:sp>
      <p:sp>
        <p:nvSpPr>
          <p:cNvPr id="13" name="TextBox 12"/>
          <p:cNvSpPr txBox="1"/>
          <p:nvPr/>
        </p:nvSpPr>
        <p:spPr>
          <a:xfrm>
            <a:off x="3508946" y="3447963"/>
            <a:ext cx="2157153" cy="523220"/>
          </a:xfrm>
          <a:prstGeom prst="rect">
            <a:avLst/>
          </a:prstGeom>
          <a:noFill/>
        </p:spPr>
        <p:txBody>
          <a:bodyPr wrap="square" rtlCol="0">
            <a:spAutoFit/>
          </a:bodyPr>
          <a:lstStyle/>
          <a:p>
            <a:r>
              <a:rPr lang="vi-VN" b="1">
                <a:solidFill>
                  <a:schemeClr val="accent1">
                    <a:lumMod val="50000"/>
                  </a:schemeClr>
                </a:solidFill>
                <a:latin typeface="Asap" panose="020B0604020202020204" charset="0"/>
              </a:rPr>
              <a:t>Limiting assumption</a:t>
            </a:r>
          </a:p>
          <a:p>
            <a:endParaRPr lang="vi-VN">
              <a:solidFill>
                <a:schemeClr val="accent1">
                  <a:lumMod val="50000"/>
                </a:schemeClr>
              </a:solidFill>
              <a:latin typeface="Asap" panose="020B0604020202020204" charset="0"/>
            </a:endParaRPr>
          </a:p>
        </p:txBody>
      </p:sp>
      <p:cxnSp>
        <p:nvCxnSpPr>
          <p:cNvPr id="14" name="Google Shape;2039;p80"/>
          <p:cNvCxnSpPr/>
          <p:nvPr/>
        </p:nvCxnSpPr>
        <p:spPr>
          <a:xfrm>
            <a:off x="980110" y="1618551"/>
            <a:ext cx="828000" cy="668400"/>
          </a:xfrm>
          <a:prstGeom prst="bentConnector3">
            <a:avLst>
              <a:gd name="adj1" fmla="val -28759"/>
            </a:avLst>
          </a:prstGeom>
          <a:noFill/>
          <a:ln w="9525" cap="flat" cmpd="sng">
            <a:solidFill>
              <a:schemeClr val="dk1"/>
            </a:solidFill>
            <a:prstDash val="solid"/>
            <a:round/>
            <a:headEnd type="none" w="med" len="med"/>
            <a:tailEnd type="none" w="med" len="med"/>
          </a:ln>
        </p:spPr>
      </p:cxnSp>
      <p:cxnSp>
        <p:nvCxnSpPr>
          <p:cNvPr id="15" name="Google Shape;2039;p80"/>
          <p:cNvCxnSpPr/>
          <p:nvPr/>
        </p:nvCxnSpPr>
        <p:spPr>
          <a:xfrm>
            <a:off x="2636110" y="2949417"/>
            <a:ext cx="828000" cy="668400"/>
          </a:xfrm>
          <a:prstGeom prst="bentConnector3">
            <a:avLst>
              <a:gd name="adj1" fmla="val -28759"/>
            </a:avLst>
          </a:prstGeom>
          <a:noFill/>
          <a:ln w="9525" cap="flat" cmpd="sng">
            <a:solidFill>
              <a:schemeClr val="dk1"/>
            </a:solidFill>
            <a:prstDash val="solid"/>
            <a:round/>
            <a:headEnd type="none" w="med" len="med"/>
            <a:tailEnd type="none" w="med" len="med"/>
          </a:ln>
        </p:spPr>
      </p:cxnSp>
      <p:cxnSp>
        <p:nvCxnSpPr>
          <p:cNvPr id="16" name="Google Shape;2039;p80"/>
          <p:cNvCxnSpPr/>
          <p:nvPr/>
        </p:nvCxnSpPr>
        <p:spPr>
          <a:xfrm>
            <a:off x="1808110" y="2281017"/>
            <a:ext cx="828000" cy="668400"/>
          </a:xfrm>
          <a:prstGeom prst="bentConnector3">
            <a:avLst>
              <a:gd name="adj1" fmla="val -28759"/>
            </a:avLst>
          </a:prstGeom>
          <a:noFill/>
          <a:ln w="9525" cap="flat" cmpd="sng">
            <a:solidFill>
              <a:schemeClr val="dk1"/>
            </a:solidFill>
            <a:prstDash val="solid"/>
            <a:round/>
            <a:headEnd type="none" w="med" len="med"/>
            <a:tailEnd type="none" w="med" len="med"/>
          </a:ln>
        </p:spPr>
      </p:cxnSp>
      <p:sp>
        <p:nvSpPr>
          <p:cNvPr id="17" name="TextBox 16"/>
          <p:cNvSpPr txBox="1"/>
          <p:nvPr/>
        </p:nvSpPr>
        <p:spPr>
          <a:xfrm>
            <a:off x="3050109" y="1365445"/>
            <a:ext cx="4248465" cy="430887"/>
          </a:xfrm>
          <a:prstGeom prst="rect">
            <a:avLst/>
          </a:prstGeom>
          <a:noFill/>
        </p:spPr>
        <p:txBody>
          <a:bodyPr wrap="square" rtlCol="0">
            <a:spAutoFit/>
          </a:bodyPr>
          <a:lstStyle/>
          <a:p>
            <a:pPr algn="ctr"/>
            <a:r>
              <a:rPr lang="en-US" sz="1100">
                <a:solidFill>
                  <a:schemeClr val="accent1">
                    <a:lumMod val="50000"/>
                  </a:schemeClr>
                </a:solidFill>
                <a:latin typeface="Asap" panose="020B0604020202020204" charset="0"/>
              </a:rPr>
              <a:t>The model weights are still updated </a:t>
            </a:r>
            <a:r>
              <a:rPr lang="en-US" sz="1100" smtClean="0">
                <a:solidFill>
                  <a:schemeClr val="accent1">
                    <a:lumMod val="50000"/>
                  </a:schemeClr>
                </a:solidFill>
                <a:latin typeface="Asap" panose="020B0604020202020204" charset="0"/>
              </a:rPr>
              <a:t>epoch-by-epoch</a:t>
            </a:r>
            <a:r>
              <a:rPr lang="en-US" sz="1100">
                <a:solidFill>
                  <a:schemeClr val="accent1">
                    <a:lumMod val="50000"/>
                  </a:schemeClr>
                </a:solidFill>
                <a:latin typeface="Asap" panose="020B0604020202020204" charset="0"/>
              </a:rPr>
              <a:t>, but for each epoch are updated according to </a:t>
            </a:r>
            <a:r>
              <a:rPr lang="en-US" sz="1100" b="1">
                <a:solidFill>
                  <a:schemeClr val="accent1">
                    <a:lumMod val="50000"/>
                  </a:schemeClr>
                </a:solidFill>
                <a:latin typeface="Asap" panose="020B0604020202020204" charset="0"/>
              </a:rPr>
              <a:t>full-batch</a:t>
            </a:r>
            <a:r>
              <a:rPr lang="en-US" sz="1100">
                <a:solidFill>
                  <a:schemeClr val="accent1">
                    <a:lumMod val="50000"/>
                  </a:schemeClr>
                </a:solidFill>
                <a:latin typeface="Asap" panose="020B0604020202020204" charset="0"/>
              </a:rPr>
              <a:t> gradient descent</a:t>
            </a:r>
            <a:endParaRPr lang="vi-VN" sz="1100">
              <a:solidFill>
                <a:schemeClr val="accent1">
                  <a:lumMod val="50000"/>
                </a:schemeClr>
              </a:solidFill>
              <a:latin typeface="Asap" panose="020B0604020202020204" charset="0"/>
            </a:endParaRPr>
          </a:p>
        </p:txBody>
      </p:sp>
      <p:sp>
        <p:nvSpPr>
          <p:cNvPr id="18" name="Rectangle 17"/>
          <p:cNvSpPr/>
          <p:nvPr/>
        </p:nvSpPr>
        <p:spPr>
          <a:xfrm>
            <a:off x="3885097" y="2175829"/>
            <a:ext cx="2047355" cy="276999"/>
          </a:xfrm>
          <a:prstGeom prst="rect">
            <a:avLst/>
          </a:prstGeom>
        </p:spPr>
        <p:txBody>
          <a:bodyPr wrap="none">
            <a:spAutoFit/>
          </a:bodyPr>
          <a:lstStyle/>
          <a:p>
            <a:r>
              <a:rPr lang="vi-VN" sz="1200">
                <a:solidFill>
                  <a:schemeClr val="accent1">
                    <a:lumMod val="50000"/>
                  </a:schemeClr>
                </a:solidFill>
                <a:latin typeface="Asap" panose="020B0604020202020204" charset="0"/>
              </a:rPr>
              <a:t>limited </a:t>
            </a:r>
            <a:r>
              <a:rPr lang="vi-VN" sz="1200" smtClean="0">
                <a:solidFill>
                  <a:schemeClr val="accent1">
                    <a:lumMod val="50000"/>
                  </a:schemeClr>
                </a:solidFill>
                <a:latin typeface="Asap" panose="020B0604020202020204" charset="0"/>
              </a:rPr>
              <a:t>to </a:t>
            </a:r>
            <a:r>
              <a:rPr lang="vi-VN" sz="1200" b="1">
                <a:solidFill>
                  <a:schemeClr val="accent1">
                    <a:lumMod val="50000"/>
                  </a:schemeClr>
                </a:solidFill>
                <a:latin typeface="Asap" panose="020B0604020202020204" charset="0"/>
              </a:rPr>
              <a:t>undirected graph</a:t>
            </a:r>
          </a:p>
        </p:txBody>
      </p:sp>
      <p:sp>
        <p:nvSpPr>
          <p:cNvPr id="19" name="TextBox 18"/>
          <p:cNvSpPr txBox="1"/>
          <p:nvPr/>
        </p:nvSpPr>
        <p:spPr>
          <a:xfrm>
            <a:off x="5357551" y="2770297"/>
            <a:ext cx="2959332" cy="461665"/>
          </a:xfrm>
          <a:prstGeom prst="rect">
            <a:avLst/>
          </a:prstGeom>
          <a:noFill/>
        </p:spPr>
        <p:txBody>
          <a:bodyPr wrap="square" rtlCol="0">
            <a:spAutoFit/>
          </a:bodyPr>
          <a:lstStyle/>
          <a:p>
            <a:pPr algn="ctr"/>
            <a:r>
              <a:rPr lang="en-US" sz="1200">
                <a:solidFill>
                  <a:schemeClr val="accent1">
                    <a:lumMod val="50000"/>
                  </a:schemeClr>
                </a:solidFill>
                <a:latin typeface="Asap" panose="020B0604020202020204" charset="0"/>
              </a:rPr>
              <a:t>Very poor with those new buttons and requires </a:t>
            </a:r>
            <a:r>
              <a:rPr lang="en-US" sz="1200" b="1">
                <a:solidFill>
                  <a:schemeClr val="accent1">
                    <a:lumMod val="50000"/>
                  </a:schemeClr>
                </a:solidFill>
                <a:latin typeface="Asap" panose="020B0604020202020204" charset="0"/>
              </a:rPr>
              <a:t>re-training</a:t>
            </a:r>
            <a:r>
              <a:rPr lang="en-US" sz="1200">
                <a:solidFill>
                  <a:schemeClr val="accent1">
                    <a:lumMod val="50000"/>
                  </a:schemeClr>
                </a:solidFill>
                <a:latin typeface="Asap" panose="020B0604020202020204" charset="0"/>
              </a:rPr>
              <a:t> to update the model</a:t>
            </a:r>
            <a:endParaRPr lang="vi-VN" sz="1200">
              <a:solidFill>
                <a:schemeClr val="accent1">
                  <a:lumMod val="50000"/>
                </a:schemeClr>
              </a:solidFill>
              <a:latin typeface="Asap" panose="020B0604020202020204" charset="0"/>
            </a:endParaRPr>
          </a:p>
        </p:txBody>
      </p:sp>
    </p:spTree>
    <p:extLst>
      <p:ext uri="{BB962C8B-B14F-4D97-AF65-F5344CB8AC3E}">
        <p14:creationId xmlns:p14="http://schemas.microsoft.com/office/powerpoint/2010/main" val="2025246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5" name="Google Shape;985;p53"/>
          <p:cNvSpPr/>
          <p:nvPr/>
        </p:nvSpPr>
        <p:spPr>
          <a:xfrm>
            <a:off x="6981351" y="2700791"/>
            <a:ext cx="627000" cy="627000"/>
          </a:xfrm>
          <a:prstGeom prst="roundRect">
            <a:avLst>
              <a:gd name="adj" fmla="val 16667"/>
            </a:avLst>
          </a:prstGeom>
          <a:solidFill>
            <a:schemeClr val="lt1"/>
          </a:solidFill>
          <a:ln>
            <a:noFill/>
          </a:ln>
          <a:effectLst>
            <a:outerShdw blurRad="128588" dist="76200"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Asap" panose="020B0604020202020204" charset="0"/>
                <a:ea typeface="Asap"/>
                <a:cs typeface="Asap"/>
                <a:sym typeface="Asap"/>
              </a:rPr>
              <a:t>5</a:t>
            </a:r>
            <a:endParaRPr sz="2000" b="1">
              <a:solidFill>
                <a:schemeClr val="dk2"/>
              </a:solidFill>
              <a:latin typeface="Asap" panose="020B0604020202020204" charset="0"/>
              <a:ea typeface="Asap"/>
              <a:cs typeface="Asap"/>
              <a:sym typeface="Asap"/>
            </a:endParaRPr>
          </a:p>
        </p:txBody>
      </p:sp>
      <p:sp>
        <p:nvSpPr>
          <p:cNvPr id="986" name="Google Shape;986;p53"/>
          <p:cNvSpPr/>
          <p:nvPr/>
        </p:nvSpPr>
        <p:spPr>
          <a:xfrm>
            <a:off x="1933031" y="2798204"/>
            <a:ext cx="627000" cy="627000"/>
          </a:xfrm>
          <a:prstGeom prst="roundRect">
            <a:avLst>
              <a:gd name="adj" fmla="val 16667"/>
            </a:avLst>
          </a:prstGeom>
          <a:solidFill>
            <a:schemeClr val="lt1"/>
          </a:solidFill>
          <a:ln>
            <a:noFill/>
          </a:ln>
          <a:effectLst>
            <a:outerShdw blurRad="128588" dist="76200"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Asap" panose="020B0604020202020204" charset="0"/>
                <a:ea typeface="Asap"/>
                <a:cs typeface="Asap"/>
                <a:sym typeface="Asap"/>
              </a:rPr>
              <a:t>2</a:t>
            </a:r>
            <a:endParaRPr sz="2000" b="1">
              <a:solidFill>
                <a:schemeClr val="dk2"/>
              </a:solidFill>
              <a:latin typeface="Asap" panose="020B0604020202020204" charset="0"/>
              <a:ea typeface="Asap"/>
              <a:cs typeface="Asap"/>
              <a:sym typeface="Asap"/>
            </a:endParaRPr>
          </a:p>
        </p:txBody>
      </p:sp>
      <p:sp>
        <p:nvSpPr>
          <p:cNvPr id="987" name="Google Shape;987;p53"/>
          <p:cNvSpPr/>
          <p:nvPr/>
        </p:nvSpPr>
        <p:spPr>
          <a:xfrm>
            <a:off x="2815114" y="4312229"/>
            <a:ext cx="627000" cy="627000"/>
          </a:xfrm>
          <a:prstGeom prst="roundRect">
            <a:avLst>
              <a:gd name="adj" fmla="val 16667"/>
            </a:avLst>
          </a:prstGeom>
          <a:solidFill>
            <a:schemeClr val="lt1"/>
          </a:solidFill>
          <a:ln>
            <a:noFill/>
          </a:ln>
          <a:effectLst>
            <a:outerShdw blurRad="128588" dist="76200"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Asap" panose="020B0604020202020204" charset="0"/>
                <a:ea typeface="Asap"/>
                <a:cs typeface="Asap"/>
                <a:sym typeface="Asap"/>
              </a:rPr>
              <a:t>3</a:t>
            </a:r>
            <a:endParaRPr sz="2000" b="1">
              <a:solidFill>
                <a:schemeClr val="dk2"/>
              </a:solidFill>
              <a:latin typeface="Asap" panose="020B0604020202020204" charset="0"/>
              <a:ea typeface="Asap"/>
              <a:cs typeface="Asap"/>
              <a:sym typeface="Asap"/>
            </a:endParaRPr>
          </a:p>
        </p:txBody>
      </p:sp>
      <p:sp>
        <p:nvSpPr>
          <p:cNvPr id="988" name="Google Shape;988;p53"/>
          <p:cNvSpPr/>
          <p:nvPr/>
        </p:nvSpPr>
        <p:spPr>
          <a:xfrm>
            <a:off x="6115444" y="4094854"/>
            <a:ext cx="627000" cy="627000"/>
          </a:xfrm>
          <a:prstGeom prst="roundRect">
            <a:avLst>
              <a:gd name="adj" fmla="val 16667"/>
            </a:avLst>
          </a:prstGeom>
          <a:solidFill>
            <a:schemeClr val="lt1"/>
          </a:solidFill>
          <a:ln>
            <a:noFill/>
          </a:ln>
          <a:effectLst>
            <a:outerShdw blurRad="128588" dist="76200"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Asap" panose="020B0604020202020204" charset="0"/>
                <a:ea typeface="Asap"/>
                <a:cs typeface="Asap"/>
                <a:sym typeface="Asap"/>
              </a:rPr>
              <a:t>4</a:t>
            </a:r>
            <a:endParaRPr sz="2000" b="1">
              <a:solidFill>
                <a:schemeClr val="dk2"/>
              </a:solidFill>
              <a:latin typeface="Asap" panose="020B0604020202020204" charset="0"/>
              <a:ea typeface="Asap"/>
              <a:cs typeface="Asap"/>
              <a:sym typeface="Asap"/>
            </a:endParaRPr>
          </a:p>
        </p:txBody>
      </p:sp>
      <p:sp>
        <p:nvSpPr>
          <p:cNvPr id="989" name="Google Shape;989;p53"/>
          <p:cNvSpPr/>
          <p:nvPr/>
        </p:nvSpPr>
        <p:spPr>
          <a:xfrm>
            <a:off x="1860250" y="1567579"/>
            <a:ext cx="627000" cy="627000"/>
          </a:xfrm>
          <a:prstGeom prst="roundRect">
            <a:avLst>
              <a:gd name="adj" fmla="val 16667"/>
            </a:avLst>
          </a:prstGeom>
          <a:solidFill>
            <a:schemeClr val="lt1"/>
          </a:solidFill>
          <a:ln>
            <a:noFill/>
          </a:ln>
          <a:effectLst>
            <a:outerShdw blurRad="128588" dist="76200"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Asap" panose="020B0604020202020204" charset="0"/>
                <a:ea typeface="Asap"/>
                <a:cs typeface="Asap"/>
                <a:sym typeface="Asap"/>
              </a:rPr>
              <a:t>1</a:t>
            </a:r>
            <a:endParaRPr sz="2000" b="1">
              <a:solidFill>
                <a:schemeClr val="dk2"/>
              </a:solidFill>
              <a:latin typeface="Asap" panose="020B0604020202020204" charset="0"/>
              <a:ea typeface="Asap"/>
              <a:cs typeface="Asap"/>
              <a:sym typeface="Asap"/>
            </a:endParaRPr>
          </a:p>
        </p:txBody>
      </p:sp>
      <p:sp>
        <p:nvSpPr>
          <p:cNvPr id="990" name="Google Shape;990;p53"/>
          <p:cNvSpPr txBox="1">
            <a:spLocks noGrp="1"/>
          </p:cNvSpPr>
          <p:nvPr>
            <p:ph type="title"/>
          </p:nvPr>
        </p:nvSpPr>
        <p:spPr>
          <a:xfrm>
            <a:off x="772550" y="294313"/>
            <a:ext cx="7704000" cy="627000"/>
          </a:xfrm>
          <a:prstGeom prst="rect">
            <a:avLst/>
          </a:prstGeom>
        </p:spPr>
        <p:txBody>
          <a:bodyPr spcFirstLastPara="1" wrap="square" lIns="91425" tIns="91425" rIns="91425" bIns="91425" anchor="t" anchorCtr="0">
            <a:noAutofit/>
          </a:bodyPr>
          <a:lstStyle/>
          <a:p>
            <a:r>
              <a:rPr lang="en-US" sz="2800" b="1">
                <a:solidFill>
                  <a:schemeClr val="accent1">
                    <a:lumMod val="50000"/>
                  </a:schemeClr>
                </a:solidFill>
                <a:latin typeface="Asap" panose="020B0604020202020204" charset="0"/>
                <a:cs typeface="Times New Roman" panose="02020603050405020304" pitchFamily="18" charset="0"/>
              </a:rPr>
              <a:t>Types of Graph Neural Networks Tasks</a:t>
            </a:r>
          </a:p>
        </p:txBody>
      </p:sp>
      <p:sp>
        <p:nvSpPr>
          <p:cNvPr id="991" name="Google Shape;991;p53"/>
          <p:cNvSpPr txBox="1"/>
          <p:nvPr/>
        </p:nvSpPr>
        <p:spPr>
          <a:xfrm>
            <a:off x="-44212" y="1808950"/>
            <a:ext cx="2094650" cy="449700"/>
          </a:xfrm>
          <a:prstGeom prst="rect">
            <a:avLst/>
          </a:prstGeom>
          <a:noFill/>
          <a:ln>
            <a:noFill/>
          </a:ln>
        </p:spPr>
        <p:txBody>
          <a:bodyPr spcFirstLastPara="1" wrap="square" lIns="91425" tIns="91425" rIns="91425" bIns="91425" anchor="b" anchorCtr="0">
            <a:noAutofit/>
          </a:bodyPr>
          <a:lstStyle/>
          <a:p>
            <a:pPr algn="ctr"/>
            <a:r>
              <a:rPr lang="vi-VN" sz="2000" b="1">
                <a:solidFill>
                  <a:schemeClr val="accent1">
                    <a:lumMod val="50000"/>
                  </a:schemeClr>
                </a:solidFill>
                <a:latin typeface="Asap" panose="020B0604020202020204" charset="0"/>
              </a:rPr>
              <a:t>Graph Classification</a:t>
            </a:r>
          </a:p>
        </p:txBody>
      </p:sp>
      <p:sp>
        <p:nvSpPr>
          <p:cNvPr id="993" name="Google Shape;993;p53"/>
          <p:cNvSpPr txBox="1"/>
          <p:nvPr/>
        </p:nvSpPr>
        <p:spPr>
          <a:xfrm>
            <a:off x="772550" y="4400879"/>
            <a:ext cx="2095200" cy="449700"/>
          </a:xfrm>
          <a:prstGeom prst="rect">
            <a:avLst/>
          </a:prstGeom>
          <a:noFill/>
          <a:ln>
            <a:noFill/>
          </a:ln>
        </p:spPr>
        <p:txBody>
          <a:bodyPr spcFirstLastPara="1" wrap="square" lIns="91425" tIns="91425" rIns="91425" bIns="91425" anchor="b" anchorCtr="0">
            <a:noAutofit/>
          </a:bodyPr>
          <a:lstStyle/>
          <a:p>
            <a:pPr algn="ctr"/>
            <a:r>
              <a:rPr lang="vi-VN" sz="2000" b="1">
                <a:solidFill>
                  <a:schemeClr val="accent1">
                    <a:lumMod val="50000"/>
                  </a:schemeClr>
                </a:solidFill>
                <a:latin typeface="Asap" panose="020B0604020202020204" charset="0"/>
              </a:rPr>
              <a:t>Link Prediction</a:t>
            </a:r>
          </a:p>
        </p:txBody>
      </p:sp>
      <p:sp>
        <p:nvSpPr>
          <p:cNvPr id="995" name="Google Shape;995;p53"/>
          <p:cNvSpPr txBox="1"/>
          <p:nvPr/>
        </p:nvSpPr>
        <p:spPr>
          <a:xfrm>
            <a:off x="70125" y="3175775"/>
            <a:ext cx="2095200" cy="449700"/>
          </a:xfrm>
          <a:prstGeom prst="rect">
            <a:avLst/>
          </a:prstGeom>
          <a:noFill/>
          <a:ln>
            <a:noFill/>
          </a:ln>
        </p:spPr>
        <p:txBody>
          <a:bodyPr spcFirstLastPara="1" wrap="square" lIns="91425" tIns="91425" rIns="91425" bIns="91425" anchor="b" anchorCtr="0">
            <a:noAutofit/>
          </a:bodyPr>
          <a:lstStyle/>
          <a:p>
            <a:pPr algn="ctr"/>
            <a:r>
              <a:rPr lang="vi-VN" sz="2000" b="1">
                <a:solidFill>
                  <a:schemeClr val="accent1">
                    <a:lumMod val="50000"/>
                  </a:schemeClr>
                </a:solidFill>
                <a:latin typeface="Asap" panose="020B0604020202020204" charset="0"/>
              </a:rPr>
              <a:t>Node Classification</a:t>
            </a:r>
          </a:p>
        </p:txBody>
      </p:sp>
      <p:sp>
        <p:nvSpPr>
          <p:cNvPr id="997" name="Google Shape;997;p53"/>
          <p:cNvSpPr txBox="1"/>
          <p:nvPr/>
        </p:nvSpPr>
        <p:spPr>
          <a:xfrm>
            <a:off x="6888762" y="1172936"/>
            <a:ext cx="2095200" cy="449700"/>
          </a:xfrm>
          <a:prstGeom prst="rect">
            <a:avLst/>
          </a:prstGeom>
          <a:noFill/>
          <a:ln>
            <a:noFill/>
          </a:ln>
        </p:spPr>
        <p:txBody>
          <a:bodyPr spcFirstLastPara="1" wrap="square" lIns="91425" tIns="91425" rIns="91425" bIns="91425" anchor="b" anchorCtr="0">
            <a:noAutofit/>
          </a:bodyPr>
          <a:lstStyle/>
          <a:p>
            <a:pPr algn="ctr"/>
            <a:r>
              <a:rPr lang="vi-VN" sz="2000" b="1">
                <a:solidFill>
                  <a:schemeClr val="accent1">
                    <a:lumMod val="50000"/>
                  </a:schemeClr>
                </a:solidFill>
                <a:latin typeface="Asap" panose="020B0604020202020204" charset="0"/>
              </a:rPr>
              <a:t>Graph Generation</a:t>
            </a:r>
          </a:p>
        </p:txBody>
      </p:sp>
      <p:sp>
        <p:nvSpPr>
          <p:cNvPr id="999" name="Google Shape;999;p53"/>
          <p:cNvSpPr txBox="1"/>
          <p:nvPr/>
        </p:nvSpPr>
        <p:spPr>
          <a:xfrm>
            <a:off x="6487940" y="4322811"/>
            <a:ext cx="2095200" cy="449700"/>
          </a:xfrm>
          <a:prstGeom prst="rect">
            <a:avLst/>
          </a:prstGeom>
          <a:noFill/>
          <a:ln>
            <a:noFill/>
          </a:ln>
        </p:spPr>
        <p:txBody>
          <a:bodyPr spcFirstLastPara="1" wrap="square" lIns="91425" tIns="91425" rIns="91425" bIns="91425" anchor="b" anchorCtr="0">
            <a:noAutofit/>
          </a:bodyPr>
          <a:lstStyle/>
          <a:p>
            <a:pPr algn="ctr"/>
            <a:r>
              <a:rPr lang="vi-VN" sz="2000" b="1">
                <a:solidFill>
                  <a:schemeClr val="accent1">
                    <a:lumMod val="50000"/>
                  </a:schemeClr>
                </a:solidFill>
                <a:latin typeface="Asap" panose="020B0604020202020204" charset="0"/>
              </a:rPr>
              <a:t>Community Detection</a:t>
            </a:r>
          </a:p>
        </p:txBody>
      </p:sp>
      <p:sp>
        <p:nvSpPr>
          <p:cNvPr id="1001" name="Google Shape;1001;p53"/>
          <p:cNvSpPr txBox="1"/>
          <p:nvPr/>
        </p:nvSpPr>
        <p:spPr>
          <a:xfrm>
            <a:off x="7308747" y="2939212"/>
            <a:ext cx="2095200" cy="449700"/>
          </a:xfrm>
          <a:prstGeom prst="rect">
            <a:avLst/>
          </a:prstGeom>
          <a:noFill/>
          <a:ln>
            <a:noFill/>
          </a:ln>
        </p:spPr>
        <p:txBody>
          <a:bodyPr spcFirstLastPara="1" wrap="square" lIns="91425" tIns="91425" rIns="91425" bIns="91425" anchor="b" anchorCtr="0">
            <a:noAutofit/>
          </a:bodyPr>
          <a:lstStyle/>
          <a:p>
            <a:pPr algn="ctr"/>
            <a:r>
              <a:rPr lang="vi-VN" sz="2000" b="1">
                <a:solidFill>
                  <a:schemeClr val="accent1">
                    <a:lumMod val="50000"/>
                  </a:schemeClr>
                </a:solidFill>
              </a:rPr>
              <a:t>Graph Embedding</a:t>
            </a:r>
          </a:p>
        </p:txBody>
      </p:sp>
      <p:sp>
        <p:nvSpPr>
          <p:cNvPr id="1003" name="Google Shape;1003;p53"/>
          <p:cNvSpPr/>
          <p:nvPr/>
        </p:nvSpPr>
        <p:spPr>
          <a:xfrm>
            <a:off x="6662040" y="884978"/>
            <a:ext cx="627000" cy="627000"/>
          </a:xfrm>
          <a:prstGeom prst="roundRect">
            <a:avLst>
              <a:gd name="adj" fmla="val 16667"/>
            </a:avLst>
          </a:prstGeom>
          <a:solidFill>
            <a:schemeClr val="lt1"/>
          </a:solidFill>
          <a:ln>
            <a:noFill/>
          </a:ln>
          <a:effectLst>
            <a:outerShdw blurRad="128588" dist="76200" dir="7200000" algn="bl" rotWithShape="0">
              <a:schemeClr val="accent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Asap" panose="020B0604020202020204" charset="0"/>
                <a:ea typeface="Asap"/>
                <a:cs typeface="Asap"/>
                <a:sym typeface="Asap"/>
              </a:rPr>
              <a:t>6</a:t>
            </a:r>
            <a:endParaRPr sz="2000" b="1">
              <a:solidFill>
                <a:schemeClr val="dk2"/>
              </a:solidFill>
              <a:latin typeface="Asap" panose="020B0604020202020204" charset="0"/>
              <a:ea typeface="Asap"/>
              <a:cs typeface="Asap"/>
              <a:sym typeface="Asap"/>
            </a:endParaRPr>
          </a:p>
        </p:txBody>
      </p:sp>
      <p:sp>
        <p:nvSpPr>
          <p:cNvPr id="1004" name="Google Shape;1004;p53">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7850" y="1448443"/>
            <a:ext cx="4261089" cy="243643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75" y="2001373"/>
            <a:ext cx="4423200" cy="988438"/>
          </a:xfrm>
          <a:prstGeom prst="rect">
            <a:avLst/>
          </a:prstGeom>
        </p:spPr>
        <p:txBody>
          <a:bodyPr spcFirstLastPara="1" wrap="square" lIns="91425" tIns="91425" rIns="91425" bIns="91425" anchor="b" anchorCtr="0">
            <a:noAutofit/>
          </a:bodyPr>
          <a:lstStyle/>
          <a:p>
            <a:r>
              <a:rPr lang="en-US" b="1" smtClean="0">
                <a:solidFill>
                  <a:schemeClr val="accent1">
                    <a:lumMod val="50000"/>
                  </a:schemeClr>
                </a:solidFill>
                <a:latin typeface="Asap" panose="020B0604020202020204" charset="0"/>
                <a:cs typeface="Times New Roman" panose="02020603050405020304" pitchFamily="18" charset="0"/>
              </a:rPr>
              <a:t>Bài Tập</a:t>
            </a:r>
            <a:endParaRPr lang="en-US" b="1">
              <a:solidFill>
                <a:schemeClr val="accent1">
                  <a:lumMod val="50000"/>
                </a:schemeClr>
              </a:solidFill>
              <a:latin typeface="Asap" panose="020B0604020202020204" charset="0"/>
              <a:cs typeface="Times New Roman" panose="02020603050405020304" pitchFamily="18" charset="0"/>
            </a:endParaRP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smtClean="0"/>
              <a:t>06</a:t>
            </a:r>
            <a:endParaRPr b="1"/>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616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05" y="99425"/>
            <a:ext cx="1398000" cy="1271700"/>
          </a:xfrm>
        </p:spPr>
        <p:txBody>
          <a:bodyPr/>
          <a:lstStyle/>
          <a:p>
            <a:r>
              <a:rPr lang="vi-VN" smtClean="0"/>
              <a:t>1</a:t>
            </a:r>
            <a:endParaRPr lang="vi-VN"/>
          </a:p>
        </p:txBody>
      </p:sp>
      <p:sp>
        <p:nvSpPr>
          <p:cNvPr id="4" name="Title 3"/>
          <p:cNvSpPr>
            <a:spLocks noGrp="1"/>
          </p:cNvSpPr>
          <p:nvPr>
            <p:ph type="title" idx="2"/>
          </p:nvPr>
        </p:nvSpPr>
        <p:spPr>
          <a:xfrm>
            <a:off x="1073485" y="0"/>
            <a:ext cx="7008044" cy="1982700"/>
          </a:xfrm>
        </p:spPr>
        <p:txBody>
          <a:bodyPr/>
          <a:lstStyle/>
          <a:p>
            <a:r>
              <a:rPr lang="vi-VN" sz="3000">
                <a:solidFill>
                  <a:schemeClr val="accent1">
                    <a:lumMod val="50000"/>
                  </a:schemeClr>
                </a:solidFill>
              </a:rPr>
              <a:t>Hãy giải thích cách GNN áp dụng đặc trưng của các đỉnh và cạnh để tính toán đặc trưng của một đỉnh trong đồ thị.</a:t>
            </a:r>
            <a:br>
              <a:rPr lang="vi-VN" sz="3000">
                <a:solidFill>
                  <a:schemeClr val="accent1">
                    <a:lumMod val="50000"/>
                  </a:schemeClr>
                </a:solidFill>
              </a:rPr>
            </a:br>
            <a:endParaRPr lang="vi-VN" sz="3000">
              <a:solidFill>
                <a:schemeClr val="accent1">
                  <a:lumMod val="50000"/>
                </a:schemeClr>
              </a:solidFill>
            </a:endParaRPr>
          </a:p>
        </p:txBody>
      </p:sp>
      <p:sp>
        <p:nvSpPr>
          <p:cNvPr id="5" name="TextBox 4"/>
          <p:cNvSpPr txBox="1"/>
          <p:nvPr/>
        </p:nvSpPr>
        <p:spPr>
          <a:xfrm>
            <a:off x="1881188" y="2747963"/>
            <a:ext cx="5657850" cy="1169551"/>
          </a:xfrm>
          <a:prstGeom prst="rect">
            <a:avLst/>
          </a:prstGeom>
          <a:noFill/>
        </p:spPr>
        <p:txBody>
          <a:bodyPr wrap="square" rtlCol="0">
            <a:spAutoFit/>
          </a:bodyPr>
          <a:lstStyle/>
          <a:p>
            <a:pPr algn="ctr"/>
            <a:r>
              <a:rPr lang="vi-VN">
                <a:solidFill>
                  <a:schemeClr val="accent1">
                    <a:lumMod val="50000"/>
                  </a:schemeClr>
                </a:solidFill>
              </a:rPr>
              <a:t>Cách GNN áp dụng đặc trưng của các đỉnh và cạnh để tính toán đặc trưng của một đỉnh trong đồ thị là sử dụng một mạng nơ-ron để tính toán đặc trưng của mỗi đỉnh dựa trên đặc trưng của đỉnh đó và các đặc trưng của các đỉnh và cạnh kề. Quá trình tính toán đặc trưng này được thực hiện thông qua các lớp của GNN</a:t>
            </a:r>
          </a:p>
        </p:txBody>
      </p:sp>
    </p:spTree>
    <p:extLst>
      <p:ext uri="{BB962C8B-B14F-4D97-AF65-F5344CB8AC3E}">
        <p14:creationId xmlns:p14="http://schemas.microsoft.com/office/powerpoint/2010/main" val="1650246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416" y="0"/>
            <a:ext cx="1398000" cy="1271700"/>
          </a:xfrm>
        </p:spPr>
        <p:txBody>
          <a:bodyPr/>
          <a:lstStyle/>
          <a:p>
            <a:r>
              <a:rPr lang="vi-VN" smtClean="0"/>
              <a:t>2</a:t>
            </a:r>
            <a:endParaRPr lang="vi-VN"/>
          </a:p>
        </p:txBody>
      </p:sp>
      <p:sp>
        <p:nvSpPr>
          <p:cNvPr id="4" name="Title 3"/>
          <p:cNvSpPr>
            <a:spLocks noGrp="1"/>
          </p:cNvSpPr>
          <p:nvPr>
            <p:ph type="title" idx="2"/>
          </p:nvPr>
        </p:nvSpPr>
        <p:spPr>
          <a:xfrm>
            <a:off x="978062" y="-90488"/>
            <a:ext cx="8076230" cy="1642199"/>
          </a:xfrm>
        </p:spPr>
        <p:txBody>
          <a:bodyPr/>
          <a:lstStyle/>
          <a:p>
            <a:r>
              <a:rPr lang="vi-VN" sz="3200">
                <a:solidFill>
                  <a:schemeClr val="accent1">
                    <a:lumMod val="50000"/>
                  </a:schemeClr>
                </a:solidFill>
              </a:rPr>
              <a:t>Hãy nêu ví dụ về các loại lớp GNN khác nhau và giải thích sự khác nhau giữa chúng.</a:t>
            </a:r>
            <a:br>
              <a:rPr lang="vi-VN" sz="3200">
                <a:solidFill>
                  <a:schemeClr val="accent1">
                    <a:lumMod val="50000"/>
                  </a:schemeClr>
                </a:solidFill>
              </a:rPr>
            </a:br>
            <a:endParaRPr lang="vi-VN" sz="3000">
              <a:solidFill>
                <a:schemeClr val="accent1">
                  <a:lumMod val="50000"/>
                </a:schemeClr>
              </a:solidFill>
            </a:endParaRPr>
          </a:p>
        </p:txBody>
      </p:sp>
      <p:sp>
        <p:nvSpPr>
          <p:cNvPr id="5" name="TextBox 4"/>
          <p:cNvSpPr txBox="1"/>
          <p:nvPr/>
        </p:nvSpPr>
        <p:spPr>
          <a:xfrm>
            <a:off x="2228850" y="2066925"/>
            <a:ext cx="5262563" cy="2295525"/>
          </a:xfrm>
          <a:prstGeom prst="rect">
            <a:avLst/>
          </a:prstGeom>
          <a:noFill/>
        </p:spPr>
        <p:txBody>
          <a:bodyPr wrap="square" rtlCol="0">
            <a:spAutoFit/>
          </a:bodyPr>
          <a:lstStyle/>
          <a:p>
            <a:r>
              <a:rPr lang="vi-VN"/>
              <a:t>Graph Convolutional Network (GCN): Sử dụng tích chập đồ thị để lấy trung bình trọng số của các đặc trưng của các đỉnh và cạnh kề để tính toán đặc trưng của mỗi đỉnh.</a:t>
            </a:r>
          </a:p>
          <a:p>
            <a:r>
              <a:rPr lang="vi-VN"/>
              <a:t>GraphSAGE: Sử dụng phép tổng hợp cục bộ (local aggregation) để lấy thông tin đặc trưng từ các đỉnh và cạnh kề để tính toán đặc trưng của mỗi đỉnh.</a:t>
            </a:r>
          </a:p>
          <a:p>
            <a:r>
              <a:rPr lang="vi-VN"/>
              <a:t>Gated Graph Neural Network (GGNN): Sử dụng cổng đầu vào để xác định độ quan trọng của các đỉnh và cạnh kề để tính toán đặc trưng của mỗi đỉnh.</a:t>
            </a:r>
          </a:p>
          <a:p>
            <a:endParaRPr lang="vi-VN"/>
          </a:p>
        </p:txBody>
      </p:sp>
    </p:spTree>
    <p:extLst>
      <p:ext uri="{BB962C8B-B14F-4D97-AF65-F5344CB8AC3E}">
        <p14:creationId xmlns:p14="http://schemas.microsoft.com/office/powerpoint/2010/main" val="849190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696" y="0"/>
            <a:ext cx="1398000" cy="1271700"/>
          </a:xfrm>
        </p:spPr>
        <p:txBody>
          <a:bodyPr/>
          <a:lstStyle/>
          <a:p>
            <a:r>
              <a:rPr lang="vi-VN" smtClean="0"/>
              <a:t>3</a:t>
            </a:r>
            <a:endParaRPr lang="vi-VN"/>
          </a:p>
        </p:txBody>
      </p:sp>
      <p:sp>
        <p:nvSpPr>
          <p:cNvPr id="5" name="Title 4"/>
          <p:cNvSpPr>
            <a:spLocks noGrp="1"/>
          </p:cNvSpPr>
          <p:nvPr>
            <p:ph type="title" idx="2"/>
          </p:nvPr>
        </p:nvSpPr>
        <p:spPr>
          <a:xfrm>
            <a:off x="1200773" y="-99431"/>
            <a:ext cx="7452775" cy="1982700"/>
          </a:xfrm>
        </p:spPr>
        <p:txBody>
          <a:bodyPr/>
          <a:lstStyle/>
          <a:p>
            <a:r>
              <a:rPr lang="vi-VN" sz="3000">
                <a:solidFill>
                  <a:schemeClr val="accent1">
                    <a:lumMod val="50000"/>
                  </a:schemeClr>
                </a:solidFill>
              </a:rPr>
              <a:t>Hãy giải thích cách GNN giải quyết vấn đề về sự thay đổi kích thước đồ thị (graph size) trong quá trình huấn luyện.</a:t>
            </a:r>
            <a:br>
              <a:rPr lang="vi-VN" sz="3000">
                <a:solidFill>
                  <a:schemeClr val="accent1">
                    <a:lumMod val="50000"/>
                  </a:schemeClr>
                </a:solidFill>
              </a:rPr>
            </a:br>
            <a:endParaRPr lang="vi-VN" sz="3000">
              <a:solidFill>
                <a:schemeClr val="accent1">
                  <a:lumMod val="50000"/>
                </a:schemeClr>
              </a:solidFill>
            </a:endParaRPr>
          </a:p>
        </p:txBody>
      </p:sp>
      <p:sp>
        <p:nvSpPr>
          <p:cNvPr id="7" name="TextBox 6"/>
          <p:cNvSpPr txBox="1"/>
          <p:nvPr/>
        </p:nvSpPr>
        <p:spPr>
          <a:xfrm>
            <a:off x="2309813" y="2019300"/>
            <a:ext cx="5076825" cy="738664"/>
          </a:xfrm>
          <a:prstGeom prst="rect">
            <a:avLst/>
          </a:prstGeom>
          <a:noFill/>
        </p:spPr>
        <p:txBody>
          <a:bodyPr wrap="square" rtlCol="0">
            <a:spAutoFit/>
          </a:bodyPr>
          <a:lstStyle/>
          <a:p>
            <a:r>
              <a:rPr lang="vi-VN"/>
              <a:t>GNN giải quyết vấn đề về sự thay đổi kích thước đồ thị trong quá trình huấn luyện bằng cách sử dụng các lớp chuyển đổi (pooling, unpooling) để điều chỉnh kích thước đồ thị. </a:t>
            </a:r>
          </a:p>
        </p:txBody>
      </p:sp>
    </p:spTree>
    <p:extLst>
      <p:ext uri="{BB962C8B-B14F-4D97-AF65-F5344CB8AC3E}">
        <p14:creationId xmlns:p14="http://schemas.microsoft.com/office/powerpoint/2010/main" val="252995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75" y="2001373"/>
            <a:ext cx="4423200" cy="988438"/>
          </a:xfrm>
          <a:prstGeom prst="rect">
            <a:avLst/>
          </a:prstGeom>
        </p:spPr>
        <p:txBody>
          <a:bodyPr spcFirstLastPara="1" wrap="square" lIns="91425" tIns="91425" rIns="91425" bIns="91425" anchor="b" anchorCtr="0">
            <a:noAutofit/>
          </a:bodyPr>
          <a:lstStyle/>
          <a:p>
            <a:r>
              <a:rPr lang="en-US" b="1" smtClean="0">
                <a:latin typeface="Asap" panose="020B0604020202020204" charset="0"/>
                <a:cs typeface="Times New Roman" panose="02020603050405020304" pitchFamily="18" charset="0"/>
              </a:rPr>
              <a:t>Introduction</a:t>
            </a:r>
            <a:endParaRPr lang="en-US" b="1">
              <a:latin typeface="Asap" panose="020B0604020202020204" charset="0"/>
              <a:cs typeface="Times New Roman" panose="02020603050405020304" pitchFamily="18" charset="0"/>
            </a:endParaRP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01</a:t>
            </a:r>
            <a:endParaRPr b="1"/>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8" name="Google Shape;406;p42">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7;p42"/>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8;p42">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9;p42">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itle 1"/>
          <p:cNvSpPr>
            <a:spLocks noGrp="1"/>
          </p:cNvSpPr>
          <p:nvPr>
            <p:ph type="title"/>
          </p:nvPr>
        </p:nvSpPr>
        <p:spPr>
          <a:xfrm>
            <a:off x="1987354" y="214312"/>
            <a:ext cx="4667100" cy="800287"/>
          </a:xfrm>
        </p:spPr>
        <p:txBody>
          <a:bodyPr/>
          <a:lstStyle/>
          <a:p>
            <a:pPr algn="ctr"/>
            <a:r>
              <a:rPr lang="vi-VN" sz="4000" b="1"/>
              <a:t>Graph theory</a:t>
            </a:r>
          </a:p>
        </p:txBody>
      </p:sp>
      <p:pic>
        <p:nvPicPr>
          <p:cNvPr id="23" name="Picture 22"/>
          <p:cNvPicPr>
            <a:picLocks noChangeAspect="1"/>
          </p:cNvPicPr>
          <p:nvPr/>
        </p:nvPicPr>
        <p:blipFill>
          <a:blip r:embed="rId4"/>
          <a:stretch>
            <a:fillRect/>
          </a:stretch>
        </p:blipFill>
        <p:spPr>
          <a:xfrm>
            <a:off x="49886" y="1257348"/>
            <a:ext cx="1764627" cy="1742337"/>
          </a:xfrm>
          <a:prstGeom prst="rect">
            <a:avLst/>
          </a:prstGeom>
        </p:spPr>
      </p:pic>
      <p:pic>
        <p:nvPicPr>
          <p:cNvPr id="24" name="Picture 23"/>
          <p:cNvPicPr>
            <a:picLocks noChangeAspect="1"/>
          </p:cNvPicPr>
          <p:nvPr/>
        </p:nvPicPr>
        <p:blipFill>
          <a:blip r:embed="rId5"/>
          <a:stretch>
            <a:fillRect/>
          </a:stretch>
        </p:blipFill>
        <p:spPr>
          <a:xfrm>
            <a:off x="2562248" y="1257348"/>
            <a:ext cx="1758656" cy="1785891"/>
          </a:xfrm>
          <a:prstGeom prst="rect">
            <a:avLst/>
          </a:prstGeom>
        </p:spPr>
      </p:pic>
      <p:sp>
        <p:nvSpPr>
          <p:cNvPr id="25" name="Rectangle 24"/>
          <p:cNvSpPr/>
          <p:nvPr/>
        </p:nvSpPr>
        <p:spPr>
          <a:xfrm>
            <a:off x="-63511" y="3300523"/>
            <a:ext cx="1878024" cy="523220"/>
          </a:xfrm>
          <a:prstGeom prst="rect">
            <a:avLst/>
          </a:prstGeom>
        </p:spPr>
        <p:txBody>
          <a:bodyPr wrap="square">
            <a:spAutoFit/>
          </a:bodyPr>
          <a:lstStyle/>
          <a:p>
            <a:pPr algn="ctr"/>
            <a:r>
              <a:rPr lang="vi-VN" b="1">
                <a:solidFill>
                  <a:srgbClr val="1B1B1B"/>
                </a:solidFill>
                <a:latin typeface="Asap" panose="020B0604020202020204" charset="0"/>
              </a:rPr>
              <a:t>V</a:t>
            </a:r>
            <a:r>
              <a:rPr lang="vi-VN">
                <a:solidFill>
                  <a:srgbClr val="1B1B1B"/>
                </a:solidFill>
                <a:latin typeface="Asap" panose="020B0604020202020204" charset="0"/>
              </a:rPr>
              <a:t> là tập hợp các </a:t>
            </a:r>
            <a:r>
              <a:rPr lang="vi-VN" b="1">
                <a:solidFill>
                  <a:srgbClr val="1B1B1B"/>
                </a:solidFill>
                <a:latin typeface="Asap" panose="020B0604020202020204" charset="0"/>
              </a:rPr>
              <a:t>nút</a:t>
            </a:r>
            <a:r>
              <a:rPr lang="vi-VN">
                <a:solidFill>
                  <a:srgbClr val="1B1B1B"/>
                </a:solidFill>
                <a:latin typeface="Asap" panose="020B0604020202020204" charset="0"/>
              </a:rPr>
              <a:t> của đồ </a:t>
            </a:r>
            <a:r>
              <a:rPr lang="vi-VN" smtClean="0">
                <a:solidFill>
                  <a:srgbClr val="1B1B1B"/>
                </a:solidFill>
                <a:latin typeface="Asap" panose="020B0604020202020204" charset="0"/>
              </a:rPr>
              <a:t>thì</a:t>
            </a:r>
            <a:endParaRPr lang="vi-VN">
              <a:latin typeface="Asap" panose="020B0604020202020204" charset="0"/>
            </a:endParaRPr>
          </a:p>
        </p:txBody>
      </p:sp>
      <p:sp>
        <p:nvSpPr>
          <p:cNvPr id="26" name="Rectangle 25"/>
          <p:cNvSpPr/>
          <p:nvPr/>
        </p:nvSpPr>
        <p:spPr>
          <a:xfrm>
            <a:off x="2340692" y="3285988"/>
            <a:ext cx="2186958" cy="523220"/>
          </a:xfrm>
          <a:prstGeom prst="rect">
            <a:avLst/>
          </a:prstGeom>
        </p:spPr>
        <p:txBody>
          <a:bodyPr wrap="square">
            <a:spAutoFit/>
          </a:bodyPr>
          <a:lstStyle/>
          <a:p>
            <a:pPr algn="ctr"/>
            <a:r>
              <a:rPr lang="vi-VN" b="1">
                <a:solidFill>
                  <a:srgbClr val="1B1B1B"/>
                </a:solidFill>
                <a:latin typeface="Asap" panose="020B0604020202020204" charset="0"/>
              </a:rPr>
              <a:t>E</a:t>
            </a:r>
            <a:r>
              <a:rPr lang="vi-VN">
                <a:solidFill>
                  <a:srgbClr val="1B1B1B"/>
                </a:solidFill>
                <a:latin typeface="Asap" panose="020B0604020202020204" charset="0"/>
              </a:rPr>
              <a:t> là tập hợp các </a:t>
            </a:r>
            <a:r>
              <a:rPr lang="vi-VN" b="1">
                <a:solidFill>
                  <a:srgbClr val="1B1B1B"/>
                </a:solidFill>
                <a:latin typeface="Asap" panose="020B0604020202020204" charset="0"/>
              </a:rPr>
              <a:t>cạnh</a:t>
            </a:r>
            <a:r>
              <a:rPr lang="vi-VN">
                <a:solidFill>
                  <a:srgbClr val="1B1B1B"/>
                </a:solidFill>
                <a:latin typeface="Asap" panose="020B0604020202020204" charset="0"/>
              </a:rPr>
              <a:t> kết nối các nút của đồ thị</a:t>
            </a:r>
            <a:endParaRPr lang="vi-VN">
              <a:latin typeface="Asap" panose="020B0604020202020204" charset="0"/>
            </a:endParaRPr>
          </a:p>
        </p:txBody>
      </p:sp>
      <mc:AlternateContent xmlns:mc="http://schemas.openxmlformats.org/markup-compatibility/2006" xmlns:a14="http://schemas.microsoft.com/office/drawing/2010/main">
        <mc:Choice Requires="a14">
          <p:sp>
            <p:nvSpPr>
              <p:cNvPr id="27" name="Rectangle 26"/>
              <p:cNvSpPr/>
              <p:nvPr/>
            </p:nvSpPr>
            <p:spPr>
              <a:xfrm>
                <a:off x="4527649" y="2177138"/>
                <a:ext cx="4297263" cy="1569660"/>
              </a:xfrm>
              <a:prstGeom prst="rect">
                <a:avLst/>
              </a:prstGeom>
            </p:spPr>
            <p:txBody>
              <a:bodyPr wrap="square">
                <a:spAutoFit/>
              </a:bodyPr>
              <a:lstStyle/>
              <a:p>
                <a:pPr marL="285750" indent="-285750">
                  <a:buClr>
                    <a:schemeClr val="bg1">
                      <a:lumMod val="75000"/>
                    </a:schemeClr>
                  </a:buClr>
                  <a:buFont typeface="Wingdings" panose="05000000000000000000" pitchFamily="2" charset="2"/>
                  <a:buChar char="§"/>
                </a:pPr>
                <a:r>
                  <a:rPr lang="vi-VN" sz="1600" smtClean="0">
                    <a:solidFill>
                      <a:srgbClr val="1B1B1B"/>
                    </a:solidFill>
                    <a:latin typeface="Asap" panose="020B0604020202020204" charset="0"/>
                  </a:rPr>
                  <a:t>Đồ </a:t>
                </a:r>
                <a:r>
                  <a:rPr lang="vi-VN" sz="1600">
                    <a:solidFill>
                      <a:srgbClr val="1B1B1B"/>
                    </a:solidFill>
                    <a:latin typeface="Asap" panose="020B0604020202020204" charset="0"/>
                  </a:rPr>
                  <a:t>thị được biểu diễn dưới dạng G = (V, E</a:t>
                </a:r>
                <a:r>
                  <a:rPr lang="vi-VN" sz="1600" smtClean="0">
                    <a:solidFill>
                      <a:srgbClr val="1B1B1B"/>
                    </a:solidFill>
                    <a:latin typeface="Asap" panose="020B0604020202020204" charset="0"/>
                  </a:rPr>
                  <a:t>)</a:t>
                </a:r>
              </a:p>
              <a:p>
                <a:pPr marL="285750" indent="-285750">
                  <a:buClr>
                    <a:schemeClr val="bg1">
                      <a:lumMod val="75000"/>
                    </a:schemeClr>
                  </a:buClr>
                  <a:buFont typeface="Wingdings" panose="05000000000000000000" pitchFamily="2" charset="2"/>
                  <a:buChar char="§"/>
                </a:pPr>
                <a:r>
                  <a:rPr lang="vi-VN" sz="1600">
                    <a:solidFill>
                      <a:srgbClr val="1B1B1B"/>
                    </a:solidFill>
                    <a:latin typeface="Asap" panose="020B0604020202020204" charset="0"/>
                  </a:rPr>
                  <a:t>G là đồ thị được cấu thành</a:t>
                </a:r>
              </a:p>
              <a:p>
                <a:pPr marL="285750" indent="-285750">
                  <a:buClr>
                    <a:schemeClr val="bg1">
                      <a:lumMod val="75000"/>
                    </a:schemeClr>
                  </a:buClr>
                  <a:buFont typeface="Wingdings" panose="05000000000000000000" pitchFamily="2" charset="2"/>
                  <a:buChar char="§"/>
                </a:pPr>
                <a:r>
                  <a:rPr lang="vi-VN" sz="1600">
                    <a:latin typeface="Asap" panose="020B0604020202020204" charset="0"/>
                  </a:rPr>
                  <a:t>Kí hiệu N(v) = u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a:latin typeface="Cambria Math" panose="02040503050406030204" pitchFamily="18" charset="0"/>
                        <a:ea typeface="Cambria Math" panose="02040503050406030204" pitchFamily="18" charset="0"/>
                      </a:rPr>
                      <m:t> </m:t>
                    </m:r>
                  </m:oMath>
                </a14:m>
                <a:r>
                  <a:rPr lang="vi-VN" sz="1600">
                    <a:latin typeface="Asap" panose="020B0604020202020204" charset="0"/>
                  </a:rPr>
                  <a:t>V|(v,u) </a:t>
                </a:r>
                <a14:m>
                  <m:oMath xmlns:m="http://schemas.openxmlformats.org/officeDocument/2006/math">
                    <m:r>
                      <a:rPr lang="vi-VN" sz="1600" i="1">
                        <a:latin typeface="Cambria Math" panose="02040503050406030204" pitchFamily="18" charset="0"/>
                        <a:ea typeface="Cambria Math" panose="02040503050406030204" pitchFamily="18" charset="0"/>
                      </a:rPr>
                      <m:t>∈</m:t>
                    </m:r>
                  </m:oMath>
                </a14:m>
                <a:r>
                  <a:rPr lang="vi-VN" sz="1600">
                    <a:latin typeface="Asap" panose="020B0604020202020204" charset="0"/>
                  </a:rPr>
                  <a:t> E là các nút kề u với v</a:t>
                </a:r>
              </a:p>
              <a:p>
                <a:pPr marL="285750" indent="-285750">
                  <a:buClr>
                    <a:schemeClr val="bg1">
                      <a:lumMod val="75000"/>
                    </a:schemeClr>
                  </a:buClr>
                  <a:buFont typeface="Wingdings" panose="05000000000000000000" pitchFamily="2" charset="2"/>
                  <a:buChar char="§"/>
                </a:pPr>
                <a:endParaRPr lang="vi-VN" sz="1600" smtClean="0">
                  <a:solidFill>
                    <a:srgbClr val="1B1B1B"/>
                  </a:solidFill>
                  <a:latin typeface="Asap" panose="020B0604020202020204" charset="0"/>
                </a:endParaRPr>
              </a:p>
              <a:p>
                <a:pPr marL="285750" indent="-285750">
                  <a:buClr>
                    <a:schemeClr val="bg1">
                      <a:lumMod val="75000"/>
                    </a:schemeClr>
                  </a:buClr>
                  <a:buFont typeface="Wingdings" panose="05000000000000000000" pitchFamily="2" charset="2"/>
                  <a:buChar char="§"/>
                </a:pPr>
                <a:endParaRPr lang="vi-VN" sz="1600">
                  <a:latin typeface="Asap" panose="020B0604020202020204" charset="0"/>
                </a:endParaRPr>
              </a:p>
            </p:txBody>
          </p:sp>
        </mc:Choice>
        <mc:Fallback xmlns="">
          <p:sp>
            <p:nvSpPr>
              <p:cNvPr id="27" name="Rectangle 26"/>
              <p:cNvSpPr>
                <a:spLocks noRot="1" noChangeAspect="1" noMove="1" noResize="1" noEditPoints="1" noAdjustHandles="1" noChangeArrowheads="1" noChangeShapeType="1" noTextEdit="1"/>
              </p:cNvSpPr>
              <p:nvPr/>
            </p:nvSpPr>
            <p:spPr>
              <a:xfrm>
                <a:off x="4527649" y="2177138"/>
                <a:ext cx="4297263" cy="1569660"/>
              </a:xfrm>
              <a:prstGeom prst="rect">
                <a:avLst/>
              </a:prstGeom>
              <a:blipFill rotWithShape="0">
                <a:blip r:embed="rId6"/>
                <a:stretch>
                  <a:fillRect l="-567" t="-1163" r="-1418"/>
                </a:stretch>
              </a:blipFill>
            </p:spPr>
            <p:txBody>
              <a:bodyPr/>
              <a:lstStyle/>
              <a:p>
                <a:r>
                  <a:rPr lang="vi-VN">
                    <a:noFill/>
                  </a:rPr>
                  <a:t> </a:t>
                </a:r>
              </a:p>
            </p:txBody>
          </p:sp>
        </mc:Fallback>
      </mc:AlternateContent>
      <p:sp>
        <p:nvSpPr>
          <p:cNvPr id="29" name="TextBox 28"/>
          <p:cNvSpPr txBox="1"/>
          <p:nvPr/>
        </p:nvSpPr>
        <p:spPr>
          <a:xfrm>
            <a:off x="7124257" y="3996291"/>
            <a:ext cx="184731" cy="369332"/>
          </a:xfrm>
          <a:prstGeom prst="rect">
            <a:avLst/>
          </a:prstGeom>
          <a:noFill/>
        </p:spPr>
        <p:txBody>
          <a:bodyPr wrap="none" rtlCol="0">
            <a:spAutoFit/>
          </a:bodyPr>
          <a:lstStyle/>
          <a:p>
            <a:endParaRPr lang="vi-VN"/>
          </a:p>
        </p:txBody>
      </p:sp>
    </p:spTree>
    <p:extLst>
      <p:ext uri="{BB962C8B-B14F-4D97-AF65-F5344CB8AC3E}">
        <p14:creationId xmlns:p14="http://schemas.microsoft.com/office/powerpoint/2010/main" val="3601630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7354" y="214312"/>
            <a:ext cx="4667100" cy="8002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sap"/>
              <a:buNone/>
              <a:defRPr sz="40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9pPr>
          </a:lstStyle>
          <a:p>
            <a:pPr algn="ctr"/>
            <a:r>
              <a:rPr lang="vi-VN" b="1" smtClean="0"/>
              <a:t>Graph theory</a:t>
            </a:r>
            <a:endParaRPr lang="vi-VN" b="1"/>
          </a:p>
        </p:txBody>
      </p:sp>
      <p:pic>
        <p:nvPicPr>
          <p:cNvPr id="5" name="Picture 10" descr="Img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68" y="1285875"/>
            <a:ext cx="5388519" cy="279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05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Subtitle 2"/>
          <p:cNvSpPr>
            <a:spLocks noGrp="1"/>
          </p:cNvSpPr>
          <p:nvPr>
            <p:ph type="subTitle" idx="1"/>
          </p:nvPr>
        </p:nvSpPr>
        <p:spPr/>
        <p:txBody>
          <a:bodyPr/>
          <a:lstStyle/>
          <a:p>
            <a:endParaRPr lang="vi-VN"/>
          </a:p>
        </p:txBody>
      </p:sp>
      <p:pic>
        <p:nvPicPr>
          <p:cNvPr id="4" name="Picture 2" descr="Imgur"/>
          <p:cNvPicPr>
            <a:picLocks noChangeAspect="1" noChangeArrowheads="1"/>
          </p:cNvPicPr>
          <p:nvPr/>
        </p:nvPicPr>
        <p:blipFill rotWithShape="1">
          <a:blip r:embed="rId2">
            <a:extLst>
              <a:ext uri="{28A0092B-C50C-407E-A947-70E740481C1C}">
                <a14:useLocalDpi xmlns:a14="http://schemas.microsoft.com/office/drawing/2010/main" val="0"/>
              </a:ext>
            </a:extLst>
          </a:blip>
          <a:srcRect t="1060"/>
          <a:stretch/>
        </p:blipFill>
        <p:spPr bwMode="auto">
          <a:xfrm>
            <a:off x="0" y="1373192"/>
            <a:ext cx="6081713" cy="37212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987354" y="214312"/>
            <a:ext cx="4667100" cy="8002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sap"/>
              <a:buNone/>
              <a:defRPr sz="40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600"/>
              <a:buFont typeface="Asap"/>
              <a:buNone/>
              <a:defRPr sz="3600" b="0" i="0" u="none" strike="noStrike" cap="none">
                <a:solidFill>
                  <a:schemeClr val="dk1"/>
                </a:solidFill>
                <a:latin typeface="Asap"/>
                <a:ea typeface="Asap"/>
                <a:cs typeface="Asap"/>
                <a:sym typeface="Asap"/>
              </a:defRPr>
            </a:lvl9pPr>
          </a:lstStyle>
          <a:p>
            <a:pPr algn="ctr"/>
            <a:r>
              <a:rPr lang="vi-VN" b="1" smtClean="0"/>
              <a:t>Graph theory</a:t>
            </a:r>
            <a:endParaRPr lang="vi-VN" b="1"/>
          </a:p>
        </p:txBody>
      </p:sp>
    </p:spTree>
    <p:extLst>
      <p:ext uri="{BB962C8B-B14F-4D97-AF65-F5344CB8AC3E}">
        <p14:creationId xmlns:p14="http://schemas.microsoft.com/office/powerpoint/2010/main" val="27443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8" name="Google Shape;406;p42">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7;p42"/>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8;p42">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9;p42">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itle 1"/>
          <p:cNvSpPr>
            <a:spLocks noGrp="1"/>
          </p:cNvSpPr>
          <p:nvPr>
            <p:ph type="title"/>
          </p:nvPr>
        </p:nvSpPr>
        <p:spPr>
          <a:xfrm>
            <a:off x="1987354" y="214312"/>
            <a:ext cx="4667100" cy="800287"/>
          </a:xfrm>
        </p:spPr>
        <p:txBody>
          <a:bodyPr/>
          <a:lstStyle/>
          <a:p>
            <a:pPr algn="ctr"/>
            <a:r>
              <a:rPr lang="vi-VN" sz="4000" b="1"/>
              <a:t>Graph theory</a:t>
            </a:r>
          </a:p>
        </p:txBody>
      </p:sp>
      <p:pic>
        <p:nvPicPr>
          <p:cNvPr id="13" name="Picture 2" descr="Imgur"/>
          <p:cNvPicPr>
            <a:picLocks noChangeAspect="1" noChangeArrowheads="1"/>
          </p:cNvPicPr>
          <p:nvPr/>
        </p:nvPicPr>
        <p:blipFill rotWithShape="1">
          <a:blip r:embed="rId4">
            <a:extLst>
              <a:ext uri="{28A0092B-C50C-407E-A947-70E740481C1C}">
                <a14:useLocalDpi xmlns:a14="http://schemas.microsoft.com/office/drawing/2010/main" val="0"/>
              </a:ext>
            </a:extLst>
          </a:blip>
          <a:srcRect t="1060"/>
          <a:stretch/>
        </p:blipFill>
        <p:spPr bwMode="auto">
          <a:xfrm>
            <a:off x="931091" y="1014599"/>
            <a:ext cx="6081713" cy="372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019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58"/>
          <p:cNvSpPr txBox="1">
            <a:spLocks noGrp="1"/>
          </p:cNvSpPr>
          <p:nvPr>
            <p:ph type="title"/>
          </p:nvPr>
        </p:nvSpPr>
        <p:spPr>
          <a:xfrm>
            <a:off x="1001350" y="539988"/>
            <a:ext cx="15147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02</a:t>
            </a:r>
            <a:endParaRPr b="1"/>
          </a:p>
        </p:txBody>
      </p:sp>
      <p:sp>
        <p:nvSpPr>
          <p:cNvPr id="1167" name="Google Shape;1167;p58"/>
          <p:cNvSpPr txBox="1">
            <a:spLocks noGrp="1"/>
          </p:cNvSpPr>
          <p:nvPr>
            <p:ph type="title" idx="2"/>
          </p:nvPr>
        </p:nvSpPr>
        <p:spPr>
          <a:xfrm>
            <a:off x="867999" y="2060061"/>
            <a:ext cx="4966063" cy="1944000"/>
          </a:xfrm>
          <a:prstGeom prst="rect">
            <a:avLst/>
          </a:prstGeom>
        </p:spPr>
        <p:txBody>
          <a:bodyPr spcFirstLastPara="1" wrap="square" lIns="91425" tIns="91425" rIns="91425" bIns="91425" anchor="b" anchorCtr="0">
            <a:noAutofit/>
          </a:bodyPr>
          <a:lstStyle/>
          <a:p>
            <a:pPr lvl="0" algn="ctr">
              <a:buSzPts val="1100"/>
            </a:pPr>
            <a:r>
              <a:rPr lang="en-US" b="1">
                <a:latin typeface="Asap" panose="020B0604020202020204" charset="0"/>
                <a:cs typeface="Times New Roman" panose="02020603050405020304" pitchFamily="18" charset="0"/>
              </a:rPr>
              <a:t>Application of </a:t>
            </a:r>
            <a:r>
              <a:rPr lang="en-US" b="1" smtClean="0">
                <a:latin typeface="Asap" panose="020B0604020202020204" charset="0"/>
                <a:cs typeface="Times New Roman" panose="02020603050405020304" pitchFamily="18" charset="0"/>
              </a:rPr>
              <a:t>GNNs</a:t>
            </a:r>
            <a:endParaRPr>
              <a:latin typeface="Asap" panose="020B0604020202020204" charset="0"/>
            </a:endParaRPr>
          </a:p>
        </p:txBody>
      </p:sp>
      <p:sp>
        <p:nvSpPr>
          <p:cNvPr id="1168" name="Google Shape;1168;p58">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8"/>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8">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8">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8"/>
          <p:cNvSpPr/>
          <p:nvPr/>
        </p:nvSpPr>
        <p:spPr>
          <a:xfrm rot="-2700000">
            <a:off x="6397939" y="66656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41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8"/>
          <p:cNvSpPr txBox="1">
            <a:spLocks noGrp="1"/>
          </p:cNvSpPr>
          <p:nvPr>
            <p:ph type="title"/>
          </p:nvPr>
        </p:nvSpPr>
        <p:spPr>
          <a:xfrm>
            <a:off x="737974" y="3853786"/>
            <a:ext cx="2286300" cy="450300"/>
          </a:xfrm>
          <a:prstGeom prst="rect">
            <a:avLst/>
          </a:prstGeom>
        </p:spPr>
        <p:txBody>
          <a:bodyPr spcFirstLastPara="1" wrap="square" lIns="91425" tIns="91425" rIns="91425" bIns="91425" anchor="b" anchorCtr="0">
            <a:noAutofit/>
          </a:bodyPr>
          <a:lstStyle/>
          <a:p>
            <a:r>
              <a:rPr lang="vi-VN"/>
              <a:t>Link Prediction</a:t>
            </a:r>
          </a:p>
        </p:txBody>
      </p:sp>
      <p:sp>
        <p:nvSpPr>
          <p:cNvPr id="661" name="Google Shape;661;p48"/>
          <p:cNvSpPr txBox="1">
            <a:spLocks noGrp="1"/>
          </p:cNvSpPr>
          <p:nvPr>
            <p:ph type="title" idx="2"/>
          </p:nvPr>
        </p:nvSpPr>
        <p:spPr>
          <a:xfrm>
            <a:off x="3218009" y="4004962"/>
            <a:ext cx="2646900" cy="450300"/>
          </a:xfrm>
          <a:prstGeom prst="rect">
            <a:avLst/>
          </a:prstGeom>
        </p:spPr>
        <p:txBody>
          <a:bodyPr spcFirstLastPara="1" wrap="square" lIns="91425" tIns="91425" rIns="91425" bIns="91425" anchor="b" anchorCtr="0">
            <a:noAutofit/>
          </a:bodyPr>
          <a:lstStyle/>
          <a:p>
            <a:pPr>
              <a:buSzPts val="1100"/>
            </a:pPr>
            <a:r>
              <a:rPr lang="vi-VN"/>
              <a:t>Clustering &amp; Community </a:t>
            </a:r>
            <a:r>
              <a:rPr lang="vi-VN" smtClean="0"/>
              <a:t>detection</a:t>
            </a:r>
            <a:endParaRPr/>
          </a:p>
        </p:txBody>
      </p:sp>
      <p:sp>
        <p:nvSpPr>
          <p:cNvPr id="663" name="Google Shape;663;p48"/>
          <p:cNvSpPr txBox="1">
            <a:spLocks noGrp="1"/>
          </p:cNvSpPr>
          <p:nvPr>
            <p:ph type="title" idx="4"/>
          </p:nvPr>
        </p:nvSpPr>
        <p:spPr>
          <a:xfrm>
            <a:off x="6272906" y="4045072"/>
            <a:ext cx="2286300" cy="450300"/>
          </a:xfrm>
          <a:prstGeom prst="rect">
            <a:avLst/>
          </a:prstGeom>
        </p:spPr>
        <p:txBody>
          <a:bodyPr spcFirstLastPara="1" wrap="square" lIns="91425" tIns="91425" rIns="91425" bIns="91425" anchor="b" anchorCtr="0">
            <a:noAutofit/>
          </a:bodyPr>
          <a:lstStyle/>
          <a:p>
            <a:pPr>
              <a:buSzPts val="1100"/>
            </a:pPr>
            <a:r>
              <a:rPr lang="vi-VN"/>
              <a:t>Natural Language </a:t>
            </a:r>
            <a:r>
              <a:rPr lang="vi-VN" smtClean="0"/>
              <a:t>Processing</a:t>
            </a:r>
            <a:endParaRPr/>
          </a:p>
        </p:txBody>
      </p:sp>
      <p:sp>
        <p:nvSpPr>
          <p:cNvPr id="665" name="Google Shape;665;p48"/>
          <p:cNvSpPr txBox="1">
            <a:spLocks noGrp="1"/>
          </p:cNvSpPr>
          <p:nvPr>
            <p:ph type="title" idx="6"/>
          </p:nvPr>
        </p:nvSpPr>
        <p:spPr>
          <a:xfrm>
            <a:off x="720000" y="540000"/>
            <a:ext cx="7704000" cy="627000"/>
          </a:xfrm>
          <a:prstGeom prst="rect">
            <a:avLst/>
          </a:prstGeom>
        </p:spPr>
        <p:txBody>
          <a:bodyPr spcFirstLastPara="1" wrap="square" lIns="91425" tIns="91425" rIns="91425" bIns="91425" anchor="t" anchorCtr="0">
            <a:noAutofit/>
          </a:bodyPr>
          <a:lstStyle/>
          <a:p>
            <a:pPr lvl="0"/>
            <a:r>
              <a:rPr lang="en-US">
                <a:latin typeface="Asap" panose="020B0604020202020204" charset="0"/>
                <a:cs typeface="Times New Roman" panose="02020603050405020304" pitchFamily="18" charset="0"/>
              </a:rPr>
              <a:t>Application of </a:t>
            </a:r>
            <a:r>
              <a:rPr lang="en-US" b="1">
                <a:latin typeface="Asap" panose="020B0604020202020204" charset="0"/>
                <a:cs typeface="Times New Roman" panose="02020603050405020304" pitchFamily="18" charset="0"/>
              </a:rPr>
              <a:t>GNNs</a:t>
            </a:r>
            <a:r>
              <a:rPr lang="en-US">
                <a:latin typeface="Asap" panose="020B0604020202020204" charset="0"/>
                <a:cs typeface="Times New Roman" panose="02020603050405020304" pitchFamily="18" charset="0"/>
              </a:rPr>
              <a:t/>
            </a:r>
            <a:br>
              <a:rPr lang="en-US">
                <a:latin typeface="Asap" panose="020B0604020202020204" charset="0"/>
                <a:cs typeface="Times New Roman" panose="02020603050405020304" pitchFamily="18" charset="0"/>
              </a:rPr>
            </a:br>
            <a:endParaRPr>
              <a:latin typeface="Asap" panose="020B0604020202020204" charset="0"/>
            </a:endParaRPr>
          </a:p>
        </p:txBody>
      </p:sp>
      <p:sp>
        <p:nvSpPr>
          <p:cNvPr id="669" name="Google Shape;669;p48">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8"/>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8">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3" name="Google Shape;673;p48"/>
          <p:cNvGrpSpPr/>
          <p:nvPr/>
        </p:nvGrpSpPr>
        <p:grpSpPr>
          <a:xfrm>
            <a:off x="7076964" y="2301506"/>
            <a:ext cx="407762" cy="343800"/>
            <a:chOff x="3160527" y="2132122"/>
            <a:chExt cx="332270" cy="280150"/>
          </a:xfrm>
        </p:grpSpPr>
        <p:sp>
          <p:nvSpPr>
            <p:cNvPr id="674" name="Google Shape;674;p48"/>
            <p:cNvSpPr/>
            <p:nvPr/>
          </p:nvSpPr>
          <p:spPr>
            <a:xfrm>
              <a:off x="3178795" y="2183111"/>
              <a:ext cx="73255" cy="9790"/>
            </a:xfrm>
            <a:custGeom>
              <a:avLst/>
              <a:gdLst/>
              <a:ahLst/>
              <a:cxnLst/>
              <a:rect l="l" t="t" r="r" b="b"/>
              <a:pathLst>
                <a:path w="2402" h="321" extrusionOk="0">
                  <a:moveTo>
                    <a:pt x="159" y="1"/>
                  </a:moveTo>
                  <a:cubicBezTo>
                    <a:pt x="72" y="1"/>
                    <a:pt x="0" y="74"/>
                    <a:pt x="0" y="161"/>
                  </a:cubicBezTo>
                  <a:cubicBezTo>
                    <a:pt x="0" y="247"/>
                    <a:pt x="72" y="321"/>
                    <a:pt x="159" y="321"/>
                  </a:cubicBezTo>
                  <a:lnTo>
                    <a:pt x="2241" y="321"/>
                  </a:lnTo>
                  <a:cubicBezTo>
                    <a:pt x="2328" y="321"/>
                    <a:pt x="2401" y="247"/>
                    <a:pt x="2401" y="161"/>
                  </a:cubicBezTo>
                  <a:cubicBezTo>
                    <a:pt x="2401" y="74"/>
                    <a:pt x="2328" y="1"/>
                    <a:pt x="2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3202307" y="2202019"/>
              <a:ext cx="49741" cy="9729"/>
            </a:xfrm>
            <a:custGeom>
              <a:avLst/>
              <a:gdLst/>
              <a:ahLst/>
              <a:cxnLst/>
              <a:rect l="l" t="t" r="r" b="b"/>
              <a:pathLst>
                <a:path w="1631" h="319" extrusionOk="0">
                  <a:moveTo>
                    <a:pt x="160" y="0"/>
                  </a:moveTo>
                  <a:cubicBezTo>
                    <a:pt x="73" y="0"/>
                    <a:pt x="0" y="72"/>
                    <a:pt x="0" y="160"/>
                  </a:cubicBezTo>
                  <a:cubicBezTo>
                    <a:pt x="0" y="247"/>
                    <a:pt x="73" y="318"/>
                    <a:pt x="160" y="318"/>
                  </a:cubicBezTo>
                  <a:lnTo>
                    <a:pt x="1470" y="318"/>
                  </a:lnTo>
                  <a:cubicBezTo>
                    <a:pt x="1557" y="318"/>
                    <a:pt x="1630" y="247"/>
                    <a:pt x="1630" y="160"/>
                  </a:cubicBezTo>
                  <a:cubicBezTo>
                    <a:pt x="1630" y="72"/>
                    <a:pt x="1560" y="0"/>
                    <a:pt x="1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3178795" y="2202019"/>
              <a:ext cx="19274" cy="9729"/>
            </a:xfrm>
            <a:custGeom>
              <a:avLst/>
              <a:gdLst/>
              <a:ahLst/>
              <a:cxnLst/>
              <a:rect l="l" t="t" r="r" b="b"/>
              <a:pathLst>
                <a:path w="632" h="319" extrusionOk="0">
                  <a:moveTo>
                    <a:pt x="159" y="0"/>
                  </a:moveTo>
                  <a:cubicBezTo>
                    <a:pt x="72" y="0"/>
                    <a:pt x="0" y="72"/>
                    <a:pt x="0" y="160"/>
                  </a:cubicBezTo>
                  <a:cubicBezTo>
                    <a:pt x="0" y="248"/>
                    <a:pt x="72" y="318"/>
                    <a:pt x="159" y="318"/>
                  </a:cubicBezTo>
                  <a:lnTo>
                    <a:pt x="472" y="318"/>
                  </a:lnTo>
                  <a:cubicBezTo>
                    <a:pt x="559" y="318"/>
                    <a:pt x="632" y="247"/>
                    <a:pt x="632" y="160"/>
                  </a:cubicBezTo>
                  <a:cubicBezTo>
                    <a:pt x="632" y="72"/>
                    <a:pt x="559"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8"/>
            <p:cNvSpPr/>
            <p:nvPr/>
          </p:nvSpPr>
          <p:spPr>
            <a:xfrm>
              <a:off x="3178795" y="2220103"/>
              <a:ext cx="73255" cy="9729"/>
            </a:xfrm>
            <a:custGeom>
              <a:avLst/>
              <a:gdLst/>
              <a:ahLst/>
              <a:cxnLst/>
              <a:rect l="l" t="t" r="r" b="b"/>
              <a:pathLst>
                <a:path w="2402" h="319" extrusionOk="0">
                  <a:moveTo>
                    <a:pt x="159" y="1"/>
                  </a:moveTo>
                  <a:cubicBezTo>
                    <a:pt x="72" y="1"/>
                    <a:pt x="0" y="72"/>
                    <a:pt x="0" y="159"/>
                  </a:cubicBezTo>
                  <a:cubicBezTo>
                    <a:pt x="0" y="248"/>
                    <a:pt x="72" y="319"/>
                    <a:pt x="159" y="319"/>
                  </a:cubicBezTo>
                  <a:lnTo>
                    <a:pt x="2241" y="319"/>
                  </a:lnTo>
                  <a:cubicBezTo>
                    <a:pt x="2328" y="319"/>
                    <a:pt x="2401" y="248"/>
                    <a:pt x="2401" y="159"/>
                  </a:cubicBezTo>
                  <a:cubicBezTo>
                    <a:pt x="2401" y="72"/>
                    <a:pt x="2328" y="1"/>
                    <a:pt x="2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8"/>
            <p:cNvSpPr/>
            <p:nvPr/>
          </p:nvSpPr>
          <p:spPr>
            <a:xfrm>
              <a:off x="3202307" y="2238950"/>
              <a:ext cx="49741" cy="9790"/>
            </a:xfrm>
            <a:custGeom>
              <a:avLst/>
              <a:gdLst/>
              <a:ahLst/>
              <a:cxnLst/>
              <a:rect l="l" t="t" r="r" b="b"/>
              <a:pathLst>
                <a:path w="1631" h="321" extrusionOk="0">
                  <a:moveTo>
                    <a:pt x="160" y="0"/>
                  </a:moveTo>
                  <a:cubicBezTo>
                    <a:pt x="73" y="0"/>
                    <a:pt x="0" y="74"/>
                    <a:pt x="0" y="160"/>
                  </a:cubicBezTo>
                  <a:cubicBezTo>
                    <a:pt x="0" y="247"/>
                    <a:pt x="73" y="320"/>
                    <a:pt x="160" y="320"/>
                  </a:cubicBezTo>
                  <a:lnTo>
                    <a:pt x="1470" y="320"/>
                  </a:lnTo>
                  <a:cubicBezTo>
                    <a:pt x="1557" y="320"/>
                    <a:pt x="1630" y="247"/>
                    <a:pt x="1630" y="160"/>
                  </a:cubicBezTo>
                  <a:cubicBezTo>
                    <a:pt x="1630" y="74"/>
                    <a:pt x="1560" y="0"/>
                    <a:pt x="1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8"/>
            <p:cNvSpPr/>
            <p:nvPr/>
          </p:nvSpPr>
          <p:spPr>
            <a:xfrm>
              <a:off x="3178795" y="2238950"/>
              <a:ext cx="19274" cy="9790"/>
            </a:xfrm>
            <a:custGeom>
              <a:avLst/>
              <a:gdLst/>
              <a:ahLst/>
              <a:cxnLst/>
              <a:rect l="l" t="t" r="r" b="b"/>
              <a:pathLst>
                <a:path w="632" h="321" extrusionOk="0">
                  <a:moveTo>
                    <a:pt x="159" y="0"/>
                  </a:moveTo>
                  <a:cubicBezTo>
                    <a:pt x="72" y="0"/>
                    <a:pt x="0" y="74"/>
                    <a:pt x="0" y="160"/>
                  </a:cubicBezTo>
                  <a:cubicBezTo>
                    <a:pt x="0" y="247"/>
                    <a:pt x="72" y="320"/>
                    <a:pt x="159" y="320"/>
                  </a:cubicBezTo>
                  <a:lnTo>
                    <a:pt x="472" y="320"/>
                  </a:lnTo>
                  <a:cubicBezTo>
                    <a:pt x="559" y="320"/>
                    <a:pt x="632" y="247"/>
                    <a:pt x="632" y="160"/>
                  </a:cubicBezTo>
                  <a:cubicBezTo>
                    <a:pt x="632" y="74"/>
                    <a:pt x="559"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3178795" y="2257065"/>
              <a:ext cx="73255" cy="9790"/>
            </a:xfrm>
            <a:custGeom>
              <a:avLst/>
              <a:gdLst/>
              <a:ahLst/>
              <a:cxnLst/>
              <a:rect l="l" t="t" r="r" b="b"/>
              <a:pathLst>
                <a:path w="2402" h="321" extrusionOk="0">
                  <a:moveTo>
                    <a:pt x="159" y="0"/>
                  </a:moveTo>
                  <a:cubicBezTo>
                    <a:pt x="72" y="0"/>
                    <a:pt x="0" y="73"/>
                    <a:pt x="0" y="160"/>
                  </a:cubicBezTo>
                  <a:cubicBezTo>
                    <a:pt x="0" y="247"/>
                    <a:pt x="72" y="320"/>
                    <a:pt x="159" y="320"/>
                  </a:cubicBezTo>
                  <a:lnTo>
                    <a:pt x="2241" y="320"/>
                  </a:lnTo>
                  <a:cubicBezTo>
                    <a:pt x="2328" y="320"/>
                    <a:pt x="2401" y="247"/>
                    <a:pt x="2401" y="160"/>
                  </a:cubicBezTo>
                  <a:cubicBezTo>
                    <a:pt x="2401" y="73"/>
                    <a:pt x="2328" y="0"/>
                    <a:pt x="22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3202307" y="2275942"/>
              <a:ext cx="49741" cy="9729"/>
            </a:xfrm>
            <a:custGeom>
              <a:avLst/>
              <a:gdLst/>
              <a:ahLst/>
              <a:cxnLst/>
              <a:rect l="l" t="t" r="r" b="b"/>
              <a:pathLst>
                <a:path w="1631" h="319" extrusionOk="0">
                  <a:moveTo>
                    <a:pt x="160" y="0"/>
                  </a:moveTo>
                  <a:cubicBezTo>
                    <a:pt x="73" y="0"/>
                    <a:pt x="0" y="72"/>
                    <a:pt x="0" y="160"/>
                  </a:cubicBezTo>
                  <a:cubicBezTo>
                    <a:pt x="0" y="247"/>
                    <a:pt x="73" y="319"/>
                    <a:pt x="160" y="319"/>
                  </a:cubicBezTo>
                  <a:lnTo>
                    <a:pt x="1470" y="319"/>
                  </a:lnTo>
                  <a:cubicBezTo>
                    <a:pt x="1557" y="319"/>
                    <a:pt x="1630" y="247"/>
                    <a:pt x="1630" y="160"/>
                  </a:cubicBezTo>
                  <a:cubicBezTo>
                    <a:pt x="1630" y="72"/>
                    <a:pt x="1560" y="0"/>
                    <a:pt x="1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3178795" y="2275942"/>
              <a:ext cx="19274" cy="9729"/>
            </a:xfrm>
            <a:custGeom>
              <a:avLst/>
              <a:gdLst/>
              <a:ahLst/>
              <a:cxnLst/>
              <a:rect l="l" t="t" r="r" b="b"/>
              <a:pathLst>
                <a:path w="632" h="319" extrusionOk="0">
                  <a:moveTo>
                    <a:pt x="159" y="0"/>
                  </a:moveTo>
                  <a:cubicBezTo>
                    <a:pt x="72" y="0"/>
                    <a:pt x="0" y="72"/>
                    <a:pt x="0" y="160"/>
                  </a:cubicBezTo>
                  <a:cubicBezTo>
                    <a:pt x="0" y="247"/>
                    <a:pt x="72" y="319"/>
                    <a:pt x="159" y="319"/>
                  </a:cubicBezTo>
                  <a:lnTo>
                    <a:pt x="472" y="319"/>
                  </a:lnTo>
                  <a:cubicBezTo>
                    <a:pt x="559" y="319"/>
                    <a:pt x="632" y="247"/>
                    <a:pt x="632" y="160"/>
                  </a:cubicBezTo>
                  <a:cubicBezTo>
                    <a:pt x="632" y="72"/>
                    <a:pt x="559"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3178795" y="2330256"/>
              <a:ext cx="19274" cy="9790"/>
            </a:xfrm>
            <a:custGeom>
              <a:avLst/>
              <a:gdLst/>
              <a:ahLst/>
              <a:cxnLst/>
              <a:rect l="l" t="t" r="r" b="b"/>
              <a:pathLst>
                <a:path w="632" h="321" extrusionOk="0">
                  <a:moveTo>
                    <a:pt x="159" y="1"/>
                  </a:moveTo>
                  <a:cubicBezTo>
                    <a:pt x="72" y="1"/>
                    <a:pt x="0" y="74"/>
                    <a:pt x="0" y="161"/>
                  </a:cubicBezTo>
                  <a:cubicBezTo>
                    <a:pt x="0" y="247"/>
                    <a:pt x="72" y="321"/>
                    <a:pt x="159" y="321"/>
                  </a:cubicBezTo>
                  <a:lnTo>
                    <a:pt x="472" y="321"/>
                  </a:lnTo>
                  <a:cubicBezTo>
                    <a:pt x="559" y="321"/>
                    <a:pt x="632" y="247"/>
                    <a:pt x="632" y="161"/>
                  </a:cubicBezTo>
                  <a:cubicBezTo>
                    <a:pt x="632" y="74"/>
                    <a:pt x="559"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3202307" y="2330256"/>
              <a:ext cx="49741" cy="9790"/>
            </a:xfrm>
            <a:custGeom>
              <a:avLst/>
              <a:gdLst/>
              <a:ahLst/>
              <a:cxnLst/>
              <a:rect l="l" t="t" r="r" b="b"/>
              <a:pathLst>
                <a:path w="1631" h="321" extrusionOk="0">
                  <a:moveTo>
                    <a:pt x="160" y="1"/>
                  </a:moveTo>
                  <a:cubicBezTo>
                    <a:pt x="73" y="1"/>
                    <a:pt x="0" y="74"/>
                    <a:pt x="0" y="161"/>
                  </a:cubicBezTo>
                  <a:cubicBezTo>
                    <a:pt x="0" y="247"/>
                    <a:pt x="73" y="321"/>
                    <a:pt x="160" y="321"/>
                  </a:cubicBezTo>
                  <a:lnTo>
                    <a:pt x="1470" y="321"/>
                  </a:lnTo>
                  <a:cubicBezTo>
                    <a:pt x="1557" y="321"/>
                    <a:pt x="1630" y="247"/>
                    <a:pt x="1630" y="161"/>
                  </a:cubicBezTo>
                  <a:cubicBezTo>
                    <a:pt x="1630" y="74"/>
                    <a:pt x="1560" y="1"/>
                    <a:pt x="1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3202307" y="2347029"/>
              <a:ext cx="49741" cy="9729"/>
            </a:xfrm>
            <a:custGeom>
              <a:avLst/>
              <a:gdLst/>
              <a:ahLst/>
              <a:cxnLst/>
              <a:rect l="l" t="t" r="r" b="b"/>
              <a:pathLst>
                <a:path w="1631" h="319" extrusionOk="0">
                  <a:moveTo>
                    <a:pt x="160" y="0"/>
                  </a:moveTo>
                  <a:cubicBezTo>
                    <a:pt x="73" y="0"/>
                    <a:pt x="0" y="72"/>
                    <a:pt x="0" y="160"/>
                  </a:cubicBezTo>
                  <a:cubicBezTo>
                    <a:pt x="0" y="247"/>
                    <a:pt x="73" y="318"/>
                    <a:pt x="160" y="318"/>
                  </a:cubicBezTo>
                  <a:lnTo>
                    <a:pt x="1470" y="318"/>
                  </a:lnTo>
                  <a:cubicBezTo>
                    <a:pt x="1557" y="318"/>
                    <a:pt x="1630" y="247"/>
                    <a:pt x="1630" y="160"/>
                  </a:cubicBezTo>
                  <a:cubicBezTo>
                    <a:pt x="1630" y="72"/>
                    <a:pt x="1560" y="0"/>
                    <a:pt x="1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8"/>
            <p:cNvSpPr/>
            <p:nvPr/>
          </p:nvSpPr>
          <p:spPr>
            <a:xfrm>
              <a:off x="3202307" y="2363741"/>
              <a:ext cx="49741" cy="9759"/>
            </a:xfrm>
            <a:custGeom>
              <a:avLst/>
              <a:gdLst/>
              <a:ahLst/>
              <a:cxnLst/>
              <a:rect l="l" t="t" r="r" b="b"/>
              <a:pathLst>
                <a:path w="1631" h="320" extrusionOk="0">
                  <a:moveTo>
                    <a:pt x="160" y="0"/>
                  </a:moveTo>
                  <a:cubicBezTo>
                    <a:pt x="73" y="0"/>
                    <a:pt x="0" y="73"/>
                    <a:pt x="0" y="160"/>
                  </a:cubicBezTo>
                  <a:cubicBezTo>
                    <a:pt x="0" y="247"/>
                    <a:pt x="73" y="320"/>
                    <a:pt x="160" y="320"/>
                  </a:cubicBezTo>
                  <a:lnTo>
                    <a:pt x="1470" y="320"/>
                  </a:lnTo>
                  <a:cubicBezTo>
                    <a:pt x="1557" y="320"/>
                    <a:pt x="1630" y="247"/>
                    <a:pt x="1630" y="160"/>
                  </a:cubicBezTo>
                  <a:cubicBezTo>
                    <a:pt x="1630" y="73"/>
                    <a:pt x="1560" y="0"/>
                    <a:pt x="1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8"/>
            <p:cNvSpPr/>
            <p:nvPr/>
          </p:nvSpPr>
          <p:spPr>
            <a:xfrm>
              <a:off x="3202307" y="2380483"/>
              <a:ext cx="49741" cy="9729"/>
            </a:xfrm>
            <a:custGeom>
              <a:avLst/>
              <a:gdLst/>
              <a:ahLst/>
              <a:cxnLst/>
              <a:rect l="l" t="t" r="r" b="b"/>
              <a:pathLst>
                <a:path w="1631" h="319" extrusionOk="0">
                  <a:moveTo>
                    <a:pt x="160" y="1"/>
                  </a:moveTo>
                  <a:cubicBezTo>
                    <a:pt x="73" y="1"/>
                    <a:pt x="0" y="72"/>
                    <a:pt x="0" y="159"/>
                  </a:cubicBezTo>
                  <a:cubicBezTo>
                    <a:pt x="0" y="247"/>
                    <a:pt x="73" y="319"/>
                    <a:pt x="160" y="319"/>
                  </a:cubicBezTo>
                  <a:lnTo>
                    <a:pt x="1470" y="319"/>
                  </a:lnTo>
                  <a:cubicBezTo>
                    <a:pt x="1557" y="319"/>
                    <a:pt x="1630" y="247"/>
                    <a:pt x="1630" y="159"/>
                  </a:cubicBezTo>
                  <a:cubicBezTo>
                    <a:pt x="1630" y="72"/>
                    <a:pt x="1560" y="1"/>
                    <a:pt x="1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3285532" y="2170882"/>
              <a:ext cx="49162" cy="49162"/>
            </a:xfrm>
            <a:custGeom>
              <a:avLst/>
              <a:gdLst/>
              <a:ahLst/>
              <a:cxnLst/>
              <a:rect l="l" t="t" r="r" b="b"/>
              <a:pathLst>
                <a:path w="1612" h="1612" extrusionOk="0">
                  <a:moveTo>
                    <a:pt x="803" y="318"/>
                  </a:moveTo>
                  <a:cubicBezTo>
                    <a:pt x="1072" y="318"/>
                    <a:pt x="1291" y="538"/>
                    <a:pt x="1291" y="807"/>
                  </a:cubicBezTo>
                  <a:cubicBezTo>
                    <a:pt x="1291" y="1074"/>
                    <a:pt x="1072" y="1293"/>
                    <a:pt x="803" y="1293"/>
                  </a:cubicBezTo>
                  <a:cubicBezTo>
                    <a:pt x="536" y="1293"/>
                    <a:pt x="317" y="1074"/>
                    <a:pt x="317" y="807"/>
                  </a:cubicBezTo>
                  <a:cubicBezTo>
                    <a:pt x="317" y="538"/>
                    <a:pt x="536" y="318"/>
                    <a:pt x="803" y="318"/>
                  </a:cubicBezTo>
                  <a:close/>
                  <a:moveTo>
                    <a:pt x="807" y="0"/>
                  </a:moveTo>
                  <a:cubicBezTo>
                    <a:pt x="363" y="0"/>
                    <a:pt x="0" y="361"/>
                    <a:pt x="0" y="807"/>
                  </a:cubicBezTo>
                  <a:cubicBezTo>
                    <a:pt x="0" y="1251"/>
                    <a:pt x="363" y="1611"/>
                    <a:pt x="807" y="1611"/>
                  </a:cubicBezTo>
                  <a:cubicBezTo>
                    <a:pt x="1251" y="1611"/>
                    <a:pt x="1611" y="1251"/>
                    <a:pt x="1611" y="807"/>
                  </a:cubicBezTo>
                  <a:cubicBezTo>
                    <a:pt x="1611" y="361"/>
                    <a:pt x="1251" y="0"/>
                    <a:pt x="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3275346" y="2234650"/>
              <a:ext cx="19122" cy="9729"/>
            </a:xfrm>
            <a:custGeom>
              <a:avLst/>
              <a:gdLst/>
              <a:ahLst/>
              <a:cxnLst/>
              <a:rect l="l" t="t" r="r" b="b"/>
              <a:pathLst>
                <a:path w="627" h="319" extrusionOk="0">
                  <a:moveTo>
                    <a:pt x="159" y="0"/>
                  </a:moveTo>
                  <a:cubicBezTo>
                    <a:pt x="72" y="0"/>
                    <a:pt x="1" y="72"/>
                    <a:pt x="1" y="158"/>
                  </a:cubicBezTo>
                  <a:cubicBezTo>
                    <a:pt x="1" y="247"/>
                    <a:pt x="72" y="318"/>
                    <a:pt x="159" y="318"/>
                  </a:cubicBezTo>
                  <a:lnTo>
                    <a:pt x="469" y="318"/>
                  </a:lnTo>
                  <a:cubicBezTo>
                    <a:pt x="555" y="318"/>
                    <a:pt x="627" y="247"/>
                    <a:pt x="627" y="158"/>
                  </a:cubicBezTo>
                  <a:cubicBezTo>
                    <a:pt x="627" y="72"/>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3299804" y="2234650"/>
              <a:ext cx="45045" cy="9729"/>
            </a:xfrm>
            <a:custGeom>
              <a:avLst/>
              <a:gdLst/>
              <a:ahLst/>
              <a:cxnLst/>
              <a:rect l="l" t="t" r="r" b="b"/>
              <a:pathLst>
                <a:path w="1477" h="319" extrusionOk="0">
                  <a:moveTo>
                    <a:pt x="160" y="0"/>
                  </a:moveTo>
                  <a:cubicBezTo>
                    <a:pt x="73" y="0"/>
                    <a:pt x="0" y="72"/>
                    <a:pt x="0" y="158"/>
                  </a:cubicBezTo>
                  <a:cubicBezTo>
                    <a:pt x="0" y="247"/>
                    <a:pt x="73" y="318"/>
                    <a:pt x="160" y="318"/>
                  </a:cubicBezTo>
                  <a:lnTo>
                    <a:pt x="1317" y="318"/>
                  </a:lnTo>
                  <a:cubicBezTo>
                    <a:pt x="1404" y="318"/>
                    <a:pt x="1477" y="247"/>
                    <a:pt x="1477" y="158"/>
                  </a:cubicBezTo>
                  <a:cubicBezTo>
                    <a:pt x="1477" y="72"/>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8"/>
            <p:cNvSpPr/>
            <p:nvPr/>
          </p:nvSpPr>
          <p:spPr>
            <a:xfrm>
              <a:off x="3275346" y="2252643"/>
              <a:ext cx="19122" cy="9790"/>
            </a:xfrm>
            <a:custGeom>
              <a:avLst/>
              <a:gdLst/>
              <a:ahLst/>
              <a:cxnLst/>
              <a:rect l="l" t="t" r="r" b="b"/>
              <a:pathLst>
                <a:path w="627" h="321" extrusionOk="0">
                  <a:moveTo>
                    <a:pt x="159" y="1"/>
                  </a:moveTo>
                  <a:cubicBezTo>
                    <a:pt x="72" y="1"/>
                    <a:pt x="1" y="74"/>
                    <a:pt x="1" y="161"/>
                  </a:cubicBezTo>
                  <a:cubicBezTo>
                    <a:pt x="1" y="247"/>
                    <a:pt x="72" y="320"/>
                    <a:pt x="159" y="320"/>
                  </a:cubicBezTo>
                  <a:lnTo>
                    <a:pt x="469" y="320"/>
                  </a:lnTo>
                  <a:cubicBezTo>
                    <a:pt x="555" y="320"/>
                    <a:pt x="627" y="247"/>
                    <a:pt x="627" y="161"/>
                  </a:cubicBezTo>
                  <a:cubicBezTo>
                    <a:pt x="627" y="74"/>
                    <a:pt x="555"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3299804" y="2252643"/>
              <a:ext cx="45045" cy="9790"/>
            </a:xfrm>
            <a:custGeom>
              <a:avLst/>
              <a:gdLst/>
              <a:ahLst/>
              <a:cxnLst/>
              <a:rect l="l" t="t" r="r" b="b"/>
              <a:pathLst>
                <a:path w="1477" h="321" extrusionOk="0">
                  <a:moveTo>
                    <a:pt x="160" y="1"/>
                  </a:moveTo>
                  <a:cubicBezTo>
                    <a:pt x="73" y="1"/>
                    <a:pt x="0" y="74"/>
                    <a:pt x="0" y="161"/>
                  </a:cubicBezTo>
                  <a:cubicBezTo>
                    <a:pt x="0" y="247"/>
                    <a:pt x="73" y="320"/>
                    <a:pt x="160" y="320"/>
                  </a:cubicBezTo>
                  <a:lnTo>
                    <a:pt x="1317" y="320"/>
                  </a:lnTo>
                  <a:cubicBezTo>
                    <a:pt x="1404" y="320"/>
                    <a:pt x="1477" y="247"/>
                    <a:pt x="1477" y="161"/>
                  </a:cubicBezTo>
                  <a:cubicBezTo>
                    <a:pt x="1477" y="74"/>
                    <a:pt x="1404" y="1"/>
                    <a:pt x="1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3275346" y="2270758"/>
              <a:ext cx="19122" cy="9729"/>
            </a:xfrm>
            <a:custGeom>
              <a:avLst/>
              <a:gdLst/>
              <a:ahLst/>
              <a:cxnLst/>
              <a:rect l="l" t="t" r="r" b="b"/>
              <a:pathLst>
                <a:path w="627" h="319" extrusionOk="0">
                  <a:moveTo>
                    <a:pt x="159" y="0"/>
                  </a:moveTo>
                  <a:cubicBezTo>
                    <a:pt x="72" y="0"/>
                    <a:pt x="1" y="72"/>
                    <a:pt x="1" y="160"/>
                  </a:cubicBezTo>
                  <a:cubicBezTo>
                    <a:pt x="1" y="247"/>
                    <a:pt x="72" y="318"/>
                    <a:pt x="159" y="318"/>
                  </a:cubicBezTo>
                  <a:lnTo>
                    <a:pt x="469" y="318"/>
                  </a:lnTo>
                  <a:cubicBezTo>
                    <a:pt x="555" y="318"/>
                    <a:pt x="627" y="247"/>
                    <a:pt x="627" y="160"/>
                  </a:cubicBezTo>
                  <a:cubicBezTo>
                    <a:pt x="627" y="72"/>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3299804" y="2270758"/>
              <a:ext cx="45045" cy="9729"/>
            </a:xfrm>
            <a:custGeom>
              <a:avLst/>
              <a:gdLst/>
              <a:ahLst/>
              <a:cxnLst/>
              <a:rect l="l" t="t" r="r" b="b"/>
              <a:pathLst>
                <a:path w="1477" h="319" extrusionOk="0">
                  <a:moveTo>
                    <a:pt x="160" y="0"/>
                  </a:moveTo>
                  <a:cubicBezTo>
                    <a:pt x="73" y="0"/>
                    <a:pt x="0" y="72"/>
                    <a:pt x="0" y="160"/>
                  </a:cubicBezTo>
                  <a:cubicBezTo>
                    <a:pt x="0" y="247"/>
                    <a:pt x="73" y="318"/>
                    <a:pt x="160" y="318"/>
                  </a:cubicBezTo>
                  <a:lnTo>
                    <a:pt x="1317" y="318"/>
                  </a:lnTo>
                  <a:cubicBezTo>
                    <a:pt x="1404" y="318"/>
                    <a:pt x="1477" y="247"/>
                    <a:pt x="1477" y="160"/>
                  </a:cubicBezTo>
                  <a:cubicBezTo>
                    <a:pt x="1477" y="72"/>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8"/>
            <p:cNvSpPr/>
            <p:nvPr/>
          </p:nvSpPr>
          <p:spPr>
            <a:xfrm>
              <a:off x="3275346" y="2288872"/>
              <a:ext cx="19122" cy="9729"/>
            </a:xfrm>
            <a:custGeom>
              <a:avLst/>
              <a:gdLst/>
              <a:ahLst/>
              <a:cxnLst/>
              <a:rect l="l" t="t" r="r" b="b"/>
              <a:pathLst>
                <a:path w="627" h="319" extrusionOk="0">
                  <a:moveTo>
                    <a:pt x="159" y="0"/>
                  </a:moveTo>
                  <a:cubicBezTo>
                    <a:pt x="72" y="0"/>
                    <a:pt x="1" y="72"/>
                    <a:pt x="1" y="158"/>
                  </a:cubicBezTo>
                  <a:cubicBezTo>
                    <a:pt x="1" y="247"/>
                    <a:pt x="72" y="318"/>
                    <a:pt x="159" y="318"/>
                  </a:cubicBezTo>
                  <a:lnTo>
                    <a:pt x="469" y="318"/>
                  </a:lnTo>
                  <a:cubicBezTo>
                    <a:pt x="555" y="318"/>
                    <a:pt x="627" y="247"/>
                    <a:pt x="627" y="158"/>
                  </a:cubicBezTo>
                  <a:cubicBezTo>
                    <a:pt x="627" y="70"/>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8"/>
            <p:cNvSpPr/>
            <p:nvPr/>
          </p:nvSpPr>
          <p:spPr>
            <a:xfrm>
              <a:off x="3299804" y="2288872"/>
              <a:ext cx="45045" cy="9729"/>
            </a:xfrm>
            <a:custGeom>
              <a:avLst/>
              <a:gdLst/>
              <a:ahLst/>
              <a:cxnLst/>
              <a:rect l="l" t="t" r="r" b="b"/>
              <a:pathLst>
                <a:path w="1477" h="319" extrusionOk="0">
                  <a:moveTo>
                    <a:pt x="160" y="0"/>
                  </a:moveTo>
                  <a:cubicBezTo>
                    <a:pt x="73" y="0"/>
                    <a:pt x="0" y="72"/>
                    <a:pt x="0" y="158"/>
                  </a:cubicBezTo>
                  <a:cubicBezTo>
                    <a:pt x="0" y="247"/>
                    <a:pt x="73" y="318"/>
                    <a:pt x="160" y="318"/>
                  </a:cubicBezTo>
                  <a:lnTo>
                    <a:pt x="1317" y="318"/>
                  </a:lnTo>
                  <a:cubicBezTo>
                    <a:pt x="1404" y="318"/>
                    <a:pt x="1477" y="247"/>
                    <a:pt x="1477" y="158"/>
                  </a:cubicBezTo>
                  <a:cubicBezTo>
                    <a:pt x="1477" y="70"/>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3275346" y="2306926"/>
              <a:ext cx="19122" cy="9790"/>
            </a:xfrm>
            <a:custGeom>
              <a:avLst/>
              <a:gdLst/>
              <a:ahLst/>
              <a:cxnLst/>
              <a:rect l="l" t="t" r="r" b="b"/>
              <a:pathLst>
                <a:path w="627" h="321" extrusionOk="0">
                  <a:moveTo>
                    <a:pt x="159" y="0"/>
                  </a:moveTo>
                  <a:cubicBezTo>
                    <a:pt x="72" y="0"/>
                    <a:pt x="1" y="73"/>
                    <a:pt x="1" y="160"/>
                  </a:cubicBezTo>
                  <a:cubicBezTo>
                    <a:pt x="1" y="247"/>
                    <a:pt x="72" y="320"/>
                    <a:pt x="159" y="320"/>
                  </a:cubicBezTo>
                  <a:lnTo>
                    <a:pt x="469" y="320"/>
                  </a:lnTo>
                  <a:cubicBezTo>
                    <a:pt x="555" y="320"/>
                    <a:pt x="627" y="247"/>
                    <a:pt x="627" y="160"/>
                  </a:cubicBezTo>
                  <a:cubicBezTo>
                    <a:pt x="627" y="73"/>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299804" y="2306926"/>
              <a:ext cx="45045" cy="9790"/>
            </a:xfrm>
            <a:custGeom>
              <a:avLst/>
              <a:gdLst/>
              <a:ahLst/>
              <a:cxnLst/>
              <a:rect l="l" t="t" r="r" b="b"/>
              <a:pathLst>
                <a:path w="1477" h="321" extrusionOk="0">
                  <a:moveTo>
                    <a:pt x="160" y="0"/>
                  </a:moveTo>
                  <a:cubicBezTo>
                    <a:pt x="73" y="0"/>
                    <a:pt x="0" y="73"/>
                    <a:pt x="0" y="160"/>
                  </a:cubicBezTo>
                  <a:cubicBezTo>
                    <a:pt x="0" y="247"/>
                    <a:pt x="73" y="320"/>
                    <a:pt x="160" y="320"/>
                  </a:cubicBezTo>
                  <a:lnTo>
                    <a:pt x="1317" y="320"/>
                  </a:lnTo>
                  <a:cubicBezTo>
                    <a:pt x="1404" y="320"/>
                    <a:pt x="1477" y="247"/>
                    <a:pt x="1477" y="160"/>
                  </a:cubicBezTo>
                  <a:cubicBezTo>
                    <a:pt x="1477" y="73"/>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8"/>
            <p:cNvSpPr/>
            <p:nvPr/>
          </p:nvSpPr>
          <p:spPr>
            <a:xfrm>
              <a:off x="3275346" y="2324980"/>
              <a:ext cx="19122" cy="9729"/>
            </a:xfrm>
            <a:custGeom>
              <a:avLst/>
              <a:gdLst/>
              <a:ahLst/>
              <a:cxnLst/>
              <a:rect l="l" t="t" r="r" b="b"/>
              <a:pathLst>
                <a:path w="627" h="319" extrusionOk="0">
                  <a:moveTo>
                    <a:pt x="159" y="0"/>
                  </a:moveTo>
                  <a:cubicBezTo>
                    <a:pt x="72" y="0"/>
                    <a:pt x="1" y="72"/>
                    <a:pt x="1" y="160"/>
                  </a:cubicBezTo>
                  <a:cubicBezTo>
                    <a:pt x="1" y="247"/>
                    <a:pt x="72" y="318"/>
                    <a:pt x="159" y="318"/>
                  </a:cubicBezTo>
                  <a:lnTo>
                    <a:pt x="469" y="318"/>
                  </a:lnTo>
                  <a:cubicBezTo>
                    <a:pt x="555" y="318"/>
                    <a:pt x="627" y="247"/>
                    <a:pt x="627" y="160"/>
                  </a:cubicBezTo>
                  <a:cubicBezTo>
                    <a:pt x="627" y="72"/>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3299804" y="2324980"/>
              <a:ext cx="45045" cy="9729"/>
            </a:xfrm>
            <a:custGeom>
              <a:avLst/>
              <a:gdLst/>
              <a:ahLst/>
              <a:cxnLst/>
              <a:rect l="l" t="t" r="r" b="b"/>
              <a:pathLst>
                <a:path w="1477" h="319" extrusionOk="0">
                  <a:moveTo>
                    <a:pt x="160" y="0"/>
                  </a:moveTo>
                  <a:cubicBezTo>
                    <a:pt x="73" y="0"/>
                    <a:pt x="0" y="72"/>
                    <a:pt x="0" y="160"/>
                  </a:cubicBezTo>
                  <a:cubicBezTo>
                    <a:pt x="0" y="247"/>
                    <a:pt x="73" y="318"/>
                    <a:pt x="160" y="318"/>
                  </a:cubicBezTo>
                  <a:lnTo>
                    <a:pt x="1317" y="318"/>
                  </a:lnTo>
                  <a:cubicBezTo>
                    <a:pt x="1404" y="318"/>
                    <a:pt x="1477" y="247"/>
                    <a:pt x="1477" y="160"/>
                  </a:cubicBezTo>
                  <a:cubicBezTo>
                    <a:pt x="1477" y="72"/>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8"/>
            <p:cNvSpPr/>
            <p:nvPr/>
          </p:nvSpPr>
          <p:spPr>
            <a:xfrm>
              <a:off x="3275346" y="2343064"/>
              <a:ext cx="19122" cy="9759"/>
            </a:xfrm>
            <a:custGeom>
              <a:avLst/>
              <a:gdLst/>
              <a:ahLst/>
              <a:cxnLst/>
              <a:rect l="l" t="t" r="r" b="b"/>
              <a:pathLst>
                <a:path w="627" h="320" extrusionOk="0">
                  <a:moveTo>
                    <a:pt x="159" y="1"/>
                  </a:moveTo>
                  <a:cubicBezTo>
                    <a:pt x="72" y="1"/>
                    <a:pt x="1" y="72"/>
                    <a:pt x="1" y="159"/>
                  </a:cubicBezTo>
                  <a:cubicBezTo>
                    <a:pt x="1" y="248"/>
                    <a:pt x="72" y="319"/>
                    <a:pt x="159" y="319"/>
                  </a:cubicBezTo>
                  <a:lnTo>
                    <a:pt x="469" y="319"/>
                  </a:lnTo>
                  <a:cubicBezTo>
                    <a:pt x="555" y="319"/>
                    <a:pt x="627" y="248"/>
                    <a:pt x="627" y="159"/>
                  </a:cubicBezTo>
                  <a:cubicBezTo>
                    <a:pt x="627" y="72"/>
                    <a:pt x="555"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8"/>
            <p:cNvSpPr/>
            <p:nvPr/>
          </p:nvSpPr>
          <p:spPr>
            <a:xfrm>
              <a:off x="3299804" y="2343064"/>
              <a:ext cx="45045" cy="9759"/>
            </a:xfrm>
            <a:custGeom>
              <a:avLst/>
              <a:gdLst/>
              <a:ahLst/>
              <a:cxnLst/>
              <a:rect l="l" t="t" r="r" b="b"/>
              <a:pathLst>
                <a:path w="1477" h="320" extrusionOk="0">
                  <a:moveTo>
                    <a:pt x="160" y="1"/>
                  </a:moveTo>
                  <a:cubicBezTo>
                    <a:pt x="73" y="1"/>
                    <a:pt x="0" y="72"/>
                    <a:pt x="0" y="159"/>
                  </a:cubicBezTo>
                  <a:cubicBezTo>
                    <a:pt x="0" y="248"/>
                    <a:pt x="73" y="319"/>
                    <a:pt x="160" y="319"/>
                  </a:cubicBezTo>
                  <a:lnTo>
                    <a:pt x="1317" y="319"/>
                  </a:lnTo>
                  <a:cubicBezTo>
                    <a:pt x="1404" y="319"/>
                    <a:pt x="1477" y="248"/>
                    <a:pt x="1477" y="159"/>
                  </a:cubicBezTo>
                  <a:cubicBezTo>
                    <a:pt x="1477" y="72"/>
                    <a:pt x="1404" y="1"/>
                    <a:pt x="1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3275346" y="2361149"/>
              <a:ext cx="19122" cy="9759"/>
            </a:xfrm>
            <a:custGeom>
              <a:avLst/>
              <a:gdLst/>
              <a:ahLst/>
              <a:cxnLst/>
              <a:rect l="l" t="t" r="r" b="b"/>
              <a:pathLst>
                <a:path w="627" h="320" extrusionOk="0">
                  <a:moveTo>
                    <a:pt x="159" y="0"/>
                  </a:moveTo>
                  <a:cubicBezTo>
                    <a:pt x="72" y="0"/>
                    <a:pt x="1" y="73"/>
                    <a:pt x="1" y="160"/>
                  </a:cubicBezTo>
                  <a:cubicBezTo>
                    <a:pt x="1" y="247"/>
                    <a:pt x="72" y="320"/>
                    <a:pt x="159" y="320"/>
                  </a:cubicBezTo>
                  <a:lnTo>
                    <a:pt x="469" y="320"/>
                  </a:lnTo>
                  <a:cubicBezTo>
                    <a:pt x="555" y="320"/>
                    <a:pt x="627" y="247"/>
                    <a:pt x="627" y="160"/>
                  </a:cubicBezTo>
                  <a:cubicBezTo>
                    <a:pt x="627" y="70"/>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3299804" y="2361149"/>
              <a:ext cx="45045" cy="9759"/>
            </a:xfrm>
            <a:custGeom>
              <a:avLst/>
              <a:gdLst/>
              <a:ahLst/>
              <a:cxnLst/>
              <a:rect l="l" t="t" r="r" b="b"/>
              <a:pathLst>
                <a:path w="1477" h="320" extrusionOk="0">
                  <a:moveTo>
                    <a:pt x="160" y="0"/>
                  </a:moveTo>
                  <a:cubicBezTo>
                    <a:pt x="73" y="0"/>
                    <a:pt x="0" y="73"/>
                    <a:pt x="0" y="160"/>
                  </a:cubicBezTo>
                  <a:cubicBezTo>
                    <a:pt x="0" y="247"/>
                    <a:pt x="73" y="320"/>
                    <a:pt x="160" y="320"/>
                  </a:cubicBezTo>
                  <a:lnTo>
                    <a:pt x="1317" y="320"/>
                  </a:lnTo>
                  <a:cubicBezTo>
                    <a:pt x="1404" y="320"/>
                    <a:pt x="1477" y="247"/>
                    <a:pt x="1477" y="160"/>
                  </a:cubicBezTo>
                  <a:cubicBezTo>
                    <a:pt x="1477" y="70"/>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8"/>
            <p:cNvSpPr/>
            <p:nvPr/>
          </p:nvSpPr>
          <p:spPr>
            <a:xfrm>
              <a:off x="3275346" y="2379202"/>
              <a:ext cx="19122" cy="9729"/>
            </a:xfrm>
            <a:custGeom>
              <a:avLst/>
              <a:gdLst/>
              <a:ahLst/>
              <a:cxnLst/>
              <a:rect l="l" t="t" r="r" b="b"/>
              <a:pathLst>
                <a:path w="627" h="319" extrusionOk="0">
                  <a:moveTo>
                    <a:pt x="159" y="0"/>
                  </a:moveTo>
                  <a:cubicBezTo>
                    <a:pt x="72" y="0"/>
                    <a:pt x="1" y="72"/>
                    <a:pt x="1" y="158"/>
                  </a:cubicBezTo>
                  <a:cubicBezTo>
                    <a:pt x="1" y="247"/>
                    <a:pt x="72" y="318"/>
                    <a:pt x="159" y="318"/>
                  </a:cubicBezTo>
                  <a:lnTo>
                    <a:pt x="469" y="318"/>
                  </a:lnTo>
                  <a:cubicBezTo>
                    <a:pt x="555" y="318"/>
                    <a:pt x="627" y="247"/>
                    <a:pt x="627" y="158"/>
                  </a:cubicBezTo>
                  <a:cubicBezTo>
                    <a:pt x="627" y="72"/>
                    <a:pt x="555" y="0"/>
                    <a:pt x="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8"/>
            <p:cNvSpPr/>
            <p:nvPr/>
          </p:nvSpPr>
          <p:spPr>
            <a:xfrm>
              <a:off x="3299804" y="2379202"/>
              <a:ext cx="45045" cy="9729"/>
            </a:xfrm>
            <a:custGeom>
              <a:avLst/>
              <a:gdLst/>
              <a:ahLst/>
              <a:cxnLst/>
              <a:rect l="l" t="t" r="r" b="b"/>
              <a:pathLst>
                <a:path w="1477" h="319" extrusionOk="0">
                  <a:moveTo>
                    <a:pt x="160" y="0"/>
                  </a:moveTo>
                  <a:cubicBezTo>
                    <a:pt x="73" y="0"/>
                    <a:pt x="0" y="72"/>
                    <a:pt x="0" y="158"/>
                  </a:cubicBezTo>
                  <a:cubicBezTo>
                    <a:pt x="0" y="247"/>
                    <a:pt x="73" y="318"/>
                    <a:pt x="160" y="318"/>
                  </a:cubicBezTo>
                  <a:lnTo>
                    <a:pt x="1317" y="318"/>
                  </a:lnTo>
                  <a:cubicBezTo>
                    <a:pt x="1404" y="318"/>
                    <a:pt x="1477" y="247"/>
                    <a:pt x="1477" y="158"/>
                  </a:cubicBezTo>
                  <a:cubicBezTo>
                    <a:pt x="1477" y="72"/>
                    <a:pt x="1404" y="0"/>
                    <a:pt x="1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3390012" y="2245598"/>
              <a:ext cx="62825" cy="71883"/>
            </a:xfrm>
            <a:custGeom>
              <a:avLst/>
              <a:gdLst/>
              <a:ahLst/>
              <a:cxnLst/>
              <a:rect l="l" t="t" r="r" b="b"/>
              <a:pathLst>
                <a:path w="2060" h="2357" extrusionOk="0">
                  <a:moveTo>
                    <a:pt x="642" y="800"/>
                  </a:moveTo>
                  <a:lnTo>
                    <a:pt x="642" y="1254"/>
                  </a:lnTo>
                  <a:cubicBezTo>
                    <a:pt x="642" y="1285"/>
                    <a:pt x="651" y="1312"/>
                    <a:pt x="666" y="1336"/>
                  </a:cubicBezTo>
                  <a:lnTo>
                    <a:pt x="901" y="1727"/>
                  </a:lnTo>
                  <a:cubicBezTo>
                    <a:pt x="868" y="1734"/>
                    <a:pt x="836" y="1737"/>
                    <a:pt x="804" y="1737"/>
                  </a:cubicBezTo>
                  <a:cubicBezTo>
                    <a:pt x="538" y="1737"/>
                    <a:pt x="322" y="1521"/>
                    <a:pt x="322" y="1254"/>
                  </a:cubicBezTo>
                  <a:cubicBezTo>
                    <a:pt x="319" y="1045"/>
                    <a:pt x="455" y="866"/>
                    <a:pt x="642" y="800"/>
                  </a:cubicBezTo>
                  <a:close/>
                  <a:moveTo>
                    <a:pt x="962" y="329"/>
                  </a:moveTo>
                  <a:cubicBezTo>
                    <a:pt x="1404" y="405"/>
                    <a:pt x="1739" y="791"/>
                    <a:pt x="1739" y="1254"/>
                  </a:cubicBezTo>
                  <a:cubicBezTo>
                    <a:pt x="1739" y="1530"/>
                    <a:pt x="1617" y="1790"/>
                    <a:pt x="1413" y="1967"/>
                  </a:cubicBezTo>
                  <a:lnTo>
                    <a:pt x="962" y="1212"/>
                  </a:lnTo>
                  <a:lnTo>
                    <a:pt x="962" y="329"/>
                  </a:lnTo>
                  <a:close/>
                  <a:moveTo>
                    <a:pt x="802" y="0"/>
                  </a:moveTo>
                  <a:cubicBezTo>
                    <a:pt x="715" y="0"/>
                    <a:pt x="642" y="72"/>
                    <a:pt x="642" y="158"/>
                  </a:cubicBezTo>
                  <a:lnTo>
                    <a:pt x="642" y="471"/>
                  </a:lnTo>
                  <a:cubicBezTo>
                    <a:pt x="276" y="545"/>
                    <a:pt x="1" y="868"/>
                    <a:pt x="1" y="1254"/>
                  </a:cubicBezTo>
                  <a:cubicBezTo>
                    <a:pt x="1" y="1696"/>
                    <a:pt x="360" y="2055"/>
                    <a:pt x="802" y="2055"/>
                  </a:cubicBezTo>
                  <a:cubicBezTo>
                    <a:pt x="894" y="2055"/>
                    <a:pt x="982" y="2042"/>
                    <a:pt x="1067" y="2011"/>
                  </a:cubicBezTo>
                  <a:lnTo>
                    <a:pt x="1227" y="2280"/>
                  </a:lnTo>
                  <a:cubicBezTo>
                    <a:pt x="1256" y="2330"/>
                    <a:pt x="1309" y="2357"/>
                    <a:pt x="1363" y="2357"/>
                  </a:cubicBezTo>
                  <a:cubicBezTo>
                    <a:pt x="1392" y="2357"/>
                    <a:pt x="1420" y="2350"/>
                    <a:pt x="1447" y="2334"/>
                  </a:cubicBezTo>
                  <a:cubicBezTo>
                    <a:pt x="1824" y="2110"/>
                    <a:pt x="2059" y="1695"/>
                    <a:pt x="2059" y="1256"/>
                  </a:cubicBezTo>
                  <a:cubicBezTo>
                    <a:pt x="2059" y="563"/>
                    <a:pt x="1496" y="0"/>
                    <a:pt x="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3372111" y="2330317"/>
              <a:ext cx="67796" cy="21867"/>
            </a:xfrm>
            <a:custGeom>
              <a:avLst/>
              <a:gdLst/>
              <a:ahLst/>
              <a:cxnLst/>
              <a:rect l="l" t="t" r="r" b="b"/>
              <a:pathLst>
                <a:path w="2223" h="717" extrusionOk="0">
                  <a:moveTo>
                    <a:pt x="2049" y="0"/>
                  </a:moveTo>
                  <a:cubicBezTo>
                    <a:pt x="2008" y="0"/>
                    <a:pt x="1967" y="16"/>
                    <a:pt x="1935" y="46"/>
                  </a:cubicBezTo>
                  <a:lnTo>
                    <a:pt x="1585" y="397"/>
                  </a:lnTo>
                  <a:lnTo>
                    <a:pt x="159" y="397"/>
                  </a:lnTo>
                  <a:cubicBezTo>
                    <a:pt x="72" y="397"/>
                    <a:pt x="1" y="470"/>
                    <a:pt x="1" y="557"/>
                  </a:cubicBezTo>
                  <a:cubicBezTo>
                    <a:pt x="1" y="644"/>
                    <a:pt x="72" y="717"/>
                    <a:pt x="159" y="717"/>
                  </a:cubicBezTo>
                  <a:lnTo>
                    <a:pt x="1651" y="717"/>
                  </a:lnTo>
                  <a:cubicBezTo>
                    <a:pt x="1694" y="717"/>
                    <a:pt x="1734" y="698"/>
                    <a:pt x="1763" y="669"/>
                  </a:cubicBezTo>
                  <a:lnTo>
                    <a:pt x="2161" y="271"/>
                  </a:lnTo>
                  <a:cubicBezTo>
                    <a:pt x="2223" y="210"/>
                    <a:pt x="2223" y="108"/>
                    <a:pt x="2161" y="46"/>
                  </a:cubicBezTo>
                  <a:cubicBezTo>
                    <a:pt x="2131" y="16"/>
                    <a:pt x="2090" y="0"/>
                    <a:pt x="2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3372172" y="2374933"/>
              <a:ext cx="15584" cy="9790"/>
            </a:xfrm>
            <a:custGeom>
              <a:avLst/>
              <a:gdLst/>
              <a:ahLst/>
              <a:cxnLst/>
              <a:rect l="l" t="t" r="r" b="b"/>
              <a:pathLst>
                <a:path w="511" h="321" extrusionOk="0">
                  <a:moveTo>
                    <a:pt x="160" y="1"/>
                  </a:moveTo>
                  <a:cubicBezTo>
                    <a:pt x="72" y="1"/>
                    <a:pt x="0" y="74"/>
                    <a:pt x="0" y="161"/>
                  </a:cubicBezTo>
                  <a:cubicBezTo>
                    <a:pt x="0" y="247"/>
                    <a:pt x="72" y="320"/>
                    <a:pt x="160" y="320"/>
                  </a:cubicBezTo>
                  <a:lnTo>
                    <a:pt x="351" y="320"/>
                  </a:lnTo>
                  <a:cubicBezTo>
                    <a:pt x="439" y="320"/>
                    <a:pt x="511" y="247"/>
                    <a:pt x="511" y="161"/>
                  </a:cubicBezTo>
                  <a:cubicBezTo>
                    <a:pt x="511" y="74"/>
                    <a:pt x="439"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3391933" y="2374933"/>
              <a:ext cx="27539" cy="9790"/>
            </a:xfrm>
            <a:custGeom>
              <a:avLst/>
              <a:gdLst/>
              <a:ahLst/>
              <a:cxnLst/>
              <a:rect l="l" t="t" r="r" b="b"/>
              <a:pathLst>
                <a:path w="903" h="321" extrusionOk="0">
                  <a:moveTo>
                    <a:pt x="161" y="1"/>
                  </a:moveTo>
                  <a:cubicBezTo>
                    <a:pt x="74" y="1"/>
                    <a:pt x="1" y="74"/>
                    <a:pt x="1" y="161"/>
                  </a:cubicBezTo>
                  <a:cubicBezTo>
                    <a:pt x="1" y="247"/>
                    <a:pt x="74" y="320"/>
                    <a:pt x="161" y="320"/>
                  </a:cubicBezTo>
                  <a:lnTo>
                    <a:pt x="744" y="320"/>
                  </a:lnTo>
                  <a:cubicBezTo>
                    <a:pt x="831" y="320"/>
                    <a:pt x="902" y="247"/>
                    <a:pt x="902" y="161"/>
                  </a:cubicBezTo>
                  <a:cubicBezTo>
                    <a:pt x="902" y="74"/>
                    <a:pt x="831" y="1"/>
                    <a:pt x="7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3372172" y="2359258"/>
              <a:ext cx="15584" cy="9790"/>
            </a:xfrm>
            <a:custGeom>
              <a:avLst/>
              <a:gdLst/>
              <a:ahLst/>
              <a:cxnLst/>
              <a:rect l="l" t="t" r="r" b="b"/>
              <a:pathLst>
                <a:path w="511" h="321" extrusionOk="0">
                  <a:moveTo>
                    <a:pt x="160" y="1"/>
                  </a:moveTo>
                  <a:cubicBezTo>
                    <a:pt x="72" y="1"/>
                    <a:pt x="0" y="74"/>
                    <a:pt x="0" y="161"/>
                  </a:cubicBezTo>
                  <a:cubicBezTo>
                    <a:pt x="0" y="248"/>
                    <a:pt x="72" y="321"/>
                    <a:pt x="160" y="321"/>
                  </a:cubicBezTo>
                  <a:lnTo>
                    <a:pt x="351" y="321"/>
                  </a:lnTo>
                  <a:cubicBezTo>
                    <a:pt x="439" y="321"/>
                    <a:pt x="511" y="248"/>
                    <a:pt x="511" y="161"/>
                  </a:cubicBezTo>
                  <a:cubicBezTo>
                    <a:pt x="511" y="74"/>
                    <a:pt x="439"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3391933" y="2359258"/>
              <a:ext cx="27539" cy="9790"/>
            </a:xfrm>
            <a:custGeom>
              <a:avLst/>
              <a:gdLst/>
              <a:ahLst/>
              <a:cxnLst/>
              <a:rect l="l" t="t" r="r" b="b"/>
              <a:pathLst>
                <a:path w="903" h="321" extrusionOk="0">
                  <a:moveTo>
                    <a:pt x="161" y="1"/>
                  </a:moveTo>
                  <a:cubicBezTo>
                    <a:pt x="74" y="1"/>
                    <a:pt x="1" y="74"/>
                    <a:pt x="1" y="161"/>
                  </a:cubicBezTo>
                  <a:cubicBezTo>
                    <a:pt x="1" y="248"/>
                    <a:pt x="74" y="321"/>
                    <a:pt x="161" y="321"/>
                  </a:cubicBezTo>
                  <a:lnTo>
                    <a:pt x="744" y="321"/>
                  </a:lnTo>
                  <a:cubicBezTo>
                    <a:pt x="831" y="321"/>
                    <a:pt x="902" y="248"/>
                    <a:pt x="902" y="161"/>
                  </a:cubicBezTo>
                  <a:cubicBezTo>
                    <a:pt x="902" y="74"/>
                    <a:pt x="831" y="1"/>
                    <a:pt x="7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8"/>
            <p:cNvSpPr/>
            <p:nvPr/>
          </p:nvSpPr>
          <p:spPr>
            <a:xfrm>
              <a:off x="3402943" y="2207966"/>
              <a:ext cx="67796" cy="21867"/>
            </a:xfrm>
            <a:custGeom>
              <a:avLst/>
              <a:gdLst/>
              <a:ahLst/>
              <a:cxnLst/>
              <a:rect l="l" t="t" r="r" b="b"/>
              <a:pathLst>
                <a:path w="2223" h="717" extrusionOk="0">
                  <a:moveTo>
                    <a:pt x="572" y="1"/>
                  </a:moveTo>
                  <a:cubicBezTo>
                    <a:pt x="529" y="1"/>
                    <a:pt x="489" y="18"/>
                    <a:pt x="460" y="47"/>
                  </a:cubicBezTo>
                  <a:lnTo>
                    <a:pt x="62" y="445"/>
                  </a:lnTo>
                  <a:cubicBezTo>
                    <a:pt x="0" y="506"/>
                    <a:pt x="0" y="608"/>
                    <a:pt x="62" y="669"/>
                  </a:cubicBezTo>
                  <a:cubicBezTo>
                    <a:pt x="94" y="702"/>
                    <a:pt x="133" y="717"/>
                    <a:pt x="174" y="717"/>
                  </a:cubicBezTo>
                  <a:cubicBezTo>
                    <a:pt x="215" y="717"/>
                    <a:pt x="255" y="702"/>
                    <a:pt x="286" y="669"/>
                  </a:cubicBezTo>
                  <a:lnTo>
                    <a:pt x="638" y="319"/>
                  </a:lnTo>
                  <a:lnTo>
                    <a:pt x="2062" y="319"/>
                  </a:lnTo>
                  <a:cubicBezTo>
                    <a:pt x="2149" y="319"/>
                    <a:pt x="2222" y="247"/>
                    <a:pt x="2222" y="159"/>
                  </a:cubicBezTo>
                  <a:cubicBezTo>
                    <a:pt x="2222" y="72"/>
                    <a:pt x="2149" y="1"/>
                    <a:pt x="2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8"/>
            <p:cNvSpPr/>
            <p:nvPr/>
          </p:nvSpPr>
          <p:spPr>
            <a:xfrm>
              <a:off x="3455122" y="2175396"/>
              <a:ext cx="15615" cy="9790"/>
            </a:xfrm>
            <a:custGeom>
              <a:avLst/>
              <a:gdLst/>
              <a:ahLst/>
              <a:cxnLst/>
              <a:rect l="l" t="t" r="r" b="b"/>
              <a:pathLst>
                <a:path w="512" h="321" extrusionOk="0">
                  <a:moveTo>
                    <a:pt x="161" y="0"/>
                  </a:moveTo>
                  <a:cubicBezTo>
                    <a:pt x="72" y="0"/>
                    <a:pt x="1" y="73"/>
                    <a:pt x="1" y="160"/>
                  </a:cubicBezTo>
                  <a:cubicBezTo>
                    <a:pt x="1" y="247"/>
                    <a:pt x="71" y="320"/>
                    <a:pt x="161" y="320"/>
                  </a:cubicBezTo>
                  <a:lnTo>
                    <a:pt x="351" y="320"/>
                  </a:lnTo>
                  <a:cubicBezTo>
                    <a:pt x="438" y="320"/>
                    <a:pt x="511" y="247"/>
                    <a:pt x="511" y="160"/>
                  </a:cubicBezTo>
                  <a:cubicBezTo>
                    <a:pt x="511" y="73"/>
                    <a:pt x="438"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3423436" y="2175396"/>
              <a:ext cx="27539" cy="9790"/>
            </a:xfrm>
            <a:custGeom>
              <a:avLst/>
              <a:gdLst/>
              <a:ahLst/>
              <a:cxnLst/>
              <a:rect l="l" t="t" r="r" b="b"/>
              <a:pathLst>
                <a:path w="903" h="321" extrusionOk="0">
                  <a:moveTo>
                    <a:pt x="159" y="0"/>
                  </a:moveTo>
                  <a:cubicBezTo>
                    <a:pt x="72" y="0"/>
                    <a:pt x="0" y="73"/>
                    <a:pt x="0" y="160"/>
                  </a:cubicBezTo>
                  <a:cubicBezTo>
                    <a:pt x="0" y="247"/>
                    <a:pt x="70" y="320"/>
                    <a:pt x="159" y="320"/>
                  </a:cubicBezTo>
                  <a:lnTo>
                    <a:pt x="742" y="320"/>
                  </a:lnTo>
                  <a:cubicBezTo>
                    <a:pt x="829" y="320"/>
                    <a:pt x="902" y="247"/>
                    <a:pt x="902" y="160"/>
                  </a:cubicBezTo>
                  <a:cubicBezTo>
                    <a:pt x="902" y="73"/>
                    <a:pt x="829" y="0"/>
                    <a:pt x="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3455122" y="2191101"/>
              <a:ext cx="15615" cy="9729"/>
            </a:xfrm>
            <a:custGeom>
              <a:avLst/>
              <a:gdLst/>
              <a:ahLst/>
              <a:cxnLst/>
              <a:rect l="l" t="t" r="r" b="b"/>
              <a:pathLst>
                <a:path w="512" h="319" extrusionOk="0">
                  <a:moveTo>
                    <a:pt x="161" y="1"/>
                  </a:moveTo>
                  <a:cubicBezTo>
                    <a:pt x="72" y="1"/>
                    <a:pt x="1" y="72"/>
                    <a:pt x="1" y="159"/>
                  </a:cubicBezTo>
                  <a:cubicBezTo>
                    <a:pt x="1" y="249"/>
                    <a:pt x="71" y="319"/>
                    <a:pt x="161" y="319"/>
                  </a:cubicBezTo>
                  <a:lnTo>
                    <a:pt x="351" y="319"/>
                  </a:lnTo>
                  <a:cubicBezTo>
                    <a:pt x="438" y="319"/>
                    <a:pt x="511" y="247"/>
                    <a:pt x="511" y="159"/>
                  </a:cubicBezTo>
                  <a:cubicBezTo>
                    <a:pt x="511" y="72"/>
                    <a:pt x="438"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3423436" y="2191101"/>
              <a:ext cx="27539" cy="9729"/>
            </a:xfrm>
            <a:custGeom>
              <a:avLst/>
              <a:gdLst/>
              <a:ahLst/>
              <a:cxnLst/>
              <a:rect l="l" t="t" r="r" b="b"/>
              <a:pathLst>
                <a:path w="903" h="319" extrusionOk="0">
                  <a:moveTo>
                    <a:pt x="159" y="1"/>
                  </a:moveTo>
                  <a:cubicBezTo>
                    <a:pt x="72" y="1"/>
                    <a:pt x="0" y="72"/>
                    <a:pt x="0" y="159"/>
                  </a:cubicBezTo>
                  <a:cubicBezTo>
                    <a:pt x="0" y="249"/>
                    <a:pt x="70" y="319"/>
                    <a:pt x="159" y="319"/>
                  </a:cubicBezTo>
                  <a:lnTo>
                    <a:pt x="742" y="319"/>
                  </a:lnTo>
                  <a:cubicBezTo>
                    <a:pt x="829" y="319"/>
                    <a:pt x="902" y="247"/>
                    <a:pt x="902" y="159"/>
                  </a:cubicBezTo>
                  <a:cubicBezTo>
                    <a:pt x="902" y="72"/>
                    <a:pt x="829" y="1"/>
                    <a:pt x="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3160527" y="2132122"/>
              <a:ext cx="332270" cy="280150"/>
            </a:xfrm>
            <a:custGeom>
              <a:avLst/>
              <a:gdLst/>
              <a:ahLst/>
              <a:cxnLst/>
              <a:rect l="l" t="t" r="r" b="b"/>
              <a:pathLst>
                <a:path w="10895" h="9186" extrusionOk="0">
                  <a:moveTo>
                    <a:pt x="3274" y="931"/>
                  </a:moveTo>
                  <a:lnTo>
                    <a:pt x="3274" y="5778"/>
                  </a:lnTo>
                  <a:lnTo>
                    <a:pt x="327" y="5778"/>
                  </a:lnTo>
                  <a:lnTo>
                    <a:pt x="327" y="931"/>
                  </a:lnTo>
                  <a:close/>
                  <a:moveTo>
                    <a:pt x="3272" y="6096"/>
                  </a:moveTo>
                  <a:lnTo>
                    <a:pt x="3272" y="8866"/>
                  </a:lnTo>
                  <a:lnTo>
                    <a:pt x="324" y="8866"/>
                  </a:lnTo>
                  <a:lnTo>
                    <a:pt x="324" y="6096"/>
                  </a:lnTo>
                  <a:close/>
                  <a:moveTo>
                    <a:pt x="928" y="0"/>
                  </a:moveTo>
                  <a:cubicBezTo>
                    <a:pt x="809" y="0"/>
                    <a:pt x="696" y="58"/>
                    <a:pt x="627" y="157"/>
                  </a:cubicBezTo>
                  <a:lnTo>
                    <a:pt x="305" y="611"/>
                  </a:lnTo>
                  <a:lnTo>
                    <a:pt x="161" y="611"/>
                  </a:lnTo>
                  <a:cubicBezTo>
                    <a:pt x="74" y="611"/>
                    <a:pt x="1" y="684"/>
                    <a:pt x="1" y="771"/>
                  </a:cubicBezTo>
                  <a:lnTo>
                    <a:pt x="1" y="9026"/>
                  </a:lnTo>
                  <a:cubicBezTo>
                    <a:pt x="1" y="9114"/>
                    <a:pt x="74" y="9186"/>
                    <a:pt x="161" y="9186"/>
                  </a:cubicBezTo>
                  <a:lnTo>
                    <a:pt x="8552" y="9186"/>
                  </a:lnTo>
                  <a:cubicBezTo>
                    <a:pt x="8640" y="9186"/>
                    <a:pt x="8711" y="9114"/>
                    <a:pt x="8711" y="9026"/>
                  </a:cubicBezTo>
                  <a:cubicBezTo>
                    <a:pt x="8711" y="8939"/>
                    <a:pt x="8640" y="8868"/>
                    <a:pt x="8552" y="8868"/>
                  </a:cubicBezTo>
                  <a:lnTo>
                    <a:pt x="6530" y="8868"/>
                  </a:lnTo>
                  <a:lnTo>
                    <a:pt x="6530" y="2415"/>
                  </a:lnTo>
                  <a:cubicBezTo>
                    <a:pt x="6530" y="2328"/>
                    <a:pt x="6457" y="2255"/>
                    <a:pt x="6370" y="2255"/>
                  </a:cubicBezTo>
                  <a:cubicBezTo>
                    <a:pt x="6284" y="2255"/>
                    <a:pt x="6211" y="2328"/>
                    <a:pt x="6211" y="2415"/>
                  </a:cubicBezTo>
                  <a:lnTo>
                    <a:pt x="6211" y="8868"/>
                  </a:lnTo>
                  <a:lnTo>
                    <a:pt x="3589" y="8868"/>
                  </a:lnTo>
                  <a:lnTo>
                    <a:pt x="3589" y="931"/>
                  </a:lnTo>
                  <a:lnTo>
                    <a:pt x="6211" y="931"/>
                  </a:lnTo>
                  <a:lnTo>
                    <a:pt x="6211" y="1777"/>
                  </a:lnTo>
                  <a:cubicBezTo>
                    <a:pt x="6211" y="1865"/>
                    <a:pt x="6284" y="1937"/>
                    <a:pt x="6370" y="1937"/>
                  </a:cubicBezTo>
                  <a:cubicBezTo>
                    <a:pt x="6457" y="1937"/>
                    <a:pt x="6530" y="1865"/>
                    <a:pt x="6530" y="1777"/>
                  </a:cubicBezTo>
                  <a:lnTo>
                    <a:pt x="6530" y="931"/>
                  </a:lnTo>
                  <a:lnTo>
                    <a:pt x="10571" y="931"/>
                  </a:lnTo>
                  <a:lnTo>
                    <a:pt x="10571" y="8868"/>
                  </a:lnTo>
                  <a:lnTo>
                    <a:pt x="9190" y="8868"/>
                  </a:lnTo>
                  <a:cubicBezTo>
                    <a:pt x="9103" y="8868"/>
                    <a:pt x="9031" y="8939"/>
                    <a:pt x="9031" y="9026"/>
                  </a:cubicBezTo>
                  <a:cubicBezTo>
                    <a:pt x="9031" y="9114"/>
                    <a:pt x="9103" y="9186"/>
                    <a:pt x="9190" y="9186"/>
                  </a:cubicBezTo>
                  <a:lnTo>
                    <a:pt x="10729" y="9186"/>
                  </a:lnTo>
                  <a:cubicBezTo>
                    <a:pt x="10818" y="9186"/>
                    <a:pt x="10889" y="9114"/>
                    <a:pt x="10889" y="9026"/>
                  </a:cubicBezTo>
                  <a:lnTo>
                    <a:pt x="10889" y="771"/>
                  </a:lnTo>
                  <a:cubicBezTo>
                    <a:pt x="10894" y="683"/>
                    <a:pt x="10825" y="611"/>
                    <a:pt x="10734" y="611"/>
                  </a:cubicBezTo>
                  <a:lnTo>
                    <a:pt x="10590" y="611"/>
                  </a:lnTo>
                  <a:lnTo>
                    <a:pt x="10268" y="157"/>
                  </a:lnTo>
                  <a:cubicBezTo>
                    <a:pt x="10200" y="58"/>
                    <a:pt x="10088" y="0"/>
                    <a:pt x="9967" y="0"/>
                  </a:cubicBezTo>
                  <a:lnTo>
                    <a:pt x="8410" y="0"/>
                  </a:lnTo>
                  <a:cubicBezTo>
                    <a:pt x="8324" y="0"/>
                    <a:pt x="8250" y="74"/>
                    <a:pt x="8250" y="160"/>
                  </a:cubicBezTo>
                  <a:cubicBezTo>
                    <a:pt x="8250" y="247"/>
                    <a:pt x="8324" y="320"/>
                    <a:pt x="8410" y="320"/>
                  </a:cubicBezTo>
                  <a:lnTo>
                    <a:pt x="9967" y="320"/>
                  </a:lnTo>
                  <a:cubicBezTo>
                    <a:pt x="9984" y="320"/>
                    <a:pt x="9999" y="329"/>
                    <a:pt x="10008" y="341"/>
                  </a:cubicBezTo>
                  <a:lnTo>
                    <a:pt x="10198" y="615"/>
                  </a:lnTo>
                  <a:lnTo>
                    <a:pt x="696" y="615"/>
                  </a:lnTo>
                  <a:lnTo>
                    <a:pt x="887" y="341"/>
                  </a:lnTo>
                  <a:cubicBezTo>
                    <a:pt x="896" y="329"/>
                    <a:pt x="911" y="320"/>
                    <a:pt x="928" y="320"/>
                  </a:cubicBezTo>
                  <a:lnTo>
                    <a:pt x="7769" y="320"/>
                  </a:lnTo>
                  <a:cubicBezTo>
                    <a:pt x="7857" y="320"/>
                    <a:pt x="7929" y="247"/>
                    <a:pt x="7929" y="160"/>
                  </a:cubicBezTo>
                  <a:cubicBezTo>
                    <a:pt x="7929" y="74"/>
                    <a:pt x="7857" y="0"/>
                    <a:pt x="7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8"/>
          <p:cNvGrpSpPr/>
          <p:nvPr/>
        </p:nvGrpSpPr>
        <p:grpSpPr>
          <a:xfrm>
            <a:off x="4368255" y="2269545"/>
            <a:ext cx="407489" cy="407603"/>
            <a:chOff x="2347191" y="2106078"/>
            <a:chExt cx="332047" cy="332141"/>
          </a:xfrm>
        </p:grpSpPr>
        <p:sp>
          <p:nvSpPr>
            <p:cNvPr id="720" name="Google Shape;720;p48"/>
            <p:cNvSpPr/>
            <p:nvPr/>
          </p:nvSpPr>
          <p:spPr>
            <a:xfrm>
              <a:off x="2488328" y="2136452"/>
              <a:ext cx="49772" cy="48979"/>
            </a:xfrm>
            <a:custGeom>
              <a:avLst/>
              <a:gdLst/>
              <a:ahLst/>
              <a:cxnLst/>
              <a:rect l="l" t="t" r="r" b="b"/>
              <a:pathLst>
                <a:path w="1632" h="1606" extrusionOk="0">
                  <a:moveTo>
                    <a:pt x="814" y="320"/>
                  </a:moveTo>
                  <a:cubicBezTo>
                    <a:pt x="943" y="320"/>
                    <a:pt x="1067" y="371"/>
                    <a:pt x="1157" y="461"/>
                  </a:cubicBezTo>
                  <a:cubicBezTo>
                    <a:pt x="1254" y="559"/>
                    <a:pt x="1307" y="695"/>
                    <a:pt x="1297" y="833"/>
                  </a:cubicBezTo>
                  <a:cubicBezTo>
                    <a:pt x="1283" y="1073"/>
                    <a:pt x="1089" y="1267"/>
                    <a:pt x="847" y="1284"/>
                  </a:cubicBezTo>
                  <a:cubicBezTo>
                    <a:pt x="837" y="1285"/>
                    <a:pt x="827" y="1285"/>
                    <a:pt x="817" y="1285"/>
                  </a:cubicBezTo>
                  <a:cubicBezTo>
                    <a:pt x="688" y="1285"/>
                    <a:pt x="565" y="1234"/>
                    <a:pt x="475" y="1143"/>
                  </a:cubicBezTo>
                  <a:cubicBezTo>
                    <a:pt x="376" y="1046"/>
                    <a:pt x="325" y="910"/>
                    <a:pt x="334" y="772"/>
                  </a:cubicBezTo>
                  <a:cubicBezTo>
                    <a:pt x="349" y="530"/>
                    <a:pt x="543" y="338"/>
                    <a:pt x="784" y="321"/>
                  </a:cubicBezTo>
                  <a:cubicBezTo>
                    <a:pt x="794" y="321"/>
                    <a:pt x="804" y="320"/>
                    <a:pt x="814" y="320"/>
                  </a:cubicBezTo>
                  <a:close/>
                  <a:moveTo>
                    <a:pt x="807" y="0"/>
                  </a:moveTo>
                  <a:cubicBezTo>
                    <a:pt x="793" y="0"/>
                    <a:pt x="779" y="1"/>
                    <a:pt x="764" y="1"/>
                  </a:cubicBezTo>
                  <a:cubicBezTo>
                    <a:pt x="361" y="27"/>
                    <a:pt x="41" y="348"/>
                    <a:pt x="15" y="750"/>
                  </a:cubicBezTo>
                  <a:cubicBezTo>
                    <a:pt x="0" y="980"/>
                    <a:pt x="85" y="1206"/>
                    <a:pt x="248" y="1369"/>
                  </a:cubicBezTo>
                  <a:cubicBezTo>
                    <a:pt x="396" y="1518"/>
                    <a:pt x="600" y="1605"/>
                    <a:pt x="820" y="1605"/>
                  </a:cubicBezTo>
                  <a:cubicBezTo>
                    <a:pt x="836" y="1605"/>
                    <a:pt x="852" y="1605"/>
                    <a:pt x="868" y="1604"/>
                  </a:cubicBezTo>
                  <a:cubicBezTo>
                    <a:pt x="1269" y="1578"/>
                    <a:pt x="1591" y="1257"/>
                    <a:pt x="1616" y="855"/>
                  </a:cubicBezTo>
                  <a:cubicBezTo>
                    <a:pt x="1632" y="626"/>
                    <a:pt x="1547" y="399"/>
                    <a:pt x="1382" y="236"/>
                  </a:cubicBezTo>
                  <a:cubicBezTo>
                    <a:pt x="1229" y="83"/>
                    <a:pt x="1023" y="0"/>
                    <a:pt x="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8"/>
            <p:cNvSpPr/>
            <p:nvPr/>
          </p:nvSpPr>
          <p:spPr>
            <a:xfrm>
              <a:off x="2462284" y="2106078"/>
              <a:ext cx="101923" cy="109700"/>
            </a:xfrm>
            <a:custGeom>
              <a:avLst/>
              <a:gdLst/>
              <a:ahLst/>
              <a:cxnLst/>
              <a:rect l="l" t="t" r="r" b="b"/>
              <a:pathLst>
                <a:path w="3342" h="3597" extrusionOk="0">
                  <a:moveTo>
                    <a:pt x="1766" y="320"/>
                  </a:moveTo>
                  <a:cubicBezTo>
                    <a:pt x="1786" y="320"/>
                    <a:pt x="1805" y="330"/>
                    <a:pt x="1815" y="347"/>
                  </a:cubicBezTo>
                  <a:lnTo>
                    <a:pt x="1916" y="511"/>
                  </a:lnTo>
                  <a:cubicBezTo>
                    <a:pt x="1948" y="563"/>
                    <a:pt x="1994" y="611"/>
                    <a:pt x="2050" y="640"/>
                  </a:cubicBezTo>
                  <a:lnTo>
                    <a:pt x="2489" y="895"/>
                  </a:lnTo>
                  <a:cubicBezTo>
                    <a:pt x="2545" y="928"/>
                    <a:pt x="2606" y="945"/>
                    <a:pt x="2671" y="946"/>
                  </a:cubicBezTo>
                  <a:lnTo>
                    <a:pt x="2862" y="951"/>
                  </a:lnTo>
                  <a:cubicBezTo>
                    <a:pt x="2880" y="951"/>
                    <a:pt x="2901" y="962"/>
                    <a:pt x="2909" y="979"/>
                  </a:cubicBezTo>
                  <a:lnTo>
                    <a:pt x="3003" y="1140"/>
                  </a:lnTo>
                  <a:cubicBezTo>
                    <a:pt x="3013" y="1157"/>
                    <a:pt x="3013" y="1179"/>
                    <a:pt x="3003" y="1195"/>
                  </a:cubicBezTo>
                  <a:lnTo>
                    <a:pt x="2911" y="1363"/>
                  </a:lnTo>
                  <a:cubicBezTo>
                    <a:pt x="2880" y="1419"/>
                    <a:pt x="2863" y="1480"/>
                    <a:pt x="2863" y="1543"/>
                  </a:cubicBezTo>
                  <a:lnTo>
                    <a:pt x="2863" y="2052"/>
                  </a:lnTo>
                  <a:cubicBezTo>
                    <a:pt x="2863" y="2117"/>
                    <a:pt x="2880" y="2178"/>
                    <a:pt x="2911" y="2234"/>
                  </a:cubicBezTo>
                  <a:lnTo>
                    <a:pt x="3003" y="2401"/>
                  </a:lnTo>
                  <a:cubicBezTo>
                    <a:pt x="3011" y="2418"/>
                    <a:pt x="3011" y="2440"/>
                    <a:pt x="3003" y="2457"/>
                  </a:cubicBezTo>
                  <a:lnTo>
                    <a:pt x="2909" y="2619"/>
                  </a:lnTo>
                  <a:cubicBezTo>
                    <a:pt x="2897" y="2636"/>
                    <a:pt x="2880" y="2646"/>
                    <a:pt x="2862" y="2646"/>
                  </a:cubicBezTo>
                  <a:lnTo>
                    <a:pt x="2671" y="2649"/>
                  </a:lnTo>
                  <a:cubicBezTo>
                    <a:pt x="2606" y="2653"/>
                    <a:pt x="2545" y="2670"/>
                    <a:pt x="2489" y="2702"/>
                  </a:cubicBezTo>
                  <a:lnTo>
                    <a:pt x="2050" y="2957"/>
                  </a:lnTo>
                  <a:cubicBezTo>
                    <a:pt x="1994" y="2988"/>
                    <a:pt x="1950" y="3032"/>
                    <a:pt x="1916" y="3087"/>
                  </a:cubicBezTo>
                  <a:lnTo>
                    <a:pt x="1815" y="3250"/>
                  </a:lnTo>
                  <a:cubicBezTo>
                    <a:pt x="1805" y="3267"/>
                    <a:pt x="1786" y="3277"/>
                    <a:pt x="1766" y="3277"/>
                  </a:cubicBezTo>
                  <a:lnTo>
                    <a:pt x="1579" y="3277"/>
                  </a:lnTo>
                  <a:cubicBezTo>
                    <a:pt x="1560" y="3277"/>
                    <a:pt x="1541" y="3267"/>
                    <a:pt x="1531" y="3250"/>
                  </a:cubicBezTo>
                  <a:lnTo>
                    <a:pt x="1431" y="3087"/>
                  </a:lnTo>
                  <a:cubicBezTo>
                    <a:pt x="1399" y="3032"/>
                    <a:pt x="1353" y="2986"/>
                    <a:pt x="1296" y="2957"/>
                  </a:cubicBezTo>
                  <a:lnTo>
                    <a:pt x="856" y="2702"/>
                  </a:lnTo>
                  <a:cubicBezTo>
                    <a:pt x="801" y="2670"/>
                    <a:pt x="740" y="2653"/>
                    <a:pt x="675" y="2649"/>
                  </a:cubicBezTo>
                  <a:lnTo>
                    <a:pt x="485" y="2646"/>
                  </a:lnTo>
                  <a:cubicBezTo>
                    <a:pt x="464" y="2646"/>
                    <a:pt x="446" y="2636"/>
                    <a:pt x="437" y="2619"/>
                  </a:cubicBezTo>
                  <a:lnTo>
                    <a:pt x="344" y="2457"/>
                  </a:lnTo>
                  <a:cubicBezTo>
                    <a:pt x="333" y="2440"/>
                    <a:pt x="333" y="2418"/>
                    <a:pt x="344" y="2401"/>
                  </a:cubicBezTo>
                  <a:lnTo>
                    <a:pt x="436" y="2234"/>
                  </a:lnTo>
                  <a:cubicBezTo>
                    <a:pt x="464" y="2178"/>
                    <a:pt x="481" y="2117"/>
                    <a:pt x="481" y="2052"/>
                  </a:cubicBezTo>
                  <a:lnTo>
                    <a:pt x="481" y="1543"/>
                  </a:lnTo>
                  <a:cubicBezTo>
                    <a:pt x="481" y="1480"/>
                    <a:pt x="464" y="1419"/>
                    <a:pt x="436" y="1363"/>
                  </a:cubicBezTo>
                  <a:lnTo>
                    <a:pt x="344" y="1195"/>
                  </a:lnTo>
                  <a:cubicBezTo>
                    <a:pt x="333" y="1179"/>
                    <a:pt x="333" y="1157"/>
                    <a:pt x="344" y="1140"/>
                  </a:cubicBezTo>
                  <a:lnTo>
                    <a:pt x="437" y="979"/>
                  </a:lnTo>
                  <a:cubicBezTo>
                    <a:pt x="447" y="962"/>
                    <a:pt x="464" y="951"/>
                    <a:pt x="485" y="951"/>
                  </a:cubicBezTo>
                  <a:lnTo>
                    <a:pt x="675" y="946"/>
                  </a:lnTo>
                  <a:cubicBezTo>
                    <a:pt x="740" y="945"/>
                    <a:pt x="801" y="928"/>
                    <a:pt x="856" y="895"/>
                  </a:cubicBezTo>
                  <a:lnTo>
                    <a:pt x="1296" y="640"/>
                  </a:lnTo>
                  <a:cubicBezTo>
                    <a:pt x="1353" y="608"/>
                    <a:pt x="1397" y="563"/>
                    <a:pt x="1431" y="511"/>
                  </a:cubicBezTo>
                  <a:lnTo>
                    <a:pt x="1531" y="347"/>
                  </a:lnTo>
                  <a:cubicBezTo>
                    <a:pt x="1541" y="330"/>
                    <a:pt x="1558" y="320"/>
                    <a:pt x="1579" y="320"/>
                  </a:cubicBezTo>
                  <a:close/>
                  <a:moveTo>
                    <a:pt x="1577" y="0"/>
                  </a:moveTo>
                  <a:cubicBezTo>
                    <a:pt x="1448" y="0"/>
                    <a:pt x="1324" y="70"/>
                    <a:pt x="1256" y="181"/>
                  </a:cubicBezTo>
                  <a:lnTo>
                    <a:pt x="1157" y="344"/>
                  </a:lnTo>
                  <a:cubicBezTo>
                    <a:pt x="1152" y="352"/>
                    <a:pt x="1143" y="359"/>
                    <a:pt x="1137" y="364"/>
                  </a:cubicBezTo>
                  <a:lnTo>
                    <a:pt x="698" y="620"/>
                  </a:lnTo>
                  <a:cubicBezTo>
                    <a:pt x="689" y="623"/>
                    <a:pt x="681" y="625"/>
                    <a:pt x="669" y="628"/>
                  </a:cubicBezTo>
                  <a:lnTo>
                    <a:pt x="478" y="632"/>
                  </a:lnTo>
                  <a:cubicBezTo>
                    <a:pt x="349" y="633"/>
                    <a:pt x="225" y="706"/>
                    <a:pt x="162" y="819"/>
                  </a:cubicBezTo>
                  <a:lnTo>
                    <a:pt x="66" y="980"/>
                  </a:lnTo>
                  <a:cubicBezTo>
                    <a:pt x="2" y="1093"/>
                    <a:pt x="2" y="1235"/>
                    <a:pt x="63" y="1348"/>
                  </a:cubicBezTo>
                  <a:lnTo>
                    <a:pt x="155" y="1516"/>
                  </a:lnTo>
                  <a:cubicBezTo>
                    <a:pt x="158" y="1525"/>
                    <a:pt x="162" y="1533"/>
                    <a:pt x="162" y="1543"/>
                  </a:cubicBezTo>
                  <a:lnTo>
                    <a:pt x="162" y="2052"/>
                  </a:lnTo>
                  <a:cubicBezTo>
                    <a:pt x="163" y="2064"/>
                    <a:pt x="162" y="2073"/>
                    <a:pt x="155" y="2081"/>
                  </a:cubicBezTo>
                  <a:lnTo>
                    <a:pt x="63" y="2248"/>
                  </a:lnTo>
                  <a:cubicBezTo>
                    <a:pt x="0" y="2363"/>
                    <a:pt x="2" y="2503"/>
                    <a:pt x="66" y="2617"/>
                  </a:cubicBezTo>
                  <a:lnTo>
                    <a:pt x="162" y="2779"/>
                  </a:lnTo>
                  <a:cubicBezTo>
                    <a:pt x="226" y="2891"/>
                    <a:pt x="349" y="2962"/>
                    <a:pt x="478" y="2966"/>
                  </a:cubicBezTo>
                  <a:lnTo>
                    <a:pt x="669" y="2969"/>
                  </a:lnTo>
                  <a:cubicBezTo>
                    <a:pt x="677" y="2969"/>
                    <a:pt x="689" y="2971"/>
                    <a:pt x="698" y="2978"/>
                  </a:cubicBezTo>
                  <a:lnTo>
                    <a:pt x="1137" y="3233"/>
                  </a:lnTo>
                  <a:cubicBezTo>
                    <a:pt x="1145" y="3238"/>
                    <a:pt x="1152" y="3243"/>
                    <a:pt x="1157" y="3252"/>
                  </a:cubicBezTo>
                  <a:lnTo>
                    <a:pt x="1256" y="3417"/>
                  </a:lnTo>
                  <a:cubicBezTo>
                    <a:pt x="1324" y="3527"/>
                    <a:pt x="1448" y="3597"/>
                    <a:pt x="1577" y="3597"/>
                  </a:cubicBezTo>
                  <a:lnTo>
                    <a:pt x="1764" y="3597"/>
                  </a:lnTo>
                  <a:cubicBezTo>
                    <a:pt x="1894" y="3597"/>
                    <a:pt x="2018" y="3527"/>
                    <a:pt x="2086" y="3417"/>
                  </a:cubicBezTo>
                  <a:lnTo>
                    <a:pt x="2185" y="3252"/>
                  </a:lnTo>
                  <a:cubicBezTo>
                    <a:pt x="2190" y="3243"/>
                    <a:pt x="2198" y="3238"/>
                    <a:pt x="2205" y="3233"/>
                  </a:cubicBezTo>
                  <a:lnTo>
                    <a:pt x="2644" y="2978"/>
                  </a:lnTo>
                  <a:cubicBezTo>
                    <a:pt x="2652" y="2974"/>
                    <a:pt x="2661" y="2971"/>
                    <a:pt x="2673" y="2969"/>
                  </a:cubicBezTo>
                  <a:lnTo>
                    <a:pt x="2863" y="2966"/>
                  </a:lnTo>
                  <a:cubicBezTo>
                    <a:pt x="2993" y="2962"/>
                    <a:pt x="3117" y="2891"/>
                    <a:pt x="3182" y="2779"/>
                  </a:cubicBezTo>
                  <a:lnTo>
                    <a:pt x="3275" y="2617"/>
                  </a:lnTo>
                  <a:cubicBezTo>
                    <a:pt x="3340" y="2503"/>
                    <a:pt x="3340" y="2362"/>
                    <a:pt x="3278" y="2248"/>
                  </a:cubicBezTo>
                  <a:lnTo>
                    <a:pt x="3187" y="2081"/>
                  </a:lnTo>
                  <a:cubicBezTo>
                    <a:pt x="3183" y="2073"/>
                    <a:pt x="3180" y="2064"/>
                    <a:pt x="3180" y="2052"/>
                  </a:cubicBezTo>
                  <a:lnTo>
                    <a:pt x="3180" y="1543"/>
                  </a:lnTo>
                  <a:cubicBezTo>
                    <a:pt x="3180" y="1535"/>
                    <a:pt x="3183" y="1525"/>
                    <a:pt x="3187" y="1516"/>
                  </a:cubicBezTo>
                  <a:lnTo>
                    <a:pt x="3278" y="1348"/>
                  </a:lnTo>
                  <a:cubicBezTo>
                    <a:pt x="3341" y="1234"/>
                    <a:pt x="3340" y="1093"/>
                    <a:pt x="3275" y="980"/>
                  </a:cubicBezTo>
                  <a:lnTo>
                    <a:pt x="3182" y="819"/>
                  </a:lnTo>
                  <a:cubicBezTo>
                    <a:pt x="3115" y="706"/>
                    <a:pt x="2993" y="633"/>
                    <a:pt x="2863" y="632"/>
                  </a:cubicBezTo>
                  <a:lnTo>
                    <a:pt x="2673" y="628"/>
                  </a:lnTo>
                  <a:cubicBezTo>
                    <a:pt x="2664" y="628"/>
                    <a:pt x="2652" y="625"/>
                    <a:pt x="2644" y="620"/>
                  </a:cubicBezTo>
                  <a:lnTo>
                    <a:pt x="2205" y="364"/>
                  </a:lnTo>
                  <a:cubicBezTo>
                    <a:pt x="2196" y="359"/>
                    <a:pt x="2190" y="352"/>
                    <a:pt x="2185" y="344"/>
                  </a:cubicBezTo>
                  <a:lnTo>
                    <a:pt x="2086" y="181"/>
                  </a:lnTo>
                  <a:cubicBezTo>
                    <a:pt x="2018" y="70"/>
                    <a:pt x="1894" y="0"/>
                    <a:pt x="1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364208" y="2349103"/>
              <a:ext cx="14608" cy="9729"/>
            </a:xfrm>
            <a:custGeom>
              <a:avLst/>
              <a:gdLst/>
              <a:ahLst/>
              <a:cxnLst/>
              <a:rect l="l" t="t" r="r" b="b"/>
              <a:pathLst>
                <a:path w="479" h="319" extrusionOk="0">
                  <a:moveTo>
                    <a:pt x="159" y="0"/>
                  </a:moveTo>
                  <a:cubicBezTo>
                    <a:pt x="72" y="0"/>
                    <a:pt x="0" y="72"/>
                    <a:pt x="0" y="160"/>
                  </a:cubicBezTo>
                  <a:cubicBezTo>
                    <a:pt x="0" y="247"/>
                    <a:pt x="72" y="318"/>
                    <a:pt x="159" y="318"/>
                  </a:cubicBezTo>
                  <a:lnTo>
                    <a:pt x="319" y="318"/>
                  </a:lnTo>
                  <a:cubicBezTo>
                    <a:pt x="405" y="318"/>
                    <a:pt x="479" y="247"/>
                    <a:pt x="479" y="160"/>
                  </a:cubicBezTo>
                  <a:cubicBezTo>
                    <a:pt x="479" y="72"/>
                    <a:pt x="405" y="0"/>
                    <a:pt x="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383451" y="2349103"/>
              <a:ext cx="41965" cy="9729"/>
            </a:xfrm>
            <a:custGeom>
              <a:avLst/>
              <a:gdLst/>
              <a:ahLst/>
              <a:cxnLst/>
              <a:rect l="l" t="t" r="r" b="b"/>
              <a:pathLst>
                <a:path w="1376" h="319" extrusionOk="0">
                  <a:moveTo>
                    <a:pt x="161" y="0"/>
                  </a:moveTo>
                  <a:cubicBezTo>
                    <a:pt x="72" y="0"/>
                    <a:pt x="1" y="72"/>
                    <a:pt x="1" y="160"/>
                  </a:cubicBezTo>
                  <a:cubicBezTo>
                    <a:pt x="1" y="247"/>
                    <a:pt x="72" y="318"/>
                    <a:pt x="161" y="318"/>
                  </a:cubicBezTo>
                  <a:lnTo>
                    <a:pt x="1217" y="318"/>
                  </a:lnTo>
                  <a:cubicBezTo>
                    <a:pt x="1304" y="318"/>
                    <a:pt x="1375" y="247"/>
                    <a:pt x="1375" y="160"/>
                  </a:cubicBezTo>
                  <a:cubicBezTo>
                    <a:pt x="1375" y="72"/>
                    <a:pt x="1304" y="0"/>
                    <a:pt x="1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364208" y="2368803"/>
              <a:ext cx="14608" cy="9729"/>
            </a:xfrm>
            <a:custGeom>
              <a:avLst/>
              <a:gdLst/>
              <a:ahLst/>
              <a:cxnLst/>
              <a:rect l="l" t="t" r="r" b="b"/>
              <a:pathLst>
                <a:path w="479" h="319" extrusionOk="0">
                  <a:moveTo>
                    <a:pt x="159" y="1"/>
                  </a:moveTo>
                  <a:cubicBezTo>
                    <a:pt x="72" y="1"/>
                    <a:pt x="0" y="72"/>
                    <a:pt x="0" y="159"/>
                  </a:cubicBezTo>
                  <a:cubicBezTo>
                    <a:pt x="0" y="248"/>
                    <a:pt x="72" y="319"/>
                    <a:pt x="159" y="319"/>
                  </a:cubicBezTo>
                  <a:lnTo>
                    <a:pt x="319" y="319"/>
                  </a:lnTo>
                  <a:cubicBezTo>
                    <a:pt x="405" y="319"/>
                    <a:pt x="479" y="248"/>
                    <a:pt x="479" y="159"/>
                  </a:cubicBezTo>
                  <a:cubicBezTo>
                    <a:pt x="479" y="72"/>
                    <a:pt x="405" y="1"/>
                    <a:pt x="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8"/>
            <p:cNvSpPr/>
            <p:nvPr/>
          </p:nvSpPr>
          <p:spPr>
            <a:xfrm>
              <a:off x="2383451" y="2368803"/>
              <a:ext cx="41965" cy="9729"/>
            </a:xfrm>
            <a:custGeom>
              <a:avLst/>
              <a:gdLst/>
              <a:ahLst/>
              <a:cxnLst/>
              <a:rect l="l" t="t" r="r" b="b"/>
              <a:pathLst>
                <a:path w="1376" h="319" extrusionOk="0">
                  <a:moveTo>
                    <a:pt x="161" y="1"/>
                  </a:moveTo>
                  <a:cubicBezTo>
                    <a:pt x="72" y="1"/>
                    <a:pt x="1" y="72"/>
                    <a:pt x="1" y="159"/>
                  </a:cubicBezTo>
                  <a:cubicBezTo>
                    <a:pt x="1" y="248"/>
                    <a:pt x="72" y="319"/>
                    <a:pt x="161" y="319"/>
                  </a:cubicBezTo>
                  <a:lnTo>
                    <a:pt x="1217" y="319"/>
                  </a:lnTo>
                  <a:cubicBezTo>
                    <a:pt x="1304" y="319"/>
                    <a:pt x="1375" y="248"/>
                    <a:pt x="1375" y="159"/>
                  </a:cubicBezTo>
                  <a:cubicBezTo>
                    <a:pt x="1375" y="72"/>
                    <a:pt x="1304"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8"/>
            <p:cNvSpPr/>
            <p:nvPr/>
          </p:nvSpPr>
          <p:spPr>
            <a:xfrm>
              <a:off x="2364208" y="2388534"/>
              <a:ext cx="14608" cy="9729"/>
            </a:xfrm>
            <a:custGeom>
              <a:avLst/>
              <a:gdLst/>
              <a:ahLst/>
              <a:cxnLst/>
              <a:rect l="l" t="t" r="r" b="b"/>
              <a:pathLst>
                <a:path w="479" h="319" extrusionOk="0">
                  <a:moveTo>
                    <a:pt x="159" y="0"/>
                  </a:moveTo>
                  <a:cubicBezTo>
                    <a:pt x="72" y="0"/>
                    <a:pt x="0" y="72"/>
                    <a:pt x="0" y="160"/>
                  </a:cubicBezTo>
                  <a:cubicBezTo>
                    <a:pt x="0" y="247"/>
                    <a:pt x="72" y="319"/>
                    <a:pt x="159" y="319"/>
                  </a:cubicBezTo>
                  <a:lnTo>
                    <a:pt x="319" y="319"/>
                  </a:lnTo>
                  <a:cubicBezTo>
                    <a:pt x="405" y="319"/>
                    <a:pt x="479" y="247"/>
                    <a:pt x="479" y="160"/>
                  </a:cubicBezTo>
                  <a:cubicBezTo>
                    <a:pt x="479" y="72"/>
                    <a:pt x="405" y="0"/>
                    <a:pt x="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8"/>
            <p:cNvSpPr/>
            <p:nvPr/>
          </p:nvSpPr>
          <p:spPr>
            <a:xfrm>
              <a:off x="2383451" y="2388534"/>
              <a:ext cx="41965" cy="9729"/>
            </a:xfrm>
            <a:custGeom>
              <a:avLst/>
              <a:gdLst/>
              <a:ahLst/>
              <a:cxnLst/>
              <a:rect l="l" t="t" r="r" b="b"/>
              <a:pathLst>
                <a:path w="1376" h="319" extrusionOk="0">
                  <a:moveTo>
                    <a:pt x="161" y="0"/>
                  </a:moveTo>
                  <a:cubicBezTo>
                    <a:pt x="72" y="0"/>
                    <a:pt x="1" y="72"/>
                    <a:pt x="1" y="160"/>
                  </a:cubicBezTo>
                  <a:cubicBezTo>
                    <a:pt x="1" y="247"/>
                    <a:pt x="72" y="319"/>
                    <a:pt x="161" y="319"/>
                  </a:cubicBezTo>
                  <a:lnTo>
                    <a:pt x="1217" y="319"/>
                  </a:lnTo>
                  <a:cubicBezTo>
                    <a:pt x="1304" y="319"/>
                    <a:pt x="1375" y="247"/>
                    <a:pt x="1375" y="160"/>
                  </a:cubicBezTo>
                  <a:cubicBezTo>
                    <a:pt x="1375" y="72"/>
                    <a:pt x="1304" y="0"/>
                    <a:pt x="1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2364208" y="2408235"/>
              <a:ext cx="14608" cy="9759"/>
            </a:xfrm>
            <a:custGeom>
              <a:avLst/>
              <a:gdLst/>
              <a:ahLst/>
              <a:cxnLst/>
              <a:rect l="l" t="t" r="r" b="b"/>
              <a:pathLst>
                <a:path w="479" h="320" extrusionOk="0">
                  <a:moveTo>
                    <a:pt x="159" y="1"/>
                  </a:moveTo>
                  <a:cubicBezTo>
                    <a:pt x="72" y="1"/>
                    <a:pt x="0" y="72"/>
                    <a:pt x="0" y="161"/>
                  </a:cubicBezTo>
                  <a:cubicBezTo>
                    <a:pt x="0" y="248"/>
                    <a:pt x="72" y="319"/>
                    <a:pt x="159" y="319"/>
                  </a:cubicBezTo>
                  <a:lnTo>
                    <a:pt x="319" y="319"/>
                  </a:lnTo>
                  <a:cubicBezTo>
                    <a:pt x="405" y="319"/>
                    <a:pt x="479" y="248"/>
                    <a:pt x="479" y="161"/>
                  </a:cubicBezTo>
                  <a:cubicBezTo>
                    <a:pt x="479" y="72"/>
                    <a:pt x="405" y="1"/>
                    <a:pt x="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8"/>
            <p:cNvSpPr/>
            <p:nvPr/>
          </p:nvSpPr>
          <p:spPr>
            <a:xfrm>
              <a:off x="2383451" y="2408235"/>
              <a:ext cx="41965" cy="9759"/>
            </a:xfrm>
            <a:custGeom>
              <a:avLst/>
              <a:gdLst/>
              <a:ahLst/>
              <a:cxnLst/>
              <a:rect l="l" t="t" r="r" b="b"/>
              <a:pathLst>
                <a:path w="1376" h="320" extrusionOk="0">
                  <a:moveTo>
                    <a:pt x="161" y="1"/>
                  </a:moveTo>
                  <a:cubicBezTo>
                    <a:pt x="72" y="1"/>
                    <a:pt x="1" y="72"/>
                    <a:pt x="1" y="161"/>
                  </a:cubicBezTo>
                  <a:cubicBezTo>
                    <a:pt x="1" y="248"/>
                    <a:pt x="72" y="319"/>
                    <a:pt x="161" y="319"/>
                  </a:cubicBezTo>
                  <a:lnTo>
                    <a:pt x="1217" y="319"/>
                  </a:lnTo>
                  <a:cubicBezTo>
                    <a:pt x="1304" y="319"/>
                    <a:pt x="1375" y="248"/>
                    <a:pt x="1375" y="161"/>
                  </a:cubicBezTo>
                  <a:cubicBezTo>
                    <a:pt x="1375" y="72"/>
                    <a:pt x="1304"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8"/>
            <p:cNvSpPr/>
            <p:nvPr/>
          </p:nvSpPr>
          <p:spPr>
            <a:xfrm>
              <a:off x="2383299" y="2312843"/>
              <a:ext cx="23056" cy="9759"/>
            </a:xfrm>
            <a:custGeom>
              <a:avLst/>
              <a:gdLst/>
              <a:ahLst/>
              <a:cxnLst/>
              <a:rect l="l" t="t" r="r" b="b"/>
              <a:pathLst>
                <a:path w="756" h="320" extrusionOk="0">
                  <a:moveTo>
                    <a:pt x="161" y="0"/>
                  </a:moveTo>
                  <a:cubicBezTo>
                    <a:pt x="74" y="0"/>
                    <a:pt x="1" y="73"/>
                    <a:pt x="1" y="160"/>
                  </a:cubicBezTo>
                  <a:cubicBezTo>
                    <a:pt x="1" y="247"/>
                    <a:pt x="74" y="320"/>
                    <a:pt x="161" y="320"/>
                  </a:cubicBezTo>
                  <a:lnTo>
                    <a:pt x="596" y="320"/>
                  </a:lnTo>
                  <a:cubicBezTo>
                    <a:pt x="685" y="320"/>
                    <a:pt x="756" y="247"/>
                    <a:pt x="756" y="160"/>
                  </a:cubicBezTo>
                  <a:cubicBezTo>
                    <a:pt x="756" y="73"/>
                    <a:pt x="685" y="0"/>
                    <a:pt x="5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2465547" y="2296801"/>
              <a:ext cx="95396" cy="141417"/>
            </a:xfrm>
            <a:custGeom>
              <a:avLst/>
              <a:gdLst/>
              <a:ahLst/>
              <a:cxnLst/>
              <a:rect l="l" t="t" r="r" b="b"/>
              <a:pathLst>
                <a:path w="3128" h="4637" extrusionOk="0">
                  <a:moveTo>
                    <a:pt x="2806" y="320"/>
                  </a:moveTo>
                  <a:lnTo>
                    <a:pt x="2806" y="1052"/>
                  </a:lnTo>
                  <a:lnTo>
                    <a:pt x="318" y="1052"/>
                  </a:lnTo>
                  <a:lnTo>
                    <a:pt x="318" y="320"/>
                  </a:lnTo>
                  <a:close/>
                  <a:moveTo>
                    <a:pt x="160" y="0"/>
                  </a:moveTo>
                  <a:cubicBezTo>
                    <a:pt x="73" y="0"/>
                    <a:pt x="0" y="74"/>
                    <a:pt x="0" y="160"/>
                  </a:cubicBezTo>
                  <a:lnTo>
                    <a:pt x="0" y="4478"/>
                  </a:lnTo>
                  <a:cubicBezTo>
                    <a:pt x="0" y="4565"/>
                    <a:pt x="73" y="4637"/>
                    <a:pt x="160" y="4637"/>
                  </a:cubicBezTo>
                  <a:lnTo>
                    <a:pt x="1463" y="4637"/>
                  </a:lnTo>
                  <a:cubicBezTo>
                    <a:pt x="1552" y="4637"/>
                    <a:pt x="1623" y="4565"/>
                    <a:pt x="1623" y="4478"/>
                  </a:cubicBezTo>
                  <a:cubicBezTo>
                    <a:pt x="1623" y="4390"/>
                    <a:pt x="1552" y="4318"/>
                    <a:pt x="1463" y="4318"/>
                  </a:cubicBezTo>
                  <a:lnTo>
                    <a:pt x="320" y="4318"/>
                  </a:lnTo>
                  <a:lnTo>
                    <a:pt x="320" y="1370"/>
                  </a:lnTo>
                  <a:lnTo>
                    <a:pt x="2807" y="1370"/>
                  </a:lnTo>
                  <a:lnTo>
                    <a:pt x="2807" y="4318"/>
                  </a:lnTo>
                  <a:lnTo>
                    <a:pt x="2100" y="4318"/>
                  </a:lnTo>
                  <a:cubicBezTo>
                    <a:pt x="2013" y="4318"/>
                    <a:pt x="1940" y="4390"/>
                    <a:pt x="1940" y="4478"/>
                  </a:cubicBezTo>
                  <a:cubicBezTo>
                    <a:pt x="1940" y="4565"/>
                    <a:pt x="2013" y="4637"/>
                    <a:pt x="2100" y="4637"/>
                  </a:cubicBezTo>
                  <a:lnTo>
                    <a:pt x="2967" y="4637"/>
                  </a:lnTo>
                  <a:cubicBezTo>
                    <a:pt x="3054" y="4637"/>
                    <a:pt x="3127" y="4565"/>
                    <a:pt x="3127" y="4478"/>
                  </a:cubicBezTo>
                  <a:lnTo>
                    <a:pt x="3127" y="160"/>
                  </a:lnTo>
                  <a:cubicBezTo>
                    <a:pt x="3127" y="74"/>
                    <a:pt x="3054" y="0"/>
                    <a:pt x="2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2482564" y="2349103"/>
              <a:ext cx="14608" cy="9729"/>
            </a:xfrm>
            <a:custGeom>
              <a:avLst/>
              <a:gdLst/>
              <a:ahLst/>
              <a:cxnLst/>
              <a:rect l="l" t="t" r="r" b="b"/>
              <a:pathLst>
                <a:path w="479" h="319" extrusionOk="0">
                  <a:moveTo>
                    <a:pt x="160" y="0"/>
                  </a:moveTo>
                  <a:cubicBezTo>
                    <a:pt x="72" y="0"/>
                    <a:pt x="0" y="72"/>
                    <a:pt x="0" y="160"/>
                  </a:cubicBezTo>
                  <a:cubicBezTo>
                    <a:pt x="0" y="247"/>
                    <a:pt x="72" y="318"/>
                    <a:pt x="160" y="318"/>
                  </a:cubicBezTo>
                  <a:lnTo>
                    <a:pt x="318" y="318"/>
                  </a:lnTo>
                  <a:cubicBezTo>
                    <a:pt x="407" y="318"/>
                    <a:pt x="478" y="247"/>
                    <a:pt x="478" y="160"/>
                  </a:cubicBezTo>
                  <a:cubicBezTo>
                    <a:pt x="478" y="70"/>
                    <a:pt x="409" y="0"/>
                    <a:pt x="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2501807" y="2349103"/>
              <a:ext cx="41995" cy="9729"/>
            </a:xfrm>
            <a:custGeom>
              <a:avLst/>
              <a:gdLst/>
              <a:ahLst/>
              <a:cxnLst/>
              <a:rect l="l" t="t" r="r" b="b"/>
              <a:pathLst>
                <a:path w="1377" h="319" extrusionOk="0">
                  <a:moveTo>
                    <a:pt x="160" y="0"/>
                  </a:moveTo>
                  <a:cubicBezTo>
                    <a:pt x="74" y="0"/>
                    <a:pt x="0" y="72"/>
                    <a:pt x="0" y="160"/>
                  </a:cubicBezTo>
                  <a:cubicBezTo>
                    <a:pt x="0" y="247"/>
                    <a:pt x="74" y="318"/>
                    <a:pt x="160" y="318"/>
                  </a:cubicBezTo>
                  <a:lnTo>
                    <a:pt x="1217" y="318"/>
                  </a:lnTo>
                  <a:cubicBezTo>
                    <a:pt x="1304" y="318"/>
                    <a:pt x="1377" y="247"/>
                    <a:pt x="1377" y="160"/>
                  </a:cubicBezTo>
                  <a:cubicBezTo>
                    <a:pt x="1377" y="72"/>
                    <a:pt x="1304" y="0"/>
                    <a:pt x="1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2482564" y="2368803"/>
              <a:ext cx="14608" cy="9729"/>
            </a:xfrm>
            <a:custGeom>
              <a:avLst/>
              <a:gdLst/>
              <a:ahLst/>
              <a:cxnLst/>
              <a:rect l="l" t="t" r="r" b="b"/>
              <a:pathLst>
                <a:path w="479" h="319" extrusionOk="0">
                  <a:moveTo>
                    <a:pt x="160" y="1"/>
                  </a:moveTo>
                  <a:cubicBezTo>
                    <a:pt x="72" y="1"/>
                    <a:pt x="0" y="72"/>
                    <a:pt x="0" y="159"/>
                  </a:cubicBezTo>
                  <a:cubicBezTo>
                    <a:pt x="0" y="248"/>
                    <a:pt x="72" y="319"/>
                    <a:pt x="160" y="319"/>
                  </a:cubicBezTo>
                  <a:lnTo>
                    <a:pt x="318" y="319"/>
                  </a:lnTo>
                  <a:cubicBezTo>
                    <a:pt x="407" y="319"/>
                    <a:pt x="478" y="248"/>
                    <a:pt x="478" y="159"/>
                  </a:cubicBezTo>
                  <a:cubicBezTo>
                    <a:pt x="478" y="71"/>
                    <a:pt x="409" y="1"/>
                    <a:pt x="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8"/>
            <p:cNvSpPr/>
            <p:nvPr/>
          </p:nvSpPr>
          <p:spPr>
            <a:xfrm>
              <a:off x="2501807" y="2368803"/>
              <a:ext cx="41995" cy="9729"/>
            </a:xfrm>
            <a:custGeom>
              <a:avLst/>
              <a:gdLst/>
              <a:ahLst/>
              <a:cxnLst/>
              <a:rect l="l" t="t" r="r" b="b"/>
              <a:pathLst>
                <a:path w="1377" h="319" extrusionOk="0">
                  <a:moveTo>
                    <a:pt x="160" y="1"/>
                  </a:moveTo>
                  <a:cubicBezTo>
                    <a:pt x="74" y="1"/>
                    <a:pt x="0" y="72"/>
                    <a:pt x="0" y="159"/>
                  </a:cubicBezTo>
                  <a:cubicBezTo>
                    <a:pt x="0" y="248"/>
                    <a:pt x="74" y="319"/>
                    <a:pt x="160" y="319"/>
                  </a:cubicBezTo>
                  <a:lnTo>
                    <a:pt x="1217" y="319"/>
                  </a:lnTo>
                  <a:cubicBezTo>
                    <a:pt x="1304" y="319"/>
                    <a:pt x="1377" y="248"/>
                    <a:pt x="1377" y="159"/>
                  </a:cubicBezTo>
                  <a:cubicBezTo>
                    <a:pt x="1377" y="72"/>
                    <a:pt x="1304"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8"/>
            <p:cNvSpPr/>
            <p:nvPr/>
          </p:nvSpPr>
          <p:spPr>
            <a:xfrm>
              <a:off x="2482564" y="2388534"/>
              <a:ext cx="14608" cy="9729"/>
            </a:xfrm>
            <a:custGeom>
              <a:avLst/>
              <a:gdLst/>
              <a:ahLst/>
              <a:cxnLst/>
              <a:rect l="l" t="t" r="r" b="b"/>
              <a:pathLst>
                <a:path w="479" h="319" extrusionOk="0">
                  <a:moveTo>
                    <a:pt x="160" y="0"/>
                  </a:moveTo>
                  <a:cubicBezTo>
                    <a:pt x="72" y="0"/>
                    <a:pt x="0" y="72"/>
                    <a:pt x="0" y="160"/>
                  </a:cubicBezTo>
                  <a:cubicBezTo>
                    <a:pt x="0" y="247"/>
                    <a:pt x="72" y="319"/>
                    <a:pt x="160" y="319"/>
                  </a:cubicBezTo>
                  <a:lnTo>
                    <a:pt x="318" y="319"/>
                  </a:lnTo>
                  <a:cubicBezTo>
                    <a:pt x="407" y="319"/>
                    <a:pt x="478" y="247"/>
                    <a:pt x="478" y="160"/>
                  </a:cubicBezTo>
                  <a:cubicBezTo>
                    <a:pt x="478" y="72"/>
                    <a:pt x="409" y="0"/>
                    <a:pt x="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2501807" y="2388534"/>
              <a:ext cx="41995" cy="9729"/>
            </a:xfrm>
            <a:custGeom>
              <a:avLst/>
              <a:gdLst/>
              <a:ahLst/>
              <a:cxnLst/>
              <a:rect l="l" t="t" r="r" b="b"/>
              <a:pathLst>
                <a:path w="1377" h="319" extrusionOk="0">
                  <a:moveTo>
                    <a:pt x="160" y="0"/>
                  </a:moveTo>
                  <a:cubicBezTo>
                    <a:pt x="74" y="0"/>
                    <a:pt x="0" y="72"/>
                    <a:pt x="0" y="160"/>
                  </a:cubicBezTo>
                  <a:cubicBezTo>
                    <a:pt x="0" y="247"/>
                    <a:pt x="74" y="319"/>
                    <a:pt x="160" y="319"/>
                  </a:cubicBezTo>
                  <a:lnTo>
                    <a:pt x="1217" y="319"/>
                  </a:lnTo>
                  <a:cubicBezTo>
                    <a:pt x="1304" y="319"/>
                    <a:pt x="1377" y="247"/>
                    <a:pt x="1377" y="160"/>
                  </a:cubicBezTo>
                  <a:cubicBezTo>
                    <a:pt x="1377" y="72"/>
                    <a:pt x="1304" y="0"/>
                    <a:pt x="1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8"/>
            <p:cNvSpPr/>
            <p:nvPr/>
          </p:nvSpPr>
          <p:spPr>
            <a:xfrm>
              <a:off x="2482564" y="2408235"/>
              <a:ext cx="14608" cy="9759"/>
            </a:xfrm>
            <a:custGeom>
              <a:avLst/>
              <a:gdLst/>
              <a:ahLst/>
              <a:cxnLst/>
              <a:rect l="l" t="t" r="r" b="b"/>
              <a:pathLst>
                <a:path w="479" h="320" extrusionOk="0">
                  <a:moveTo>
                    <a:pt x="160" y="1"/>
                  </a:moveTo>
                  <a:cubicBezTo>
                    <a:pt x="72" y="1"/>
                    <a:pt x="0" y="72"/>
                    <a:pt x="0" y="161"/>
                  </a:cubicBezTo>
                  <a:cubicBezTo>
                    <a:pt x="0" y="248"/>
                    <a:pt x="72" y="319"/>
                    <a:pt x="160" y="319"/>
                  </a:cubicBezTo>
                  <a:lnTo>
                    <a:pt x="318" y="319"/>
                  </a:lnTo>
                  <a:cubicBezTo>
                    <a:pt x="407" y="319"/>
                    <a:pt x="478" y="248"/>
                    <a:pt x="478" y="161"/>
                  </a:cubicBezTo>
                  <a:cubicBezTo>
                    <a:pt x="478" y="72"/>
                    <a:pt x="409" y="1"/>
                    <a:pt x="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8"/>
            <p:cNvSpPr/>
            <p:nvPr/>
          </p:nvSpPr>
          <p:spPr>
            <a:xfrm>
              <a:off x="2501807" y="2408235"/>
              <a:ext cx="41995" cy="9759"/>
            </a:xfrm>
            <a:custGeom>
              <a:avLst/>
              <a:gdLst/>
              <a:ahLst/>
              <a:cxnLst/>
              <a:rect l="l" t="t" r="r" b="b"/>
              <a:pathLst>
                <a:path w="1377" h="320" extrusionOk="0">
                  <a:moveTo>
                    <a:pt x="160" y="1"/>
                  </a:moveTo>
                  <a:cubicBezTo>
                    <a:pt x="74" y="1"/>
                    <a:pt x="0" y="72"/>
                    <a:pt x="0" y="161"/>
                  </a:cubicBezTo>
                  <a:cubicBezTo>
                    <a:pt x="0" y="248"/>
                    <a:pt x="74" y="319"/>
                    <a:pt x="160" y="319"/>
                  </a:cubicBezTo>
                  <a:lnTo>
                    <a:pt x="1217" y="319"/>
                  </a:lnTo>
                  <a:cubicBezTo>
                    <a:pt x="1304" y="319"/>
                    <a:pt x="1377" y="248"/>
                    <a:pt x="1377" y="161"/>
                  </a:cubicBezTo>
                  <a:cubicBezTo>
                    <a:pt x="1377" y="72"/>
                    <a:pt x="1304"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2501716" y="2312843"/>
              <a:ext cx="22995" cy="9759"/>
            </a:xfrm>
            <a:custGeom>
              <a:avLst/>
              <a:gdLst/>
              <a:ahLst/>
              <a:cxnLst/>
              <a:rect l="l" t="t" r="r" b="b"/>
              <a:pathLst>
                <a:path w="754" h="320" extrusionOk="0">
                  <a:moveTo>
                    <a:pt x="158" y="0"/>
                  </a:moveTo>
                  <a:cubicBezTo>
                    <a:pt x="71" y="0"/>
                    <a:pt x="0" y="73"/>
                    <a:pt x="0" y="160"/>
                  </a:cubicBezTo>
                  <a:cubicBezTo>
                    <a:pt x="0" y="247"/>
                    <a:pt x="71" y="320"/>
                    <a:pt x="158" y="320"/>
                  </a:cubicBezTo>
                  <a:lnTo>
                    <a:pt x="596" y="320"/>
                  </a:lnTo>
                  <a:cubicBezTo>
                    <a:pt x="682" y="320"/>
                    <a:pt x="754" y="247"/>
                    <a:pt x="754" y="160"/>
                  </a:cubicBezTo>
                  <a:cubicBezTo>
                    <a:pt x="754" y="73"/>
                    <a:pt x="682" y="0"/>
                    <a:pt x="5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2583842" y="2296801"/>
              <a:ext cx="95396" cy="141417"/>
            </a:xfrm>
            <a:custGeom>
              <a:avLst/>
              <a:gdLst/>
              <a:ahLst/>
              <a:cxnLst/>
              <a:rect l="l" t="t" r="r" b="b"/>
              <a:pathLst>
                <a:path w="3128" h="4637" extrusionOk="0">
                  <a:moveTo>
                    <a:pt x="2807" y="320"/>
                  </a:moveTo>
                  <a:lnTo>
                    <a:pt x="2807" y="1052"/>
                  </a:lnTo>
                  <a:lnTo>
                    <a:pt x="320" y="1052"/>
                  </a:lnTo>
                  <a:lnTo>
                    <a:pt x="320" y="320"/>
                  </a:lnTo>
                  <a:close/>
                  <a:moveTo>
                    <a:pt x="160" y="0"/>
                  </a:moveTo>
                  <a:cubicBezTo>
                    <a:pt x="73" y="0"/>
                    <a:pt x="0" y="74"/>
                    <a:pt x="0" y="160"/>
                  </a:cubicBezTo>
                  <a:lnTo>
                    <a:pt x="0" y="4478"/>
                  </a:lnTo>
                  <a:cubicBezTo>
                    <a:pt x="0" y="4565"/>
                    <a:pt x="73" y="4637"/>
                    <a:pt x="160" y="4637"/>
                  </a:cubicBezTo>
                  <a:lnTo>
                    <a:pt x="2967" y="4637"/>
                  </a:lnTo>
                  <a:cubicBezTo>
                    <a:pt x="3054" y="4637"/>
                    <a:pt x="3127" y="4565"/>
                    <a:pt x="3127" y="4478"/>
                  </a:cubicBezTo>
                  <a:lnTo>
                    <a:pt x="3127" y="2540"/>
                  </a:lnTo>
                  <a:cubicBezTo>
                    <a:pt x="3127" y="2454"/>
                    <a:pt x="3054" y="2381"/>
                    <a:pt x="2967" y="2381"/>
                  </a:cubicBezTo>
                  <a:cubicBezTo>
                    <a:pt x="2881" y="2381"/>
                    <a:pt x="2807" y="2454"/>
                    <a:pt x="2807" y="2540"/>
                  </a:cubicBezTo>
                  <a:lnTo>
                    <a:pt x="2807" y="4318"/>
                  </a:lnTo>
                  <a:lnTo>
                    <a:pt x="320" y="4318"/>
                  </a:lnTo>
                  <a:lnTo>
                    <a:pt x="320" y="1370"/>
                  </a:lnTo>
                  <a:lnTo>
                    <a:pt x="2807" y="1370"/>
                  </a:lnTo>
                  <a:lnTo>
                    <a:pt x="2807" y="1902"/>
                  </a:lnTo>
                  <a:cubicBezTo>
                    <a:pt x="2807" y="1989"/>
                    <a:pt x="2881" y="2062"/>
                    <a:pt x="2967" y="2062"/>
                  </a:cubicBezTo>
                  <a:cubicBezTo>
                    <a:pt x="3054" y="2062"/>
                    <a:pt x="3127" y="1989"/>
                    <a:pt x="3127" y="1902"/>
                  </a:cubicBezTo>
                  <a:lnTo>
                    <a:pt x="3127" y="160"/>
                  </a:lnTo>
                  <a:cubicBezTo>
                    <a:pt x="3127" y="74"/>
                    <a:pt x="3058" y="0"/>
                    <a:pt x="2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2600890" y="2349103"/>
              <a:ext cx="14639" cy="9729"/>
            </a:xfrm>
            <a:custGeom>
              <a:avLst/>
              <a:gdLst/>
              <a:ahLst/>
              <a:cxnLst/>
              <a:rect l="l" t="t" r="r" b="b"/>
              <a:pathLst>
                <a:path w="480" h="319" extrusionOk="0">
                  <a:moveTo>
                    <a:pt x="161" y="0"/>
                  </a:moveTo>
                  <a:cubicBezTo>
                    <a:pt x="74" y="0"/>
                    <a:pt x="1" y="72"/>
                    <a:pt x="1" y="160"/>
                  </a:cubicBezTo>
                  <a:cubicBezTo>
                    <a:pt x="1" y="247"/>
                    <a:pt x="74" y="318"/>
                    <a:pt x="161" y="318"/>
                  </a:cubicBezTo>
                  <a:lnTo>
                    <a:pt x="321" y="318"/>
                  </a:lnTo>
                  <a:cubicBezTo>
                    <a:pt x="408" y="318"/>
                    <a:pt x="479" y="247"/>
                    <a:pt x="479" y="160"/>
                  </a:cubicBezTo>
                  <a:cubicBezTo>
                    <a:pt x="479" y="70"/>
                    <a:pt x="409" y="0"/>
                    <a:pt x="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2620255" y="2349103"/>
              <a:ext cx="41965" cy="9729"/>
            </a:xfrm>
            <a:custGeom>
              <a:avLst/>
              <a:gdLst/>
              <a:ahLst/>
              <a:cxnLst/>
              <a:rect l="l" t="t" r="r" b="b"/>
              <a:pathLst>
                <a:path w="1376" h="319" extrusionOk="0">
                  <a:moveTo>
                    <a:pt x="159" y="0"/>
                  </a:moveTo>
                  <a:cubicBezTo>
                    <a:pt x="72" y="0"/>
                    <a:pt x="1" y="72"/>
                    <a:pt x="1" y="160"/>
                  </a:cubicBezTo>
                  <a:cubicBezTo>
                    <a:pt x="1" y="247"/>
                    <a:pt x="72" y="318"/>
                    <a:pt x="159" y="318"/>
                  </a:cubicBezTo>
                  <a:lnTo>
                    <a:pt x="1217" y="318"/>
                  </a:lnTo>
                  <a:cubicBezTo>
                    <a:pt x="1304" y="318"/>
                    <a:pt x="1375" y="247"/>
                    <a:pt x="1375" y="160"/>
                  </a:cubicBezTo>
                  <a:cubicBezTo>
                    <a:pt x="1375" y="70"/>
                    <a:pt x="1304" y="0"/>
                    <a:pt x="1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2600890" y="2368803"/>
              <a:ext cx="14639" cy="9729"/>
            </a:xfrm>
            <a:custGeom>
              <a:avLst/>
              <a:gdLst/>
              <a:ahLst/>
              <a:cxnLst/>
              <a:rect l="l" t="t" r="r" b="b"/>
              <a:pathLst>
                <a:path w="480" h="319" extrusionOk="0">
                  <a:moveTo>
                    <a:pt x="161" y="1"/>
                  </a:moveTo>
                  <a:cubicBezTo>
                    <a:pt x="74" y="1"/>
                    <a:pt x="1" y="72"/>
                    <a:pt x="1" y="159"/>
                  </a:cubicBezTo>
                  <a:cubicBezTo>
                    <a:pt x="1" y="248"/>
                    <a:pt x="74" y="319"/>
                    <a:pt x="161" y="319"/>
                  </a:cubicBezTo>
                  <a:lnTo>
                    <a:pt x="321" y="319"/>
                  </a:lnTo>
                  <a:cubicBezTo>
                    <a:pt x="408" y="319"/>
                    <a:pt x="479" y="248"/>
                    <a:pt x="479" y="159"/>
                  </a:cubicBezTo>
                  <a:cubicBezTo>
                    <a:pt x="479" y="71"/>
                    <a:pt x="409" y="1"/>
                    <a:pt x="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2620255" y="2368803"/>
              <a:ext cx="41965" cy="9729"/>
            </a:xfrm>
            <a:custGeom>
              <a:avLst/>
              <a:gdLst/>
              <a:ahLst/>
              <a:cxnLst/>
              <a:rect l="l" t="t" r="r" b="b"/>
              <a:pathLst>
                <a:path w="1376" h="319" extrusionOk="0">
                  <a:moveTo>
                    <a:pt x="159" y="1"/>
                  </a:moveTo>
                  <a:cubicBezTo>
                    <a:pt x="72" y="1"/>
                    <a:pt x="1" y="72"/>
                    <a:pt x="1" y="159"/>
                  </a:cubicBezTo>
                  <a:cubicBezTo>
                    <a:pt x="1" y="248"/>
                    <a:pt x="72" y="319"/>
                    <a:pt x="159" y="319"/>
                  </a:cubicBezTo>
                  <a:lnTo>
                    <a:pt x="1217" y="319"/>
                  </a:lnTo>
                  <a:cubicBezTo>
                    <a:pt x="1304" y="319"/>
                    <a:pt x="1375" y="248"/>
                    <a:pt x="1375" y="159"/>
                  </a:cubicBezTo>
                  <a:cubicBezTo>
                    <a:pt x="1375" y="71"/>
                    <a:pt x="1304"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8"/>
            <p:cNvSpPr/>
            <p:nvPr/>
          </p:nvSpPr>
          <p:spPr>
            <a:xfrm>
              <a:off x="2600890" y="2388534"/>
              <a:ext cx="14639" cy="9729"/>
            </a:xfrm>
            <a:custGeom>
              <a:avLst/>
              <a:gdLst/>
              <a:ahLst/>
              <a:cxnLst/>
              <a:rect l="l" t="t" r="r" b="b"/>
              <a:pathLst>
                <a:path w="480" h="319" extrusionOk="0">
                  <a:moveTo>
                    <a:pt x="161" y="0"/>
                  </a:moveTo>
                  <a:cubicBezTo>
                    <a:pt x="74" y="0"/>
                    <a:pt x="1" y="72"/>
                    <a:pt x="1" y="160"/>
                  </a:cubicBezTo>
                  <a:cubicBezTo>
                    <a:pt x="1" y="247"/>
                    <a:pt x="74" y="319"/>
                    <a:pt x="161" y="319"/>
                  </a:cubicBezTo>
                  <a:lnTo>
                    <a:pt x="321" y="319"/>
                  </a:lnTo>
                  <a:cubicBezTo>
                    <a:pt x="408" y="319"/>
                    <a:pt x="479" y="247"/>
                    <a:pt x="479" y="160"/>
                  </a:cubicBezTo>
                  <a:cubicBezTo>
                    <a:pt x="479" y="72"/>
                    <a:pt x="409" y="0"/>
                    <a:pt x="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8"/>
            <p:cNvSpPr/>
            <p:nvPr/>
          </p:nvSpPr>
          <p:spPr>
            <a:xfrm>
              <a:off x="2620255" y="2388534"/>
              <a:ext cx="41965" cy="9729"/>
            </a:xfrm>
            <a:custGeom>
              <a:avLst/>
              <a:gdLst/>
              <a:ahLst/>
              <a:cxnLst/>
              <a:rect l="l" t="t" r="r" b="b"/>
              <a:pathLst>
                <a:path w="1376" h="319" extrusionOk="0">
                  <a:moveTo>
                    <a:pt x="159" y="0"/>
                  </a:moveTo>
                  <a:cubicBezTo>
                    <a:pt x="72" y="0"/>
                    <a:pt x="1" y="72"/>
                    <a:pt x="1" y="160"/>
                  </a:cubicBezTo>
                  <a:cubicBezTo>
                    <a:pt x="1" y="247"/>
                    <a:pt x="72" y="319"/>
                    <a:pt x="159" y="319"/>
                  </a:cubicBezTo>
                  <a:lnTo>
                    <a:pt x="1217" y="319"/>
                  </a:lnTo>
                  <a:cubicBezTo>
                    <a:pt x="1304" y="319"/>
                    <a:pt x="1375" y="247"/>
                    <a:pt x="1375" y="160"/>
                  </a:cubicBezTo>
                  <a:cubicBezTo>
                    <a:pt x="1375" y="72"/>
                    <a:pt x="1304" y="0"/>
                    <a:pt x="1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2600890" y="2408235"/>
              <a:ext cx="14639" cy="9759"/>
            </a:xfrm>
            <a:custGeom>
              <a:avLst/>
              <a:gdLst/>
              <a:ahLst/>
              <a:cxnLst/>
              <a:rect l="l" t="t" r="r" b="b"/>
              <a:pathLst>
                <a:path w="480" h="320" extrusionOk="0">
                  <a:moveTo>
                    <a:pt x="161" y="1"/>
                  </a:moveTo>
                  <a:cubicBezTo>
                    <a:pt x="74" y="1"/>
                    <a:pt x="1" y="72"/>
                    <a:pt x="1" y="161"/>
                  </a:cubicBezTo>
                  <a:cubicBezTo>
                    <a:pt x="1" y="248"/>
                    <a:pt x="74" y="319"/>
                    <a:pt x="161" y="319"/>
                  </a:cubicBezTo>
                  <a:lnTo>
                    <a:pt x="321" y="319"/>
                  </a:lnTo>
                  <a:cubicBezTo>
                    <a:pt x="408" y="319"/>
                    <a:pt x="479" y="248"/>
                    <a:pt x="479" y="161"/>
                  </a:cubicBezTo>
                  <a:cubicBezTo>
                    <a:pt x="479" y="72"/>
                    <a:pt x="409" y="1"/>
                    <a:pt x="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2620255" y="2408235"/>
              <a:ext cx="41965" cy="9759"/>
            </a:xfrm>
            <a:custGeom>
              <a:avLst/>
              <a:gdLst/>
              <a:ahLst/>
              <a:cxnLst/>
              <a:rect l="l" t="t" r="r" b="b"/>
              <a:pathLst>
                <a:path w="1376" h="320" extrusionOk="0">
                  <a:moveTo>
                    <a:pt x="159" y="1"/>
                  </a:moveTo>
                  <a:cubicBezTo>
                    <a:pt x="72" y="1"/>
                    <a:pt x="1" y="72"/>
                    <a:pt x="1" y="161"/>
                  </a:cubicBezTo>
                  <a:cubicBezTo>
                    <a:pt x="1" y="248"/>
                    <a:pt x="72" y="319"/>
                    <a:pt x="159" y="319"/>
                  </a:cubicBezTo>
                  <a:lnTo>
                    <a:pt x="1217" y="319"/>
                  </a:lnTo>
                  <a:cubicBezTo>
                    <a:pt x="1304" y="319"/>
                    <a:pt x="1375" y="248"/>
                    <a:pt x="1375" y="161"/>
                  </a:cubicBezTo>
                  <a:cubicBezTo>
                    <a:pt x="1375" y="72"/>
                    <a:pt x="1304"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2620041" y="2312843"/>
              <a:ext cx="23087" cy="9759"/>
            </a:xfrm>
            <a:custGeom>
              <a:avLst/>
              <a:gdLst/>
              <a:ahLst/>
              <a:cxnLst/>
              <a:rect l="l" t="t" r="r" b="b"/>
              <a:pathLst>
                <a:path w="757" h="320" extrusionOk="0">
                  <a:moveTo>
                    <a:pt x="161" y="0"/>
                  </a:moveTo>
                  <a:cubicBezTo>
                    <a:pt x="72" y="0"/>
                    <a:pt x="1" y="73"/>
                    <a:pt x="1" y="160"/>
                  </a:cubicBezTo>
                  <a:cubicBezTo>
                    <a:pt x="1" y="247"/>
                    <a:pt x="72" y="320"/>
                    <a:pt x="161" y="320"/>
                  </a:cubicBezTo>
                  <a:lnTo>
                    <a:pt x="596" y="320"/>
                  </a:lnTo>
                  <a:cubicBezTo>
                    <a:pt x="683" y="320"/>
                    <a:pt x="756" y="247"/>
                    <a:pt x="756" y="160"/>
                  </a:cubicBezTo>
                  <a:cubicBezTo>
                    <a:pt x="756" y="73"/>
                    <a:pt x="683" y="0"/>
                    <a:pt x="5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2390008" y="2224068"/>
              <a:ext cx="246481" cy="62581"/>
            </a:xfrm>
            <a:custGeom>
              <a:avLst/>
              <a:gdLst/>
              <a:ahLst/>
              <a:cxnLst/>
              <a:rect l="l" t="t" r="r" b="b"/>
              <a:pathLst>
                <a:path w="8082" h="2052" extrusionOk="0">
                  <a:moveTo>
                    <a:pt x="4041" y="0"/>
                  </a:moveTo>
                  <a:cubicBezTo>
                    <a:pt x="3954" y="0"/>
                    <a:pt x="3881" y="72"/>
                    <a:pt x="3881" y="160"/>
                  </a:cubicBezTo>
                  <a:lnTo>
                    <a:pt x="3881" y="710"/>
                  </a:lnTo>
                  <a:lnTo>
                    <a:pt x="160" y="710"/>
                  </a:lnTo>
                  <a:cubicBezTo>
                    <a:pt x="73" y="710"/>
                    <a:pt x="0" y="783"/>
                    <a:pt x="0" y="870"/>
                  </a:cubicBezTo>
                  <a:lnTo>
                    <a:pt x="0" y="1895"/>
                  </a:lnTo>
                  <a:cubicBezTo>
                    <a:pt x="0" y="1982"/>
                    <a:pt x="70" y="2052"/>
                    <a:pt x="160" y="2052"/>
                  </a:cubicBezTo>
                  <a:cubicBezTo>
                    <a:pt x="247" y="2052"/>
                    <a:pt x="320" y="1980"/>
                    <a:pt x="320" y="1892"/>
                  </a:cubicBezTo>
                  <a:lnTo>
                    <a:pt x="320" y="1028"/>
                  </a:lnTo>
                  <a:lnTo>
                    <a:pt x="3881" y="1028"/>
                  </a:lnTo>
                  <a:lnTo>
                    <a:pt x="3881" y="1892"/>
                  </a:lnTo>
                  <a:cubicBezTo>
                    <a:pt x="3881" y="1980"/>
                    <a:pt x="3954" y="2052"/>
                    <a:pt x="4041" y="2052"/>
                  </a:cubicBezTo>
                  <a:cubicBezTo>
                    <a:pt x="4127" y="2052"/>
                    <a:pt x="4201" y="1980"/>
                    <a:pt x="4201" y="1892"/>
                  </a:cubicBezTo>
                  <a:lnTo>
                    <a:pt x="4201" y="1028"/>
                  </a:lnTo>
                  <a:lnTo>
                    <a:pt x="7763" y="1028"/>
                  </a:lnTo>
                  <a:lnTo>
                    <a:pt x="7763" y="1892"/>
                  </a:lnTo>
                  <a:cubicBezTo>
                    <a:pt x="7763" y="1980"/>
                    <a:pt x="7835" y="2052"/>
                    <a:pt x="7921" y="2052"/>
                  </a:cubicBezTo>
                  <a:cubicBezTo>
                    <a:pt x="8010" y="2052"/>
                    <a:pt x="8081" y="1980"/>
                    <a:pt x="8081" y="1892"/>
                  </a:cubicBezTo>
                  <a:lnTo>
                    <a:pt x="8081" y="868"/>
                  </a:lnTo>
                  <a:cubicBezTo>
                    <a:pt x="8081" y="781"/>
                    <a:pt x="8010" y="708"/>
                    <a:pt x="7921" y="708"/>
                  </a:cubicBezTo>
                  <a:lnTo>
                    <a:pt x="4201" y="708"/>
                  </a:lnTo>
                  <a:lnTo>
                    <a:pt x="4201" y="160"/>
                  </a:lnTo>
                  <a:cubicBezTo>
                    <a:pt x="4201" y="72"/>
                    <a:pt x="4127" y="0"/>
                    <a:pt x="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8"/>
            <p:cNvSpPr/>
            <p:nvPr/>
          </p:nvSpPr>
          <p:spPr>
            <a:xfrm>
              <a:off x="2347191" y="2296801"/>
              <a:ext cx="95396" cy="141417"/>
            </a:xfrm>
            <a:custGeom>
              <a:avLst/>
              <a:gdLst/>
              <a:ahLst/>
              <a:cxnLst/>
              <a:rect l="l" t="t" r="r" b="b"/>
              <a:pathLst>
                <a:path w="3128" h="4637" extrusionOk="0">
                  <a:moveTo>
                    <a:pt x="2808" y="1370"/>
                  </a:moveTo>
                  <a:lnTo>
                    <a:pt x="2808" y="4318"/>
                  </a:lnTo>
                  <a:lnTo>
                    <a:pt x="320" y="4318"/>
                  </a:lnTo>
                  <a:lnTo>
                    <a:pt x="320" y="1370"/>
                  </a:lnTo>
                  <a:close/>
                  <a:moveTo>
                    <a:pt x="160" y="0"/>
                  </a:moveTo>
                  <a:cubicBezTo>
                    <a:pt x="74" y="0"/>
                    <a:pt x="0" y="74"/>
                    <a:pt x="0" y="160"/>
                  </a:cubicBezTo>
                  <a:lnTo>
                    <a:pt x="0" y="4478"/>
                  </a:lnTo>
                  <a:cubicBezTo>
                    <a:pt x="0" y="4565"/>
                    <a:pt x="74" y="4637"/>
                    <a:pt x="160" y="4637"/>
                  </a:cubicBezTo>
                  <a:lnTo>
                    <a:pt x="2968" y="4637"/>
                  </a:lnTo>
                  <a:cubicBezTo>
                    <a:pt x="3054" y="4637"/>
                    <a:pt x="3128" y="4565"/>
                    <a:pt x="3128" y="4478"/>
                  </a:cubicBezTo>
                  <a:lnTo>
                    <a:pt x="3128" y="160"/>
                  </a:lnTo>
                  <a:cubicBezTo>
                    <a:pt x="3128" y="74"/>
                    <a:pt x="3054" y="0"/>
                    <a:pt x="2968" y="0"/>
                  </a:cubicBezTo>
                  <a:lnTo>
                    <a:pt x="1285" y="0"/>
                  </a:lnTo>
                  <a:cubicBezTo>
                    <a:pt x="1198" y="0"/>
                    <a:pt x="1125" y="74"/>
                    <a:pt x="1125" y="160"/>
                  </a:cubicBezTo>
                  <a:cubicBezTo>
                    <a:pt x="1125" y="247"/>
                    <a:pt x="1198" y="320"/>
                    <a:pt x="1285" y="320"/>
                  </a:cubicBezTo>
                  <a:lnTo>
                    <a:pt x="2808" y="320"/>
                  </a:lnTo>
                  <a:lnTo>
                    <a:pt x="2808" y="1052"/>
                  </a:lnTo>
                  <a:lnTo>
                    <a:pt x="320" y="1052"/>
                  </a:lnTo>
                  <a:lnTo>
                    <a:pt x="320" y="320"/>
                  </a:lnTo>
                  <a:lnTo>
                    <a:pt x="649" y="320"/>
                  </a:lnTo>
                  <a:cubicBezTo>
                    <a:pt x="737" y="320"/>
                    <a:pt x="809" y="247"/>
                    <a:pt x="809" y="160"/>
                  </a:cubicBezTo>
                  <a:cubicBezTo>
                    <a:pt x="809" y="74"/>
                    <a:pt x="737" y="0"/>
                    <a:pt x="6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48"/>
          <p:cNvGrpSpPr/>
          <p:nvPr/>
        </p:nvGrpSpPr>
        <p:grpSpPr>
          <a:xfrm>
            <a:off x="1659379" y="2301431"/>
            <a:ext cx="407650" cy="343838"/>
            <a:chOff x="1533580" y="2132061"/>
            <a:chExt cx="332179" cy="280181"/>
          </a:xfrm>
        </p:grpSpPr>
        <p:sp>
          <p:nvSpPr>
            <p:cNvPr id="754" name="Google Shape;754;p48"/>
            <p:cNvSpPr/>
            <p:nvPr/>
          </p:nvSpPr>
          <p:spPr>
            <a:xfrm>
              <a:off x="1678560" y="2175487"/>
              <a:ext cx="78684" cy="9729"/>
            </a:xfrm>
            <a:custGeom>
              <a:avLst/>
              <a:gdLst/>
              <a:ahLst/>
              <a:cxnLst/>
              <a:rect l="l" t="t" r="r" b="b"/>
              <a:pathLst>
                <a:path w="2580" h="319" extrusionOk="0">
                  <a:moveTo>
                    <a:pt x="159" y="1"/>
                  </a:moveTo>
                  <a:cubicBezTo>
                    <a:pt x="72" y="1"/>
                    <a:pt x="0" y="72"/>
                    <a:pt x="0" y="159"/>
                  </a:cubicBezTo>
                  <a:cubicBezTo>
                    <a:pt x="0" y="246"/>
                    <a:pt x="72" y="319"/>
                    <a:pt x="159" y="319"/>
                  </a:cubicBezTo>
                  <a:lnTo>
                    <a:pt x="2420" y="319"/>
                  </a:lnTo>
                  <a:cubicBezTo>
                    <a:pt x="2506" y="319"/>
                    <a:pt x="2580" y="246"/>
                    <a:pt x="2580" y="159"/>
                  </a:cubicBezTo>
                  <a:cubicBezTo>
                    <a:pt x="2580" y="72"/>
                    <a:pt x="2506" y="1"/>
                    <a:pt x="2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1642086" y="2175487"/>
              <a:ext cx="28454" cy="9729"/>
            </a:xfrm>
            <a:custGeom>
              <a:avLst/>
              <a:gdLst/>
              <a:ahLst/>
              <a:cxnLst/>
              <a:rect l="l" t="t" r="r" b="b"/>
              <a:pathLst>
                <a:path w="933" h="319" extrusionOk="0">
                  <a:moveTo>
                    <a:pt x="160" y="1"/>
                  </a:moveTo>
                  <a:cubicBezTo>
                    <a:pt x="73" y="1"/>
                    <a:pt x="0" y="72"/>
                    <a:pt x="0" y="159"/>
                  </a:cubicBezTo>
                  <a:cubicBezTo>
                    <a:pt x="0" y="246"/>
                    <a:pt x="70" y="319"/>
                    <a:pt x="160" y="319"/>
                  </a:cubicBezTo>
                  <a:lnTo>
                    <a:pt x="773" y="319"/>
                  </a:lnTo>
                  <a:cubicBezTo>
                    <a:pt x="859" y="319"/>
                    <a:pt x="933" y="246"/>
                    <a:pt x="933" y="159"/>
                  </a:cubicBezTo>
                  <a:cubicBezTo>
                    <a:pt x="933" y="72"/>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1785236" y="2167802"/>
              <a:ext cx="57732" cy="29400"/>
            </a:xfrm>
            <a:custGeom>
              <a:avLst/>
              <a:gdLst/>
              <a:ahLst/>
              <a:cxnLst/>
              <a:rect l="l" t="t" r="r" b="b"/>
              <a:pathLst>
                <a:path w="1893" h="964" extrusionOk="0">
                  <a:moveTo>
                    <a:pt x="1574" y="322"/>
                  </a:moveTo>
                  <a:lnTo>
                    <a:pt x="1574" y="646"/>
                  </a:lnTo>
                  <a:lnTo>
                    <a:pt x="318" y="646"/>
                  </a:lnTo>
                  <a:lnTo>
                    <a:pt x="318" y="322"/>
                  </a:lnTo>
                  <a:close/>
                  <a:moveTo>
                    <a:pt x="238" y="1"/>
                  </a:moveTo>
                  <a:cubicBezTo>
                    <a:pt x="109" y="1"/>
                    <a:pt x="2" y="108"/>
                    <a:pt x="2" y="239"/>
                  </a:cubicBezTo>
                  <a:lnTo>
                    <a:pt x="2" y="726"/>
                  </a:lnTo>
                  <a:cubicBezTo>
                    <a:pt x="0" y="858"/>
                    <a:pt x="106" y="964"/>
                    <a:pt x="238" y="964"/>
                  </a:cubicBezTo>
                  <a:lnTo>
                    <a:pt x="1657" y="964"/>
                  </a:lnTo>
                  <a:cubicBezTo>
                    <a:pt x="1787" y="964"/>
                    <a:pt x="1892" y="858"/>
                    <a:pt x="1892" y="729"/>
                  </a:cubicBezTo>
                  <a:lnTo>
                    <a:pt x="1892" y="239"/>
                  </a:lnTo>
                  <a:cubicBezTo>
                    <a:pt x="1892" y="110"/>
                    <a:pt x="1787" y="1"/>
                    <a:pt x="1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1556269" y="2167802"/>
              <a:ext cx="57762" cy="29400"/>
            </a:xfrm>
            <a:custGeom>
              <a:avLst/>
              <a:gdLst/>
              <a:ahLst/>
              <a:cxnLst/>
              <a:rect l="l" t="t" r="r" b="b"/>
              <a:pathLst>
                <a:path w="1894" h="964" extrusionOk="0">
                  <a:moveTo>
                    <a:pt x="1577" y="322"/>
                  </a:moveTo>
                  <a:lnTo>
                    <a:pt x="1577" y="646"/>
                  </a:lnTo>
                  <a:lnTo>
                    <a:pt x="322" y="646"/>
                  </a:lnTo>
                  <a:lnTo>
                    <a:pt x="322" y="322"/>
                  </a:lnTo>
                  <a:close/>
                  <a:moveTo>
                    <a:pt x="238" y="1"/>
                  </a:moveTo>
                  <a:cubicBezTo>
                    <a:pt x="109" y="1"/>
                    <a:pt x="0" y="108"/>
                    <a:pt x="0" y="239"/>
                  </a:cubicBezTo>
                  <a:lnTo>
                    <a:pt x="0" y="726"/>
                  </a:lnTo>
                  <a:cubicBezTo>
                    <a:pt x="4" y="858"/>
                    <a:pt x="109" y="964"/>
                    <a:pt x="238" y="964"/>
                  </a:cubicBezTo>
                  <a:lnTo>
                    <a:pt x="1657" y="964"/>
                  </a:lnTo>
                  <a:cubicBezTo>
                    <a:pt x="1787" y="964"/>
                    <a:pt x="1894" y="858"/>
                    <a:pt x="1894" y="729"/>
                  </a:cubicBezTo>
                  <a:lnTo>
                    <a:pt x="1894" y="239"/>
                  </a:lnTo>
                  <a:cubicBezTo>
                    <a:pt x="1894" y="110"/>
                    <a:pt x="1787" y="1"/>
                    <a:pt x="1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1556147" y="2225044"/>
              <a:ext cx="29186" cy="9729"/>
            </a:xfrm>
            <a:custGeom>
              <a:avLst/>
              <a:gdLst/>
              <a:ahLst/>
              <a:cxnLst/>
              <a:rect l="l" t="t" r="r" b="b"/>
              <a:pathLst>
                <a:path w="957" h="319" extrusionOk="0">
                  <a:moveTo>
                    <a:pt x="161" y="0"/>
                  </a:moveTo>
                  <a:cubicBezTo>
                    <a:pt x="72" y="0"/>
                    <a:pt x="1" y="72"/>
                    <a:pt x="1" y="159"/>
                  </a:cubicBezTo>
                  <a:cubicBezTo>
                    <a:pt x="1" y="247"/>
                    <a:pt x="71" y="319"/>
                    <a:pt x="161" y="319"/>
                  </a:cubicBezTo>
                  <a:lnTo>
                    <a:pt x="799" y="319"/>
                  </a:lnTo>
                  <a:cubicBezTo>
                    <a:pt x="886" y="319"/>
                    <a:pt x="957" y="247"/>
                    <a:pt x="957" y="159"/>
                  </a:cubicBezTo>
                  <a:cubicBezTo>
                    <a:pt x="957" y="72"/>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1556147" y="2241817"/>
              <a:ext cx="29186" cy="9759"/>
            </a:xfrm>
            <a:custGeom>
              <a:avLst/>
              <a:gdLst/>
              <a:ahLst/>
              <a:cxnLst/>
              <a:rect l="l" t="t" r="r" b="b"/>
              <a:pathLst>
                <a:path w="957" h="320" extrusionOk="0">
                  <a:moveTo>
                    <a:pt x="161" y="0"/>
                  </a:moveTo>
                  <a:cubicBezTo>
                    <a:pt x="72" y="0"/>
                    <a:pt x="1" y="73"/>
                    <a:pt x="1" y="160"/>
                  </a:cubicBezTo>
                  <a:cubicBezTo>
                    <a:pt x="1" y="247"/>
                    <a:pt x="71" y="320"/>
                    <a:pt x="161" y="320"/>
                  </a:cubicBezTo>
                  <a:lnTo>
                    <a:pt x="799" y="320"/>
                  </a:lnTo>
                  <a:cubicBezTo>
                    <a:pt x="886" y="320"/>
                    <a:pt x="957" y="247"/>
                    <a:pt x="957" y="160"/>
                  </a:cubicBezTo>
                  <a:cubicBezTo>
                    <a:pt x="957" y="73"/>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1620586" y="2225044"/>
              <a:ext cx="29247" cy="9729"/>
            </a:xfrm>
            <a:custGeom>
              <a:avLst/>
              <a:gdLst/>
              <a:ahLst/>
              <a:cxnLst/>
              <a:rect l="l" t="t" r="r" b="b"/>
              <a:pathLst>
                <a:path w="959" h="319" extrusionOk="0">
                  <a:moveTo>
                    <a:pt x="161" y="0"/>
                  </a:moveTo>
                  <a:cubicBezTo>
                    <a:pt x="74" y="0"/>
                    <a:pt x="1" y="72"/>
                    <a:pt x="1" y="159"/>
                  </a:cubicBezTo>
                  <a:cubicBezTo>
                    <a:pt x="1" y="247"/>
                    <a:pt x="72" y="319"/>
                    <a:pt x="161" y="319"/>
                  </a:cubicBezTo>
                  <a:lnTo>
                    <a:pt x="799" y="319"/>
                  </a:lnTo>
                  <a:cubicBezTo>
                    <a:pt x="886" y="319"/>
                    <a:pt x="959" y="247"/>
                    <a:pt x="959" y="159"/>
                  </a:cubicBezTo>
                  <a:cubicBezTo>
                    <a:pt x="959" y="72"/>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8"/>
            <p:cNvSpPr/>
            <p:nvPr/>
          </p:nvSpPr>
          <p:spPr>
            <a:xfrm>
              <a:off x="1620586" y="2241817"/>
              <a:ext cx="29247" cy="9759"/>
            </a:xfrm>
            <a:custGeom>
              <a:avLst/>
              <a:gdLst/>
              <a:ahLst/>
              <a:cxnLst/>
              <a:rect l="l" t="t" r="r" b="b"/>
              <a:pathLst>
                <a:path w="959" h="320" extrusionOk="0">
                  <a:moveTo>
                    <a:pt x="161" y="0"/>
                  </a:moveTo>
                  <a:cubicBezTo>
                    <a:pt x="74" y="0"/>
                    <a:pt x="1" y="73"/>
                    <a:pt x="1" y="160"/>
                  </a:cubicBezTo>
                  <a:cubicBezTo>
                    <a:pt x="1" y="247"/>
                    <a:pt x="74" y="320"/>
                    <a:pt x="161" y="320"/>
                  </a:cubicBezTo>
                  <a:lnTo>
                    <a:pt x="799" y="320"/>
                  </a:lnTo>
                  <a:cubicBezTo>
                    <a:pt x="886" y="320"/>
                    <a:pt x="959" y="247"/>
                    <a:pt x="959" y="160"/>
                  </a:cubicBezTo>
                  <a:cubicBezTo>
                    <a:pt x="959" y="70"/>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8"/>
            <p:cNvSpPr/>
            <p:nvPr/>
          </p:nvSpPr>
          <p:spPr>
            <a:xfrm>
              <a:off x="1685086" y="2225044"/>
              <a:ext cx="29186" cy="9729"/>
            </a:xfrm>
            <a:custGeom>
              <a:avLst/>
              <a:gdLst/>
              <a:ahLst/>
              <a:cxnLst/>
              <a:rect l="l" t="t" r="r" b="b"/>
              <a:pathLst>
                <a:path w="957" h="319" extrusionOk="0">
                  <a:moveTo>
                    <a:pt x="161" y="0"/>
                  </a:moveTo>
                  <a:cubicBezTo>
                    <a:pt x="72" y="0"/>
                    <a:pt x="1" y="72"/>
                    <a:pt x="1" y="159"/>
                  </a:cubicBezTo>
                  <a:cubicBezTo>
                    <a:pt x="1" y="247"/>
                    <a:pt x="70" y="319"/>
                    <a:pt x="161" y="319"/>
                  </a:cubicBezTo>
                  <a:lnTo>
                    <a:pt x="799" y="319"/>
                  </a:lnTo>
                  <a:cubicBezTo>
                    <a:pt x="885" y="319"/>
                    <a:pt x="957" y="247"/>
                    <a:pt x="957" y="159"/>
                  </a:cubicBezTo>
                  <a:cubicBezTo>
                    <a:pt x="957" y="72"/>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685086" y="2241817"/>
              <a:ext cx="29186" cy="9759"/>
            </a:xfrm>
            <a:custGeom>
              <a:avLst/>
              <a:gdLst/>
              <a:ahLst/>
              <a:cxnLst/>
              <a:rect l="l" t="t" r="r" b="b"/>
              <a:pathLst>
                <a:path w="957" h="320" extrusionOk="0">
                  <a:moveTo>
                    <a:pt x="161" y="0"/>
                  </a:moveTo>
                  <a:cubicBezTo>
                    <a:pt x="72" y="0"/>
                    <a:pt x="1" y="73"/>
                    <a:pt x="1" y="160"/>
                  </a:cubicBezTo>
                  <a:cubicBezTo>
                    <a:pt x="1" y="247"/>
                    <a:pt x="72" y="320"/>
                    <a:pt x="161" y="320"/>
                  </a:cubicBezTo>
                  <a:lnTo>
                    <a:pt x="799" y="320"/>
                  </a:lnTo>
                  <a:cubicBezTo>
                    <a:pt x="885" y="320"/>
                    <a:pt x="957" y="247"/>
                    <a:pt x="957" y="160"/>
                  </a:cubicBezTo>
                  <a:cubicBezTo>
                    <a:pt x="957" y="70"/>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749525" y="2225044"/>
              <a:ext cx="29247" cy="9729"/>
            </a:xfrm>
            <a:custGeom>
              <a:avLst/>
              <a:gdLst/>
              <a:ahLst/>
              <a:cxnLst/>
              <a:rect l="l" t="t" r="r" b="b"/>
              <a:pathLst>
                <a:path w="959" h="319" extrusionOk="0">
                  <a:moveTo>
                    <a:pt x="161" y="0"/>
                  </a:moveTo>
                  <a:cubicBezTo>
                    <a:pt x="74" y="0"/>
                    <a:pt x="1" y="72"/>
                    <a:pt x="1" y="159"/>
                  </a:cubicBezTo>
                  <a:cubicBezTo>
                    <a:pt x="1" y="247"/>
                    <a:pt x="72" y="319"/>
                    <a:pt x="161" y="319"/>
                  </a:cubicBezTo>
                  <a:lnTo>
                    <a:pt x="799" y="319"/>
                  </a:lnTo>
                  <a:cubicBezTo>
                    <a:pt x="885" y="319"/>
                    <a:pt x="959" y="247"/>
                    <a:pt x="959" y="159"/>
                  </a:cubicBezTo>
                  <a:cubicBezTo>
                    <a:pt x="959" y="72"/>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749525" y="2241817"/>
              <a:ext cx="29247" cy="9759"/>
            </a:xfrm>
            <a:custGeom>
              <a:avLst/>
              <a:gdLst/>
              <a:ahLst/>
              <a:cxnLst/>
              <a:rect l="l" t="t" r="r" b="b"/>
              <a:pathLst>
                <a:path w="959" h="320" extrusionOk="0">
                  <a:moveTo>
                    <a:pt x="161" y="0"/>
                  </a:moveTo>
                  <a:cubicBezTo>
                    <a:pt x="74" y="0"/>
                    <a:pt x="1" y="73"/>
                    <a:pt x="1" y="160"/>
                  </a:cubicBezTo>
                  <a:cubicBezTo>
                    <a:pt x="1" y="247"/>
                    <a:pt x="74" y="320"/>
                    <a:pt x="161" y="320"/>
                  </a:cubicBezTo>
                  <a:lnTo>
                    <a:pt x="799" y="320"/>
                  </a:lnTo>
                  <a:cubicBezTo>
                    <a:pt x="885" y="320"/>
                    <a:pt x="959" y="247"/>
                    <a:pt x="959" y="160"/>
                  </a:cubicBezTo>
                  <a:cubicBezTo>
                    <a:pt x="959" y="70"/>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8"/>
            <p:cNvSpPr/>
            <p:nvPr/>
          </p:nvSpPr>
          <p:spPr>
            <a:xfrm>
              <a:off x="1814024" y="2225044"/>
              <a:ext cx="29186" cy="9729"/>
            </a:xfrm>
            <a:custGeom>
              <a:avLst/>
              <a:gdLst/>
              <a:ahLst/>
              <a:cxnLst/>
              <a:rect l="l" t="t" r="r" b="b"/>
              <a:pathLst>
                <a:path w="957" h="319" extrusionOk="0">
                  <a:moveTo>
                    <a:pt x="160" y="0"/>
                  </a:moveTo>
                  <a:cubicBezTo>
                    <a:pt x="72" y="0"/>
                    <a:pt x="0" y="72"/>
                    <a:pt x="0" y="159"/>
                  </a:cubicBezTo>
                  <a:cubicBezTo>
                    <a:pt x="0" y="247"/>
                    <a:pt x="70" y="319"/>
                    <a:pt x="160" y="319"/>
                  </a:cubicBezTo>
                  <a:lnTo>
                    <a:pt x="798" y="319"/>
                  </a:lnTo>
                  <a:cubicBezTo>
                    <a:pt x="885" y="319"/>
                    <a:pt x="957" y="247"/>
                    <a:pt x="957" y="159"/>
                  </a:cubicBezTo>
                  <a:cubicBezTo>
                    <a:pt x="957" y="72"/>
                    <a:pt x="885" y="0"/>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8"/>
            <p:cNvSpPr/>
            <p:nvPr/>
          </p:nvSpPr>
          <p:spPr>
            <a:xfrm>
              <a:off x="1814024" y="2241817"/>
              <a:ext cx="29186" cy="9759"/>
            </a:xfrm>
            <a:custGeom>
              <a:avLst/>
              <a:gdLst/>
              <a:ahLst/>
              <a:cxnLst/>
              <a:rect l="l" t="t" r="r" b="b"/>
              <a:pathLst>
                <a:path w="957" h="320" extrusionOk="0">
                  <a:moveTo>
                    <a:pt x="160" y="0"/>
                  </a:moveTo>
                  <a:cubicBezTo>
                    <a:pt x="72" y="0"/>
                    <a:pt x="0" y="73"/>
                    <a:pt x="0" y="160"/>
                  </a:cubicBezTo>
                  <a:cubicBezTo>
                    <a:pt x="0" y="247"/>
                    <a:pt x="72" y="320"/>
                    <a:pt x="160" y="320"/>
                  </a:cubicBezTo>
                  <a:lnTo>
                    <a:pt x="798" y="320"/>
                  </a:lnTo>
                  <a:cubicBezTo>
                    <a:pt x="885" y="320"/>
                    <a:pt x="957" y="247"/>
                    <a:pt x="957" y="160"/>
                  </a:cubicBezTo>
                  <a:cubicBezTo>
                    <a:pt x="957" y="70"/>
                    <a:pt x="885" y="0"/>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1556147" y="2274966"/>
              <a:ext cx="29186" cy="9759"/>
            </a:xfrm>
            <a:custGeom>
              <a:avLst/>
              <a:gdLst/>
              <a:ahLst/>
              <a:cxnLst/>
              <a:rect l="l" t="t" r="r" b="b"/>
              <a:pathLst>
                <a:path w="957" h="320" extrusionOk="0">
                  <a:moveTo>
                    <a:pt x="161" y="0"/>
                  </a:moveTo>
                  <a:cubicBezTo>
                    <a:pt x="72" y="0"/>
                    <a:pt x="1" y="73"/>
                    <a:pt x="1" y="160"/>
                  </a:cubicBezTo>
                  <a:cubicBezTo>
                    <a:pt x="1" y="247"/>
                    <a:pt x="72" y="320"/>
                    <a:pt x="161" y="320"/>
                  </a:cubicBezTo>
                  <a:lnTo>
                    <a:pt x="799" y="320"/>
                  </a:lnTo>
                  <a:cubicBezTo>
                    <a:pt x="886" y="320"/>
                    <a:pt x="957" y="247"/>
                    <a:pt x="957" y="160"/>
                  </a:cubicBezTo>
                  <a:cubicBezTo>
                    <a:pt x="957" y="70"/>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1620586" y="2274966"/>
              <a:ext cx="29247" cy="9759"/>
            </a:xfrm>
            <a:custGeom>
              <a:avLst/>
              <a:gdLst/>
              <a:ahLst/>
              <a:cxnLst/>
              <a:rect l="l" t="t" r="r" b="b"/>
              <a:pathLst>
                <a:path w="959" h="320" extrusionOk="0">
                  <a:moveTo>
                    <a:pt x="161" y="0"/>
                  </a:moveTo>
                  <a:cubicBezTo>
                    <a:pt x="74" y="0"/>
                    <a:pt x="1" y="73"/>
                    <a:pt x="1" y="160"/>
                  </a:cubicBezTo>
                  <a:cubicBezTo>
                    <a:pt x="1" y="247"/>
                    <a:pt x="72" y="320"/>
                    <a:pt x="161" y="320"/>
                  </a:cubicBezTo>
                  <a:lnTo>
                    <a:pt x="799" y="320"/>
                  </a:lnTo>
                  <a:cubicBezTo>
                    <a:pt x="886" y="320"/>
                    <a:pt x="959" y="247"/>
                    <a:pt x="959" y="160"/>
                  </a:cubicBezTo>
                  <a:cubicBezTo>
                    <a:pt x="959" y="73"/>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1620586" y="2291770"/>
              <a:ext cx="29247" cy="9729"/>
            </a:xfrm>
            <a:custGeom>
              <a:avLst/>
              <a:gdLst/>
              <a:ahLst/>
              <a:cxnLst/>
              <a:rect l="l" t="t" r="r" b="b"/>
              <a:pathLst>
                <a:path w="959" h="319" extrusionOk="0">
                  <a:moveTo>
                    <a:pt x="161" y="0"/>
                  </a:moveTo>
                  <a:cubicBezTo>
                    <a:pt x="74" y="0"/>
                    <a:pt x="1" y="72"/>
                    <a:pt x="1" y="160"/>
                  </a:cubicBezTo>
                  <a:cubicBezTo>
                    <a:pt x="1" y="247"/>
                    <a:pt x="74" y="319"/>
                    <a:pt x="161" y="319"/>
                  </a:cubicBezTo>
                  <a:lnTo>
                    <a:pt x="799" y="319"/>
                  </a:lnTo>
                  <a:cubicBezTo>
                    <a:pt x="886" y="319"/>
                    <a:pt x="959" y="247"/>
                    <a:pt x="959" y="160"/>
                  </a:cubicBezTo>
                  <a:cubicBezTo>
                    <a:pt x="959" y="70"/>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8"/>
            <p:cNvSpPr/>
            <p:nvPr/>
          </p:nvSpPr>
          <p:spPr>
            <a:xfrm>
              <a:off x="1685086" y="2274966"/>
              <a:ext cx="29186" cy="9759"/>
            </a:xfrm>
            <a:custGeom>
              <a:avLst/>
              <a:gdLst/>
              <a:ahLst/>
              <a:cxnLst/>
              <a:rect l="l" t="t" r="r" b="b"/>
              <a:pathLst>
                <a:path w="957" h="320" extrusionOk="0">
                  <a:moveTo>
                    <a:pt x="161" y="0"/>
                  </a:moveTo>
                  <a:cubicBezTo>
                    <a:pt x="72" y="0"/>
                    <a:pt x="1" y="73"/>
                    <a:pt x="1" y="160"/>
                  </a:cubicBezTo>
                  <a:cubicBezTo>
                    <a:pt x="1" y="247"/>
                    <a:pt x="72" y="320"/>
                    <a:pt x="161" y="320"/>
                  </a:cubicBezTo>
                  <a:lnTo>
                    <a:pt x="799" y="320"/>
                  </a:lnTo>
                  <a:cubicBezTo>
                    <a:pt x="885" y="320"/>
                    <a:pt x="957" y="247"/>
                    <a:pt x="957" y="160"/>
                  </a:cubicBezTo>
                  <a:cubicBezTo>
                    <a:pt x="957" y="70"/>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8"/>
            <p:cNvSpPr/>
            <p:nvPr/>
          </p:nvSpPr>
          <p:spPr>
            <a:xfrm>
              <a:off x="1749525" y="2274966"/>
              <a:ext cx="29247" cy="9759"/>
            </a:xfrm>
            <a:custGeom>
              <a:avLst/>
              <a:gdLst/>
              <a:ahLst/>
              <a:cxnLst/>
              <a:rect l="l" t="t" r="r" b="b"/>
              <a:pathLst>
                <a:path w="959" h="320" extrusionOk="0">
                  <a:moveTo>
                    <a:pt x="161" y="0"/>
                  </a:moveTo>
                  <a:cubicBezTo>
                    <a:pt x="74" y="0"/>
                    <a:pt x="1" y="73"/>
                    <a:pt x="1" y="160"/>
                  </a:cubicBezTo>
                  <a:cubicBezTo>
                    <a:pt x="1" y="247"/>
                    <a:pt x="72" y="320"/>
                    <a:pt x="161" y="320"/>
                  </a:cubicBezTo>
                  <a:lnTo>
                    <a:pt x="799" y="320"/>
                  </a:lnTo>
                  <a:cubicBezTo>
                    <a:pt x="885" y="320"/>
                    <a:pt x="959" y="247"/>
                    <a:pt x="959" y="160"/>
                  </a:cubicBezTo>
                  <a:cubicBezTo>
                    <a:pt x="959" y="73"/>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1749525" y="2291770"/>
              <a:ext cx="29247" cy="9729"/>
            </a:xfrm>
            <a:custGeom>
              <a:avLst/>
              <a:gdLst/>
              <a:ahLst/>
              <a:cxnLst/>
              <a:rect l="l" t="t" r="r" b="b"/>
              <a:pathLst>
                <a:path w="959" h="319" extrusionOk="0">
                  <a:moveTo>
                    <a:pt x="161" y="0"/>
                  </a:moveTo>
                  <a:cubicBezTo>
                    <a:pt x="74" y="0"/>
                    <a:pt x="1" y="72"/>
                    <a:pt x="1" y="160"/>
                  </a:cubicBezTo>
                  <a:cubicBezTo>
                    <a:pt x="1" y="247"/>
                    <a:pt x="74" y="319"/>
                    <a:pt x="161" y="319"/>
                  </a:cubicBezTo>
                  <a:lnTo>
                    <a:pt x="799" y="319"/>
                  </a:lnTo>
                  <a:cubicBezTo>
                    <a:pt x="885" y="319"/>
                    <a:pt x="959" y="247"/>
                    <a:pt x="959" y="160"/>
                  </a:cubicBezTo>
                  <a:cubicBezTo>
                    <a:pt x="959" y="70"/>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1814024" y="2274966"/>
              <a:ext cx="29186" cy="9759"/>
            </a:xfrm>
            <a:custGeom>
              <a:avLst/>
              <a:gdLst/>
              <a:ahLst/>
              <a:cxnLst/>
              <a:rect l="l" t="t" r="r" b="b"/>
              <a:pathLst>
                <a:path w="957" h="320" extrusionOk="0">
                  <a:moveTo>
                    <a:pt x="160" y="0"/>
                  </a:moveTo>
                  <a:cubicBezTo>
                    <a:pt x="72" y="0"/>
                    <a:pt x="0" y="73"/>
                    <a:pt x="0" y="160"/>
                  </a:cubicBezTo>
                  <a:cubicBezTo>
                    <a:pt x="0" y="247"/>
                    <a:pt x="72" y="320"/>
                    <a:pt x="160" y="320"/>
                  </a:cubicBezTo>
                  <a:lnTo>
                    <a:pt x="798" y="320"/>
                  </a:lnTo>
                  <a:cubicBezTo>
                    <a:pt x="885" y="320"/>
                    <a:pt x="957" y="247"/>
                    <a:pt x="957" y="160"/>
                  </a:cubicBezTo>
                  <a:cubicBezTo>
                    <a:pt x="957" y="70"/>
                    <a:pt x="885" y="0"/>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1556147" y="2324919"/>
              <a:ext cx="29186" cy="9729"/>
            </a:xfrm>
            <a:custGeom>
              <a:avLst/>
              <a:gdLst/>
              <a:ahLst/>
              <a:cxnLst/>
              <a:rect l="l" t="t" r="r" b="b"/>
              <a:pathLst>
                <a:path w="957" h="319" extrusionOk="0">
                  <a:moveTo>
                    <a:pt x="161" y="1"/>
                  </a:moveTo>
                  <a:cubicBezTo>
                    <a:pt x="72" y="1"/>
                    <a:pt x="1" y="72"/>
                    <a:pt x="1" y="159"/>
                  </a:cubicBezTo>
                  <a:cubicBezTo>
                    <a:pt x="1" y="247"/>
                    <a:pt x="72" y="319"/>
                    <a:pt x="161" y="319"/>
                  </a:cubicBezTo>
                  <a:lnTo>
                    <a:pt x="799" y="319"/>
                  </a:lnTo>
                  <a:cubicBezTo>
                    <a:pt x="886" y="319"/>
                    <a:pt x="957" y="247"/>
                    <a:pt x="957" y="159"/>
                  </a:cubicBezTo>
                  <a:cubicBezTo>
                    <a:pt x="957" y="72"/>
                    <a:pt x="886" y="1"/>
                    <a:pt x="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8"/>
            <p:cNvSpPr/>
            <p:nvPr/>
          </p:nvSpPr>
          <p:spPr>
            <a:xfrm>
              <a:off x="1556147" y="2341692"/>
              <a:ext cx="29186" cy="9759"/>
            </a:xfrm>
            <a:custGeom>
              <a:avLst/>
              <a:gdLst/>
              <a:ahLst/>
              <a:cxnLst/>
              <a:rect l="l" t="t" r="r" b="b"/>
              <a:pathLst>
                <a:path w="957" h="320" extrusionOk="0">
                  <a:moveTo>
                    <a:pt x="161" y="0"/>
                  </a:moveTo>
                  <a:cubicBezTo>
                    <a:pt x="72" y="0"/>
                    <a:pt x="1" y="73"/>
                    <a:pt x="1" y="160"/>
                  </a:cubicBezTo>
                  <a:cubicBezTo>
                    <a:pt x="1" y="247"/>
                    <a:pt x="72" y="320"/>
                    <a:pt x="161" y="320"/>
                  </a:cubicBezTo>
                  <a:lnTo>
                    <a:pt x="799" y="320"/>
                  </a:lnTo>
                  <a:cubicBezTo>
                    <a:pt x="886" y="320"/>
                    <a:pt x="957" y="247"/>
                    <a:pt x="957" y="160"/>
                  </a:cubicBezTo>
                  <a:cubicBezTo>
                    <a:pt x="957" y="73"/>
                    <a:pt x="886"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1620586" y="2324919"/>
              <a:ext cx="29247" cy="9729"/>
            </a:xfrm>
            <a:custGeom>
              <a:avLst/>
              <a:gdLst/>
              <a:ahLst/>
              <a:cxnLst/>
              <a:rect l="l" t="t" r="r" b="b"/>
              <a:pathLst>
                <a:path w="959" h="319" extrusionOk="0">
                  <a:moveTo>
                    <a:pt x="161" y="1"/>
                  </a:moveTo>
                  <a:cubicBezTo>
                    <a:pt x="74" y="1"/>
                    <a:pt x="1" y="72"/>
                    <a:pt x="1" y="159"/>
                  </a:cubicBezTo>
                  <a:cubicBezTo>
                    <a:pt x="1" y="247"/>
                    <a:pt x="74" y="319"/>
                    <a:pt x="161" y="319"/>
                  </a:cubicBezTo>
                  <a:lnTo>
                    <a:pt x="799" y="319"/>
                  </a:lnTo>
                  <a:cubicBezTo>
                    <a:pt x="886" y="319"/>
                    <a:pt x="959" y="247"/>
                    <a:pt x="959" y="159"/>
                  </a:cubicBezTo>
                  <a:cubicBezTo>
                    <a:pt x="959" y="72"/>
                    <a:pt x="886" y="1"/>
                    <a:pt x="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1685086" y="2324919"/>
              <a:ext cx="29186" cy="9729"/>
            </a:xfrm>
            <a:custGeom>
              <a:avLst/>
              <a:gdLst/>
              <a:ahLst/>
              <a:cxnLst/>
              <a:rect l="l" t="t" r="r" b="b"/>
              <a:pathLst>
                <a:path w="957" h="319" extrusionOk="0">
                  <a:moveTo>
                    <a:pt x="161" y="1"/>
                  </a:moveTo>
                  <a:cubicBezTo>
                    <a:pt x="72" y="1"/>
                    <a:pt x="1" y="72"/>
                    <a:pt x="1" y="159"/>
                  </a:cubicBezTo>
                  <a:cubicBezTo>
                    <a:pt x="1" y="247"/>
                    <a:pt x="72" y="319"/>
                    <a:pt x="161" y="319"/>
                  </a:cubicBezTo>
                  <a:lnTo>
                    <a:pt x="799" y="319"/>
                  </a:lnTo>
                  <a:cubicBezTo>
                    <a:pt x="885" y="319"/>
                    <a:pt x="957" y="247"/>
                    <a:pt x="957" y="159"/>
                  </a:cubicBezTo>
                  <a:cubicBezTo>
                    <a:pt x="957" y="72"/>
                    <a:pt x="885" y="1"/>
                    <a:pt x="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8"/>
            <p:cNvSpPr/>
            <p:nvPr/>
          </p:nvSpPr>
          <p:spPr>
            <a:xfrm>
              <a:off x="1685086" y="2341692"/>
              <a:ext cx="29186" cy="9759"/>
            </a:xfrm>
            <a:custGeom>
              <a:avLst/>
              <a:gdLst/>
              <a:ahLst/>
              <a:cxnLst/>
              <a:rect l="l" t="t" r="r" b="b"/>
              <a:pathLst>
                <a:path w="957" h="320" extrusionOk="0">
                  <a:moveTo>
                    <a:pt x="161" y="0"/>
                  </a:moveTo>
                  <a:cubicBezTo>
                    <a:pt x="72" y="0"/>
                    <a:pt x="1" y="73"/>
                    <a:pt x="1" y="160"/>
                  </a:cubicBezTo>
                  <a:cubicBezTo>
                    <a:pt x="1" y="247"/>
                    <a:pt x="72" y="320"/>
                    <a:pt x="161" y="320"/>
                  </a:cubicBezTo>
                  <a:lnTo>
                    <a:pt x="799" y="320"/>
                  </a:lnTo>
                  <a:cubicBezTo>
                    <a:pt x="885" y="320"/>
                    <a:pt x="957" y="247"/>
                    <a:pt x="957" y="160"/>
                  </a:cubicBezTo>
                  <a:cubicBezTo>
                    <a:pt x="957" y="73"/>
                    <a:pt x="885"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8"/>
            <p:cNvSpPr/>
            <p:nvPr/>
          </p:nvSpPr>
          <p:spPr>
            <a:xfrm>
              <a:off x="1814024" y="2324919"/>
              <a:ext cx="29186" cy="9729"/>
            </a:xfrm>
            <a:custGeom>
              <a:avLst/>
              <a:gdLst/>
              <a:ahLst/>
              <a:cxnLst/>
              <a:rect l="l" t="t" r="r" b="b"/>
              <a:pathLst>
                <a:path w="957" h="319" extrusionOk="0">
                  <a:moveTo>
                    <a:pt x="160" y="1"/>
                  </a:moveTo>
                  <a:cubicBezTo>
                    <a:pt x="72" y="1"/>
                    <a:pt x="0" y="72"/>
                    <a:pt x="0" y="159"/>
                  </a:cubicBezTo>
                  <a:cubicBezTo>
                    <a:pt x="0" y="247"/>
                    <a:pt x="72" y="319"/>
                    <a:pt x="160" y="319"/>
                  </a:cubicBezTo>
                  <a:lnTo>
                    <a:pt x="798" y="319"/>
                  </a:lnTo>
                  <a:cubicBezTo>
                    <a:pt x="885" y="319"/>
                    <a:pt x="957" y="247"/>
                    <a:pt x="957" y="159"/>
                  </a:cubicBezTo>
                  <a:cubicBezTo>
                    <a:pt x="957" y="72"/>
                    <a:pt x="885" y="1"/>
                    <a:pt x="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1814024" y="2341692"/>
              <a:ext cx="29186" cy="9759"/>
            </a:xfrm>
            <a:custGeom>
              <a:avLst/>
              <a:gdLst/>
              <a:ahLst/>
              <a:cxnLst/>
              <a:rect l="l" t="t" r="r" b="b"/>
              <a:pathLst>
                <a:path w="957" h="320" extrusionOk="0">
                  <a:moveTo>
                    <a:pt x="160" y="0"/>
                  </a:moveTo>
                  <a:cubicBezTo>
                    <a:pt x="72" y="0"/>
                    <a:pt x="0" y="73"/>
                    <a:pt x="0" y="160"/>
                  </a:cubicBezTo>
                  <a:cubicBezTo>
                    <a:pt x="0" y="247"/>
                    <a:pt x="72" y="320"/>
                    <a:pt x="160" y="320"/>
                  </a:cubicBezTo>
                  <a:lnTo>
                    <a:pt x="798" y="320"/>
                  </a:lnTo>
                  <a:cubicBezTo>
                    <a:pt x="885" y="320"/>
                    <a:pt x="957" y="247"/>
                    <a:pt x="957" y="160"/>
                  </a:cubicBezTo>
                  <a:cubicBezTo>
                    <a:pt x="957" y="73"/>
                    <a:pt x="885" y="0"/>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8"/>
            <p:cNvSpPr/>
            <p:nvPr/>
          </p:nvSpPr>
          <p:spPr>
            <a:xfrm>
              <a:off x="1563223" y="2379050"/>
              <a:ext cx="20403" cy="9759"/>
            </a:xfrm>
            <a:custGeom>
              <a:avLst/>
              <a:gdLst/>
              <a:ahLst/>
              <a:cxnLst/>
              <a:rect l="l" t="t" r="r" b="b"/>
              <a:pathLst>
                <a:path w="669" h="320" extrusionOk="0">
                  <a:moveTo>
                    <a:pt x="160" y="0"/>
                  </a:moveTo>
                  <a:cubicBezTo>
                    <a:pt x="73" y="0"/>
                    <a:pt x="0" y="73"/>
                    <a:pt x="0" y="160"/>
                  </a:cubicBezTo>
                  <a:cubicBezTo>
                    <a:pt x="0" y="247"/>
                    <a:pt x="73" y="320"/>
                    <a:pt x="160" y="320"/>
                  </a:cubicBezTo>
                  <a:lnTo>
                    <a:pt x="509" y="320"/>
                  </a:lnTo>
                  <a:cubicBezTo>
                    <a:pt x="596" y="320"/>
                    <a:pt x="669" y="247"/>
                    <a:pt x="669" y="160"/>
                  </a:cubicBezTo>
                  <a:cubicBezTo>
                    <a:pt x="669" y="73"/>
                    <a:pt x="596"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8"/>
            <p:cNvSpPr/>
            <p:nvPr/>
          </p:nvSpPr>
          <p:spPr>
            <a:xfrm>
              <a:off x="1592774" y="2379050"/>
              <a:ext cx="66241" cy="9759"/>
            </a:xfrm>
            <a:custGeom>
              <a:avLst/>
              <a:gdLst/>
              <a:ahLst/>
              <a:cxnLst/>
              <a:rect l="l" t="t" r="r" b="b"/>
              <a:pathLst>
                <a:path w="2172" h="320" extrusionOk="0">
                  <a:moveTo>
                    <a:pt x="161" y="0"/>
                  </a:moveTo>
                  <a:cubicBezTo>
                    <a:pt x="74" y="0"/>
                    <a:pt x="1" y="73"/>
                    <a:pt x="1" y="160"/>
                  </a:cubicBezTo>
                  <a:cubicBezTo>
                    <a:pt x="1" y="247"/>
                    <a:pt x="74" y="320"/>
                    <a:pt x="161" y="320"/>
                  </a:cubicBezTo>
                  <a:lnTo>
                    <a:pt x="2012" y="320"/>
                  </a:lnTo>
                  <a:cubicBezTo>
                    <a:pt x="2100" y="320"/>
                    <a:pt x="2172" y="247"/>
                    <a:pt x="2172" y="160"/>
                  </a:cubicBezTo>
                  <a:cubicBezTo>
                    <a:pt x="2172" y="73"/>
                    <a:pt x="2100" y="0"/>
                    <a:pt x="20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1533580" y="2132061"/>
              <a:ext cx="332179" cy="280181"/>
            </a:xfrm>
            <a:custGeom>
              <a:avLst/>
              <a:gdLst/>
              <a:ahLst/>
              <a:cxnLst/>
              <a:rect l="l" t="t" r="r" b="b"/>
              <a:pathLst>
                <a:path w="10892" h="9187" extrusionOk="0">
                  <a:moveTo>
                    <a:pt x="10573" y="933"/>
                  </a:moveTo>
                  <a:lnTo>
                    <a:pt x="10573" y="2507"/>
                  </a:lnTo>
                  <a:lnTo>
                    <a:pt x="322" y="2507"/>
                  </a:lnTo>
                  <a:lnTo>
                    <a:pt x="322" y="933"/>
                  </a:lnTo>
                  <a:close/>
                  <a:moveTo>
                    <a:pt x="2117" y="2823"/>
                  </a:moveTo>
                  <a:lnTo>
                    <a:pt x="2117" y="4142"/>
                  </a:lnTo>
                  <a:lnTo>
                    <a:pt x="322" y="4142"/>
                  </a:lnTo>
                  <a:lnTo>
                    <a:pt x="322" y="2823"/>
                  </a:lnTo>
                  <a:close/>
                  <a:moveTo>
                    <a:pt x="4230" y="2823"/>
                  </a:moveTo>
                  <a:lnTo>
                    <a:pt x="4230" y="4142"/>
                  </a:lnTo>
                  <a:lnTo>
                    <a:pt x="2435" y="4142"/>
                  </a:lnTo>
                  <a:lnTo>
                    <a:pt x="2435" y="2823"/>
                  </a:lnTo>
                  <a:close/>
                  <a:moveTo>
                    <a:pt x="6345" y="2823"/>
                  </a:moveTo>
                  <a:lnTo>
                    <a:pt x="6345" y="4142"/>
                  </a:lnTo>
                  <a:lnTo>
                    <a:pt x="4548" y="4142"/>
                  </a:lnTo>
                  <a:lnTo>
                    <a:pt x="4548" y="2823"/>
                  </a:lnTo>
                  <a:close/>
                  <a:moveTo>
                    <a:pt x="8458" y="2823"/>
                  </a:moveTo>
                  <a:lnTo>
                    <a:pt x="8458" y="4142"/>
                  </a:lnTo>
                  <a:lnTo>
                    <a:pt x="6663" y="4142"/>
                  </a:lnTo>
                  <a:lnTo>
                    <a:pt x="6663" y="2823"/>
                  </a:lnTo>
                  <a:close/>
                  <a:moveTo>
                    <a:pt x="10573" y="2823"/>
                  </a:moveTo>
                  <a:lnTo>
                    <a:pt x="10573" y="4142"/>
                  </a:lnTo>
                  <a:lnTo>
                    <a:pt x="8778" y="4142"/>
                  </a:lnTo>
                  <a:lnTo>
                    <a:pt x="8778" y="2823"/>
                  </a:lnTo>
                  <a:close/>
                  <a:moveTo>
                    <a:pt x="2117" y="4462"/>
                  </a:moveTo>
                  <a:lnTo>
                    <a:pt x="2117" y="5780"/>
                  </a:lnTo>
                  <a:lnTo>
                    <a:pt x="322" y="5780"/>
                  </a:lnTo>
                  <a:lnTo>
                    <a:pt x="322" y="4462"/>
                  </a:lnTo>
                  <a:close/>
                  <a:moveTo>
                    <a:pt x="4230" y="4462"/>
                  </a:moveTo>
                  <a:lnTo>
                    <a:pt x="4230" y="5780"/>
                  </a:lnTo>
                  <a:lnTo>
                    <a:pt x="2435" y="5780"/>
                  </a:lnTo>
                  <a:lnTo>
                    <a:pt x="2435" y="4462"/>
                  </a:lnTo>
                  <a:close/>
                  <a:moveTo>
                    <a:pt x="6345" y="4462"/>
                  </a:moveTo>
                  <a:lnTo>
                    <a:pt x="6345" y="5780"/>
                  </a:lnTo>
                  <a:lnTo>
                    <a:pt x="4548" y="5780"/>
                  </a:lnTo>
                  <a:lnTo>
                    <a:pt x="4548" y="4462"/>
                  </a:lnTo>
                  <a:close/>
                  <a:moveTo>
                    <a:pt x="8458" y="4462"/>
                  </a:moveTo>
                  <a:lnTo>
                    <a:pt x="8458" y="5780"/>
                  </a:lnTo>
                  <a:lnTo>
                    <a:pt x="6663" y="5780"/>
                  </a:lnTo>
                  <a:lnTo>
                    <a:pt x="6663" y="4462"/>
                  </a:lnTo>
                  <a:close/>
                  <a:moveTo>
                    <a:pt x="10573" y="4462"/>
                  </a:moveTo>
                  <a:lnTo>
                    <a:pt x="10573" y="5780"/>
                  </a:lnTo>
                  <a:lnTo>
                    <a:pt x="8778" y="5780"/>
                  </a:lnTo>
                  <a:lnTo>
                    <a:pt x="8778" y="4462"/>
                  </a:lnTo>
                  <a:close/>
                  <a:moveTo>
                    <a:pt x="2117" y="6098"/>
                  </a:moveTo>
                  <a:lnTo>
                    <a:pt x="2117" y="7417"/>
                  </a:lnTo>
                  <a:lnTo>
                    <a:pt x="322" y="7417"/>
                  </a:lnTo>
                  <a:lnTo>
                    <a:pt x="322" y="6098"/>
                  </a:lnTo>
                  <a:close/>
                  <a:moveTo>
                    <a:pt x="4230" y="6098"/>
                  </a:moveTo>
                  <a:lnTo>
                    <a:pt x="4230" y="7417"/>
                  </a:lnTo>
                  <a:lnTo>
                    <a:pt x="2435" y="7417"/>
                  </a:lnTo>
                  <a:lnTo>
                    <a:pt x="2435" y="6098"/>
                  </a:lnTo>
                  <a:close/>
                  <a:moveTo>
                    <a:pt x="6345" y="6098"/>
                  </a:moveTo>
                  <a:lnTo>
                    <a:pt x="6345" y="7417"/>
                  </a:lnTo>
                  <a:lnTo>
                    <a:pt x="4548" y="7417"/>
                  </a:lnTo>
                  <a:lnTo>
                    <a:pt x="4548" y="6098"/>
                  </a:lnTo>
                  <a:close/>
                  <a:moveTo>
                    <a:pt x="10573" y="6098"/>
                  </a:moveTo>
                  <a:lnTo>
                    <a:pt x="10573" y="7417"/>
                  </a:lnTo>
                  <a:lnTo>
                    <a:pt x="8778" y="7417"/>
                  </a:lnTo>
                  <a:lnTo>
                    <a:pt x="8778" y="6098"/>
                  </a:lnTo>
                  <a:close/>
                  <a:moveTo>
                    <a:pt x="928" y="1"/>
                  </a:moveTo>
                  <a:cubicBezTo>
                    <a:pt x="809" y="1"/>
                    <a:pt x="697" y="59"/>
                    <a:pt x="625" y="157"/>
                  </a:cubicBezTo>
                  <a:lnTo>
                    <a:pt x="305" y="611"/>
                  </a:lnTo>
                  <a:lnTo>
                    <a:pt x="161" y="611"/>
                  </a:lnTo>
                  <a:cubicBezTo>
                    <a:pt x="72" y="611"/>
                    <a:pt x="1" y="685"/>
                    <a:pt x="1" y="771"/>
                  </a:cubicBezTo>
                  <a:lnTo>
                    <a:pt x="1" y="9026"/>
                  </a:lnTo>
                  <a:cubicBezTo>
                    <a:pt x="1" y="9115"/>
                    <a:pt x="72" y="9186"/>
                    <a:pt x="161" y="9186"/>
                  </a:cubicBezTo>
                  <a:lnTo>
                    <a:pt x="1217" y="9186"/>
                  </a:lnTo>
                  <a:cubicBezTo>
                    <a:pt x="1304" y="9186"/>
                    <a:pt x="1377" y="9115"/>
                    <a:pt x="1377" y="9026"/>
                  </a:cubicBezTo>
                  <a:cubicBezTo>
                    <a:pt x="1377" y="8939"/>
                    <a:pt x="1304" y="8868"/>
                    <a:pt x="1217" y="8868"/>
                  </a:cubicBezTo>
                  <a:lnTo>
                    <a:pt x="319" y="8868"/>
                  </a:lnTo>
                  <a:lnTo>
                    <a:pt x="319" y="7737"/>
                  </a:lnTo>
                  <a:lnTo>
                    <a:pt x="7240" y="7737"/>
                  </a:lnTo>
                  <a:cubicBezTo>
                    <a:pt x="7327" y="7737"/>
                    <a:pt x="7400" y="7663"/>
                    <a:pt x="7400" y="7577"/>
                  </a:cubicBezTo>
                  <a:cubicBezTo>
                    <a:pt x="7400" y="7490"/>
                    <a:pt x="7327" y="7417"/>
                    <a:pt x="7240" y="7417"/>
                  </a:cubicBezTo>
                  <a:lnTo>
                    <a:pt x="6661" y="7417"/>
                  </a:lnTo>
                  <a:lnTo>
                    <a:pt x="6661" y="6098"/>
                  </a:lnTo>
                  <a:lnTo>
                    <a:pt x="8456" y="6098"/>
                  </a:lnTo>
                  <a:lnTo>
                    <a:pt x="8456" y="7417"/>
                  </a:lnTo>
                  <a:lnTo>
                    <a:pt x="7878" y="7417"/>
                  </a:lnTo>
                  <a:cubicBezTo>
                    <a:pt x="7791" y="7417"/>
                    <a:pt x="7718" y="7490"/>
                    <a:pt x="7718" y="7577"/>
                  </a:cubicBezTo>
                  <a:cubicBezTo>
                    <a:pt x="7718" y="7663"/>
                    <a:pt x="7791" y="7737"/>
                    <a:pt x="7878" y="7737"/>
                  </a:cubicBezTo>
                  <a:lnTo>
                    <a:pt x="10569" y="7737"/>
                  </a:lnTo>
                  <a:lnTo>
                    <a:pt x="10569" y="8868"/>
                  </a:lnTo>
                  <a:lnTo>
                    <a:pt x="1855" y="8868"/>
                  </a:lnTo>
                  <a:cubicBezTo>
                    <a:pt x="1768" y="8868"/>
                    <a:pt x="1695" y="8939"/>
                    <a:pt x="1695" y="9026"/>
                  </a:cubicBezTo>
                  <a:cubicBezTo>
                    <a:pt x="1695" y="9115"/>
                    <a:pt x="1768" y="9186"/>
                    <a:pt x="1855" y="9186"/>
                  </a:cubicBezTo>
                  <a:lnTo>
                    <a:pt x="10729" y="9186"/>
                  </a:lnTo>
                  <a:cubicBezTo>
                    <a:pt x="10816" y="9186"/>
                    <a:pt x="10889" y="9115"/>
                    <a:pt x="10889" y="9026"/>
                  </a:cubicBezTo>
                  <a:lnTo>
                    <a:pt x="10889" y="773"/>
                  </a:lnTo>
                  <a:cubicBezTo>
                    <a:pt x="10891" y="685"/>
                    <a:pt x="10820" y="613"/>
                    <a:pt x="10731" y="613"/>
                  </a:cubicBezTo>
                  <a:lnTo>
                    <a:pt x="10586" y="613"/>
                  </a:lnTo>
                  <a:lnTo>
                    <a:pt x="10267" y="157"/>
                  </a:lnTo>
                  <a:cubicBezTo>
                    <a:pt x="10199" y="59"/>
                    <a:pt x="10085" y="1"/>
                    <a:pt x="9964" y="1"/>
                  </a:cubicBezTo>
                  <a:lnTo>
                    <a:pt x="8407" y="1"/>
                  </a:lnTo>
                  <a:cubicBezTo>
                    <a:pt x="8320" y="1"/>
                    <a:pt x="8247" y="74"/>
                    <a:pt x="8247" y="161"/>
                  </a:cubicBezTo>
                  <a:cubicBezTo>
                    <a:pt x="8247" y="247"/>
                    <a:pt x="8320" y="321"/>
                    <a:pt x="8407" y="321"/>
                  </a:cubicBezTo>
                  <a:lnTo>
                    <a:pt x="9964" y="321"/>
                  </a:lnTo>
                  <a:cubicBezTo>
                    <a:pt x="9981" y="321"/>
                    <a:pt x="9996" y="329"/>
                    <a:pt x="10005" y="341"/>
                  </a:cubicBezTo>
                  <a:lnTo>
                    <a:pt x="10195" y="613"/>
                  </a:lnTo>
                  <a:lnTo>
                    <a:pt x="697" y="613"/>
                  </a:lnTo>
                  <a:lnTo>
                    <a:pt x="887" y="341"/>
                  </a:lnTo>
                  <a:cubicBezTo>
                    <a:pt x="896" y="329"/>
                    <a:pt x="911" y="321"/>
                    <a:pt x="928" y="321"/>
                  </a:cubicBezTo>
                  <a:lnTo>
                    <a:pt x="7769" y="321"/>
                  </a:lnTo>
                  <a:cubicBezTo>
                    <a:pt x="7856" y="321"/>
                    <a:pt x="7929" y="247"/>
                    <a:pt x="7929" y="161"/>
                  </a:cubicBezTo>
                  <a:cubicBezTo>
                    <a:pt x="7929" y="74"/>
                    <a:pt x="7856" y="1"/>
                    <a:pt x="7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8" name="Content Placeholder 4"/>
          <p:cNvPicPr>
            <a:picLocks noChangeAspect="1"/>
          </p:cNvPicPr>
          <p:nvPr/>
        </p:nvPicPr>
        <p:blipFill rotWithShape="1">
          <a:blip r:embed="rId4">
            <a:extLst>
              <a:ext uri="{28A0092B-C50C-407E-A947-70E740481C1C}">
                <a14:useLocalDpi xmlns:a14="http://schemas.microsoft.com/office/drawing/2010/main" val="0"/>
              </a:ext>
            </a:extLst>
          </a:blip>
          <a:srcRect b="7098"/>
          <a:stretch/>
        </p:blipFill>
        <p:spPr>
          <a:xfrm>
            <a:off x="243350" y="2145148"/>
            <a:ext cx="2888225" cy="1383865"/>
          </a:xfrm>
          <a:prstGeom prst="rect">
            <a:avLst/>
          </a:prstGeom>
          <a:noFill/>
          <a:ln>
            <a:noFill/>
          </a:ln>
        </p:spPr>
      </p:pic>
      <p:pic>
        <p:nvPicPr>
          <p:cNvPr id="132" name="Picture 1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3199" y="2198439"/>
            <a:ext cx="2220562" cy="1277282"/>
          </a:xfrm>
          <a:prstGeom prst="rect">
            <a:avLst/>
          </a:prstGeom>
        </p:spPr>
      </p:pic>
      <p:pic>
        <p:nvPicPr>
          <p:cNvPr id="133" name="Picture 1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56383" y="2143400"/>
            <a:ext cx="3326871" cy="1375661"/>
          </a:xfrm>
          <a:prstGeom prst="rect">
            <a:avLst/>
          </a:prstGeom>
        </p:spPr>
      </p:pic>
    </p:spTree>
    <p:extLst>
      <p:ext uri="{BB962C8B-B14F-4D97-AF65-F5344CB8AC3E}">
        <p14:creationId xmlns:p14="http://schemas.microsoft.com/office/powerpoint/2010/main" val="2802103251"/>
      </p:ext>
    </p:extLst>
  </p:cSld>
  <p:clrMapOvr>
    <a:masterClrMapping/>
  </p:clrMapOvr>
</p:sld>
</file>

<file path=ppt/theme/theme1.xml><?xml version="1.0" encoding="utf-8"?>
<a:theme xmlns:a="http://schemas.openxmlformats.org/drawingml/2006/main" name="Quality Management Consulting by Slidesgo">
  <a:themeElements>
    <a:clrScheme name="Simple Light">
      <a:dk1>
        <a:srgbClr val="353738"/>
      </a:dk1>
      <a:lt1>
        <a:srgbClr val="7D5FFE"/>
      </a:lt1>
      <a:dk2>
        <a:srgbClr val="FFFFFF"/>
      </a:dk2>
      <a:lt2>
        <a:srgbClr val="F0F5FA"/>
      </a:lt2>
      <a:accent1>
        <a:srgbClr val="B0B0B0"/>
      </a:accent1>
      <a:accent2>
        <a:srgbClr val="67696B"/>
      </a:accent2>
      <a:accent3>
        <a:srgbClr val="FFFFFF"/>
      </a:accent3>
      <a:accent4>
        <a:srgbClr val="FFFFFF"/>
      </a:accent4>
      <a:accent5>
        <a:srgbClr val="FFFFFF"/>
      </a:accent5>
      <a:accent6>
        <a:srgbClr val="FFFFFF"/>
      </a:accent6>
      <a:hlink>
        <a:srgbClr val="3537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812</Words>
  <Application>Microsoft Office PowerPoint</Application>
  <PresentationFormat>On-screen Show (16:9)</PresentationFormat>
  <Paragraphs>126</Paragraphs>
  <Slides>28</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Assistant</vt:lpstr>
      <vt:lpstr>Wingdings</vt:lpstr>
      <vt:lpstr>Asap</vt:lpstr>
      <vt:lpstr>Cambria Math</vt:lpstr>
      <vt:lpstr>Arial</vt:lpstr>
      <vt:lpstr>Times New Roman</vt:lpstr>
      <vt:lpstr>Quality Management Consulting by Slidesgo</vt:lpstr>
      <vt:lpstr>Graph Neural Network</vt:lpstr>
      <vt:lpstr>01</vt:lpstr>
      <vt:lpstr>Introduction</vt:lpstr>
      <vt:lpstr>Graph theory</vt:lpstr>
      <vt:lpstr>PowerPoint Presentation</vt:lpstr>
      <vt:lpstr>PowerPoint Presentation</vt:lpstr>
      <vt:lpstr>Graph theory</vt:lpstr>
      <vt:lpstr>02</vt:lpstr>
      <vt:lpstr>Link Prediction</vt:lpstr>
      <vt:lpstr>Node embeding</vt:lpstr>
      <vt:lpstr>Node2Vec</vt:lpstr>
      <vt:lpstr>03</vt:lpstr>
      <vt:lpstr>Neighborhood Aggregation</vt:lpstr>
      <vt:lpstr>Neighborhood Aggregation</vt:lpstr>
      <vt:lpstr>Simple neighborhood aggregation</vt:lpstr>
      <vt:lpstr>04</vt:lpstr>
      <vt:lpstr>Graph Convolutional Network</vt:lpstr>
      <vt:lpstr>PowerPoint Presentation</vt:lpstr>
      <vt:lpstr>05</vt:lpstr>
      <vt:lpstr>PowerPoint Presentation</vt:lpstr>
      <vt:lpstr>PowerPoint Presentation</vt:lpstr>
      <vt:lpstr>PowerPoint Presentation</vt:lpstr>
      <vt:lpstr>PowerPoint Presentation</vt:lpstr>
      <vt:lpstr>Types of Graph Neural Networks Tasks</vt:lpstr>
      <vt:lpstr>Bài Tập</vt:lpstr>
      <vt:lpstr>1</vt:lpstr>
      <vt:lpstr>2</vt:lpstr>
      <vt:lpstr>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Neural Network</dc:title>
  <dc:creator>vĩnh huy thi</dc:creator>
  <cp:lastModifiedBy>NC</cp:lastModifiedBy>
  <cp:revision>15</cp:revision>
  <dcterms:modified xsi:type="dcterms:W3CDTF">2023-05-05T04:46:20Z</dcterms:modified>
</cp:coreProperties>
</file>