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gRN7kI4JGhtApcARi1zw7hl4SK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39DC2B-2FC1-4ED9-8BF9-7FBFEFDE8504}">
  <a:tblStyle styleId="{E739DC2B-2FC1-4ED9-8BF9-7FBFEFDE85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font" Target="fonts/AlfaSlabOne-regular.fntdata"/><Relationship Id="rId18" Type="http://schemas.openxmlformats.org/officeDocument/2006/relationships/slide" Target="slides/slide12.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ustomXml" Target="../customXml/item2.xml"/><Relationship Id="rId7" Type="http://schemas.openxmlformats.org/officeDocument/2006/relationships/slide" Target="slides/slide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1" Type="http://schemas.openxmlformats.org/officeDocument/2006/relationships/customXml" Target="../customXml/item1.xml"/><Relationship Id="rId40" Type="http://customschemas.google.com/relationships/presentationmetadata" Target="metadata"/><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font" Target="fonts/ProximaNova-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font" Target="fonts/ProximaNova-bold.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ProximaNova-regular.fntdata"/><Relationship Id="rId14" Type="http://schemas.openxmlformats.org/officeDocument/2006/relationships/slide" Target="slides/slide8.xml"/><Relationship Id="rId43" Type="http://schemas.openxmlformats.org/officeDocument/2006/relationships/customXml" Target="../customXml/item3.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f4635ca7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ef4635ca7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02126a8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02126a80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02126a801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02126a801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02126a80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02126a80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02126a801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f02126a801_6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bdda522f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bdda522f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02126a801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02126a801_6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02126a801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02126a801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02126a801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02126a801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02126a80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02126a80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f4635ca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ef4635ca7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bdda522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ebdda522f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02126a801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02126a801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02126a801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02126a801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dda522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dda522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02126a801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02126a801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2126a801_6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2126a801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02126a801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02126a801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bdda522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bdda522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02126a801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02126a801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4635ca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ef4635ca7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02126a801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f02126a801_6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2126a801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f02126a801_6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4635ca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ef4635ca7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4635ca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ef4635ca7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4635ca7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ef4635ca7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f4635ca7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f4635ca7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7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3" name="Google Shape;13;p7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7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82"/>
          <p:cNvSpPr/>
          <p:nvPr/>
        </p:nvSpPr>
        <p:spPr>
          <a:xfrm>
            <a:off x="4572000" y="100"/>
            <a:ext cx="4572000" cy="5143500"/>
          </a:xfrm>
          <a:prstGeom prst="rect">
            <a:avLst/>
          </a:prstGeom>
          <a:solidFill>
            <a:srgbClr val="0048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8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82"/>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82"/>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9" name="Google Shape;49;p8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0" name="Google Shape;50;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8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48CD"/>
              </a:buClr>
              <a:buSzPts val="1800"/>
              <a:buFont typeface="Alfa Slab One"/>
              <a:buNone/>
              <a:defRPr>
                <a:solidFill>
                  <a:srgbClr val="0048CD"/>
                </a:solidFill>
                <a:latin typeface="Alfa Slab One"/>
                <a:ea typeface="Alfa Slab One"/>
                <a:cs typeface="Alfa Slab One"/>
                <a:sym typeface="Alfa Slab One"/>
              </a:defRPr>
            </a:lvl1pPr>
          </a:lstStyle>
          <a:p/>
        </p:txBody>
      </p:sp>
      <p:sp>
        <p:nvSpPr>
          <p:cNvPr id="53" name="Google Shape;53;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 name="Shape 20"/>
        <p:cNvGrpSpPr/>
        <p:nvPr/>
      </p:nvGrpSpPr>
      <p:grpSpPr>
        <a:xfrm>
          <a:off x="0" y="0"/>
          <a:ext cx="0" cy="0"/>
          <a:chOff x="0" y="0"/>
          <a:chExt cx="0" cy="0"/>
        </a:xfrm>
      </p:grpSpPr>
      <p:sp>
        <p:nvSpPr>
          <p:cNvPr id="21" name="Google Shape;21;p84"/>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48CD"/>
              </a:buClr>
              <a:buSzPts val="11000"/>
              <a:buNone/>
              <a:defRPr sz="11000">
                <a:solidFill>
                  <a:srgbClr val="0048CD"/>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22" name="Google Shape;22;p84"/>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3" name="Google Shape;23;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48CD"/>
        </a:solidFill>
      </p:bgPr>
    </p:bg>
    <p:spTree>
      <p:nvGrpSpPr>
        <p:cNvPr id="24" name="Shape 24"/>
        <p:cNvGrpSpPr/>
        <p:nvPr/>
      </p:nvGrpSpPr>
      <p:grpSpPr>
        <a:xfrm>
          <a:off x="0" y="0"/>
          <a:ext cx="0" cy="0"/>
          <a:chOff x="0" y="0"/>
          <a:chExt cx="0" cy="0"/>
        </a:xfrm>
      </p:grpSpPr>
      <p:sp>
        <p:nvSpPr>
          <p:cNvPr id="25" name="Google Shape;25;p7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6" name="Google Shape;26;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048CD"/>
        </a:solidFill>
      </p:bgPr>
    </p:bg>
    <p:spTree>
      <p:nvGrpSpPr>
        <p:cNvPr id="27" name="Shape 27"/>
        <p:cNvGrpSpPr/>
        <p:nvPr/>
      </p:nvGrpSpPr>
      <p:grpSpPr>
        <a:xfrm>
          <a:off x="0" y="0"/>
          <a:ext cx="0" cy="0"/>
          <a:chOff x="0" y="0"/>
          <a:chExt cx="0" cy="0"/>
        </a:xfrm>
      </p:grpSpPr>
      <p:sp>
        <p:nvSpPr>
          <p:cNvPr id="28" name="Google Shape;28;p81"/>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9" name="Google Shape;29;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7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8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80"/>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74"/>
          <p:cNvSpPr/>
          <p:nvPr/>
        </p:nvSpPr>
        <p:spPr>
          <a:xfrm>
            <a:off x="-669950" y="4700125"/>
            <a:ext cx="1448400" cy="942300"/>
          </a:xfrm>
          <a:prstGeom prst="round1Rect">
            <a:avLst>
              <a:gd fmla="val 16667" name="adj"/>
            </a:avLst>
          </a:prstGeom>
          <a:solidFill>
            <a:srgbClr val="0048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48CD"/>
              </a:buClr>
              <a:buSzPts val="3000"/>
              <a:buFont typeface="Alfa Slab One"/>
              <a:buNone/>
              <a:defRPr b="0" i="0" sz="3000" u="none" cap="none" strike="noStrike">
                <a:solidFill>
                  <a:srgbClr val="0048CD"/>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8" name="Google Shape;8;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9" name="Google Shape;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pic>
        <p:nvPicPr>
          <p:cNvPr id="10" name="Google Shape;10;p74"/>
          <p:cNvPicPr preferRelativeResize="0"/>
          <p:nvPr/>
        </p:nvPicPr>
        <p:blipFill rotWithShape="1">
          <a:blip r:embed="rId1">
            <a:alphaModFix/>
          </a:blip>
          <a:srcRect b="0" l="0" r="0" t="0"/>
          <a:stretch/>
        </p:blipFill>
        <p:spPr>
          <a:xfrm>
            <a:off x="31127" y="4779825"/>
            <a:ext cx="694724" cy="329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fr"/>
              <a:t>Les moteurs de recommandation</a:t>
            </a:r>
            <a:endParaRPr/>
          </a:p>
        </p:txBody>
      </p:sp>
      <p:sp>
        <p:nvSpPr>
          <p:cNvPr id="59" name="Google Shape;59;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fr"/>
              <a:t>Prédire les préférences d’un utilisateur dans le but de lui faire des suggestions personnalisées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f4635ca77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Evaluer un système de recommandation</a:t>
            </a:r>
            <a:endParaRPr/>
          </a:p>
        </p:txBody>
      </p:sp>
      <p:sp>
        <p:nvSpPr>
          <p:cNvPr id="110" name="Google Shape;110;gef4635ca77_0_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La sérendipité est un concept flou : </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Accès à une mesure directe de la satisfaction</a:t>
            </a:r>
            <a:endParaRPr/>
          </a:p>
          <a:p>
            <a:pPr indent="-317500" lvl="1" marL="914400" rtl="0" algn="l">
              <a:lnSpc>
                <a:spcPct val="115000"/>
              </a:lnSpc>
              <a:spcBef>
                <a:spcPts val="0"/>
              </a:spcBef>
              <a:spcAft>
                <a:spcPts val="0"/>
              </a:spcAft>
              <a:buSzPts val="1400"/>
              <a:buChar char="○"/>
            </a:pPr>
            <a:r>
              <a:rPr lang="fr"/>
              <a:t>Notes</a:t>
            </a:r>
            <a:endParaRPr/>
          </a:p>
          <a:p>
            <a:pPr indent="-317500" lvl="1" marL="914400" rtl="0" algn="l">
              <a:lnSpc>
                <a:spcPct val="115000"/>
              </a:lnSpc>
              <a:spcBef>
                <a:spcPts val="0"/>
              </a:spcBef>
              <a:spcAft>
                <a:spcPts val="0"/>
              </a:spcAft>
              <a:buSzPts val="1400"/>
              <a:buChar char="○"/>
            </a:pPr>
            <a:r>
              <a:rPr lang="fr"/>
              <a:t>Durée de visionnage</a:t>
            </a:r>
            <a:endParaRPr/>
          </a:p>
          <a:p>
            <a:pPr indent="-317500" lvl="1" marL="914400" rtl="0" algn="l">
              <a:lnSpc>
                <a:spcPct val="115000"/>
              </a:lnSpc>
              <a:spcBef>
                <a:spcPts val="0"/>
              </a:spcBef>
              <a:spcAft>
                <a:spcPts val="0"/>
              </a:spcAft>
              <a:buSzPts val="1400"/>
              <a:buChar char="○"/>
            </a:pPr>
            <a:r>
              <a:rPr lang="fr"/>
              <a:t>Likes</a:t>
            </a:r>
            <a:endParaRPr/>
          </a:p>
          <a:p>
            <a:pPr indent="-317500" lvl="1" marL="914400" rtl="0" algn="l">
              <a:lnSpc>
                <a:spcPct val="115000"/>
              </a:lnSpc>
              <a:spcBef>
                <a:spcPts val="0"/>
              </a:spcBef>
              <a:spcAft>
                <a:spcPts val="0"/>
              </a:spcAft>
              <a:buSzPts val="1400"/>
              <a:buChar char="○"/>
            </a:pPr>
            <a:r>
              <a:rPr lang="fr"/>
              <a:t>Achat</a:t>
            </a:r>
            <a:endParaRPr/>
          </a:p>
          <a:p>
            <a:pPr indent="-342900" lvl="0" marL="457200" rtl="0" algn="l">
              <a:lnSpc>
                <a:spcPct val="115000"/>
              </a:lnSpc>
              <a:spcBef>
                <a:spcPts val="0"/>
              </a:spcBef>
              <a:spcAft>
                <a:spcPts val="0"/>
              </a:spcAft>
              <a:buSzPts val="1800"/>
              <a:buChar char="●"/>
            </a:pPr>
            <a:r>
              <a:rPr b="1" lang="fr"/>
              <a:t>Mesure des conséquences</a:t>
            </a:r>
            <a:r>
              <a:rPr lang="fr"/>
              <a:t> / AB testing</a:t>
            </a:r>
            <a:endParaRPr/>
          </a:p>
          <a:p>
            <a:pPr indent="-317500" lvl="1" marL="914400" rtl="0" algn="l">
              <a:lnSpc>
                <a:spcPct val="115000"/>
              </a:lnSpc>
              <a:spcBef>
                <a:spcPts val="0"/>
              </a:spcBef>
              <a:spcAft>
                <a:spcPts val="0"/>
              </a:spcAft>
              <a:buSzPts val="1400"/>
              <a:buChar char="○"/>
            </a:pPr>
            <a:r>
              <a:rPr lang="fr"/>
              <a:t>Revenus</a:t>
            </a:r>
            <a:endParaRPr/>
          </a:p>
          <a:p>
            <a:pPr indent="-317500" lvl="1" marL="914400" rtl="0" algn="l">
              <a:lnSpc>
                <a:spcPct val="115000"/>
              </a:lnSpc>
              <a:spcBef>
                <a:spcPts val="0"/>
              </a:spcBef>
              <a:spcAft>
                <a:spcPts val="0"/>
              </a:spcAft>
              <a:buSzPts val="1400"/>
              <a:buChar char="○"/>
            </a:pPr>
            <a:r>
              <a:rPr lang="fr"/>
              <a:t>Taux de rebond</a:t>
            </a:r>
            <a:endParaRPr/>
          </a:p>
          <a:p>
            <a:pPr indent="-317500" lvl="1" marL="914400" rtl="0" algn="l">
              <a:lnSpc>
                <a:spcPct val="115000"/>
              </a:lnSpc>
              <a:spcBef>
                <a:spcPts val="0"/>
              </a:spcBef>
              <a:spcAft>
                <a:spcPts val="0"/>
              </a:spcAft>
              <a:buSzPts val="1400"/>
              <a:buChar char="○"/>
            </a:pPr>
            <a:r>
              <a:rPr lang="fr"/>
              <a:t>Taux d’engagement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f02126a801_6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procédures d’un moteur de recommandation</a:t>
            </a:r>
            <a:endParaRPr/>
          </a:p>
        </p:txBody>
      </p:sp>
      <p:sp>
        <p:nvSpPr>
          <p:cNvPr id="116" name="Google Shape;116;gf02126a801_6_0"/>
          <p:cNvSpPr txBox="1"/>
          <p:nvPr>
            <p:ph idx="1" type="body"/>
          </p:nvPr>
        </p:nvSpPr>
        <p:spPr>
          <a:xfrm>
            <a:off x="311700" y="1985050"/>
            <a:ext cx="8520600" cy="224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fr"/>
              <a:t>Candidate Generation</a:t>
            </a:r>
            <a:endParaRPr b="1"/>
          </a:p>
          <a:p>
            <a:pPr indent="-317500" lvl="1" marL="914400" rtl="0" algn="l">
              <a:spcBef>
                <a:spcPts val="0"/>
              </a:spcBef>
              <a:spcAft>
                <a:spcPts val="0"/>
              </a:spcAft>
              <a:buSzPts val="1400"/>
              <a:buChar char="○"/>
            </a:pPr>
            <a:r>
              <a:rPr lang="fr"/>
              <a:t>Génération d’un sous-ensemble de candidats depuis l’ensemble général</a:t>
            </a:r>
            <a:endParaRPr/>
          </a:p>
          <a:p>
            <a:pPr indent="-342900" lvl="0" marL="457200" rtl="0" algn="l">
              <a:spcBef>
                <a:spcPts val="0"/>
              </a:spcBef>
              <a:spcAft>
                <a:spcPts val="0"/>
              </a:spcAft>
              <a:buSzPts val="1800"/>
              <a:buAutoNum type="arabicPeriod"/>
            </a:pPr>
            <a:r>
              <a:rPr b="1" lang="fr"/>
              <a:t>Scoring System</a:t>
            </a:r>
            <a:endParaRPr b="1"/>
          </a:p>
          <a:p>
            <a:pPr indent="-317500" lvl="1" marL="914400" rtl="0" algn="l">
              <a:spcBef>
                <a:spcPts val="0"/>
              </a:spcBef>
              <a:spcAft>
                <a:spcPts val="0"/>
              </a:spcAft>
              <a:buSzPts val="1400"/>
              <a:buChar char="○"/>
            </a:pPr>
            <a:r>
              <a:rPr lang="fr"/>
              <a:t>Standardisation et </a:t>
            </a:r>
            <a:r>
              <a:rPr i="1" lang="fr"/>
              <a:t>scoring </a:t>
            </a:r>
            <a:r>
              <a:rPr lang="fr"/>
              <a:t>de chaque item</a:t>
            </a:r>
            <a:endParaRPr/>
          </a:p>
          <a:p>
            <a:pPr indent="-342900" lvl="0" marL="457200" rtl="0" algn="l">
              <a:spcBef>
                <a:spcPts val="0"/>
              </a:spcBef>
              <a:spcAft>
                <a:spcPts val="0"/>
              </a:spcAft>
              <a:buSzPts val="1800"/>
              <a:buAutoNum type="arabicPeriod"/>
            </a:pPr>
            <a:r>
              <a:rPr b="1" lang="fr"/>
              <a:t>Re-ranking System</a:t>
            </a:r>
            <a:endParaRPr b="1"/>
          </a:p>
          <a:p>
            <a:pPr indent="-317500" lvl="1" marL="914400" rtl="0" algn="l">
              <a:spcBef>
                <a:spcPts val="0"/>
              </a:spcBef>
              <a:spcAft>
                <a:spcPts val="0"/>
              </a:spcAft>
              <a:buSzPts val="1400"/>
              <a:buChar char="○"/>
            </a:pPr>
            <a:r>
              <a:rPr lang="fr"/>
              <a:t>Prise en compte d’autres contraintes pour la production du </a:t>
            </a:r>
            <a:r>
              <a:rPr i="1" lang="fr"/>
              <a:t>ranking </a:t>
            </a:r>
            <a:r>
              <a:rPr lang="fr"/>
              <a:t>final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02126a801_6_6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Les grandes approches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02126a801_6_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Content based filtering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f02126a801_6_6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Content based filtering</a:t>
            </a:r>
            <a:endParaRPr/>
          </a:p>
        </p:txBody>
      </p:sp>
      <p:sp>
        <p:nvSpPr>
          <p:cNvPr id="132" name="Google Shape;132;gf02126a801_6_68"/>
          <p:cNvSpPr txBox="1"/>
          <p:nvPr>
            <p:ph idx="1" type="body"/>
          </p:nvPr>
        </p:nvSpPr>
        <p:spPr>
          <a:xfrm>
            <a:off x="311700" y="923875"/>
            <a:ext cx="6202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fr"/>
              <a:t>Basé sur le contenu ou les metadonnées</a:t>
            </a:r>
            <a:endParaRPr/>
          </a:p>
          <a:p>
            <a:pPr indent="-342900" lvl="0" marL="457200" rtl="0" algn="l">
              <a:lnSpc>
                <a:spcPct val="115000"/>
              </a:lnSpc>
              <a:spcBef>
                <a:spcPts val="0"/>
              </a:spcBef>
              <a:spcAft>
                <a:spcPts val="0"/>
              </a:spcAft>
              <a:buSzPts val="1800"/>
              <a:buChar char="●"/>
            </a:pPr>
            <a:r>
              <a:rPr lang="fr"/>
              <a:t>Sexe, age, catégorie du film, acteurs,...</a:t>
            </a:r>
            <a:endParaRPr/>
          </a:p>
          <a:p>
            <a:pPr indent="-342900" lvl="0" marL="457200" rtl="0" algn="l">
              <a:lnSpc>
                <a:spcPct val="115000"/>
              </a:lnSpc>
              <a:spcBef>
                <a:spcPts val="0"/>
              </a:spcBef>
              <a:spcAft>
                <a:spcPts val="0"/>
              </a:spcAft>
              <a:buClr>
                <a:srgbClr val="38761D"/>
              </a:buClr>
              <a:buSzPts val="1800"/>
              <a:buChar char="●"/>
            </a:pPr>
            <a:r>
              <a:rPr lang="fr">
                <a:solidFill>
                  <a:srgbClr val="38761D"/>
                </a:solidFill>
              </a:rPr>
              <a:t>Permet de faire plus de découvertes</a:t>
            </a:r>
            <a:endParaRPr>
              <a:solidFill>
                <a:srgbClr val="38761D"/>
              </a:solidFill>
            </a:endParaRPr>
          </a:p>
          <a:p>
            <a:pPr indent="-342900" lvl="0" marL="457200" rtl="0" algn="l">
              <a:lnSpc>
                <a:spcPct val="115000"/>
              </a:lnSpc>
              <a:spcBef>
                <a:spcPts val="0"/>
              </a:spcBef>
              <a:spcAft>
                <a:spcPts val="0"/>
              </a:spcAft>
              <a:buClr>
                <a:srgbClr val="38761D"/>
              </a:buClr>
              <a:buSzPts val="1800"/>
              <a:buChar char="●"/>
            </a:pPr>
            <a:r>
              <a:rPr lang="fr">
                <a:solidFill>
                  <a:srgbClr val="38761D"/>
                </a:solidFill>
              </a:rPr>
              <a:t>Pas de problème de cold start</a:t>
            </a:r>
            <a:endParaRPr>
              <a:solidFill>
                <a:srgbClr val="38761D"/>
              </a:solidFill>
            </a:endParaRPr>
          </a:p>
          <a:p>
            <a:pPr indent="-342900" lvl="0" marL="457200" rtl="0" algn="l">
              <a:lnSpc>
                <a:spcPct val="115000"/>
              </a:lnSpc>
              <a:spcBef>
                <a:spcPts val="0"/>
              </a:spcBef>
              <a:spcAft>
                <a:spcPts val="0"/>
              </a:spcAft>
              <a:buClr>
                <a:schemeClr val="accent3"/>
              </a:buClr>
              <a:buSzPts val="1800"/>
              <a:buChar char="●"/>
            </a:pPr>
            <a:r>
              <a:rPr lang="fr">
                <a:solidFill>
                  <a:schemeClr val="accent3"/>
                </a:solidFill>
              </a:rPr>
              <a:t>Problème de la définition des features</a:t>
            </a:r>
            <a:endParaRPr>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fr">
                <a:solidFill>
                  <a:schemeClr val="accent3"/>
                </a:solidFill>
              </a:rPr>
              <a:t>Pas de distinctions si les items ont les mêmes features</a:t>
            </a:r>
            <a:endParaRPr>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fr">
                <a:solidFill>
                  <a:schemeClr val="accent3"/>
                </a:solidFill>
              </a:rPr>
              <a:t>Risque de sur-spécialisation</a:t>
            </a:r>
            <a:endParaRPr>
              <a:solidFill>
                <a:schemeClr val="accent3"/>
              </a:solidFill>
            </a:endParaRPr>
          </a:p>
          <a:p>
            <a:pPr indent="0" lvl="0" marL="0" rtl="0" algn="l">
              <a:lnSpc>
                <a:spcPct val="115000"/>
              </a:lnSpc>
              <a:spcBef>
                <a:spcPts val="0"/>
              </a:spcBef>
              <a:spcAft>
                <a:spcPts val="0"/>
              </a:spcAft>
              <a:buSzPts val="1800"/>
              <a:buNone/>
            </a:pPr>
            <a:r>
              <a:t/>
            </a:r>
            <a:endParaRPr/>
          </a:p>
        </p:txBody>
      </p:sp>
      <p:pic>
        <p:nvPicPr>
          <p:cNvPr id="133" name="Google Shape;133;gf02126a801_6_68"/>
          <p:cNvPicPr preferRelativeResize="0"/>
          <p:nvPr/>
        </p:nvPicPr>
        <p:blipFill rotWithShape="1">
          <a:blip r:embed="rId3">
            <a:alphaModFix/>
          </a:blip>
          <a:srcRect b="0" l="53406" r="0" t="17122"/>
          <a:stretch/>
        </p:blipFill>
        <p:spPr>
          <a:xfrm>
            <a:off x="6454700" y="1550962"/>
            <a:ext cx="1872524" cy="204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ebdda522f7_0_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Content based </a:t>
            </a:r>
            <a:r>
              <a:rPr lang="fr"/>
              <a:t>filtering (User)</a:t>
            </a:r>
            <a:endParaRPr/>
          </a:p>
        </p:txBody>
      </p:sp>
      <p:sp>
        <p:nvSpPr>
          <p:cNvPr id="139" name="Google Shape;139;gebdda522f7_0_32"/>
          <p:cNvSpPr txBox="1"/>
          <p:nvPr/>
        </p:nvSpPr>
        <p:spPr>
          <a:xfrm>
            <a:off x="120475" y="3316189"/>
            <a:ext cx="87117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Char char="●"/>
            </a:pPr>
            <a:r>
              <a:rPr lang="fr" sz="1800">
                <a:solidFill>
                  <a:schemeClr val="dk2"/>
                </a:solidFill>
                <a:latin typeface="Proxima Nova"/>
                <a:ea typeface="Proxima Nova"/>
                <a:cs typeface="Proxima Nova"/>
                <a:sym typeface="Proxima Nova"/>
              </a:rPr>
              <a:t>Déduction du comportement d’un utilisateur en fonction des features d’un item qui génère une réaction positive chez lui ⇒ </a:t>
            </a:r>
            <a:r>
              <a:rPr b="1" lang="fr" sz="1800">
                <a:solidFill>
                  <a:schemeClr val="dk2"/>
                </a:solidFill>
                <a:latin typeface="Proxima Nova"/>
                <a:ea typeface="Proxima Nova"/>
                <a:cs typeface="Proxima Nova"/>
                <a:sym typeface="Proxima Nova"/>
              </a:rPr>
              <a:t>Vectorisation de l’utilisateur</a:t>
            </a:r>
            <a:endParaRPr b="1"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AA84F"/>
              </a:buClr>
              <a:buSzPts val="1800"/>
              <a:buFont typeface="Proxima Nova"/>
              <a:buChar char="●"/>
            </a:pPr>
            <a:r>
              <a:rPr lang="fr" sz="1800">
                <a:solidFill>
                  <a:srgbClr val="6AA84F"/>
                </a:solidFill>
                <a:latin typeface="Proxima Nova"/>
                <a:ea typeface="Proxima Nova"/>
                <a:cs typeface="Proxima Nova"/>
                <a:sym typeface="Proxima Nova"/>
              </a:rPr>
              <a:t>Moins de problème de cold-start</a:t>
            </a:r>
            <a:endParaRPr sz="1800">
              <a:solidFill>
                <a:srgbClr val="6AA84F"/>
              </a:solidFill>
              <a:latin typeface="Proxima Nova"/>
              <a:ea typeface="Proxima Nova"/>
              <a:cs typeface="Proxima Nova"/>
              <a:sym typeface="Proxima Nova"/>
            </a:endParaRPr>
          </a:p>
        </p:txBody>
      </p:sp>
      <p:pic>
        <p:nvPicPr>
          <p:cNvPr id="140" name="Google Shape;140;gebdda522f7_0_32"/>
          <p:cNvPicPr preferRelativeResize="0"/>
          <p:nvPr/>
        </p:nvPicPr>
        <p:blipFill>
          <a:blip r:embed="rId3">
            <a:alphaModFix/>
          </a:blip>
          <a:stretch>
            <a:fillRect/>
          </a:stretch>
        </p:blipFill>
        <p:spPr>
          <a:xfrm>
            <a:off x="1159725" y="1088375"/>
            <a:ext cx="6353175" cy="194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f02126a801_6_93"/>
          <p:cNvPicPr preferRelativeResize="0"/>
          <p:nvPr/>
        </p:nvPicPr>
        <p:blipFill>
          <a:blip r:embed="rId3">
            <a:alphaModFix/>
          </a:blip>
          <a:stretch>
            <a:fillRect/>
          </a:stretch>
        </p:blipFill>
        <p:spPr>
          <a:xfrm>
            <a:off x="0" y="27125"/>
            <a:ext cx="8175875" cy="2021250"/>
          </a:xfrm>
          <a:prstGeom prst="rect">
            <a:avLst/>
          </a:prstGeom>
          <a:noFill/>
          <a:ln>
            <a:noFill/>
          </a:ln>
        </p:spPr>
      </p:pic>
      <p:pic>
        <p:nvPicPr>
          <p:cNvPr id="146" name="Google Shape;146;gf02126a801_6_93"/>
          <p:cNvPicPr preferRelativeResize="0"/>
          <p:nvPr/>
        </p:nvPicPr>
        <p:blipFill>
          <a:blip r:embed="rId4">
            <a:alphaModFix/>
          </a:blip>
          <a:stretch>
            <a:fillRect/>
          </a:stretch>
        </p:blipFill>
        <p:spPr>
          <a:xfrm>
            <a:off x="0" y="2571753"/>
            <a:ext cx="5659051" cy="2558275"/>
          </a:xfrm>
          <a:prstGeom prst="rect">
            <a:avLst/>
          </a:prstGeom>
          <a:noFill/>
          <a:ln>
            <a:noFill/>
          </a:ln>
        </p:spPr>
      </p:pic>
      <p:pic>
        <p:nvPicPr>
          <p:cNvPr id="147" name="Google Shape;147;gf02126a801_6_93"/>
          <p:cNvPicPr preferRelativeResize="0"/>
          <p:nvPr/>
        </p:nvPicPr>
        <p:blipFill>
          <a:blip r:embed="rId5">
            <a:alphaModFix/>
          </a:blip>
          <a:stretch>
            <a:fillRect/>
          </a:stretch>
        </p:blipFill>
        <p:spPr>
          <a:xfrm>
            <a:off x="5247596" y="2132600"/>
            <a:ext cx="3828625" cy="144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02126a801_6_3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Types de content based filtering</a:t>
            </a:r>
            <a:endParaRPr i="1"/>
          </a:p>
        </p:txBody>
      </p:sp>
      <p:sp>
        <p:nvSpPr>
          <p:cNvPr id="153" name="Google Shape;153;gf02126a801_6_37"/>
          <p:cNvSpPr txBox="1"/>
          <p:nvPr>
            <p:ph idx="1" type="body"/>
          </p:nvPr>
        </p:nvSpPr>
        <p:spPr>
          <a:xfrm>
            <a:off x="311700" y="1046775"/>
            <a:ext cx="8604600" cy="32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0048CD"/>
              </a:solidFill>
              <a:latin typeface="Alfa Slab One"/>
              <a:ea typeface="Alfa Slab One"/>
              <a:cs typeface="Alfa Slab One"/>
              <a:sym typeface="Alfa Slab One"/>
            </a:endParaRPr>
          </a:p>
          <a:p>
            <a:pPr indent="-342900" lvl="0" marL="457200" rtl="0" algn="l">
              <a:spcBef>
                <a:spcPts val="0"/>
              </a:spcBef>
              <a:spcAft>
                <a:spcPts val="0"/>
              </a:spcAft>
              <a:buSzPts val="1800"/>
              <a:buChar char="●"/>
            </a:pPr>
            <a:r>
              <a:rPr b="1" lang="fr"/>
              <a:t>User filtering </a:t>
            </a:r>
            <a:r>
              <a:rPr lang="fr"/>
              <a:t>: “Les utilisateurs qui vous ressemblent aiment ces items”</a:t>
            </a:r>
            <a:endParaRPr/>
          </a:p>
          <a:p>
            <a:pPr indent="-342900" lvl="0" marL="457200" rtl="0" algn="l">
              <a:spcBef>
                <a:spcPts val="0"/>
              </a:spcBef>
              <a:spcAft>
                <a:spcPts val="0"/>
              </a:spcAft>
              <a:buSzPts val="1800"/>
              <a:buChar char="●"/>
            </a:pPr>
            <a:r>
              <a:rPr b="1" lang="fr"/>
              <a:t>Item filtering : </a:t>
            </a:r>
            <a:r>
              <a:rPr lang="fr"/>
              <a:t>“Because you liked this, you may also like those”</a:t>
            </a:r>
            <a:endParaRPr/>
          </a:p>
          <a:p>
            <a:pPr indent="-317500" lvl="1" marL="914400" rtl="0" algn="l">
              <a:spcBef>
                <a:spcPts val="1600"/>
              </a:spcBef>
              <a:spcAft>
                <a:spcPts val="0"/>
              </a:spcAft>
              <a:buSzPts val="1400"/>
              <a:buChar char="○"/>
            </a:pPr>
            <a:r>
              <a:rPr lang="fr"/>
              <a:t>Similarity metrics :  Cosine similarity, Dot product, Euclidian distance, Pearson similarity,...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f02126a801_6_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Quantifier la similarité</a:t>
            </a:r>
            <a:endParaRPr/>
          </a:p>
        </p:txBody>
      </p:sp>
      <p:pic>
        <p:nvPicPr>
          <p:cNvPr id="159" name="Google Shape;159;gf02126a801_6_75"/>
          <p:cNvPicPr preferRelativeResize="0"/>
          <p:nvPr/>
        </p:nvPicPr>
        <p:blipFill rotWithShape="1">
          <a:blip r:embed="rId3">
            <a:alphaModFix/>
          </a:blip>
          <a:srcRect b="0" l="0" r="0" t="25350"/>
          <a:stretch/>
        </p:blipFill>
        <p:spPr>
          <a:xfrm>
            <a:off x="381000" y="1613750"/>
            <a:ext cx="8071427" cy="2920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02126a801_6_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Collaborative filtering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ef4635ca77_0_7"/>
          <p:cNvSpPr txBox="1"/>
          <p:nvPr>
            <p:ph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0"/>
              <a:buNone/>
            </a:pPr>
            <a:r>
              <a:rPr lang="fr" sz="6000"/>
              <a:t>Pourquoi ?</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bdda522f7_0_1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Collaborative filtering (memory based)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3000"/>
              <a:buNone/>
            </a:pPr>
            <a:r>
              <a:t/>
            </a:r>
            <a:endParaRPr/>
          </a:p>
        </p:txBody>
      </p:sp>
      <p:sp>
        <p:nvSpPr>
          <p:cNvPr id="170" name="Google Shape;170;gebdda522f7_0_16"/>
          <p:cNvSpPr txBox="1"/>
          <p:nvPr>
            <p:ph idx="1" type="body"/>
          </p:nvPr>
        </p:nvSpPr>
        <p:spPr>
          <a:xfrm>
            <a:off x="311700" y="1457275"/>
            <a:ext cx="6202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“Dis moi ce qui est populaire auprès de mes pairs”</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Basé sur les interactions passées entre items et/ou utilisateurs ⇒ Recherche de similarités</a:t>
            </a:r>
            <a:endParaRPr/>
          </a:p>
          <a:p>
            <a:pPr indent="-342900" lvl="0" marL="457200" rtl="0" algn="l">
              <a:spcBef>
                <a:spcPts val="0"/>
              </a:spcBef>
              <a:spcAft>
                <a:spcPts val="0"/>
              </a:spcAft>
              <a:buSzPts val="1800"/>
              <a:buChar char="●"/>
            </a:pPr>
            <a:r>
              <a:rPr lang="fr"/>
              <a:t>On joue sur la volumétrie des utilisateurs</a:t>
            </a:r>
            <a:endParaRPr/>
          </a:p>
          <a:p>
            <a:pPr indent="-342900" lvl="0" marL="457200" rtl="0" algn="l">
              <a:spcBef>
                <a:spcPts val="0"/>
              </a:spcBef>
              <a:spcAft>
                <a:spcPts val="0"/>
              </a:spcAft>
              <a:buClr>
                <a:srgbClr val="38761D"/>
              </a:buClr>
              <a:buSzPts val="1800"/>
              <a:buChar char="●"/>
            </a:pPr>
            <a:r>
              <a:rPr lang="fr">
                <a:solidFill>
                  <a:srgbClr val="38761D"/>
                </a:solidFill>
              </a:rPr>
              <a:t>Item agnostique : Description par vecteur</a:t>
            </a:r>
            <a:endParaRPr>
              <a:solidFill>
                <a:srgbClr val="38761D"/>
              </a:solidFill>
            </a:endParaRPr>
          </a:p>
          <a:p>
            <a:pPr indent="-342900" lvl="0" marL="457200" rtl="0" algn="l">
              <a:spcBef>
                <a:spcPts val="0"/>
              </a:spcBef>
              <a:spcAft>
                <a:spcPts val="0"/>
              </a:spcAft>
              <a:buClr>
                <a:schemeClr val="accent3"/>
              </a:buClr>
              <a:buSzPts val="1800"/>
              <a:buChar char="●"/>
            </a:pPr>
            <a:r>
              <a:rPr lang="fr">
                <a:solidFill>
                  <a:schemeClr val="accent3"/>
                </a:solidFill>
              </a:rPr>
              <a:t>Problème du cold-start</a:t>
            </a:r>
            <a:endParaRPr>
              <a:solidFill>
                <a:schemeClr val="accent3"/>
              </a:solidFill>
            </a:endParaRPr>
          </a:p>
          <a:p>
            <a:pPr indent="-342900" lvl="0" marL="457200" rtl="0" algn="l">
              <a:spcBef>
                <a:spcPts val="0"/>
              </a:spcBef>
              <a:spcAft>
                <a:spcPts val="0"/>
              </a:spcAft>
              <a:buClr>
                <a:schemeClr val="accent3"/>
              </a:buClr>
              <a:buSzPts val="1800"/>
              <a:buChar char="●"/>
            </a:pPr>
            <a:r>
              <a:rPr lang="fr">
                <a:solidFill>
                  <a:schemeClr val="accent3"/>
                </a:solidFill>
              </a:rPr>
              <a:t>Nécessite un feedback (implicite ou explicite)</a:t>
            </a:r>
            <a:endParaRPr>
              <a:solidFill>
                <a:schemeClr val="accent3"/>
              </a:solidFill>
            </a:endParaRPr>
          </a:p>
          <a:p>
            <a:pPr indent="-342900" lvl="0" marL="457200" rtl="0" algn="l">
              <a:spcBef>
                <a:spcPts val="0"/>
              </a:spcBef>
              <a:spcAft>
                <a:spcPts val="0"/>
              </a:spcAft>
              <a:buClr>
                <a:schemeClr val="accent3"/>
              </a:buClr>
              <a:buSzPts val="1800"/>
              <a:buChar char="●"/>
            </a:pPr>
            <a:r>
              <a:rPr lang="fr">
                <a:solidFill>
                  <a:schemeClr val="accent3"/>
                </a:solidFill>
              </a:rPr>
              <a:t>Problèmes des bulles culturelles</a:t>
            </a:r>
            <a:endParaRPr>
              <a:solidFill>
                <a:schemeClr val="accent3"/>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171" name="Google Shape;171;gebdda522f7_0_16"/>
          <p:cNvPicPr preferRelativeResize="0"/>
          <p:nvPr/>
        </p:nvPicPr>
        <p:blipFill rotWithShape="1">
          <a:blip r:embed="rId3">
            <a:alphaModFix/>
          </a:blip>
          <a:srcRect b="0" l="0" r="53406" t="12257"/>
          <a:stretch/>
        </p:blipFill>
        <p:spPr>
          <a:xfrm>
            <a:off x="6356800" y="1324825"/>
            <a:ext cx="2629874" cy="3035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f02126a801_6_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Sources </a:t>
            </a:r>
            <a:r>
              <a:rPr lang="fr"/>
              <a:t>d'interactions</a:t>
            </a:r>
            <a:r>
              <a:rPr lang="fr"/>
              <a:t> </a:t>
            </a:r>
            <a:r>
              <a:rPr i="1" lang="fr"/>
              <a:t>user-item</a:t>
            </a:r>
            <a:endParaRPr i="1"/>
          </a:p>
        </p:txBody>
      </p:sp>
      <p:sp>
        <p:nvSpPr>
          <p:cNvPr id="177" name="Google Shape;177;gf02126a801_6_19"/>
          <p:cNvSpPr txBox="1"/>
          <p:nvPr>
            <p:ph idx="1" type="body"/>
          </p:nvPr>
        </p:nvSpPr>
        <p:spPr>
          <a:xfrm>
            <a:off x="311700" y="1551325"/>
            <a:ext cx="6202500" cy="27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Feedback implicite</a:t>
            </a:r>
            <a:endParaRPr>
              <a:solidFill>
                <a:srgbClr val="0048CD"/>
              </a:solidFill>
              <a:latin typeface="Alfa Slab One"/>
              <a:ea typeface="Alfa Slab One"/>
              <a:cs typeface="Alfa Slab One"/>
              <a:sym typeface="Alfa Slab One"/>
            </a:endParaRPr>
          </a:p>
          <a:p>
            <a:pPr indent="-342900" lvl="0" marL="457200" rtl="0" algn="l">
              <a:spcBef>
                <a:spcPts val="0"/>
              </a:spcBef>
              <a:spcAft>
                <a:spcPts val="0"/>
              </a:spcAft>
              <a:buSzPts val="1800"/>
              <a:buChar char="●"/>
            </a:pPr>
            <a:r>
              <a:rPr lang="fr"/>
              <a:t>Clics, recherches, achats, durée de visionnage...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Feedback explicite</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Likes, dislikes, note,...</a:t>
            </a:r>
            <a:endParaRPr/>
          </a:p>
          <a:p>
            <a:pPr indent="-342900" lvl="0" marL="457200" rtl="0" algn="l">
              <a:lnSpc>
                <a:spcPct val="115000"/>
              </a:lnSpc>
              <a:spcBef>
                <a:spcPts val="0"/>
              </a:spcBef>
              <a:spcAft>
                <a:spcPts val="0"/>
              </a:spcAft>
              <a:buSzPts val="1800"/>
              <a:buChar char="●"/>
            </a:pPr>
            <a:r>
              <a:rPr lang="fr"/>
              <a:t>Moins de volume mais feedback positif et negatif</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f02126a801_4_7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Quatre exemples</a:t>
            </a:r>
            <a:endParaRPr/>
          </a:p>
        </p:txBody>
      </p:sp>
      <p:pic>
        <p:nvPicPr>
          <p:cNvPr id="183" name="Google Shape;183;gf02126a801_4_71"/>
          <p:cNvPicPr preferRelativeResize="0"/>
          <p:nvPr/>
        </p:nvPicPr>
        <p:blipFill rotWithShape="1">
          <a:blip r:embed="rId3">
            <a:alphaModFix/>
          </a:blip>
          <a:srcRect b="0" l="0" r="0" t="17884"/>
          <a:stretch/>
        </p:blipFill>
        <p:spPr>
          <a:xfrm>
            <a:off x="152400" y="1017725"/>
            <a:ext cx="8604049" cy="397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bdda522f7_0_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Collaborative filtering - Memory based</a:t>
            </a:r>
            <a:endParaRPr/>
          </a:p>
        </p:txBody>
      </p:sp>
      <p:sp>
        <p:nvSpPr>
          <p:cNvPr id="189" name="Google Shape;189;gebdda522f7_0_21"/>
          <p:cNvSpPr txBox="1"/>
          <p:nvPr/>
        </p:nvSpPr>
        <p:spPr>
          <a:xfrm>
            <a:off x="120475" y="3232475"/>
            <a:ext cx="8818500" cy="1498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fr" sz="1800">
                <a:solidFill>
                  <a:schemeClr val="dk2"/>
                </a:solidFill>
                <a:latin typeface="Proxima Nova"/>
                <a:ea typeface="Proxima Nova"/>
                <a:cs typeface="Proxima Nova"/>
                <a:sym typeface="Proxima Nova"/>
              </a:rPr>
              <a:t>Calcul de la similarité des utilisateurs (ex. Similarité cosinus)</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fr" sz="1800">
                <a:solidFill>
                  <a:schemeClr val="dk2"/>
                </a:solidFill>
                <a:latin typeface="Proxima Nova"/>
                <a:ea typeface="Proxima Nova"/>
                <a:cs typeface="Proxima Nova"/>
                <a:sym typeface="Proxima Nova"/>
              </a:rPr>
              <a:t>Calcul de la moyenne pondérée des notes des utilisateurs les plus proches</a:t>
            </a:r>
            <a:endParaRPr sz="1800">
              <a:solidFill>
                <a:schemeClr val="accent3"/>
              </a:solidFill>
              <a:latin typeface="Proxima Nova"/>
              <a:ea typeface="Proxima Nova"/>
              <a:cs typeface="Proxima Nova"/>
              <a:sym typeface="Proxima Nova"/>
            </a:endParaRPr>
          </a:p>
        </p:txBody>
      </p:sp>
      <p:pic>
        <p:nvPicPr>
          <p:cNvPr id="190" name="Google Shape;190;gebdda522f7_0_21"/>
          <p:cNvPicPr preferRelativeResize="0"/>
          <p:nvPr/>
        </p:nvPicPr>
        <p:blipFill>
          <a:blip r:embed="rId3">
            <a:alphaModFix/>
          </a:blip>
          <a:stretch>
            <a:fillRect/>
          </a:stretch>
        </p:blipFill>
        <p:spPr>
          <a:xfrm>
            <a:off x="333375" y="1266825"/>
            <a:ext cx="8477250" cy="2152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02126a801_6_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Types de collaborative filtering</a:t>
            </a:r>
            <a:endParaRPr i="1"/>
          </a:p>
        </p:txBody>
      </p:sp>
      <p:sp>
        <p:nvSpPr>
          <p:cNvPr id="196" name="Google Shape;196;gf02126a801_6_25"/>
          <p:cNvSpPr txBox="1"/>
          <p:nvPr>
            <p:ph idx="1" type="body"/>
          </p:nvPr>
        </p:nvSpPr>
        <p:spPr>
          <a:xfrm>
            <a:off x="311700" y="1046775"/>
            <a:ext cx="8604600" cy="36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Model based collaborative filtering</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Algos de </a:t>
            </a:r>
            <a:r>
              <a:rPr i="1" lang="fr"/>
              <a:t>clustering</a:t>
            </a:r>
            <a:endParaRPr i="1"/>
          </a:p>
          <a:p>
            <a:pPr indent="-342900" lvl="0" marL="457200" rtl="0" algn="l">
              <a:lnSpc>
                <a:spcPct val="115000"/>
              </a:lnSpc>
              <a:spcBef>
                <a:spcPts val="0"/>
              </a:spcBef>
              <a:spcAft>
                <a:spcPts val="0"/>
              </a:spcAft>
              <a:buSzPts val="1800"/>
              <a:buChar char="●"/>
            </a:pPr>
            <a:r>
              <a:rPr i="1" lang="fr"/>
              <a:t>Matrix factorization algorithm (SVD,..)</a:t>
            </a:r>
            <a:endParaRPr i="1"/>
          </a:p>
          <a:p>
            <a:pPr indent="-342900" lvl="0" marL="457200" rtl="0" algn="l">
              <a:lnSpc>
                <a:spcPct val="115000"/>
              </a:lnSpc>
              <a:spcBef>
                <a:spcPts val="0"/>
              </a:spcBef>
              <a:spcAft>
                <a:spcPts val="0"/>
              </a:spcAft>
              <a:buSzPts val="1800"/>
              <a:buChar char="●"/>
            </a:pPr>
            <a:r>
              <a:rPr i="1" lang="fr"/>
              <a:t>Deep learning</a:t>
            </a:r>
            <a:endParaRPr i="1"/>
          </a:p>
          <a:p>
            <a:pPr indent="-342900" lvl="0" marL="457200" rtl="0" algn="l">
              <a:lnSpc>
                <a:spcPct val="115000"/>
              </a:lnSpc>
              <a:spcBef>
                <a:spcPts val="0"/>
              </a:spcBef>
              <a:spcAft>
                <a:spcPts val="0"/>
              </a:spcAft>
              <a:buSzPts val="1800"/>
              <a:buChar char="●"/>
            </a:pPr>
            <a:r>
              <a:rPr b="1" lang="fr"/>
              <a:t>Approches par représentation latente</a:t>
            </a:r>
            <a:r>
              <a:rPr b="1" i="1" lang="fr"/>
              <a:t> (embeddings)</a:t>
            </a:r>
            <a:endParaRPr b="1" i="1"/>
          </a:p>
          <a:p>
            <a:pPr indent="0" lvl="0" marL="0" rtl="0" algn="l">
              <a:lnSpc>
                <a:spcPct val="115000"/>
              </a:lnSpc>
              <a:spcBef>
                <a:spcPts val="0"/>
              </a:spcBef>
              <a:spcAft>
                <a:spcPts val="0"/>
              </a:spcAft>
              <a:buSzPts val="1800"/>
              <a:buNone/>
            </a:pPr>
            <a:r>
              <a:t/>
            </a:r>
            <a:endParaRPr b="1" i="1"/>
          </a:p>
          <a:p>
            <a:pPr indent="0" lvl="0" marL="0" rtl="0" algn="l">
              <a:spcBef>
                <a:spcPts val="0"/>
              </a:spcBef>
              <a:spcAft>
                <a:spcPts val="0"/>
              </a:spcAft>
              <a:buSzPts val="1800"/>
              <a:buNone/>
            </a:pPr>
            <a:r>
              <a:rPr lang="fr">
                <a:solidFill>
                  <a:srgbClr val="0048CD"/>
                </a:solidFill>
                <a:latin typeface="Alfa Slab One"/>
                <a:ea typeface="Alfa Slab One"/>
                <a:cs typeface="Alfa Slab One"/>
                <a:sym typeface="Alfa Slab One"/>
              </a:rPr>
              <a:t>Memory based collaborative filtering</a:t>
            </a:r>
            <a:endParaRPr>
              <a:solidFill>
                <a:srgbClr val="0048CD"/>
              </a:solidFill>
              <a:latin typeface="Alfa Slab One"/>
              <a:ea typeface="Alfa Slab One"/>
              <a:cs typeface="Alfa Slab One"/>
              <a:sym typeface="Alfa Slab One"/>
            </a:endParaRPr>
          </a:p>
          <a:p>
            <a:pPr indent="-342900" lvl="0" marL="457200" rtl="0" algn="l">
              <a:spcBef>
                <a:spcPts val="0"/>
              </a:spcBef>
              <a:spcAft>
                <a:spcPts val="0"/>
              </a:spcAft>
              <a:buSzPts val="1800"/>
              <a:buChar char="●"/>
            </a:pPr>
            <a:r>
              <a:rPr b="1" lang="fr"/>
              <a:t>User-User : </a:t>
            </a:r>
            <a:r>
              <a:rPr lang="fr"/>
              <a:t>Pour un utilisateur A, trouver les utilisateurs similaires et recommander ce qu’ils ont aimé</a:t>
            </a:r>
            <a:endParaRPr i="1"/>
          </a:p>
          <a:p>
            <a:pPr indent="-342900" lvl="0" marL="457200" rtl="0" algn="l">
              <a:spcBef>
                <a:spcPts val="0"/>
              </a:spcBef>
              <a:spcAft>
                <a:spcPts val="0"/>
              </a:spcAft>
              <a:buSzPts val="1800"/>
              <a:buChar char="●"/>
            </a:pPr>
            <a:r>
              <a:rPr b="1" i="1" lang="fr"/>
              <a:t>Item-Item : </a:t>
            </a:r>
            <a:r>
              <a:rPr lang="fr"/>
              <a:t>Pour un item A, trouver les utilisateurs qui l’ont aimé, et trouver les objets que ces utilisateurs similaires ont aimé. Demande une grosse puissance de calcul quand la BDD est large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f02126a801_6_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_Réduction de matrice par SVD</a:t>
            </a:r>
            <a:endParaRPr/>
          </a:p>
        </p:txBody>
      </p:sp>
      <p:sp>
        <p:nvSpPr>
          <p:cNvPr id="202" name="Google Shape;202;gf02126a801_6_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Condenser l’information</a:t>
            </a:r>
            <a:endParaRPr/>
          </a:p>
        </p:txBody>
      </p:sp>
      <p:pic>
        <p:nvPicPr>
          <p:cNvPr id="203" name="Google Shape;203;gf02126a801_6_86"/>
          <p:cNvPicPr preferRelativeResize="0"/>
          <p:nvPr/>
        </p:nvPicPr>
        <p:blipFill>
          <a:blip r:embed="rId3">
            <a:alphaModFix/>
          </a:blip>
          <a:stretch>
            <a:fillRect/>
          </a:stretch>
        </p:blipFill>
        <p:spPr>
          <a:xfrm>
            <a:off x="1287749" y="1815302"/>
            <a:ext cx="6387751" cy="2753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f02126a801_6_1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Comparaison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ebdda522f7_0_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Collaborative vs. content based</a:t>
            </a:r>
            <a:endParaRPr/>
          </a:p>
        </p:txBody>
      </p:sp>
      <p:graphicFrame>
        <p:nvGraphicFramePr>
          <p:cNvPr id="214" name="Google Shape;214;gebdda522f7_0_40"/>
          <p:cNvGraphicFramePr/>
          <p:nvPr/>
        </p:nvGraphicFramePr>
        <p:xfrm>
          <a:off x="952500" y="1200150"/>
          <a:ext cx="3000000" cy="3000000"/>
        </p:xfrm>
        <a:graphic>
          <a:graphicData uri="http://schemas.openxmlformats.org/drawingml/2006/table">
            <a:tbl>
              <a:tblPr>
                <a:noFill/>
                <a:tableStyleId>{E739DC2B-2FC1-4ED9-8BF9-7FBFEFDE8504}</a:tableStyleId>
              </a:tblPr>
              <a:tblGrid>
                <a:gridCol w="2574925"/>
                <a:gridCol w="2574925"/>
                <a:gridCol w="2574925"/>
              </a:tblGrid>
              <a:tr h="552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Collaborative</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Content based</a:t>
                      </a:r>
                      <a:endParaRPr>
                        <a:solidFill>
                          <a:srgbClr val="0048CD"/>
                        </a:solidFill>
                        <a:latin typeface="Alfa Slab One"/>
                        <a:ea typeface="Alfa Slab One"/>
                        <a:cs typeface="Alfa Slab One"/>
                        <a:sym typeface="Alfa Slab One"/>
                      </a:endParaRPr>
                    </a:p>
                  </a:txBody>
                  <a:tcPr marT="91425" marB="91425" marR="91425" marL="91425"/>
                </a:tc>
              </a:tr>
              <a:tr h="531250">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Besoin en données</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chemeClr val="accent1"/>
                          </a:solidFill>
                        </a:rPr>
                        <a:t>Historique de l’utilisateur</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fr">
                          <a:solidFill>
                            <a:schemeClr val="accent1"/>
                          </a:solidFill>
                        </a:rPr>
                        <a:t>Caractéristiques des items (catégories, contenu,...)</a:t>
                      </a:r>
                      <a:endParaRPr>
                        <a:solidFill>
                          <a:schemeClr val="accent1"/>
                        </a:solidFill>
                      </a:endParaRPr>
                    </a:p>
                  </a:txBody>
                  <a:tcPr marT="91425" marB="91425" marR="91425" marL="91425"/>
                </a:tc>
              </a:tr>
              <a:tr h="531250">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Connaissance </a:t>
                      </a:r>
                      <a:r>
                        <a:rPr lang="fr">
                          <a:solidFill>
                            <a:srgbClr val="0048CD"/>
                          </a:solidFill>
                          <a:latin typeface="Alfa Slab One"/>
                          <a:ea typeface="Alfa Slab One"/>
                          <a:cs typeface="Alfa Slab One"/>
                          <a:sym typeface="Alfa Slab One"/>
                        </a:rPr>
                        <a:t>métier</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chemeClr val="accent1"/>
                          </a:solidFill>
                        </a:rPr>
                        <a:t>Pas nécessaire</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fr">
                          <a:solidFill>
                            <a:schemeClr val="accent1"/>
                          </a:solidFill>
                        </a:rPr>
                        <a:t>Nécessaire (</a:t>
                      </a:r>
                      <a:r>
                        <a:rPr lang="fr">
                          <a:solidFill>
                            <a:schemeClr val="accent1"/>
                          </a:solidFill>
                        </a:rPr>
                        <a:t>Sélection</a:t>
                      </a:r>
                      <a:r>
                        <a:rPr lang="fr">
                          <a:solidFill>
                            <a:schemeClr val="accent1"/>
                          </a:solidFill>
                        </a:rPr>
                        <a:t> des features)</a:t>
                      </a:r>
                      <a:endParaRPr>
                        <a:solidFill>
                          <a:schemeClr val="accent1"/>
                        </a:solidFill>
                      </a:endParaRPr>
                    </a:p>
                  </a:txBody>
                  <a:tcPr marT="91425" marB="91425" marR="91425" marL="91425"/>
                </a:tc>
              </a:tr>
              <a:tr h="531250">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Sérendipité</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chemeClr val="accent1"/>
                          </a:solidFill>
                        </a:rPr>
                        <a:t>Elevée : Découverte basée sur les utilisateurs</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fr">
                          <a:solidFill>
                            <a:schemeClr val="accent1"/>
                          </a:solidFill>
                        </a:rPr>
                        <a:t>Moindre : Découverte basée sur les goûts existants</a:t>
                      </a:r>
                      <a:endParaRPr>
                        <a:solidFill>
                          <a:schemeClr val="accent1"/>
                        </a:solidFill>
                      </a:endParaRPr>
                    </a:p>
                  </a:txBody>
                  <a:tcPr marT="91425" marB="91425" marR="91425" marL="91425"/>
                </a:tc>
              </a:tr>
              <a:tr h="531250">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 utilisateurs</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chemeClr val="accent1"/>
                          </a:solidFill>
                        </a:rPr>
                        <a:t>Grand volume</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fr">
                          <a:solidFill>
                            <a:schemeClr val="accent1"/>
                          </a:solidFill>
                        </a:rPr>
                        <a:t>Non nécessaire</a:t>
                      </a:r>
                      <a:endParaRPr>
                        <a:solidFill>
                          <a:schemeClr val="accent1"/>
                        </a:solidFill>
                      </a:endParaRPr>
                    </a:p>
                  </a:txBody>
                  <a:tcPr marT="91425" marB="91425" marR="91425" marL="91425"/>
                </a:tc>
              </a:tr>
              <a:tr h="531250">
                <a:tc>
                  <a:txBody>
                    <a:bodyPr/>
                    <a:lstStyle/>
                    <a:p>
                      <a:pPr indent="0" lvl="0" marL="0" rtl="0" algn="l">
                        <a:spcBef>
                          <a:spcPts val="0"/>
                        </a:spcBef>
                        <a:spcAft>
                          <a:spcPts val="0"/>
                        </a:spcAft>
                        <a:buNone/>
                      </a:pPr>
                      <a:r>
                        <a:rPr lang="fr">
                          <a:solidFill>
                            <a:srgbClr val="0048CD"/>
                          </a:solidFill>
                          <a:latin typeface="Alfa Slab One"/>
                          <a:ea typeface="Alfa Slab One"/>
                          <a:cs typeface="Alfa Slab One"/>
                          <a:sym typeface="Alfa Slab One"/>
                        </a:rPr>
                        <a:t>Fonctionnement</a:t>
                      </a:r>
                      <a:endParaRPr>
                        <a:solidFill>
                          <a:srgbClr val="0048CD"/>
                        </a:solidFill>
                        <a:latin typeface="Alfa Slab One"/>
                        <a:ea typeface="Alfa Slab One"/>
                        <a:cs typeface="Alfa Slab One"/>
                        <a:sym typeface="Alfa Slab One"/>
                      </a:endParaRPr>
                    </a:p>
                  </a:txBody>
                  <a:tcPr marT="91425" marB="91425" marR="91425" marL="91425"/>
                </a:tc>
                <a:tc>
                  <a:txBody>
                    <a:bodyPr/>
                    <a:lstStyle/>
                    <a:p>
                      <a:pPr indent="0" lvl="0" marL="0" rtl="0" algn="l">
                        <a:spcBef>
                          <a:spcPts val="0"/>
                        </a:spcBef>
                        <a:spcAft>
                          <a:spcPts val="0"/>
                        </a:spcAft>
                        <a:buNone/>
                      </a:pPr>
                      <a:r>
                        <a:rPr lang="fr">
                          <a:solidFill>
                            <a:schemeClr val="accent1"/>
                          </a:solidFill>
                        </a:rPr>
                        <a:t>Basé sur les </a:t>
                      </a:r>
                      <a:r>
                        <a:rPr lang="fr">
                          <a:solidFill>
                            <a:schemeClr val="accent1"/>
                          </a:solidFill>
                        </a:rPr>
                        <a:t>interactions</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fr">
                          <a:solidFill>
                            <a:schemeClr val="accent1"/>
                          </a:solidFill>
                        </a:rPr>
                        <a:t>Basé sur les similarités entre les caractéristiques des utilisateurs/items</a:t>
                      </a:r>
                      <a:endParaRPr>
                        <a:solidFill>
                          <a:schemeClr val="accent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f02126a801_6_6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Approches hybrides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ef4635ca77_0_12"/>
          <p:cNvSpPr txBox="1"/>
          <p:nvPr>
            <p:ph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0"/>
              <a:buNone/>
            </a:pPr>
            <a:r>
              <a:rPr lang="fr" sz="6000"/>
              <a:t>Pourquoi ?</a:t>
            </a:r>
            <a:endParaRPr sz="6000"/>
          </a:p>
        </p:txBody>
      </p:sp>
      <p:sp>
        <p:nvSpPr>
          <p:cNvPr id="70" name="Google Shape;70;gef4635ca77_0_12"/>
          <p:cNvSpPr txBox="1"/>
          <p:nvPr>
            <p:ph idx="1" type="body"/>
          </p:nvPr>
        </p:nvSpPr>
        <p:spPr>
          <a:xfrm>
            <a:off x="587400" y="2843250"/>
            <a:ext cx="8556600" cy="1539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fr" sz="2400"/>
              <a:t>Augmenter son chiffre d’affaires (Cross sell,...)</a:t>
            </a:r>
            <a:endParaRPr sz="2400"/>
          </a:p>
          <a:p>
            <a:pPr indent="-381000" lvl="0" marL="457200" rtl="0" algn="l">
              <a:lnSpc>
                <a:spcPct val="115000"/>
              </a:lnSpc>
              <a:spcBef>
                <a:spcPts val="0"/>
              </a:spcBef>
              <a:spcAft>
                <a:spcPts val="0"/>
              </a:spcAft>
              <a:buSzPts val="2400"/>
              <a:buChar char="●"/>
            </a:pPr>
            <a:r>
              <a:rPr lang="fr" sz="2400"/>
              <a:t>Améliorer l’expérience utilisateur (Découvertes,...)</a:t>
            </a:r>
            <a:endParaRPr sz="2400"/>
          </a:p>
          <a:p>
            <a:pPr indent="-381000" lvl="0" marL="457200" rtl="0" algn="l">
              <a:lnSpc>
                <a:spcPct val="115000"/>
              </a:lnSpc>
              <a:spcBef>
                <a:spcPts val="0"/>
              </a:spcBef>
              <a:spcAft>
                <a:spcPts val="0"/>
              </a:spcAft>
              <a:buSzPts val="2400"/>
              <a:buChar char="●"/>
            </a:pPr>
            <a:r>
              <a:rPr lang="fr" sz="2400"/>
              <a:t>Augmenter l’engagement des utilisateurs (Customer retention,...)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f02126a801_6_51"/>
          <p:cNvSpPr txBox="1"/>
          <p:nvPr>
            <p:ph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0"/>
              <a:buNone/>
            </a:pPr>
            <a:r>
              <a:rPr lang="fr" sz="6000"/>
              <a:t>Qui ?</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02126a801_6_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Introduction</a:t>
            </a:r>
            <a:endParaRPr/>
          </a:p>
        </p:txBody>
      </p:sp>
      <p:pic>
        <p:nvPicPr>
          <p:cNvPr id="81" name="Google Shape;81;gf02126a801_6_46"/>
          <p:cNvPicPr preferRelativeResize="0"/>
          <p:nvPr/>
        </p:nvPicPr>
        <p:blipFill rotWithShape="1">
          <a:blip r:embed="rId3">
            <a:alphaModFix/>
          </a:blip>
          <a:srcRect b="0" l="0" r="0" t="0"/>
          <a:stretch/>
        </p:blipFill>
        <p:spPr>
          <a:xfrm>
            <a:off x="1620838" y="1117400"/>
            <a:ext cx="5902325" cy="340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ef4635ca77_0_1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fr"/>
              <a:t>Construire un système de recommandation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f4635ca77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Un concept clé : La sérendipité</a:t>
            </a:r>
            <a:endParaRPr/>
          </a:p>
        </p:txBody>
      </p:sp>
      <p:sp>
        <p:nvSpPr>
          <p:cNvPr id="92" name="Google Shape;92;gef4635ca77_0_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Historiquement :</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Capacité, aptitude à faire par hasard une découverte inattendue et à en saisir l'utilité</a:t>
            </a:r>
            <a:endParaRPr/>
          </a:p>
          <a:p>
            <a:pPr indent="-317500" lvl="1" marL="914400" rtl="0" algn="l">
              <a:lnSpc>
                <a:spcPct val="115000"/>
              </a:lnSpc>
              <a:spcBef>
                <a:spcPts val="0"/>
              </a:spcBef>
              <a:spcAft>
                <a:spcPts val="0"/>
              </a:spcAft>
              <a:buSzPts val="1400"/>
              <a:buChar char="○"/>
            </a:pPr>
            <a:r>
              <a:rPr b="1" lang="fr"/>
              <a:t>Radioactivité </a:t>
            </a:r>
            <a:r>
              <a:rPr lang="fr"/>
              <a:t>par Henri Becquerel</a:t>
            </a:r>
            <a:endParaRPr/>
          </a:p>
          <a:p>
            <a:pPr indent="-317500" lvl="1" marL="914400" rtl="0" algn="l">
              <a:lnSpc>
                <a:spcPct val="115000"/>
              </a:lnSpc>
              <a:spcBef>
                <a:spcPts val="0"/>
              </a:spcBef>
              <a:spcAft>
                <a:spcPts val="0"/>
              </a:spcAft>
              <a:buSzPts val="1400"/>
              <a:buChar char="○"/>
            </a:pPr>
            <a:r>
              <a:rPr b="1" lang="fr"/>
              <a:t>L’Amérique </a:t>
            </a:r>
            <a:r>
              <a:rPr lang="fr"/>
              <a:t>par Christophe Colomb</a:t>
            </a:r>
            <a:endParaRPr/>
          </a:p>
          <a:p>
            <a:pPr indent="-317500" lvl="1" marL="914400" rtl="0" algn="l">
              <a:lnSpc>
                <a:spcPct val="115000"/>
              </a:lnSpc>
              <a:spcBef>
                <a:spcPts val="0"/>
              </a:spcBef>
              <a:spcAft>
                <a:spcPts val="0"/>
              </a:spcAft>
              <a:buSzPts val="1400"/>
              <a:buChar char="○"/>
            </a:pPr>
            <a:r>
              <a:rPr b="1" lang="fr"/>
              <a:t>Le stéthoscope </a:t>
            </a:r>
            <a:r>
              <a:rPr lang="fr"/>
              <a:t>par Laennec</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Systèmes de recommandation :</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Guider l’utilisateur vers des produits/contenus/relations </a:t>
            </a:r>
            <a:r>
              <a:rPr b="1" lang="fr"/>
              <a:t>qu’il n’aurait pas trouvés par lui-même mais qui lui plaisent tout de même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f4635ca77_0_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Evaluer un système de recommandation</a:t>
            </a:r>
            <a:endParaRPr/>
          </a:p>
        </p:txBody>
      </p:sp>
      <p:sp>
        <p:nvSpPr>
          <p:cNvPr id="98" name="Google Shape;98;gef4635ca77_0_27"/>
          <p:cNvSpPr txBox="1"/>
          <p:nvPr>
            <p:ph idx="1" type="body"/>
          </p:nvPr>
        </p:nvSpPr>
        <p:spPr>
          <a:xfrm>
            <a:off x="311700" y="1641700"/>
            <a:ext cx="8520600" cy="29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La sérendipité est un concept flou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f4635ca77_0_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fr"/>
              <a:t>Evaluer un système de recommandation</a:t>
            </a:r>
            <a:endParaRPr/>
          </a:p>
        </p:txBody>
      </p:sp>
      <p:sp>
        <p:nvSpPr>
          <p:cNvPr id="104" name="Google Shape;104;gef4635ca77_0_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solidFill>
                  <a:srgbClr val="0048CD"/>
                </a:solidFill>
                <a:latin typeface="Alfa Slab One"/>
                <a:ea typeface="Alfa Slab One"/>
                <a:cs typeface="Alfa Slab One"/>
                <a:sym typeface="Alfa Slab One"/>
              </a:rPr>
              <a:t>La sérendipité est un concept flou : </a:t>
            </a:r>
            <a:endParaRPr>
              <a:solidFill>
                <a:srgbClr val="0048CD"/>
              </a:solidFill>
              <a:latin typeface="Alfa Slab One"/>
              <a:ea typeface="Alfa Slab One"/>
              <a:cs typeface="Alfa Slab One"/>
              <a:sym typeface="Alfa Slab One"/>
            </a:endParaRPr>
          </a:p>
          <a:p>
            <a:pPr indent="-342900" lvl="0" marL="457200" rtl="0" algn="l">
              <a:lnSpc>
                <a:spcPct val="115000"/>
              </a:lnSpc>
              <a:spcBef>
                <a:spcPts val="0"/>
              </a:spcBef>
              <a:spcAft>
                <a:spcPts val="0"/>
              </a:spcAft>
              <a:buSzPts val="1800"/>
              <a:buChar char="●"/>
            </a:pPr>
            <a:r>
              <a:rPr lang="fr"/>
              <a:t>Accès à une mesure directe de la satisfaction</a:t>
            </a:r>
            <a:endParaRPr/>
          </a:p>
          <a:p>
            <a:pPr indent="-317500" lvl="1" marL="914400" rtl="0" algn="l">
              <a:lnSpc>
                <a:spcPct val="115000"/>
              </a:lnSpc>
              <a:spcBef>
                <a:spcPts val="0"/>
              </a:spcBef>
              <a:spcAft>
                <a:spcPts val="0"/>
              </a:spcAft>
              <a:buSzPts val="1400"/>
              <a:buChar char="○"/>
            </a:pPr>
            <a:r>
              <a:rPr lang="fr"/>
              <a:t>Notes</a:t>
            </a:r>
            <a:endParaRPr/>
          </a:p>
          <a:p>
            <a:pPr indent="-317500" lvl="1" marL="914400" rtl="0" algn="l">
              <a:lnSpc>
                <a:spcPct val="115000"/>
              </a:lnSpc>
              <a:spcBef>
                <a:spcPts val="0"/>
              </a:spcBef>
              <a:spcAft>
                <a:spcPts val="0"/>
              </a:spcAft>
              <a:buSzPts val="1400"/>
              <a:buChar char="○"/>
            </a:pPr>
            <a:r>
              <a:rPr lang="fr"/>
              <a:t>Durée de visionnage</a:t>
            </a:r>
            <a:endParaRPr/>
          </a:p>
          <a:p>
            <a:pPr indent="-317500" lvl="1" marL="914400" rtl="0" algn="l">
              <a:lnSpc>
                <a:spcPct val="115000"/>
              </a:lnSpc>
              <a:spcBef>
                <a:spcPts val="0"/>
              </a:spcBef>
              <a:spcAft>
                <a:spcPts val="0"/>
              </a:spcAft>
              <a:buSzPts val="1400"/>
              <a:buChar char="○"/>
            </a:pPr>
            <a:r>
              <a:rPr lang="fr"/>
              <a:t>Likes</a:t>
            </a:r>
            <a:endParaRPr/>
          </a:p>
          <a:p>
            <a:pPr indent="-317500" lvl="1" marL="914400" rtl="0" algn="l">
              <a:lnSpc>
                <a:spcPct val="115000"/>
              </a:lnSpc>
              <a:spcBef>
                <a:spcPts val="0"/>
              </a:spcBef>
              <a:spcAft>
                <a:spcPts val="0"/>
              </a:spcAft>
              <a:buSzPts val="1400"/>
              <a:buChar char="○"/>
            </a:pPr>
            <a:r>
              <a:rPr lang="fr"/>
              <a:t>Achat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88072DA81E2C4A86BA09A643256E82" ma:contentTypeVersion="6" ma:contentTypeDescription="Crée un document." ma:contentTypeScope="" ma:versionID="9e0bbf2afd580312fc5f6de996cf7064">
  <xsd:schema xmlns:xsd="http://www.w3.org/2001/XMLSchema" xmlns:xs="http://www.w3.org/2001/XMLSchema" xmlns:p="http://schemas.microsoft.com/office/2006/metadata/properties" xmlns:ns2="c4ed49a9-baf0-4e4b-aa0c-08c1ac711fc5" targetNamespace="http://schemas.microsoft.com/office/2006/metadata/properties" ma:root="true" ma:fieldsID="eb47adea133daff51fbfa65578eca2e8" ns2:_="">
    <xsd:import namespace="c4ed49a9-baf0-4e4b-aa0c-08c1ac711fc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d49a9-baf0-4e4b-aa0c-08c1ac711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65F5E3-A9DF-480F-A584-1105A46BAF38}"/>
</file>

<file path=customXml/itemProps2.xml><?xml version="1.0" encoding="utf-8"?>
<ds:datastoreItem xmlns:ds="http://schemas.openxmlformats.org/officeDocument/2006/customXml" ds:itemID="{5950E8B2-E2A6-45C1-BB88-F4C6797EE337}"/>
</file>

<file path=customXml/itemProps3.xml><?xml version="1.0" encoding="utf-8"?>
<ds:datastoreItem xmlns:ds="http://schemas.openxmlformats.org/officeDocument/2006/customXml" ds:itemID="{A154DDF3-01EF-4EDE-9218-4B07470D9B1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0x0101008788072DA81E2C4A86BA09A643256E82</vt:lpwstr>
  </property>
</Properties>
</file>