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5" r:id="rId4"/>
    <p:sldId id="261" r:id="rId5"/>
    <p:sldId id="266" r:id="rId6"/>
    <p:sldId id="267" r:id="rId7"/>
    <p:sldId id="268" r:id="rId8"/>
    <p:sldId id="263" r:id="rId9"/>
    <p:sldId id="260" r:id="rId10"/>
    <p:sldId id="262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0" d="100"/>
          <a:sy n="80" d="100"/>
        </p:scale>
        <p:origin x="480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4028-70F1-4BED-8963-6577973D3C1F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B09B-DBE1-4D96-A0F7-B51C1A50F2C4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15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4028-70F1-4BED-8963-6577973D3C1F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B09B-DBE1-4D96-A0F7-B51C1A50F2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30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4028-70F1-4BED-8963-6577973D3C1F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B09B-DBE1-4D96-A0F7-B51C1A50F2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72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4028-70F1-4BED-8963-6577973D3C1F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B09B-DBE1-4D96-A0F7-B51C1A50F2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8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4028-70F1-4BED-8963-6577973D3C1F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B09B-DBE1-4D96-A0F7-B51C1A50F2C4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4028-70F1-4BED-8963-6577973D3C1F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B09B-DBE1-4D96-A0F7-B51C1A50F2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60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4028-70F1-4BED-8963-6577973D3C1F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B09B-DBE1-4D96-A0F7-B51C1A50F2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64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4028-70F1-4BED-8963-6577973D3C1F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B09B-DBE1-4D96-A0F7-B51C1A50F2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39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4028-70F1-4BED-8963-6577973D3C1F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B09B-DBE1-4D96-A0F7-B51C1A50F2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6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334028-70F1-4BED-8963-6577973D3C1F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16B09B-DBE1-4D96-A0F7-B51C1A50F2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1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4028-70F1-4BED-8963-6577973D3C1F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B09B-DBE1-4D96-A0F7-B51C1A50F2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58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334028-70F1-4BED-8963-6577973D3C1F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16B09B-DBE1-4D96-A0F7-B51C1A50F2C4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25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wu.ac.at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studio.com/categories/rstudio-id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sis.org/en/missy/metadata/EU-SIL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R-</a:t>
            </a:r>
            <a:r>
              <a:rPr lang="en-GB" dirty="0" err="1" smtClean="0"/>
              <a:t>Tutorium</a:t>
            </a:r>
            <a:r>
              <a:rPr lang="en-GB" dirty="0" smtClean="0"/>
              <a:t> </a:t>
            </a:r>
            <a:r>
              <a:rPr lang="en-GB" dirty="0" err="1" smtClean="0"/>
              <a:t>Verteilungstheorie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74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Gewichte</a:t>
            </a:r>
            <a:r>
              <a:rPr lang="en-GB" dirty="0" smtClean="0"/>
              <a:t> </a:t>
            </a:r>
            <a:r>
              <a:rPr lang="en-GB" dirty="0" err="1" smtClean="0"/>
              <a:t>berechnen</a:t>
            </a:r>
            <a:endParaRPr lang="en-GB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311148"/>
              </p:ext>
            </p:extLst>
          </p:nvPr>
        </p:nvGraphicFramePr>
        <p:xfrm>
          <a:off x="886967" y="1846263"/>
          <a:ext cx="10652760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716">
                  <a:extLst>
                    <a:ext uri="{9D8B030D-6E8A-4147-A177-3AD203B41FA5}">
                      <a16:colId xmlns:a16="http://schemas.microsoft.com/office/drawing/2014/main" val="1222149055"/>
                    </a:ext>
                  </a:extLst>
                </a:gridCol>
                <a:gridCol w="1310490">
                  <a:extLst>
                    <a:ext uri="{9D8B030D-6E8A-4147-A177-3AD203B41FA5}">
                      <a16:colId xmlns:a16="http://schemas.microsoft.com/office/drawing/2014/main" val="2959343313"/>
                    </a:ext>
                  </a:extLst>
                </a:gridCol>
                <a:gridCol w="1330478">
                  <a:extLst>
                    <a:ext uri="{9D8B030D-6E8A-4147-A177-3AD203B41FA5}">
                      <a16:colId xmlns:a16="http://schemas.microsoft.com/office/drawing/2014/main" val="4272170471"/>
                    </a:ext>
                  </a:extLst>
                </a:gridCol>
                <a:gridCol w="1768019">
                  <a:extLst>
                    <a:ext uri="{9D8B030D-6E8A-4147-A177-3AD203B41FA5}">
                      <a16:colId xmlns:a16="http://schemas.microsoft.com/office/drawing/2014/main" val="3322543688"/>
                    </a:ext>
                  </a:extLst>
                </a:gridCol>
                <a:gridCol w="1339408">
                  <a:extLst>
                    <a:ext uri="{9D8B030D-6E8A-4147-A177-3AD203B41FA5}">
                      <a16:colId xmlns:a16="http://schemas.microsoft.com/office/drawing/2014/main" val="2624199676"/>
                    </a:ext>
                  </a:extLst>
                </a:gridCol>
                <a:gridCol w="1964465">
                  <a:extLst>
                    <a:ext uri="{9D8B030D-6E8A-4147-A177-3AD203B41FA5}">
                      <a16:colId xmlns:a16="http://schemas.microsoft.com/office/drawing/2014/main" val="2394151826"/>
                    </a:ext>
                  </a:extLst>
                </a:gridCol>
                <a:gridCol w="2000184">
                  <a:extLst>
                    <a:ext uri="{9D8B030D-6E8A-4147-A177-3AD203B41FA5}">
                      <a16:colId xmlns:a16="http://schemas.microsoft.com/office/drawing/2014/main" val="2042901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Population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Sample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design-weight </a:t>
                      </a:r>
                      <a:r>
                        <a:rPr lang="en-GB" sz="1400" dirty="0" smtClean="0"/>
                        <a:t>(=1/sampling prob.)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responses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non-response</a:t>
                      </a:r>
                      <a:r>
                        <a:rPr lang="en-GB" sz="1600" baseline="0" dirty="0" smtClean="0"/>
                        <a:t> weight</a:t>
                      </a:r>
                      <a:br>
                        <a:rPr lang="en-GB" sz="1600" baseline="0" dirty="0" smtClean="0"/>
                      </a:br>
                      <a:r>
                        <a:rPr lang="en-GB" sz="1400" baseline="0" dirty="0" smtClean="0"/>
                        <a:t>(=1/response prob.)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design weight*non-response weight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49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WU-F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12,50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25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9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WU-M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250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6,25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12,5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20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TU-F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250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8,33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8,33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8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TU-M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250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50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36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1.000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284088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886967" y="4700016"/>
            <a:ext cx="566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 panose="05000000000000000000" pitchFamily="2" charset="2"/>
              </a:rPr>
              <a:t> weight*number of responses = population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89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565574"/>
            <a:ext cx="10058400" cy="859536"/>
          </a:xfrm>
        </p:spPr>
        <p:txBody>
          <a:bodyPr/>
          <a:lstStyle/>
          <a:p>
            <a:r>
              <a:rPr lang="en-GB" dirty="0" err="1" smtClean="0"/>
              <a:t>Ökonometrie</a:t>
            </a:r>
            <a:r>
              <a:rPr lang="en-GB" dirty="0" smtClean="0"/>
              <a:t> </a:t>
            </a:r>
            <a:r>
              <a:rPr lang="en-GB" dirty="0" err="1" smtClean="0"/>
              <a:t>Wiederholung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425110"/>
            <a:ext cx="10058400" cy="4427050"/>
          </a:xfrm>
        </p:spPr>
        <p:txBody>
          <a:bodyPr>
            <a:normAutofit fontScale="92500" lnSpcReduction="10000"/>
          </a:bodyPr>
          <a:lstStyle/>
          <a:p>
            <a:r>
              <a:rPr lang="de-AT" dirty="0" smtClean="0"/>
              <a:t>Welches Modell für welche abhängige Variablen?</a:t>
            </a:r>
          </a:p>
          <a:p>
            <a:pPr lvl="1"/>
            <a:endParaRPr lang="en-GB" dirty="0" smtClean="0"/>
          </a:p>
          <a:p>
            <a:pPr lvl="1"/>
            <a:r>
              <a:rPr lang="de-AT" dirty="0" smtClean="0"/>
              <a:t>kontinuierlich</a:t>
            </a:r>
          </a:p>
          <a:p>
            <a:pPr lvl="2"/>
            <a:r>
              <a:rPr lang="en-GB" dirty="0" smtClean="0"/>
              <a:t>OLS</a:t>
            </a:r>
            <a:endParaRPr lang="en-GB" dirty="0" smtClean="0"/>
          </a:p>
          <a:p>
            <a:pPr lvl="2"/>
            <a:endParaRPr lang="en-GB" dirty="0" smtClean="0"/>
          </a:p>
          <a:p>
            <a:pPr lvl="1"/>
            <a:r>
              <a:rPr lang="de-AT" dirty="0" smtClean="0"/>
              <a:t>kategorial</a:t>
            </a:r>
          </a:p>
          <a:p>
            <a:pPr lvl="2"/>
            <a:r>
              <a:rPr lang="en-GB" dirty="0" smtClean="0"/>
              <a:t>linear </a:t>
            </a:r>
            <a:r>
              <a:rPr lang="en-GB" dirty="0" smtClean="0"/>
              <a:t>probability model</a:t>
            </a:r>
          </a:p>
          <a:p>
            <a:pPr lvl="2"/>
            <a:r>
              <a:rPr lang="en-GB" dirty="0" smtClean="0"/>
              <a:t>logit </a:t>
            </a:r>
            <a:r>
              <a:rPr lang="de-AT" dirty="0" smtClean="0"/>
              <a:t>oder</a:t>
            </a:r>
            <a:r>
              <a:rPr lang="en-GB" dirty="0" smtClean="0"/>
              <a:t> </a:t>
            </a:r>
            <a:r>
              <a:rPr lang="en-GB" dirty="0" smtClean="0"/>
              <a:t>probit model: </a:t>
            </a:r>
            <a:r>
              <a:rPr lang="de-AT" dirty="0" smtClean="0"/>
              <a:t>bei zwei Ausprägungen (Achtung bei der </a:t>
            </a:r>
            <a:r>
              <a:rPr lang="de-AT" dirty="0" smtClean="0">
                <a:sym typeface="Wingdings" panose="05000000000000000000" pitchFamily="2" charset="2"/>
              </a:rPr>
              <a:t>Interpretation</a:t>
            </a:r>
            <a:r>
              <a:rPr lang="en-GB" dirty="0">
                <a:sym typeface="Wingdings" panose="05000000000000000000" pitchFamily="2" charset="2"/>
              </a:rPr>
              <a:t>)</a:t>
            </a:r>
            <a:endParaRPr lang="en-GB" dirty="0" smtClean="0">
              <a:sym typeface="Wingdings" panose="05000000000000000000" pitchFamily="2" charset="2"/>
            </a:endParaRPr>
          </a:p>
          <a:p>
            <a:pPr lvl="2"/>
            <a:r>
              <a:rPr lang="en-GB" dirty="0" smtClean="0"/>
              <a:t>multinomial probit/logit model: </a:t>
            </a:r>
            <a:r>
              <a:rPr lang="de-AT" dirty="0" smtClean="0"/>
              <a:t>bei drei oder mehr Ausprägungen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Pooled Cross Sections</a:t>
            </a:r>
          </a:p>
          <a:p>
            <a:pPr lvl="2"/>
            <a:r>
              <a:rPr lang="en-GB" dirty="0"/>
              <a:t>OLS </a:t>
            </a:r>
            <a:r>
              <a:rPr lang="de-AT" dirty="0"/>
              <a:t>mit Zeit</a:t>
            </a:r>
            <a:r>
              <a:rPr lang="en-GB" dirty="0" smtClean="0"/>
              <a:t>-Dummies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P</a:t>
            </a:r>
            <a:r>
              <a:rPr lang="en-GB" dirty="0" smtClean="0"/>
              <a:t>anel </a:t>
            </a:r>
            <a:r>
              <a:rPr lang="en-GB" dirty="0"/>
              <a:t>D</a:t>
            </a:r>
            <a:r>
              <a:rPr lang="en-GB" dirty="0" smtClean="0"/>
              <a:t>ata</a:t>
            </a:r>
            <a:endParaRPr lang="en-GB" dirty="0" smtClean="0"/>
          </a:p>
          <a:p>
            <a:pPr lvl="2"/>
            <a:r>
              <a:rPr lang="en-US" dirty="0"/>
              <a:t>Two-Period Panel Data </a:t>
            </a:r>
            <a:r>
              <a:rPr lang="en-US" dirty="0" smtClean="0"/>
              <a:t>Analysis</a:t>
            </a:r>
            <a:endParaRPr lang="en-GB" dirty="0"/>
          </a:p>
          <a:p>
            <a:pPr lvl="2"/>
            <a:r>
              <a:rPr lang="en-GB" dirty="0" smtClean="0"/>
              <a:t>Diff-in-Diff</a:t>
            </a:r>
            <a:endParaRPr lang="en-GB" dirty="0" smtClean="0"/>
          </a:p>
          <a:p>
            <a:pPr lvl="2"/>
            <a:r>
              <a:rPr lang="en-GB" dirty="0" smtClean="0"/>
              <a:t>Fixed Effects vs. Random Effects Estimation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63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Unterschied R &amp; R-Studio</a:t>
            </a:r>
            <a:endParaRPr lang="en-GB" dirty="0"/>
          </a:p>
        </p:txBody>
      </p:sp>
      <p:pic>
        <p:nvPicPr>
          <p:cNvPr id="4" name="Inhaltsplatzhalter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CBB24E8C-D935-DC92-13C9-B0D1352D2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77" y="1874839"/>
            <a:ext cx="5289929" cy="3516312"/>
          </a:xfrm>
        </p:spPr>
      </p:pic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0C0A4759-06CE-58C9-B5EC-21C3AE3024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208" y="1874838"/>
            <a:ext cx="5781328" cy="351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7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Installation 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AT" dirty="0">
                <a:hlinkClick r:id="rId2"/>
              </a:rPr>
              <a:t>https://www.r-project.org/</a:t>
            </a:r>
            <a:endParaRPr lang="de-AT" dirty="0"/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Download </a:t>
            </a:r>
            <a:r>
              <a:rPr lang="de-AT" dirty="0">
                <a:sym typeface="Wingdings" panose="05000000000000000000" pitchFamily="2" charset="2"/>
              </a:rPr>
              <a:t> CRAN (</a:t>
            </a:r>
            <a:r>
              <a:rPr lang="de-AT" dirty="0" err="1">
                <a:sym typeface="Wingdings" panose="05000000000000000000" pitchFamily="2" charset="2"/>
              </a:rPr>
              <a:t>Comprehensive</a:t>
            </a:r>
            <a:r>
              <a:rPr lang="de-AT" dirty="0">
                <a:sym typeface="Wingdings" panose="05000000000000000000" pitchFamily="2" charset="2"/>
              </a:rPr>
              <a:t> R Archive Network)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Austria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>
                <a:sym typeface="Wingdings" panose="05000000000000000000" pitchFamily="2" charset="2"/>
                <a:hlinkClick r:id="rId3"/>
              </a:rPr>
              <a:t>https://cran.wu.ac.at/</a:t>
            </a:r>
            <a:endParaRPr lang="de-AT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Download &amp; </a:t>
            </a:r>
            <a:r>
              <a:rPr lang="de-AT" dirty="0" err="1">
                <a:sym typeface="Wingdings" panose="05000000000000000000" pitchFamily="2" charset="2"/>
              </a:rPr>
              <a:t>install</a:t>
            </a:r>
            <a:r>
              <a:rPr lang="de-AT" dirty="0">
                <a:sym typeface="Wingdings" panose="05000000000000000000" pitchFamily="2" charset="2"/>
              </a:rPr>
              <a:t> R-base</a:t>
            </a:r>
            <a:br>
              <a:rPr lang="de-AT" dirty="0">
                <a:sym typeface="Wingdings" panose="05000000000000000000" pitchFamily="2" charset="2"/>
              </a:rPr>
            </a:br>
            <a:endParaRPr lang="de-AT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de-AT" dirty="0">
                <a:hlinkClick r:id="rId4"/>
              </a:rPr>
              <a:t>https://www.rstudio.com/categories/rstudio-ide/</a:t>
            </a:r>
            <a:endParaRPr lang="de-AT" dirty="0"/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Download &amp; </a:t>
            </a:r>
            <a:r>
              <a:rPr lang="de-AT" dirty="0" err="1"/>
              <a:t>install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free</a:t>
            </a:r>
            <a:r>
              <a:rPr lang="de-AT" dirty="0"/>
              <a:t> </a:t>
            </a:r>
            <a:r>
              <a:rPr lang="de-AT" dirty="0" err="1"/>
              <a:t>version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RStudio</a:t>
            </a:r>
            <a:r>
              <a:rPr lang="de-AT" dirty="0"/>
              <a:t> Desktop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62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Arbeiten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smtClean="0"/>
              <a:t>R (I)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3425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GB" b="1" dirty="0" smtClean="0"/>
              <a:t>Google</a:t>
            </a:r>
            <a:endParaRPr lang="en-GB" b="1" dirty="0"/>
          </a:p>
          <a:p>
            <a:pPr lvl="1"/>
            <a:r>
              <a:rPr lang="en-GB" dirty="0" err="1"/>
              <a:t>Fehlermeldungen</a:t>
            </a:r>
            <a:endParaRPr lang="en-GB" dirty="0"/>
          </a:p>
          <a:p>
            <a:pPr lvl="1"/>
            <a:r>
              <a:rPr lang="en-GB" dirty="0" smtClean="0"/>
              <a:t>Stack </a:t>
            </a:r>
            <a:r>
              <a:rPr lang="en-GB" dirty="0" smtClean="0"/>
              <a:t>Overflow</a:t>
            </a:r>
          </a:p>
          <a:p>
            <a:pPr lvl="1"/>
            <a:r>
              <a:rPr lang="en-GB" dirty="0" err="1" smtClean="0"/>
              <a:t>dplyr</a:t>
            </a:r>
            <a:r>
              <a:rPr lang="en-GB" dirty="0" smtClean="0"/>
              <a:t>/</a:t>
            </a:r>
            <a:r>
              <a:rPr lang="en-GB" dirty="0" err="1" smtClean="0"/>
              <a:t>ggplot</a:t>
            </a:r>
            <a:r>
              <a:rPr lang="en-GB" dirty="0" smtClean="0"/>
              <a:t> </a:t>
            </a:r>
            <a:r>
              <a:rPr lang="en-GB" dirty="0"/>
              <a:t>Cheat </a:t>
            </a:r>
            <a:r>
              <a:rPr lang="en-GB" dirty="0" smtClean="0"/>
              <a:t>Sheets</a:t>
            </a:r>
          </a:p>
          <a:p>
            <a:pPr lvl="1"/>
            <a:endParaRPr lang="en-GB" dirty="0"/>
          </a:p>
          <a:p>
            <a:r>
              <a:rPr lang="en-GB" dirty="0"/>
              <a:t>R help tab</a:t>
            </a:r>
          </a:p>
          <a:p>
            <a:pPr lvl="1"/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funktionert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Funktion</a:t>
            </a:r>
            <a:r>
              <a:rPr lang="en-GB" dirty="0"/>
              <a:t>?</a:t>
            </a:r>
          </a:p>
          <a:p>
            <a:pPr lvl="1"/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&gt;?function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7870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Arbeiten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R (</a:t>
            </a:r>
            <a:r>
              <a:rPr lang="en-GB" dirty="0" smtClean="0"/>
              <a:t>II)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ChatGPT</a:t>
            </a:r>
            <a:endParaRPr lang="en-GB" dirty="0"/>
          </a:p>
          <a:p>
            <a:pPr lvl="1"/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einzelnen</a:t>
            </a:r>
            <a:r>
              <a:rPr lang="en-GB" dirty="0"/>
              <a:t> prompts Code </a:t>
            </a:r>
            <a:r>
              <a:rPr lang="en-GB" dirty="0" err="1"/>
              <a:t>erstellen</a:t>
            </a:r>
            <a:r>
              <a:rPr lang="en-GB" dirty="0"/>
              <a:t>, der </a:t>
            </a:r>
            <a:r>
              <a:rPr lang="en-GB" dirty="0" err="1"/>
              <a:t>direkt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kopieren</a:t>
            </a:r>
            <a:r>
              <a:rPr lang="en-GB" dirty="0"/>
              <a:t> </a:t>
            </a:r>
            <a:r>
              <a:rPr lang="en-GB" dirty="0" err="1" smtClean="0"/>
              <a:t>ist</a:t>
            </a:r>
            <a:endParaRPr lang="de-AT" dirty="0"/>
          </a:p>
          <a:p>
            <a:pPr lvl="1"/>
            <a:r>
              <a:rPr lang="de-AT" dirty="0" smtClean="0"/>
              <a:t>Auf </a:t>
            </a:r>
            <a:r>
              <a:rPr lang="de-AT" dirty="0"/>
              <a:t>jeden fall hilfreich, aber seid </a:t>
            </a:r>
            <a:r>
              <a:rPr lang="de-AT" dirty="0" smtClean="0"/>
              <a:t>vorsichtig!</a:t>
            </a:r>
          </a:p>
          <a:p>
            <a:pPr lvl="2"/>
            <a:r>
              <a:rPr lang="de-AT" dirty="0" smtClean="0"/>
              <a:t>Interne </a:t>
            </a:r>
            <a:r>
              <a:rPr lang="de-AT" dirty="0"/>
              <a:t>Datenbankbeschränkung 2021</a:t>
            </a:r>
          </a:p>
          <a:p>
            <a:pPr lvl="2"/>
            <a:r>
              <a:rPr lang="de-AT" dirty="0"/>
              <a:t>Wiederholte Inputeingabe</a:t>
            </a:r>
          </a:p>
          <a:p>
            <a:pPr lvl="2"/>
            <a:r>
              <a:rPr lang="de-AT" dirty="0"/>
              <a:t>„</a:t>
            </a:r>
            <a:r>
              <a:rPr lang="de-AT" dirty="0" err="1"/>
              <a:t>Jailbreaks</a:t>
            </a:r>
            <a:r>
              <a:rPr lang="de-AT" dirty="0"/>
              <a:t>“ und erfunden Antworten</a:t>
            </a:r>
          </a:p>
          <a:p>
            <a:pPr lvl="2"/>
            <a:r>
              <a:rPr lang="de-AT" dirty="0"/>
              <a:t>Fehlerhafter </a:t>
            </a:r>
            <a:r>
              <a:rPr lang="de-AT" dirty="0" err="1"/>
              <a:t>code</a:t>
            </a:r>
            <a:endParaRPr lang="de-AT" dirty="0"/>
          </a:p>
          <a:p>
            <a:pPr lvl="2"/>
            <a:r>
              <a:rPr lang="de-AT" dirty="0" smtClean="0"/>
              <a:t>WU-Richtlinien</a:t>
            </a:r>
          </a:p>
          <a:p>
            <a:pPr lvl="2"/>
            <a:endParaRPr lang="de-AT" dirty="0"/>
          </a:p>
          <a:p>
            <a:r>
              <a:rPr lang="en-GB" dirty="0" smtClean="0">
                <a:solidFill>
                  <a:schemeClr val="tx1"/>
                </a:solidFill>
                <a:hlinkClick r:id="rId2"/>
              </a:rPr>
              <a:t>Missy</a:t>
            </a:r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Infos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über</a:t>
            </a:r>
            <a:r>
              <a:rPr lang="en-GB" dirty="0">
                <a:solidFill>
                  <a:schemeClr val="tx1"/>
                </a:solidFill>
              </a:rPr>
              <a:t> den SILC (</a:t>
            </a:r>
            <a:r>
              <a:rPr lang="en-GB" dirty="0" err="1">
                <a:solidFill>
                  <a:schemeClr val="tx1"/>
                </a:solidFill>
              </a:rPr>
              <a:t>Methodik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Variablen</a:t>
            </a:r>
            <a:r>
              <a:rPr lang="en-GB" dirty="0">
                <a:solidFill>
                  <a:schemeClr val="tx1"/>
                </a:solidFill>
              </a:rPr>
              <a:t>, etc.)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50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Übungsfiles</a:t>
            </a:r>
            <a:endParaRPr lang="en-GB" dirty="0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4F5F042D-4811-AE35-47D9-0AE2EB553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04" y="1842134"/>
            <a:ext cx="7674910" cy="352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9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Übungsfiles</a:t>
            </a:r>
            <a:endParaRPr lang="en-GB" dirty="0"/>
          </a:p>
        </p:txBody>
      </p:sp>
      <p:pic>
        <p:nvPicPr>
          <p:cNvPr id="5" name="Inhaltsplatzhalter 9">
            <a:extLst>
              <a:ext uri="{FF2B5EF4-FFF2-40B4-BE49-F238E27FC236}">
                <a16:creationId xmlns:a16="http://schemas.microsoft.com/office/drawing/2014/main" id="{5563EFF4-B67D-371B-DE1E-D8C774640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863" y="1832577"/>
            <a:ext cx="7759700" cy="3545272"/>
          </a:xfrm>
        </p:spPr>
      </p:pic>
    </p:spTree>
    <p:extLst>
      <p:ext uri="{BB962C8B-B14F-4D97-AF65-F5344CB8AC3E}">
        <p14:creationId xmlns:p14="http://schemas.microsoft.com/office/powerpoint/2010/main" val="238940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R-</a:t>
            </a:r>
            <a:r>
              <a:rPr lang="en-GB" dirty="0" err="1" smtClean="0"/>
              <a:t>Projekt</a:t>
            </a:r>
            <a:r>
              <a:rPr lang="en-GB" dirty="0" smtClean="0"/>
              <a:t> </a:t>
            </a:r>
            <a:r>
              <a:rPr lang="en-GB" dirty="0" err="1" smtClean="0"/>
              <a:t>angehen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947672"/>
            <a:ext cx="10058400" cy="3921422"/>
          </a:xfrm>
        </p:spPr>
        <p:txBody>
          <a:bodyPr/>
          <a:lstStyle/>
          <a:p>
            <a:r>
              <a:rPr lang="en-GB" dirty="0" smtClean="0"/>
              <a:t>1. </a:t>
            </a:r>
            <a:r>
              <a:rPr lang="en-GB" dirty="0" err="1" smtClean="0"/>
              <a:t>Fragestellung</a:t>
            </a:r>
            <a:endParaRPr lang="en-GB" dirty="0"/>
          </a:p>
          <a:p>
            <a:r>
              <a:rPr lang="en-GB" dirty="0" smtClean="0"/>
              <a:t>2. </a:t>
            </a:r>
            <a:r>
              <a:rPr lang="en-GB" dirty="0" err="1" smtClean="0"/>
              <a:t>welche</a:t>
            </a:r>
            <a:r>
              <a:rPr lang="en-GB" dirty="0" smtClean="0"/>
              <a:t> </a:t>
            </a:r>
            <a:r>
              <a:rPr lang="en-GB" dirty="0" err="1" smtClean="0"/>
              <a:t>Daten</a:t>
            </a:r>
            <a:r>
              <a:rPr lang="en-GB" dirty="0" smtClean="0"/>
              <a:t> und </a:t>
            </a:r>
            <a:r>
              <a:rPr lang="en-GB" dirty="0" err="1" smtClean="0"/>
              <a:t>Variablen</a:t>
            </a:r>
            <a:r>
              <a:rPr lang="en-GB" dirty="0" smtClean="0"/>
              <a:t> </a:t>
            </a:r>
            <a:r>
              <a:rPr lang="en-GB" dirty="0" err="1" smtClean="0"/>
              <a:t>brauch</a:t>
            </a:r>
            <a:r>
              <a:rPr lang="en-GB" dirty="0" smtClean="0"/>
              <a:t> </a:t>
            </a:r>
            <a:r>
              <a:rPr lang="en-GB" dirty="0" err="1" smtClean="0"/>
              <a:t>ich</a:t>
            </a:r>
            <a:endParaRPr lang="en-GB" dirty="0" smtClean="0"/>
          </a:p>
          <a:p>
            <a:pPr lvl="1"/>
            <a:r>
              <a:rPr lang="en-GB" dirty="0" err="1" smtClean="0"/>
              <a:t>welche</a:t>
            </a:r>
            <a:r>
              <a:rPr lang="en-GB" dirty="0" smtClean="0"/>
              <a:t> </a:t>
            </a:r>
            <a:r>
              <a:rPr lang="en-GB" dirty="0" err="1" smtClean="0"/>
              <a:t>Variablen</a:t>
            </a:r>
            <a:r>
              <a:rPr lang="en-GB" dirty="0" smtClean="0"/>
              <a:t> </a:t>
            </a:r>
            <a:r>
              <a:rPr lang="en-GB" dirty="0" err="1" smtClean="0"/>
              <a:t>gibt</a:t>
            </a:r>
            <a:r>
              <a:rPr lang="en-GB" dirty="0" smtClean="0"/>
              <a:t> </a:t>
            </a:r>
            <a:r>
              <a:rPr lang="en-GB" dirty="0" err="1" smtClean="0"/>
              <a:t>es</a:t>
            </a:r>
            <a:r>
              <a:rPr lang="en-GB" dirty="0" smtClean="0"/>
              <a:t> (Missy, </a:t>
            </a:r>
            <a:r>
              <a:rPr lang="en-GB" dirty="0" err="1" smtClean="0"/>
              <a:t>Dokumentation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Daten</a:t>
            </a:r>
            <a:r>
              <a:rPr lang="en-GB" dirty="0" smtClean="0"/>
              <a:t> </a:t>
            </a:r>
            <a:r>
              <a:rPr lang="en-GB" dirty="0" err="1" smtClean="0"/>
              <a:t>aufräumen</a:t>
            </a:r>
            <a:endParaRPr lang="en-GB" dirty="0" smtClean="0"/>
          </a:p>
          <a:p>
            <a:pPr lvl="1"/>
            <a:r>
              <a:rPr lang="en-GB" dirty="0" err="1" smtClean="0"/>
              <a:t>deskriptive</a:t>
            </a:r>
            <a:r>
              <a:rPr lang="en-GB" dirty="0" smtClean="0"/>
              <a:t> </a:t>
            </a:r>
            <a:r>
              <a:rPr lang="en-GB" dirty="0" err="1" smtClean="0"/>
              <a:t>Statistiken</a:t>
            </a:r>
            <a:endParaRPr lang="en-GB" dirty="0" smtClean="0"/>
          </a:p>
          <a:p>
            <a:r>
              <a:rPr lang="en-GB" dirty="0" smtClean="0"/>
              <a:t>3. Modell</a:t>
            </a:r>
          </a:p>
          <a:p>
            <a:r>
              <a:rPr lang="en-GB" dirty="0" smtClean="0"/>
              <a:t>4. Output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9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Gewichtungen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zeigen</a:t>
            </a:r>
            <a:r>
              <a:rPr lang="en-GB" dirty="0" smtClean="0"/>
              <a:t>, </a:t>
            </a:r>
            <a:r>
              <a:rPr lang="en-GB" dirty="0" err="1" smtClean="0"/>
              <a:t>für</a:t>
            </a:r>
            <a:r>
              <a:rPr lang="en-GB" dirty="0" smtClean="0"/>
              <a:t> </a:t>
            </a:r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viele</a:t>
            </a:r>
            <a:r>
              <a:rPr lang="en-GB" dirty="0" smtClean="0"/>
              <a:t> </a:t>
            </a:r>
            <a:r>
              <a:rPr lang="en-GB" dirty="0" err="1" smtClean="0"/>
              <a:t>Personen</a:t>
            </a:r>
            <a:r>
              <a:rPr lang="en-GB" dirty="0" smtClean="0"/>
              <a:t> in der </a:t>
            </a:r>
            <a:r>
              <a:rPr lang="en-GB" dirty="0" err="1" smtClean="0"/>
              <a:t>Gesamtbevölkerung</a:t>
            </a:r>
            <a:r>
              <a:rPr lang="en-GB" dirty="0" smtClean="0"/>
              <a:t> </a:t>
            </a:r>
            <a:r>
              <a:rPr lang="en-GB" dirty="0" err="1" smtClean="0"/>
              <a:t>dieser</a:t>
            </a:r>
            <a:r>
              <a:rPr lang="en-GB" dirty="0" smtClean="0"/>
              <a:t> </a:t>
            </a:r>
            <a:r>
              <a:rPr lang="en-GB" dirty="0" err="1" smtClean="0"/>
              <a:t>eine</a:t>
            </a:r>
            <a:r>
              <a:rPr lang="en-GB" dirty="0" smtClean="0"/>
              <a:t> </a:t>
            </a:r>
            <a:r>
              <a:rPr lang="en-GB" dirty="0" err="1" smtClean="0"/>
              <a:t>Eintrag</a:t>
            </a:r>
            <a:r>
              <a:rPr lang="en-GB" dirty="0" smtClean="0"/>
              <a:t> </a:t>
            </a:r>
            <a:r>
              <a:rPr lang="en-GB" dirty="0" err="1" smtClean="0"/>
              <a:t>repräsentativ</a:t>
            </a:r>
            <a:r>
              <a:rPr lang="en-GB" dirty="0" smtClean="0"/>
              <a:t> </a:t>
            </a:r>
            <a:r>
              <a:rPr lang="en-GB" dirty="0" err="1" smtClean="0"/>
              <a:t>ist</a:t>
            </a:r>
            <a:endParaRPr lang="en-GB" dirty="0" smtClean="0"/>
          </a:p>
          <a:p>
            <a:r>
              <a:rPr lang="en-GB" dirty="0" err="1" smtClean="0"/>
              <a:t>Variablen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 smtClean="0"/>
              <a:t> SILC (</a:t>
            </a:r>
            <a:r>
              <a:rPr lang="en-GB" dirty="0" err="1"/>
              <a:t>G</a:t>
            </a:r>
            <a:r>
              <a:rPr lang="en-GB" dirty="0" err="1" smtClean="0"/>
              <a:t>ewichtung</a:t>
            </a:r>
            <a:r>
              <a:rPr lang="en-GB" dirty="0" smtClean="0"/>
              <a:t> </a:t>
            </a:r>
            <a:r>
              <a:rPr lang="en-GB" dirty="0" err="1" smtClean="0"/>
              <a:t>nach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OECD </a:t>
            </a:r>
            <a:r>
              <a:rPr lang="en-GB" dirty="0" err="1">
                <a:sym typeface="Wingdings" panose="05000000000000000000" pitchFamily="2" charset="2"/>
              </a:rPr>
              <a:t>S</a:t>
            </a:r>
            <a:r>
              <a:rPr lang="en-GB" dirty="0" err="1" smtClean="0">
                <a:sym typeface="Wingdings" panose="05000000000000000000" pitchFamily="2" charset="2"/>
              </a:rPr>
              <a:t>kala</a:t>
            </a:r>
            <a:r>
              <a:rPr lang="en-GB" dirty="0" smtClean="0">
                <a:sym typeface="Wingdings" panose="05000000000000000000" pitchFamily="2" charset="2"/>
              </a:rPr>
              <a:t>)</a:t>
            </a:r>
            <a:endParaRPr lang="en-GB" dirty="0" smtClean="0"/>
          </a:p>
          <a:p>
            <a:pPr lvl="1"/>
            <a:r>
              <a:rPr lang="en-GB" dirty="0" err="1" smtClean="0"/>
              <a:t>Haushaltsgewichtung</a:t>
            </a:r>
            <a:r>
              <a:rPr lang="en-GB" dirty="0" smtClean="0"/>
              <a:t>: db090</a:t>
            </a:r>
          </a:p>
          <a:p>
            <a:pPr lvl="2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sum(dataAT$db090)</a:t>
            </a:r>
            <a:r>
              <a:rPr lang="de-AT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gibt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die </a:t>
            </a:r>
            <a:r>
              <a:rPr lang="en-GB" dirty="0" err="1">
                <a:sym typeface="Wingdings" panose="05000000000000000000" pitchFamily="2" charset="2"/>
              </a:rPr>
              <a:t>Summe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aller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Haushalte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im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smtClean="0">
                <a:sym typeface="Wingdings" panose="05000000000000000000" pitchFamily="2" charset="2"/>
              </a:rPr>
              <a:t>Land</a:t>
            </a:r>
          </a:p>
          <a:p>
            <a:pPr lvl="2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wtd.mean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 = dataAT$hx040, w=dataAT$db090)</a:t>
            </a:r>
            <a:endParaRPr lang="en-GB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GB" dirty="0" err="1" smtClean="0">
                <a:sym typeface="Wingdings" panose="05000000000000000000" pitchFamily="2" charset="2"/>
              </a:rPr>
              <a:t>Individuelle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Gewichtung</a:t>
            </a:r>
            <a:r>
              <a:rPr lang="en-GB" dirty="0" smtClean="0">
                <a:sym typeface="Wingdings" panose="05000000000000000000" pitchFamily="2" charset="2"/>
              </a:rPr>
              <a:t>: pb040</a:t>
            </a:r>
            <a:endParaRPr lang="en-GB" dirty="0">
              <a:sym typeface="Wingdings" panose="05000000000000000000" pitchFamily="2" charset="2"/>
            </a:endParaRPr>
          </a:p>
          <a:p>
            <a:pPr lvl="2"/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&gt;sum(dataAT$pb040)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gibt</a:t>
            </a:r>
            <a:r>
              <a:rPr lang="en-GB" dirty="0" smtClean="0">
                <a:sym typeface="Wingdings" panose="05000000000000000000" pitchFamily="2" charset="2"/>
              </a:rPr>
              <a:t> die </a:t>
            </a:r>
            <a:r>
              <a:rPr lang="en-GB" dirty="0" err="1" smtClean="0">
                <a:sym typeface="Wingdings" panose="05000000000000000000" pitchFamily="2" charset="2"/>
              </a:rPr>
              <a:t>Anzahl</a:t>
            </a:r>
            <a:r>
              <a:rPr lang="en-GB" dirty="0" smtClean="0">
                <a:sym typeface="Wingdings" panose="05000000000000000000" pitchFamily="2" charset="2"/>
              </a:rPr>
              <a:t> der Menschen in der </a:t>
            </a:r>
            <a:r>
              <a:rPr lang="en-GB" dirty="0" err="1" smtClean="0">
                <a:sym typeface="Wingdings" panose="05000000000000000000" pitchFamily="2" charset="2"/>
              </a:rPr>
              <a:t>gesamten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Bevölkerung</a:t>
            </a:r>
            <a:endParaRPr lang="en-GB" dirty="0" smtClean="0">
              <a:sym typeface="Wingdings" panose="05000000000000000000" pitchFamily="2" charset="2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06212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267</Words>
  <Application>Microsoft Office PowerPoint</Application>
  <PresentationFormat>Breitbild</PresentationFormat>
  <Paragraphs>107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Rückblick</vt:lpstr>
      <vt:lpstr>R-Tutorium Verteilungstheorie</vt:lpstr>
      <vt:lpstr>Unterschied R &amp; R-Studio</vt:lpstr>
      <vt:lpstr>Installation R</vt:lpstr>
      <vt:lpstr>Arbeiten mit R (I)</vt:lpstr>
      <vt:lpstr>Arbeiten mit R (II)</vt:lpstr>
      <vt:lpstr>Übungsfiles</vt:lpstr>
      <vt:lpstr>Übungsfiles</vt:lpstr>
      <vt:lpstr>R-Projekt angehen</vt:lpstr>
      <vt:lpstr>Gewichtungen</vt:lpstr>
      <vt:lpstr>Gewichte berechnen</vt:lpstr>
      <vt:lpstr>Ökonometrie Wiederholung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</dc:creator>
  <cp:lastModifiedBy>Andrea</cp:lastModifiedBy>
  <cp:revision>28</cp:revision>
  <dcterms:created xsi:type="dcterms:W3CDTF">2023-03-16T12:56:20Z</dcterms:created>
  <dcterms:modified xsi:type="dcterms:W3CDTF">2023-05-09T10:59:18Z</dcterms:modified>
</cp:coreProperties>
</file>