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55" r:id="rId1"/>
  </p:sldMasterIdLst>
  <p:notesMasterIdLst>
    <p:notesMasterId r:id="rId13"/>
  </p:notesMasterIdLst>
  <p:sldIdLst>
    <p:sldId id="256" r:id="rId2"/>
    <p:sldId id="258" r:id="rId3"/>
    <p:sldId id="260" r:id="rId4"/>
    <p:sldId id="267" r:id="rId5"/>
    <p:sldId id="264" r:id="rId6"/>
    <p:sldId id="265" r:id="rId7"/>
    <p:sldId id="272" r:id="rId8"/>
    <p:sldId id="269" r:id="rId9"/>
    <p:sldId id="27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7"/>
    <p:restoredTop sz="80923"/>
  </p:normalViewPr>
  <p:slideViewPr>
    <p:cSldViewPr snapToGrid="0" snapToObjects="1">
      <p:cViewPr>
        <p:scale>
          <a:sx n="121" d="100"/>
          <a:sy n="121" d="100"/>
        </p:scale>
        <p:origin x="752" y="232"/>
      </p:cViewPr>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62B40-6333-C745-ABE0-4988592D2BF1}" type="datetimeFigureOut">
              <a:rPr lang="da-DK" smtClean="0"/>
              <a:t>20/06/2018</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3A00D-E75A-7C45-8EAA-7454D0933B73}" type="slidenum">
              <a:rPr lang="da-DK" smtClean="0"/>
              <a:t>‹#›</a:t>
            </a:fld>
            <a:endParaRPr lang="da-DK"/>
          </a:p>
        </p:txBody>
      </p:sp>
    </p:spTree>
    <p:extLst>
      <p:ext uri="{BB962C8B-B14F-4D97-AF65-F5344CB8AC3E}">
        <p14:creationId xmlns:p14="http://schemas.microsoft.com/office/powerpoint/2010/main" val="260565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Vi har skulle lave </a:t>
            </a:r>
            <a:r>
              <a:rPr lang="da-DK" dirty="0" err="1" smtClean="0"/>
              <a:t>implementation</a:t>
            </a:r>
            <a:r>
              <a:rPr lang="da-DK" dirty="0" smtClean="0"/>
              <a:t> af</a:t>
            </a:r>
            <a:r>
              <a:rPr lang="da-DK" baseline="0" dirty="0" smtClean="0"/>
              <a:t> </a:t>
            </a:r>
            <a:r>
              <a:rPr lang="da-DK" baseline="0" dirty="0" err="1" smtClean="0"/>
              <a:t>SpaceTaxi</a:t>
            </a:r>
            <a:r>
              <a:rPr lang="da-DK" baseline="0" dirty="0" smtClean="0"/>
              <a:t> 1984</a:t>
            </a:r>
            <a:endParaRPr lang="da-DK" baseline="0" dirty="0" smtClean="0"/>
          </a:p>
          <a:p>
            <a:r>
              <a:rPr lang="da-DK" baseline="0" dirty="0" smtClean="0"/>
              <a:t>I projektet har vi brugt </a:t>
            </a:r>
            <a:r>
              <a:rPr lang="da-DK" baseline="0" dirty="0" err="1" smtClean="0"/>
              <a:t>frameworket</a:t>
            </a:r>
            <a:r>
              <a:rPr lang="da-DK" baseline="0" dirty="0" smtClean="0"/>
              <a:t> </a:t>
            </a:r>
            <a:r>
              <a:rPr lang="da-DK" baseline="0" dirty="0" err="1" smtClean="0"/>
              <a:t>DIKUArcade</a:t>
            </a:r>
            <a:endParaRPr lang="da-DK" baseline="0" dirty="0" smtClean="0"/>
          </a:p>
          <a:p>
            <a:r>
              <a:rPr lang="da-DK" baseline="0" dirty="0" smtClean="0"/>
              <a:t>Det har foregået over tre </a:t>
            </a:r>
            <a:r>
              <a:rPr lang="da-DK" baseline="0" dirty="0" err="1" smtClean="0"/>
              <a:t>deliverables</a:t>
            </a:r>
            <a:r>
              <a:rPr lang="da-DK" baseline="0" dirty="0" smtClean="0"/>
              <a:t>, og en endelig eksamen </a:t>
            </a:r>
            <a:r>
              <a:rPr lang="da-DK" baseline="0" dirty="0" err="1" smtClean="0"/>
              <a:t>deliverable</a:t>
            </a:r>
            <a:endParaRPr lang="da-DK" baseline="0" dirty="0" smtClean="0"/>
          </a:p>
          <a:p>
            <a:endParaRPr lang="da-DK" baseline="0" dirty="0" smtClean="0"/>
          </a:p>
          <a:p>
            <a:r>
              <a:rPr lang="da-DK" baseline="0" dirty="0" smtClean="0"/>
              <a:t>Derudover </a:t>
            </a:r>
            <a:r>
              <a:rPr lang="mr-IN" baseline="0" dirty="0" smtClean="0"/>
              <a:t>–</a:t>
            </a:r>
            <a:r>
              <a:rPr lang="da-DK" baseline="0" dirty="0" smtClean="0"/>
              <a:t> </a:t>
            </a:r>
            <a:r>
              <a:rPr lang="da-DK" baseline="0" dirty="0" err="1" smtClean="0"/>
              <a:t>DestinationDisplayer</a:t>
            </a:r>
            <a:r>
              <a:rPr lang="da-DK" baseline="0" dirty="0" smtClean="0"/>
              <a:t> og </a:t>
            </a:r>
            <a:r>
              <a:rPr lang="da-DK" baseline="0" dirty="0" err="1" smtClean="0"/>
              <a:t>DestinationChar</a:t>
            </a:r>
            <a:r>
              <a:rPr lang="da-DK" baseline="0" dirty="0" smtClean="0"/>
              <a:t> ved platforme</a:t>
            </a:r>
          </a:p>
          <a:p>
            <a:endParaRPr lang="da-DK" baseline="0" dirty="0" smtClean="0"/>
          </a:p>
          <a:p>
            <a:r>
              <a:rPr lang="da-DK" baseline="0" dirty="0" smtClean="0"/>
              <a:t>Jeg vil tale lidt om det hele, men med størst fokus på Levels</a:t>
            </a:r>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2</a:t>
            </a:fld>
            <a:endParaRPr lang="da-DK"/>
          </a:p>
        </p:txBody>
      </p:sp>
    </p:spTree>
    <p:extLst>
      <p:ext uri="{BB962C8B-B14F-4D97-AF65-F5344CB8AC3E}">
        <p14:creationId xmlns:p14="http://schemas.microsoft.com/office/powerpoint/2010/main" val="44224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SOLID-principles</a:t>
            </a:r>
          </a:p>
          <a:p>
            <a:r>
              <a:rPr lang="da-DK" dirty="0" smtClean="0"/>
              <a:t>(Vi</a:t>
            </a:r>
            <a:r>
              <a:rPr lang="da-DK" baseline="0" dirty="0" smtClean="0"/>
              <a:t> har f.eks. Flyttet metoder og oprettet klasser, så vi har efter SRP, eller vi har efterlevet OCP ved at holde ting lukkede for modifikationer, men åbne for udvidelser (ses særligt i Level og i Customer, hvor vi så har en </a:t>
            </a:r>
            <a:r>
              <a:rPr lang="da-DK" baseline="0" dirty="0" err="1" smtClean="0"/>
              <a:t>ActiveCustomer</a:t>
            </a:r>
            <a:r>
              <a:rPr lang="da-DK" baseline="0" dirty="0" smtClean="0"/>
              <a:t>).</a:t>
            </a:r>
          </a:p>
          <a:p>
            <a:endParaRPr lang="da-DK" baseline="0" dirty="0" smtClean="0"/>
          </a:p>
          <a:p>
            <a:endParaRPr lang="da-DK" baseline="0" dirty="0" smtClean="0"/>
          </a:p>
          <a:p>
            <a:r>
              <a:rPr lang="da-DK" baseline="0" dirty="0" smtClean="0"/>
              <a:t>Optimalt er koblingen lav, og </a:t>
            </a:r>
            <a:r>
              <a:rPr lang="da-DK" baseline="0" dirty="0" err="1" smtClean="0"/>
              <a:t>cohesion</a:t>
            </a:r>
            <a:r>
              <a:rPr lang="da-DK" baseline="0" dirty="0" smtClean="0"/>
              <a:t> høj</a:t>
            </a:r>
            <a:r>
              <a:rPr lang="da-DK" baseline="0" dirty="0" smtClean="0"/>
              <a:t>.</a:t>
            </a:r>
            <a:endParaRPr lang="da-DK" baseline="0" dirty="0" smtClean="0"/>
          </a:p>
          <a:p>
            <a:r>
              <a:rPr lang="da-DK" baseline="0" dirty="0" smtClean="0"/>
              <a:t>Generelt er vores kobling lav, da det at man ændrer noget et sted i de fleste tilfælde ikke kræver, at man ændrer noget et andet sted.</a:t>
            </a:r>
          </a:p>
          <a:p>
            <a:r>
              <a:rPr lang="da-DK" baseline="0" dirty="0" smtClean="0"/>
              <a:t>Vores </a:t>
            </a:r>
            <a:r>
              <a:rPr lang="da-DK" baseline="0" dirty="0" err="1" smtClean="0"/>
              <a:t>cohesion</a:t>
            </a:r>
            <a:r>
              <a:rPr lang="da-DK" baseline="0" dirty="0" smtClean="0"/>
              <a:t> (sammenhæng) er høj, da det kontekstuelle forhold generelt er højt. Et sted man dog kan sige det ikke er det, er i vores </a:t>
            </a:r>
            <a:r>
              <a:rPr lang="da-DK" baseline="0" dirty="0" err="1" smtClean="0"/>
              <a:t>LevelManager</a:t>
            </a:r>
            <a:endParaRPr lang="da-DK" baseline="0" dirty="0" smtClean="0"/>
          </a:p>
          <a:p>
            <a:endParaRPr lang="da-DK" baseline="0" dirty="0" smtClean="0"/>
          </a:p>
          <a:p>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3</a:t>
            </a:fld>
            <a:endParaRPr lang="da-DK"/>
          </a:p>
        </p:txBody>
      </p:sp>
    </p:spTree>
    <p:extLst>
      <p:ext uri="{BB962C8B-B14F-4D97-AF65-F5344CB8AC3E}">
        <p14:creationId xmlns:p14="http://schemas.microsoft.com/office/powerpoint/2010/main" val="208156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aseline="0" dirty="0" smtClean="0"/>
          </a:p>
          <a:p>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4</a:t>
            </a:fld>
            <a:endParaRPr lang="da-DK"/>
          </a:p>
        </p:txBody>
      </p:sp>
    </p:spTree>
    <p:extLst>
      <p:ext uri="{BB962C8B-B14F-4D97-AF65-F5344CB8AC3E}">
        <p14:creationId xmlns:p14="http://schemas.microsoft.com/office/powerpoint/2010/main" val="10045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5</a:t>
            </a:fld>
            <a:endParaRPr lang="da-DK"/>
          </a:p>
        </p:txBody>
      </p:sp>
    </p:spTree>
    <p:extLst>
      <p:ext uri="{BB962C8B-B14F-4D97-AF65-F5344CB8AC3E}">
        <p14:creationId xmlns:p14="http://schemas.microsoft.com/office/powerpoint/2010/main" val="187579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6</a:t>
            </a:fld>
            <a:endParaRPr lang="da-DK"/>
          </a:p>
        </p:txBody>
      </p:sp>
    </p:spTree>
    <p:extLst>
      <p:ext uri="{BB962C8B-B14F-4D97-AF65-F5344CB8AC3E}">
        <p14:creationId xmlns:p14="http://schemas.microsoft.com/office/powerpoint/2010/main" val="10361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Testpyramiden</a:t>
            </a:r>
            <a:r>
              <a:rPr lang="da-DK" baseline="0" dirty="0" smtClean="0"/>
              <a:t> </a:t>
            </a:r>
            <a:r>
              <a:rPr lang="mr-IN" baseline="0" dirty="0" smtClean="0"/>
              <a:t>–</a:t>
            </a:r>
            <a:r>
              <a:rPr lang="da-DK" baseline="0" dirty="0" smtClean="0"/>
              <a:t> den </a:t>
            </a:r>
            <a:r>
              <a:rPr lang="da-DK" baseline="0" dirty="0" err="1" smtClean="0"/>
              <a:t>idelle</a:t>
            </a:r>
            <a:r>
              <a:rPr lang="da-DK" baseline="0" dirty="0" smtClean="0"/>
              <a:t> mængde af tests relativt til hinanden</a:t>
            </a:r>
          </a:p>
          <a:p>
            <a:endParaRPr lang="da-DK" baseline="0" dirty="0" smtClean="0"/>
          </a:p>
          <a:p>
            <a:endParaRPr lang="da-DK" dirty="0"/>
          </a:p>
        </p:txBody>
      </p:sp>
      <p:sp>
        <p:nvSpPr>
          <p:cNvPr id="4" name="Slide Number Placeholder 3"/>
          <p:cNvSpPr>
            <a:spLocks noGrp="1"/>
          </p:cNvSpPr>
          <p:nvPr>
            <p:ph type="sldNum" sz="quarter" idx="10"/>
          </p:nvPr>
        </p:nvSpPr>
        <p:spPr/>
        <p:txBody>
          <a:bodyPr/>
          <a:lstStyle/>
          <a:p>
            <a:fld id="{A743A00D-E75A-7C45-8EAA-7454D0933B73}" type="slidenum">
              <a:rPr lang="da-DK" smtClean="0"/>
              <a:t>7</a:t>
            </a:fld>
            <a:endParaRPr lang="da-DK"/>
          </a:p>
        </p:txBody>
      </p:sp>
    </p:spTree>
    <p:extLst>
      <p:ext uri="{BB962C8B-B14F-4D97-AF65-F5344CB8AC3E}">
        <p14:creationId xmlns:p14="http://schemas.microsoft.com/office/powerpoint/2010/main" val="120104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Elementer fra begge processer, man bruger ikke én 100%, </a:t>
            </a:r>
            <a:r>
              <a:rPr lang="da-DK" dirty="0" err="1" smtClean="0"/>
              <a:t>blablabla</a:t>
            </a:r>
            <a:endParaRPr lang="da-DK" dirty="0" smtClean="0"/>
          </a:p>
          <a:p>
            <a:endParaRPr lang="da-DK" dirty="0" smtClean="0"/>
          </a:p>
          <a:p>
            <a:r>
              <a:rPr lang="da-DK" dirty="0" smtClean="0"/>
              <a:t>XP:</a:t>
            </a:r>
          </a:p>
          <a:p>
            <a:r>
              <a:rPr lang="da-DK" dirty="0" smtClean="0"/>
              <a:t>Nye versioner blev</a:t>
            </a:r>
            <a:r>
              <a:rPr lang="da-DK" baseline="0" dirty="0" smtClean="0"/>
              <a:t> bygget meget ofte, ofte flere gange om dagen</a:t>
            </a:r>
          </a:p>
          <a:p>
            <a:r>
              <a:rPr lang="da-DK" dirty="0" smtClean="0"/>
              <a:t>Så</a:t>
            </a:r>
            <a:r>
              <a:rPr lang="da-DK" baseline="0" dirty="0" smtClean="0"/>
              <a:t> snart arbejdet med en delopgave var færdigt, så blev det integreret ind i det færdige system (såfremt det klarede vores unit tests)</a:t>
            </a:r>
          </a:p>
          <a:p>
            <a:r>
              <a:rPr lang="da-DK" baseline="0" dirty="0" smtClean="0"/>
              <a:t>Vi lavede en ny færdig opgave hver anden uge, som er i tråd med XP</a:t>
            </a:r>
          </a:p>
          <a:p>
            <a:r>
              <a:rPr lang="da-DK" baseline="0" dirty="0" smtClean="0"/>
              <a:t>Hvis én af os så muligheder for </a:t>
            </a:r>
            <a:r>
              <a:rPr lang="da-DK" baseline="0" dirty="0" err="1" smtClean="0"/>
              <a:t>refactoring</a:t>
            </a:r>
            <a:r>
              <a:rPr lang="da-DK" baseline="0" dirty="0" smtClean="0"/>
              <a:t>, så gjorde vi det bare så snart vi så det. Det hjælper med at holde koden simpel og vedligeholde den.</a:t>
            </a:r>
          </a:p>
          <a:p>
            <a:r>
              <a:rPr lang="da-DK" baseline="0" dirty="0" smtClean="0"/>
              <a:t>Selvom nogle havde det generelle ansvar for at implementere noget, så tog alle af os ansvar for den samlede kode, og alle kunne ændre alting.</a:t>
            </a:r>
          </a:p>
          <a:p>
            <a:endParaRPr lang="da-DK" baseline="0" dirty="0" smtClean="0"/>
          </a:p>
          <a:p>
            <a:r>
              <a:rPr lang="da-DK" dirty="0" smtClean="0"/>
              <a:t>XP har</a:t>
            </a:r>
            <a:r>
              <a:rPr lang="da-DK" baseline="0" dirty="0" smtClean="0"/>
              <a:t> meget med kundeinteraktion at gøre, men det har vi ikke haft. Kunden skal bl.a. være en del af udviklingsholdet</a:t>
            </a:r>
          </a:p>
          <a:p>
            <a:r>
              <a:rPr lang="da-DK" baseline="0" dirty="0" smtClean="0"/>
              <a:t>XP gør meget ud af pair </a:t>
            </a:r>
            <a:r>
              <a:rPr lang="da-DK" baseline="0" dirty="0" err="1" smtClean="0"/>
              <a:t>programming</a:t>
            </a:r>
            <a:r>
              <a:rPr lang="da-DK" baseline="0" dirty="0" smtClean="0"/>
              <a:t>, men vi har kun i meget lav grad benyttet os af det ved øvelsestimer. Det meste er lavet enkeltvis derhjemme.</a:t>
            </a:r>
          </a:p>
          <a:p>
            <a:r>
              <a:rPr lang="da-DK" baseline="0" dirty="0" smtClean="0"/>
              <a:t>Vi benyttede os ikke af TDD, da vi først prøvede det og det formindskede vores produktivitet. Skulle vi dog gøre det om ville vi gerne gøre et forsøg nu igen, da vi har mere erfaring med design.</a:t>
            </a:r>
          </a:p>
        </p:txBody>
      </p:sp>
      <p:sp>
        <p:nvSpPr>
          <p:cNvPr id="4" name="Slide Number Placeholder 3"/>
          <p:cNvSpPr>
            <a:spLocks noGrp="1"/>
          </p:cNvSpPr>
          <p:nvPr>
            <p:ph type="sldNum" sz="quarter" idx="10"/>
          </p:nvPr>
        </p:nvSpPr>
        <p:spPr/>
        <p:txBody>
          <a:bodyPr/>
          <a:lstStyle/>
          <a:p>
            <a:fld id="{A743A00D-E75A-7C45-8EAA-7454D0933B73}" type="slidenum">
              <a:rPr lang="da-DK" smtClean="0"/>
              <a:t>10</a:t>
            </a:fld>
            <a:endParaRPr lang="da-DK"/>
          </a:p>
        </p:txBody>
      </p:sp>
    </p:spTree>
    <p:extLst>
      <p:ext uri="{BB962C8B-B14F-4D97-AF65-F5344CB8AC3E}">
        <p14:creationId xmlns:p14="http://schemas.microsoft.com/office/powerpoint/2010/main" val="7974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smtClean="0"/>
              <a:t>Collision</a:t>
            </a:r>
            <a:r>
              <a:rPr lang="da-DK" dirty="0" smtClean="0"/>
              <a:t> </a:t>
            </a:r>
            <a:r>
              <a:rPr lang="da-DK" dirty="0" err="1" smtClean="0"/>
              <a:t>detection</a:t>
            </a:r>
            <a:r>
              <a:rPr lang="da-DK" dirty="0" smtClean="0"/>
              <a:t> kan blive bedre (delvist </a:t>
            </a:r>
            <a:r>
              <a:rPr lang="da-DK" dirty="0" err="1" smtClean="0"/>
              <a:t>DIKUArcade</a:t>
            </a:r>
            <a:r>
              <a:rPr lang="da-DK" dirty="0" smtClean="0"/>
              <a:t>)</a:t>
            </a:r>
          </a:p>
          <a:p>
            <a:r>
              <a:rPr lang="da-DK" dirty="0" smtClean="0"/>
              <a:t>	</a:t>
            </a:r>
            <a:r>
              <a:rPr lang="da-DK" dirty="0" err="1" smtClean="0"/>
              <a:t>obstacles</a:t>
            </a:r>
            <a:r>
              <a:rPr lang="da-DK" baseline="0" dirty="0" smtClean="0"/>
              <a:t> ved sky</a:t>
            </a:r>
          </a:p>
          <a:p>
            <a:pPr marL="0" marR="0" indent="0" algn="l" defTabSz="914400" rtl="0" eaLnBrk="1" fontAlgn="auto" latinLnBrk="0" hangingPunct="1">
              <a:lnSpc>
                <a:spcPct val="100000"/>
              </a:lnSpc>
              <a:spcBef>
                <a:spcPts val="0"/>
              </a:spcBef>
              <a:spcAft>
                <a:spcPts val="0"/>
              </a:spcAft>
              <a:buClrTx/>
              <a:buSzTx/>
              <a:buFontTx/>
              <a:buNone/>
              <a:tabLst/>
              <a:defRPr/>
            </a:pPr>
            <a:r>
              <a:rPr lang="da-DK" baseline="0" dirty="0" smtClean="0"/>
              <a:t>	Enden af platforme og </a:t>
            </a:r>
            <a:r>
              <a:rPr lang="da-DK" dirty="0" smtClean="0"/>
              <a:t>Taxa på platform lander en sjælden gang imellem ikke</a:t>
            </a:r>
          </a:p>
          <a:p>
            <a:r>
              <a:rPr lang="da-DK" baseline="0" dirty="0" smtClean="0"/>
              <a:t>	Customers når de </a:t>
            </a:r>
            <a:r>
              <a:rPr lang="da-DK" baseline="0" dirty="0" err="1" smtClean="0"/>
              <a:t>spawner</a:t>
            </a:r>
            <a:r>
              <a:rPr lang="da-DK" baseline="0" dirty="0" smtClean="0"/>
              <a:t> oven i der hvor man er</a:t>
            </a:r>
            <a:endParaRPr lang="da-DK" dirty="0" smtClean="0"/>
          </a:p>
          <a:p>
            <a:endParaRPr lang="da-DK" dirty="0" smtClean="0"/>
          </a:p>
          <a:p>
            <a:r>
              <a:rPr lang="da-DK" dirty="0" smtClean="0"/>
              <a:t>Design</a:t>
            </a:r>
          </a:p>
          <a:p>
            <a:r>
              <a:rPr lang="da-DK" dirty="0" smtClean="0"/>
              <a:t>	UML havde fejl</a:t>
            </a:r>
          </a:p>
          <a:p>
            <a:r>
              <a:rPr lang="da-DK" dirty="0" smtClean="0"/>
              <a:t>	</a:t>
            </a:r>
            <a:r>
              <a:rPr lang="da-DK" dirty="0" err="1" smtClean="0"/>
              <a:t>LevelManager</a:t>
            </a:r>
            <a:r>
              <a:rPr lang="da-DK" dirty="0" smtClean="0"/>
              <a:t> overholder</a:t>
            </a:r>
            <a:r>
              <a:rPr lang="da-DK" baseline="0" dirty="0" smtClean="0"/>
              <a:t> ikke helt SRP og DIP</a:t>
            </a:r>
          </a:p>
          <a:p>
            <a:r>
              <a:rPr lang="da-DK" baseline="0" dirty="0" smtClean="0"/>
              <a:t>	Vores </a:t>
            </a:r>
            <a:r>
              <a:rPr lang="da-DK" baseline="0" dirty="0" err="1" smtClean="0"/>
              <a:t>IGameStates</a:t>
            </a:r>
            <a:r>
              <a:rPr lang="da-DK" baseline="0" dirty="0" smtClean="0"/>
              <a:t> overholder ikke ISP</a:t>
            </a:r>
          </a:p>
          <a:p>
            <a:pPr marL="0" marR="0" indent="0" algn="l" defTabSz="914400" rtl="0" eaLnBrk="1" fontAlgn="auto" latinLnBrk="0" hangingPunct="1">
              <a:lnSpc>
                <a:spcPct val="100000"/>
              </a:lnSpc>
              <a:spcBef>
                <a:spcPts val="0"/>
              </a:spcBef>
              <a:spcAft>
                <a:spcPts val="0"/>
              </a:spcAft>
              <a:buClrTx/>
              <a:buSzTx/>
              <a:buFontTx/>
              <a:buNone/>
              <a:tabLst/>
              <a:defRPr/>
            </a:pPr>
            <a:r>
              <a:rPr lang="da-DK" baseline="0" dirty="0" smtClean="0"/>
              <a:t>	</a:t>
            </a:r>
            <a:r>
              <a:rPr lang="da-DK" dirty="0" smtClean="0"/>
              <a:t>Brug</a:t>
            </a:r>
            <a:r>
              <a:rPr lang="da-DK" baseline="0" dirty="0" smtClean="0"/>
              <a:t> </a:t>
            </a:r>
            <a:r>
              <a:rPr lang="da-DK" baseline="0" dirty="0" err="1" smtClean="0"/>
              <a:t>strategy</a:t>
            </a:r>
            <a:r>
              <a:rPr lang="da-DK" baseline="0" dirty="0" smtClean="0"/>
              <a:t> pattern bedre (f.eks. Ved ikke at opdatere spiller og kunde-positioner separat)</a:t>
            </a:r>
          </a:p>
          <a:p>
            <a:endParaRPr lang="da-DK" dirty="0" smtClean="0"/>
          </a:p>
          <a:p>
            <a:r>
              <a:rPr lang="da-DK" dirty="0" err="1" smtClean="0"/>
              <a:t>Implementation</a:t>
            </a:r>
            <a:endParaRPr lang="da-DK" dirty="0" smtClean="0"/>
          </a:p>
          <a:p>
            <a:r>
              <a:rPr lang="da-DK" dirty="0" smtClean="0"/>
              <a:t>	Pause stopper ikke timers</a:t>
            </a:r>
          </a:p>
          <a:p>
            <a:r>
              <a:rPr lang="da-DK" dirty="0" smtClean="0"/>
              <a:t>	Pause ændrer ikke </a:t>
            </a:r>
            <a:r>
              <a:rPr lang="da-DK" dirty="0" err="1" smtClean="0"/>
              <a:t>customers</a:t>
            </a:r>
            <a:r>
              <a:rPr lang="da-DK" dirty="0" smtClean="0"/>
              <a:t> </a:t>
            </a:r>
            <a:r>
              <a:rPr lang="da-DK" dirty="0" err="1" smtClean="0"/>
              <a:t>ImageStrides</a:t>
            </a:r>
            <a:r>
              <a:rPr lang="da-DK" dirty="0" smtClean="0"/>
              <a:t>,</a:t>
            </a:r>
            <a:r>
              <a:rPr lang="da-DK" baseline="0" dirty="0" smtClean="0"/>
              <a:t> så de bliver ved med at have den hvor de bevæger sig (dog uden de ændrer position)</a:t>
            </a:r>
            <a:endParaRPr lang="da-DK" dirty="0" smtClean="0"/>
          </a:p>
          <a:p>
            <a:endParaRPr lang="da-DK" dirty="0" smtClean="0"/>
          </a:p>
          <a:p>
            <a:r>
              <a:rPr lang="da-DK" dirty="0" smtClean="0"/>
              <a:t>Tests</a:t>
            </a:r>
          </a:p>
          <a:p>
            <a:r>
              <a:rPr lang="da-DK" dirty="0" smtClean="0"/>
              <a:t>	Mere integration</a:t>
            </a:r>
            <a:r>
              <a:rPr lang="da-DK" baseline="0" dirty="0" smtClean="0"/>
              <a:t> </a:t>
            </a:r>
            <a:r>
              <a:rPr lang="da-DK" baseline="0" dirty="0" err="1" smtClean="0"/>
              <a:t>testing</a:t>
            </a:r>
            <a:endParaRPr lang="da-DK" baseline="0" dirty="0" smtClean="0"/>
          </a:p>
          <a:p>
            <a:r>
              <a:rPr lang="da-DK" baseline="0" dirty="0" smtClean="0"/>
              <a:t>	Mere </a:t>
            </a:r>
            <a:r>
              <a:rPr lang="da-DK" baseline="0" dirty="0" err="1" smtClean="0"/>
              <a:t>whitebox</a:t>
            </a:r>
            <a:r>
              <a:rPr lang="da-DK" baseline="0" dirty="0" smtClean="0"/>
              <a:t> </a:t>
            </a:r>
            <a:r>
              <a:rPr lang="da-DK" baseline="0" dirty="0" err="1" smtClean="0"/>
              <a:t>testing</a:t>
            </a:r>
            <a:endParaRPr lang="da-DK" baseline="0" dirty="0" smtClean="0"/>
          </a:p>
        </p:txBody>
      </p:sp>
      <p:sp>
        <p:nvSpPr>
          <p:cNvPr id="4" name="Slide Number Placeholder 3"/>
          <p:cNvSpPr>
            <a:spLocks noGrp="1"/>
          </p:cNvSpPr>
          <p:nvPr>
            <p:ph type="sldNum" sz="quarter" idx="10"/>
          </p:nvPr>
        </p:nvSpPr>
        <p:spPr/>
        <p:txBody>
          <a:bodyPr/>
          <a:lstStyle/>
          <a:p>
            <a:fld id="{A743A00D-E75A-7C45-8EAA-7454D0933B73}" type="slidenum">
              <a:rPr lang="da-DK" smtClean="0"/>
              <a:t>11</a:t>
            </a:fld>
            <a:endParaRPr lang="da-DK"/>
          </a:p>
        </p:txBody>
      </p:sp>
    </p:spTree>
    <p:extLst>
      <p:ext uri="{BB962C8B-B14F-4D97-AF65-F5344CB8AC3E}">
        <p14:creationId xmlns:p14="http://schemas.microsoft.com/office/powerpoint/2010/main" val="49197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038649D-6938-E24D-A70E-634C63638A25}" type="datetime1">
              <a:rPr lang="da-DK" smtClean="0"/>
              <a:t>20/06/2018</a:t>
            </a:fld>
            <a:endParaRPr lang="en-US" dirty="0"/>
          </a:p>
        </p:txBody>
      </p:sp>
      <p:sp>
        <p:nvSpPr>
          <p:cNvPr id="8" name="Footer Placeholder 7"/>
          <p:cNvSpPr>
            <a:spLocks noGrp="1"/>
          </p:cNvSpPr>
          <p:nvPr>
            <p:ph type="ftr" sz="quarter" idx="11"/>
          </p:nvPr>
        </p:nvSpPr>
        <p:spPr/>
        <p:txBody>
          <a:bodyPr/>
          <a:lstStyle/>
          <a:p>
            <a:r>
              <a:rPr lang="en-US" smtClean="0"/>
              <a:t>Søren Hougaard Mulvad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505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80C2FB-C1C9-9F42-89A8-859841EF5FE2}"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333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E1143-5791-9D44-B793-68EC7769A0F8}"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072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2FDB6-89B2-B647-A525-684D1BB2AA9E}"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10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58333-098D-734D-8BAD-F5F242660CBA}"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950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FB37421-4EE9-6540-A252-4C778A05AF0F}" type="datetime1">
              <a:rPr lang="da-DK" smtClean="0"/>
              <a:t>20/06/2018</a:t>
            </a:fld>
            <a:endParaRPr lang="en-US" dirty="0"/>
          </a:p>
        </p:txBody>
      </p:sp>
      <p:sp>
        <p:nvSpPr>
          <p:cNvPr id="4" name="Footer Placeholder 3"/>
          <p:cNvSpPr>
            <a:spLocks noGrp="1"/>
          </p:cNvSpPr>
          <p:nvPr>
            <p:ph type="ftr" sz="quarter" idx="11"/>
          </p:nvPr>
        </p:nvSpPr>
        <p:spPr/>
        <p:txBody>
          <a:bodyPr/>
          <a:lstStyle/>
          <a:p>
            <a:r>
              <a:rPr lang="en-US" smtClean="0"/>
              <a:t>Søren Hougaard Mulvad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3849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10EF0B-5E42-8D42-99CD-066F07FC6258}" type="datetime1">
              <a:rPr lang="da-DK" smtClean="0"/>
              <a:t>20/06/2018</a:t>
            </a:fld>
            <a:endParaRPr lang="en-US" dirty="0"/>
          </a:p>
        </p:txBody>
      </p:sp>
      <p:sp>
        <p:nvSpPr>
          <p:cNvPr id="4" name="Footer Placeholder 3"/>
          <p:cNvSpPr>
            <a:spLocks noGrp="1"/>
          </p:cNvSpPr>
          <p:nvPr>
            <p:ph type="ftr" sz="quarter" idx="11"/>
          </p:nvPr>
        </p:nvSpPr>
        <p:spPr/>
        <p:txBody>
          <a:bodyPr/>
          <a:lstStyle/>
          <a:p>
            <a:r>
              <a:rPr lang="en-US" smtClean="0"/>
              <a:t>Søren Hougaard Mulvad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507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93749-FDE9-3444-908B-B55F955C26FD}" type="datetime1">
              <a:rPr lang="da-DK" smtClean="0"/>
              <a:t>20/06/2018</a:t>
            </a:fld>
            <a:endParaRPr lang="en-US" dirty="0"/>
          </a:p>
        </p:txBody>
      </p:sp>
      <p:sp>
        <p:nvSpPr>
          <p:cNvPr id="5" name="Footer Placeholder 4"/>
          <p:cNvSpPr>
            <a:spLocks noGrp="1"/>
          </p:cNvSpPr>
          <p:nvPr>
            <p:ph type="ftr" sz="quarter" idx="11"/>
          </p:nvPr>
        </p:nvSpPr>
        <p:spPr/>
        <p:txBody>
          <a:bodyPr/>
          <a:lstStyle/>
          <a:p>
            <a:r>
              <a:rPr lang="en-US" smtClean="0"/>
              <a:t>Søren Hougaard Mulvad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29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162948-0799-7A46-89D7-10F7EDB4E646}" type="datetime1">
              <a:rPr lang="da-DK" smtClean="0"/>
              <a:t>20/06/2018</a:t>
            </a:fld>
            <a:endParaRPr lang="en-US" dirty="0"/>
          </a:p>
        </p:txBody>
      </p:sp>
      <p:sp>
        <p:nvSpPr>
          <p:cNvPr id="5" name="Footer Placeholder 4"/>
          <p:cNvSpPr>
            <a:spLocks noGrp="1"/>
          </p:cNvSpPr>
          <p:nvPr>
            <p:ph type="ftr" sz="quarter" idx="11"/>
          </p:nvPr>
        </p:nvSpPr>
        <p:spPr/>
        <p:txBody>
          <a:bodyPr/>
          <a:lstStyle/>
          <a:p>
            <a:r>
              <a:rPr lang="en-US" smtClean="0"/>
              <a:t>Søren Hougaard Mulvad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13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39C46-58AB-1D48-802B-A62E867A6709}" type="datetime1">
              <a:rPr lang="da-DK" smtClean="0"/>
              <a:t>20/06/2018</a:t>
            </a:fld>
            <a:endParaRPr lang="en-US" dirty="0"/>
          </a:p>
        </p:txBody>
      </p:sp>
      <p:sp>
        <p:nvSpPr>
          <p:cNvPr id="5" name="Footer Placeholder 4"/>
          <p:cNvSpPr>
            <a:spLocks noGrp="1"/>
          </p:cNvSpPr>
          <p:nvPr>
            <p:ph type="ftr" sz="quarter" idx="11"/>
          </p:nvPr>
        </p:nvSpPr>
        <p:spPr/>
        <p:txBody>
          <a:bodyPr/>
          <a:lstStyle/>
          <a:p>
            <a:r>
              <a:rPr lang="en-US" smtClean="0"/>
              <a:t>Søren Hougaard Mulvad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88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3EFD1F-D725-2548-ACA6-94C27F5A1A6B}" type="datetime1">
              <a:rPr lang="da-DK" smtClean="0"/>
              <a:t>20/06/2018</a:t>
            </a:fld>
            <a:endParaRPr lang="en-US" dirty="0"/>
          </a:p>
        </p:txBody>
      </p:sp>
      <p:sp>
        <p:nvSpPr>
          <p:cNvPr id="5" name="Footer Placeholder 4"/>
          <p:cNvSpPr>
            <a:spLocks noGrp="1"/>
          </p:cNvSpPr>
          <p:nvPr>
            <p:ph type="ftr" sz="quarter" idx="11"/>
          </p:nvPr>
        </p:nvSpPr>
        <p:spPr/>
        <p:txBody>
          <a:bodyPr/>
          <a:lstStyle/>
          <a:p>
            <a:r>
              <a:rPr lang="en-US" smtClean="0"/>
              <a:t>Søren Hougaard Mulvad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03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5EED5B-BC81-EF4C-B9D8-B1AE11035F9A}"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49968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91125-4118-EF4E-8859-2ED08C086175}" type="datetime1">
              <a:rPr lang="da-DK" smtClean="0"/>
              <a:t>20/06/2018</a:t>
            </a:fld>
            <a:endParaRPr lang="en-US" dirty="0"/>
          </a:p>
        </p:txBody>
      </p:sp>
      <p:sp>
        <p:nvSpPr>
          <p:cNvPr id="8" name="Footer Placeholder 7"/>
          <p:cNvSpPr>
            <a:spLocks noGrp="1"/>
          </p:cNvSpPr>
          <p:nvPr>
            <p:ph type="ftr" sz="quarter" idx="11"/>
          </p:nvPr>
        </p:nvSpPr>
        <p:spPr/>
        <p:txBody>
          <a:bodyPr/>
          <a:lstStyle/>
          <a:p>
            <a:r>
              <a:rPr lang="en-US" smtClean="0"/>
              <a:t>Søren Hougaard Mulvad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79640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6BE33-6421-6742-81A6-6C50344D4B2B}" type="datetime1">
              <a:rPr lang="da-DK" smtClean="0"/>
              <a:t>20/06/2018</a:t>
            </a:fld>
            <a:endParaRPr lang="en-US" dirty="0"/>
          </a:p>
        </p:txBody>
      </p:sp>
      <p:sp>
        <p:nvSpPr>
          <p:cNvPr id="4" name="Footer Placeholder 3"/>
          <p:cNvSpPr>
            <a:spLocks noGrp="1"/>
          </p:cNvSpPr>
          <p:nvPr>
            <p:ph type="ftr" sz="quarter" idx="11"/>
          </p:nvPr>
        </p:nvSpPr>
        <p:spPr/>
        <p:txBody>
          <a:bodyPr/>
          <a:lstStyle/>
          <a:p>
            <a:r>
              <a:rPr lang="en-US" smtClean="0"/>
              <a:t>Søren Hougaard Mulvad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293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B1A31-CC7B-8E43-835B-C400D93F15B8}" type="datetime1">
              <a:rPr lang="da-DK" smtClean="0"/>
              <a:t>20/06/2018</a:t>
            </a:fld>
            <a:endParaRPr lang="en-US" dirty="0"/>
          </a:p>
        </p:txBody>
      </p:sp>
      <p:sp>
        <p:nvSpPr>
          <p:cNvPr id="3" name="Footer Placeholder 2"/>
          <p:cNvSpPr>
            <a:spLocks noGrp="1"/>
          </p:cNvSpPr>
          <p:nvPr>
            <p:ph type="ftr" sz="quarter" idx="11"/>
          </p:nvPr>
        </p:nvSpPr>
        <p:spPr/>
        <p:txBody>
          <a:bodyPr/>
          <a:lstStyle/>
          <a:p>
            <a:r>
              <a:rPr lang="en-US" smtClean="0"/>
              <a:t>Søren Hougaard Mulvad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75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6FB65-B112-D242-921F-6F8A8EC242CF}"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28070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838EF-D78C-0B4D-B1D4-D2B34DB18CE4}" type="datetime1">
              <a:rPr lang="da-DK" smtClean="0"/>
              <a:t>20/06/2018</a:t>
            </a:fld>
            <a:endParaRPr lang="en-US" dirty="0"/>
          </a:p>
        </p:txBody>
      </p:sp>
      <p:sp>
        <p:nvSpPr>
          <p:cNvPr id="6" name="Footer Placeholder 5"/>
          <p:cNvSpPr>
            <a:spLocks noGrp="1"/>
          </p:cNvSpPr>
          <p:nvPr>
            <p:ph type="ftr" sz="quarter" idx="11"/>
          </p:nvPr>
        </p:nvSpPr>
        <p:spPr/>
        <p:txBody>
          <a:bodyPr/>
          <a:lstStyle/>
          <a:p>
            <a:r>
              <a:rPr lang="en-US" smtClean="0"/>
              <a:t>Søren Hougaard Mulvad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7802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8FD0A02-B457-1D45-A115-E2BADA6DEB8B}" type="datetime1">
              <a:rPr lang="da-DK" smtClean="0"/>
              <a:t>20/06/2018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Søren Hougaard Mulvad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2824370"/>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 id="2147484268" r:id="rId13"/>
    <p:sldLayoutId id="2147484269" r:id="rId14"/>
    <p:sldLayoutId id="2147484270" r:id="rId15"/>
    <p:sldLayoutId id="2147484271" r:id="rId16"/>
    <p:sldLayoutId id="2147484272"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a-DK" dirty="0" smtClean="0"/>
              <a:t>SPACE TAXI</a:t>
            </a:r>
            <a:endParaRPr lang="da-DK" dirty="0"/>
          </a:p>
        </p:txBody>
      </p:sp>
      <p:sp>
        <p:nvSpPr>
          <p:cNvPr id="3" name="Subtitle 2"/>
          <p:cNvSpPr>
            <a:spLocks noGrp="1"/>
          </p:cNvSpPr>
          <p:nvPr>
            <p:ph type="subTitle" idx="1"/>
          </p:nvPr>
        </p:nvSpPr>
        <p:spPr/>
        <p:txBody>
          <a:bodyPr/>
          <a:lstStyle/>
          <a:p>
            <a:r>
              <a:rPr lang="da-DK" dirty="0" smtClean="0"/>
              <a:t>Softwareudvikling</a:t>
            </a:r>
            <a:endParaRPr lang="da-DK" dirty="0"/>
          </a:p>
        </p:txBody>
      </p:sp>
      <p:sp>
        <p:nvSpPr>
          <p:cNvPr id="4" name="TextBox 3"/>
          <p:cNvSpPr txBox="1"/>
          <p:nvPr/>
        </p:nvSpPr>
        <p:spPr>
          <a:xfrm>
            <a:off x="5688280" y="5605153"/>
            <a:ext cx="5784272" cy="369332"/>
          </a:xfrm>
          <a:prstGeom prst="rect">
            <a:avLst/>
          </a:prstGeom>
          <a:noFill/>
        </p:spPr>
        <p:txBody>
          <a:bodyPr wrap="square" rtlCol="0">
            <a:spAutoFit/>
          </a:bodyPr>
          <a:lstStyle/>
          <a:p>
            <a:r>
              <a:rPr lang="da-DK" sz="1750" dirty="0"/>
              <a:t>Søren Hougaard Mulvad, Københavns Universitet, juni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63" y="976277"/>
            <a:ext cx="5187267" cy="53123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769" y="1311183"/>
            <a:ext cx="2921000" cy="1524000"/>
          </a:xfrm>
          <a:prstGeom prst="rect">
            <a:avLst/>
          </a:prstGeom>
        </p:spPr>
      </p:pic>
    </p:spTree>
    <p:extLst>
      <p:ext uri="{BB962C8B-B14F-4D97-AF65-F5344CB8AC3E}">
        <p14:creationId xmlns:p14="http://schemas.microsoft.com/office/powerpoint/2010/main" val="145716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76"/>
            <a:ext cx="10515600" cy="1325563"/>
          </a:xfrm>
        </p:spPr>
        <p:txBody>
          <a:bodyPr/>
          <a:lstStyle/>
          <a:p>
            <a:r>
              <a:rPr lang="da-DK" dirty="0" smtClean="0"/>
              <a:t>ARBEJDSPROCES</a:t>
            </a:r>
            <a:endParaRPr lang="da-DK" dirty="0"/>
          </a:p>
        </p:txBody>
      </p:sp>
      <p:sp>
        <p:nvSpPr>
          <p:cNvPr id="3" name="Content Placeholder 2"/>
          <p:cNvSpPr>
            <a:spLocks noGrp="1"/>
          </p:cNvSpPr>
          <p:nvPr>
            <p:ph idx="1"/>
          </p:nvPr>
        </p:nvSpPr>
        <p:spPr>
          <a:xfrm>
            <a:off x="3480112" y="1301783"/>
            <a:ext cx="5130488" cy="4351338"/>
          </a:xfrm>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a-DK" b="1" dirty="0" smtClean="0"/>
              <a:t>Extreme Programming</a:t>
            </a:r>
            <a:br>
              <a:rPr lang="da-DK" b="1" dirty="0" smtClean="0"/>
            </a:br>
            <a:endParaRPr lang="da-DK" dirty="0"/>
          </a:p>
          <a:p>
            <a:pPr algn="ctr">
              <a:lnSpc>
                <a:spcPct val="100000"/>
              </a:lnSpc>
              <a:spcBef>
                <a:spcPts val="0"/>
              </a:spcBef>
            </a:pPr>
            <a:r>
              <a:rPr lang="da-DK" dirty="0" smtClean="0"/>
              <a:t>Nye versioner ofte</a:t>
            </a:r>
          </a:p>
          <a:p>
            <a:pPr algn="ctr">
              <a:lnSpc>
                <a:spcPct val="100000"/>
              </a:lnSpc>
              <a:spcBef>
                <a:spcPts val="0"/>
              </a:spcBef>
            </a:pPr>
            <a:r>
              <a:rPr lang="da-DK" dirty="0" smtClean="0"/>
              <a:t>Kontinuerlig integration</a:t>
            </a:r>
          </a:p>
          <a:p>
            <a:pPr algn="ctr">
              <a:lnSpc>
                <a:spcPct val="100000"/>
              </a:lnSpc>
              <a:spcBef>
                <a:spcPts val="0"/>
              </a:spcBef>
            </a:pPr>
            <a:r>
              <a:rPr lang="da-DK" dirty="0" err="1" smtClean="0"/>
              <a:t>Deliverables</a:t>
            </a:r>
            <a:r>
              <a:rPr lang="da-DK" dirty="0" smtClean="0"/>
              <a:t> hver 2. uge</a:t>
            </a:r>
          </a:p>
          <a:p>
            <a:pPr algn="ctr">
              <a:lnSpc>
                <a:spcPct val="100000"/>
              </a:lnSpc>
              <a:spcBef>
                <a:spcPts val="0"/>
              </a:spcBef>
            </a:pPr>
            <a:r>
              <a:rPr lang="da-DK" dirty="0" err="1" smtClean="0"/>
              <a:t>Refactoring</a:t>
            </a:r>
            <a:endParaRPr lang="da-DK" dirty="0" smtClean="0"/>
          </a:p>
          <a:p>
            <a:pPr algn="ctr">
              <a:lnSpc>
                <a:spcPct val="100000"/>
              </a:lnSpc>
              <a:spcBef>
                <a:spcPts val="0"/>
              </a:spcBef>
            </a:pPr>
            <a:r>
              <a:rPr lang="da-DK" dirty="0" smtClean="0"/>
              <a:t>Samlet ejerskab af kode</a:t>
            </a:r>
            <a:br>
              <a:rPr lang="da-DK" dirty="0" smtClean="0"/>
            </a:br>
            <a:endParaRPr lang="da-DK" dirty="0" smtClean="0"/>
          </a:p>
          <a:p>
            <a:pPr algn="ctr">
              <a:lnSpc>
                <a:spcPct val="100000"/>
              </a:lnSpc>
              <a:spcBef>
                <a:spcPts val="0"/>
              </a:spcBef>
            </a:pPr>
            <a:r>
              <a:rPr lang="da-DK" dirty="0" smtClean="0"/>
              <a:t>Kundeinteraktion</a:t>
            </a:r>
          </a:p>
          <a:p>
            <a:pPr algn="ctr">
              <a:lnSpc>
                <a:spcPct val="100000"/>
              </a:lnSpc>
              <a:spcBef>
                <a:spcPts val="0"/>
              </a:spcBef>
            </a:pPr>
            <a:r>
              <a:rPr lang="da-DK" dirty="0" smtClean="0"/>
              <a:t>Pair </a:t>
            </a:r>
            <a:r>
              <a:rPr lang="da-DK" dirty="0" err="1" smtClean="0"/>
              <a:t>programming</a:t>
            </a:r>
            <a:endParaRPr lang="da-DK" dirty="0" smtClean="0"/>
          </a:p>
          <a:p>
            <a:pPr algn="ctr">
              <a:lnSpc>
                <a:spcPct val="100000"/>
              </a:lnSpc>
              <a:spcBef>
                <a:spcPts val="0"/>
              </a:spcBef>
            </a:pPr>
            <a:r>
              <a:rPr lang="da-DK" dirty="0" smtClean="0"/>
              <a:t>Test-Driven Development</a:t>
            </a:r>
          </a:p>
        </p:txBody>
      </p:sp>
      <p:cxnSp>
        <p:nvCxnSpPr>
          <p:cNvPr id="11" name="Straight Connector 10"/>
          <p:cNvCxnSpPr/>
          <p:nvPr/>
        </p:nvCxnSpPr>
        <p:spPr>
          <a:xfrm>
            <a:off x="1290918" y="4246780"/>
            <a:ext cx="9932894"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1668339" y="1913359"/>
            <a:ext cx="1434353" cy="1200329"/>
          </a:xfrm>
          <a:prstGeom prst="rect">
            <a:avLst/>
          </a:prstGeom>
          <a:noFill/>
        </p:spPr>
        <p:txBody>
          <a:bodyPr wrap="square" rtlCol="0">
            <a:spAutoFit/>
          </a:bodyPr>
          <a:lstStyle/>
          <a:p>
            <a:r>
              <a:rPr lang="da-DK" sz="7200" dirty="0" smtClean="0">
                <a:solidFill>
                  <a:srgbClr val="00B0F0"/>
                </a:solidFill>
              </a:rPr>
              <a:t>+</a:t>
            </a:r>
            <a:endParaRPr lang="da-DK" sz="7200" dirty="0">
              <a:solidFill>
                <a:srgbClr val="00B0F0"/>
              </a:solidFill>
            </a:endParaRPr>
          </a:p>
        </p:txBody>
      </p:sp>
      <p:sp>
        <p:nvSpPr>
          <p:cNvPr id="13" name="TextBox 12"/>
          <p:cNvSpPr txBox="1"/>
          <p:nvPr/>
        </p:nvSpPr>
        <p:spPr>
          <a:xfrm>
            <a:off x="1746759" y="4246780"/>
            <a:ext cx="1434353" cy="1446550"/>
          </a:xfrm>
          <a:prstGeom prst="rect">
            <a:avLst/>
          </a:prstGeom>
          <a:noFill/>
        </p:spPr>
        <p:txBody>
          <a:bodyPr wrap="square" rtlCol="0">
            <a:spAutoFit/>
          </a:bodyPr>
          <a:lstStyle/>
          <a:p>
            <a:r>
              <a:rPr lang="da-DK" sz="8800" dirty="0" smtClean="0">
                <a:solidFill>
                  <a:srgbClr val="00B0F0"/>
                </a:solidFill>
              </a:rPr>
              <a:t>-</a:t>
            </a:r>
            <a:endParaRPr lang="da-DK" sz="7200" dirty="0">
              <a:solidFill>
                <a:srgbClr val="00B0F0"/>
              </a:solidFill>
            </a:endParaRPr>
          </a:p>
        </p:txBody>
      </p:sp>
      <p:sp>
        <p:nvSpPr>
          <p:cNvPr id="15" name="Slide Number Placeholder 1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2529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FORBEDRINGER / FEJL</a:t>
            </a:r>
            <a:endParaRPr lang="da-DK" dirty="0"/>
          </a:p>
        </p:txBody>
      </p:sp>
      <p:sp>
        <p:nvSpPr>
          <p:cNvPr id="3" name="Content Placeholder 2"/>
          <p:cNvSpPr>
            <a:spLocks noGrp="1"/>
          </p:cNvSpPr>
          <p:nvPr>
            <p:ph idx="1"/>
          </p:nvPr>
        </p:nvSpPr>
        <p:spPr>
          <a:xfrm>
            <a:off x="386074" y="2559552"/>
            <a:ext cx="2477442" cy="3071226"/>
          </a:xfrm>
          <a:ln>
            <a:solidFill>
              <a:schemeClr val="tx1"/>
            </a:solidFill>
          </a:ln>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a-DK" sz="2000" b="1" dirty="0" smtClean="0"/>
              <a:t/>
            </a:r>
            <a:br>
              <a:rPr lang="da-DK" sz="2000" b="1" dirty="0" smtClean="0"/>
            </a:br>
            <a:r>
              <a:rPr lang="da-DK" sz="2400" b="1" dirty="0" smtClean="0"/>
              <a:t>COLLISION</a:t>
            </a:r>
            <a:br>
              <a:rPr lang="da-DK" sz="2400" b="1" dirty="0" smtClean="0"/>
            </a:br>
            <a:r>
              <a:rPr lang="da-DK" sz="2400" b="1" dirty="0" smtClean="0"/>
              <a:t>DETECTION</a:t>
            </a:r>
          </a:p>
          <a:p>
            <a:pPr marL="0" marR="0" lvl="0" indent="0" algn="ctr" defTabSz="914400" eaLnBrk="1" fontAlgn="auto" latinLnBrk="0" hangingPunct="1">
              <a:lnSpc>
                <a:spcPct val="100000"/>
              </a:lnSpc>
              <a:spcBef>
                <a:spcPts val="0"/>
              </a:spcBef>
              <a:spcAft>
                <a:spcPts val="0"/>
              </a:spcAft>
              <a:buClrTx/>
              <a:buSzTx/>
              <a:buFontTx/>
              <a:buNone/>
              <a:tabLst/>
              <a:defRPr/>
            </a:pPr>
            <a:endParaRPr lang="da-DK" sz="2000" dirty="0"/>
          </a:p>
          <a:p>
            <a:pPr algn="ctr">
              <a:lnSpc>
                <a:spcPct val="100000"/>
              </a:lnSpc>
              <a:spcBef>
                <a:spcPts val="0"/>
              </a:spcBef>
            </a:pPr>
            <a:r>
              <a:rPr lang="da-DK" sz="2000" dirty="0" err="1" smtClean="0"/>
              <a:t>Obstacles</a:t>
            </a:r>
            <a:endParaRPr lang="da-DK" sz="2000" dirty="0" smtClean="0"/>
          </a:p>
          <a:p>
            <a:pPr algn="ctr">
              <a:lnSpc>
                <a:spcPct val="100000"/>
              </a:lnSpc>
              <a:spcBef>
                <a:spcPts val="0"/>
              </a:spcBef>
            </a:pPr>
            <a:r>
              <a:rPr lang="da-DK" sz="2000" dirty="0" smtClean="0"/>
              <a:t>Platforms</a:t>
            </a:r>
          </a:p>
          <a:p>
            <a:pPr algn="ctr">
              <a:lnSpc>
                <a:spcPct val="100000"/>
              </a:lnSpc>
              <a:spcBef>
                <a:spcPts val="0"/>
              </a:spcBef>
            </a:pPr>
            <a:r>
              <a:rPr lang="da-DK" sz="2000" dirty="0"/>
              <a:t>C</a:t>
            </a:r>
            <a:r>
              <a:rPr lang="da-DK" sz="2000" dirty="0" smtClean="0"/>
              <a:t>ustomer </a:t>
            </a:r>
            <a:r>
              <a:rPr lang="da-DK" sz="2000" dirty="0" err="1" smtClean="0"/>
              <a:t>spawns</a:t>
            </a:r>
            <a:endParaRPr lang="da-DK" sz="2000" dirty="0" smtClean="0"/>
          </a:p>
        </p:txBody>
      </p:sp>
      <p:sp>
        <p:nvSpPr>
          <p:cNvPr id="4" name="Content Placeholder 2"/>
          <p:cNvSpPr txBox="1">
            <a:spLocks/>
          </p:cNvSpPr>
          <p:nvPr/>
        </p:nvSpPr>
        <p:spPr>
          <a:xfrm>
            <a:off x="3285684" y="2559551"/>
            <a:ext cx="2477442" cy="307122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Tx/>
              <a:buNone/>
            </a:pPr>
            <a:r>
              <a:rPr lang="da-DK" sz="2000" b="1" dirty="0" smtClean="0"/>
              <a:t/>
            </a:r>
            <a:br>
              <a:rPr lang="da-DK" sz="2000" b="1" dirty="0" smtClean="0"/>
            </a:br>
            <a:r>
              <a:rPr lang="da-DK" sz="2400" b="1" dirty="0" smtClean="0"/>
              <a:t>DESIGN</a:t>
            </a:r>
          </a:p>
          <a:p>
            <a:pPr marL="0" indent="0" algn="ctr">
              <a:lnSpc>
                <a:spcPct val="100000"/>
              </a:lnSpc>
              <a:spcBef>
                <a:spcPts val="0"/>
              </a:spcBef>
              <a:buFontTx/>
              <a:buNone/>
            </a:pPr>
            <a:endParaRPr lang="da-DK" sz="2000" dirty="0" smtClean="0"/>
          </a:p>
          <a:p>
            <a:pPr algn="ctr">
              <a:lnSpc>
                <a:spcPct val="100000"/>
              </a:lnSpc>
              <a:spcBef>
                <a:spcPts val="0"/>
              </a:spcBef>
            </a:pPr>
            <a:r>
              <a:rPr lang="da-DK" sz="2000" dirty="0" smtClean="0"/>
              <a:t>UML havde fejl</a:t>
            </a:r>
          </a:p>
          <a:p>
            <a:pPr algn="ctr">
              <a:lnSpc>
                <a:spcPct val="100000"/>
              </a:lnSpc>
              <a:spcBef>
                <a:spcPts val="0"/>
              </a:spcBef>
            </a:pPr>
            <a:r>
              <a:rPr lang="da-DK" sz="2000" dirty="0" err="1" smtClean="0"/>
              <a:t>LevelManager</a:t>
            </a:r>
            <a:r>
              <a:rPr lang="da-DK" sz="2000" dirty="0"/>
              <a:t/>
            </a:r>
            <a:br>
              <a:rPr lang="da-DK" sz="2000" dirty="0"/>
            </a:br>
            <a:r>
              <a:rPr lang="da-DK" sz="2000" dirty="0" smtClean="0"/>
              <a:t>(SRP og DIP)</a:t>
            </a:r>
          </a:p>
          <a:p>
            <a:pPr algn="ctr">
              <a:lnSpc>
                <a:spcPct val="100000"/>
              </a:lnSpc>
              <a:spcBef>
                <a:spcPts val="0"/>
              </a:spcBef>
            </a:pPr>
            <a:r>
              <a:rPr lang="da-DK" sz="2000" dirty="0" err="1" smtClean="0"/>
              <a:t>IGameStates</a:t>
            </a:r>
            <a:r>
              <a:rPr lang="da-DK" sz="2000" dirty="0" smtClean="0"/>
              <a:t> (ISP)</a:t>
            </a:r>
          </a:p>
        </p:txBody>
      </p:sp>
      <p:sp>
        <p:nvSpPr>
          <p:cNvPr id="5" name="Content Placeholder 2"/>
          <p:cNvSpPr txBox="1">
            <a:spLocks/>
          </p:cNvSpPr>
          <p:nvPr/>
        </p:nvSpPr>
        <p:spPr>
          <a:xfrm>
            <a:off x="6185295" y="2559552"/>
            <a:ext cx="2477442" cy="307122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Tx/>
              <a:buNone/>
            </a:pPr>
            <a:r>
              <a:rPr lang="da-DK" sz="2000" b="1" dirty="0" smtClean="0"/>
              <a:t/>
            </a:r>
            <a:br>
              <a:rPr lang="da-DK" sz="2000" b="1" dirty="0" smtClean="0"/>
            </a:br>
            <a:r>
              <a:rPr lang="da-DK" sz="2400" b="1" dirty="0" smtClean="0"/>
              <a:t>IMPLEMEN-</a:t>
            </a:r>
            <a:br>
              <a:rPr lang="da-DK" sz="2400" b="1" dirty="0" smtClean="0"/>
            </a:br>
            <a:r>
              <a:rPr lang="da-DK" sz="2400" b="1" dirty="0" smtClean="0"/>
              <a:t>TATION</a:t>
            </a:r>
          </a:p>
          <a:p>
            <a:pPr marL="0" indent="0" algn="ctr">
              <a:lnSpc>
                <a:spcPct val="100000"/>
              </a:lnSpc>
              <a:spcBef>
                <a:spcPts val="0"/>
              </a:spcBef>
              <a:buFontTx/>
              <a:buNone/>
            </a:pPr>
            <a:endParaRPr lang="da-DK" sz="2000" dirty="0" smtClean="0"/>
          </a:p>
          <a:p>
            <a:pPr algn="ctr">
              <a:lnSpc>
                <a:spcPct val="100000"/>
              </a:lnSpc>
              <a:spcBef>
                <a:spcPts val="0"/>
              </a:spcBef>
            </a:pPr>
            <a:r>
              <a:rPr lang="da-DK" sz="2000" dirty="0" smtClean="0"/>
              <a:t>Pause timers</a:t>
            </a:r>
          </a:p>
          <a:p>
            <a:pPr algn="ctr">
              <a:lnSpc>
                <a:spcPct val="100000"/>
              </a:lnSpc>
              <a:spcBef>
                <a:spcPts val="0"/>
              </a:spcBef>
            </a:pPr>
            <a:r>
              <a:rPr lang="da-DK" sz="2000" dirty="0" smtClean="0"/>
              <a:t>Pause </a:t>
            </a:r>
            <a:r>
              <a:rPr lang="da-DK" sz="2000" dirty="0" err="1" smtClean="0"/>
              <a:t>ImageStrides</a:t>
            </a:r>
            <a:endParaRPr lang="da-DK" sz="2000" dirty="0" smtClean="0"/>
          </a:p>
          <a:p>
            <a:pPr marL="0" indent="0" algn="ctr">
              <a:lnSpc>
                <a:spcPct val="100000"/>
              </a:lnSpc>
              <a:spcBef>
                <a:spcPts val="0"/>
              </a:spcBef>
              <a:buFontTx/>
              <a:buNone/>
            </a:pPr>
            <a:endParaRPr lang="da-DK" sz="2000" dirty="0" smtClean="0"/>
          </a:p>
        </p:txBody>
      </p:sp>
      <p:sp>
        <p:nvSpPr>
          <p:cNvPr id="6" name="Content Placeholder 2"/>
          <p:cNvSpPr txBox="1">
            <a:spLocks/>
          </p:cNvSpPr>
          <p:nvPr/>
        </p:nvSpPr>
        <p:spPr>
          <a:xfrm>
            <a:off x="9084906" y="2559552"/>
            <a:ext cx="2477442" cy="307122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Tx/>
              <a:buNone/>
            </a:pPr>
            <a:r>
              <a:rPr lang="da-DK" sz="2000" b="1" dirty="0" smtClean="0"/>
              <a:t/>
            </a:r>
            <a:br>
              <a:rPr lang="da-DK" sz="2000" b="1" dirty="0" smtClean="0"/>
            </a:br>
            <a:r>
              <a:rPr lang="da-DK" sz="2400" b="1" dirty="0" smtClean="0"/>
              <a:t>TESTS</a:t>
            </a:r>
          </a:p>
          <a:p>
            <a:pPr marL="0" indent="0" algn="ctr">
              <a:lnSpc>
                <a:spcPct val="100000"/>
              </a:lnSpc>
              <a:spcBef>
                <a:spcPts val="0"/>
              </a:spcBef>
              <a:buFontTx/>
              <a:buNone/>
            </a:pPr>
            <a:endParaRPr lang="da-DK" sz="2000" dirty="0" smtClean="0"/>
          </a:p>
          <a:p>
            <a:pPr algn="ctr">
              <a:lnSpc>
                <a:spcPct val="100000"/>
              </a:lnSpc>
              <a:spcBef>
                <a:spcPts val="0"/>
              </a:spcBef>
            </a:pPr>
            <a:r>
              <a:rPr lang="da-DK" sz="2000" dirty="0" err="1" smtClean="0"/>
              <a:t>CreateOpen</a:t>
            </a:r>
            <a:r>
              <a:rPr lang="da-DK" sz="2000" dirty="0" smtClean="0"/>
              <a:t/>
            </a:r>
            <a:br>
              <a:rPr lang="da-DK" sz="2000" dirty="0" smtClean="0"/>
            </a:br>
            <a:r>
              <a:rPr lang="da-DK" sz="2000" dirty="0" err="1" smtClean="0"/>
              <a:t>GLContext</a:t>
            </a:r>
            <a:endParaRPr lang="da-DK" sz="2000" dirty="0" smtClean="0"/>
          </a:p>
          <a:p>
            <a:pPr algn="ctr">
              <a:lnSpc>
                <a:spcPct val="100000"/>
              </a:lnSpc>
              <a:spcBef>
                <a:spcPts val="0"/>
              </a:spcBef>
            </a:pPr>
            <a:r>
              <a:rPr lang="da-DK" sz="2000" dirty="0" err="1" smtClean="0"/>
              <a:t>Whitebox</a:t>
            </a:r>
            <a:r>
              <a:rPr lang="da-DK" sz="2000" dirty="0" smtClean="0"/>
              <a:t> </a:t>
            </a:r>
            <a:r>
              <a:rPr lang="da-DK" sz="2000" dirty="0" err="1" smtClean="0"/>
              <a:t>testing</a:t>
            </a:r>
            <a:endParaRPr lang="da-DK" sz="2000" dirty="0" smtClean="0"/>
          </a:p>
          <a:p>
            <a:pPr algn="ctr">
              <a:lnSpc>
                <a:spcPct val="100000"/>
              </a:lnSpc>
              <a:spcBef>
                <a:spcPts val="0"/>
              </a:spcBef>
            </a:pPr>
            <a:r>
              <a:rPr lang="da-DK" sz="2000" dirty="0" smtClean="0"/>
              <a:t>Integration </a:t>
            </a:r>
            <a:r>
              <a:rPr lang="da-DK" sz="2000" dirty="0" err="1"/>
              <a:t>t</a:t>
            </a:r>
            <a:r>
              <a:rPr lang="da-DK" sz="2000" dirty="0" err="1" smtClean="0"/>
              <a:t>esting</a:t>
            </a:r>
            <a:endParaRPr lang="da-DK" sz="2000" dirty="0" smtClean="0"/>
          </a:p>
          <a:p>
            <a:pPr algn="ctr">
              <a:lnSpc>
                <a:spcPct val="100000"/>
              </a:lnSpc>
              <a:spcBef>
                <a:spcPts val="0"/>
              </a:spcBef>
            </a:pPr>
            <a:endParaRPr lang="da-DK" sz="2000" dirty="0" smtClean="0"/>
          </a:p>
          <a:p>
            <a:pPr algn="ctr">
              <a:lnSpc>
                <a:spcPct val="100000"/>
              </a:lnSpc>
              <a:spcBef>
                <a:spcPts val="0"/>
              </a:spcBef>
            </a:pPr>
            <a:endParaRPr lang="da-DK" sz="2000" dirty="0" smtClean="0"/>
          </a:p>
          <a:p>
            <a:pPr marL="0" indent="0" algn="ctr">
              <a:lnSpc>
                <a:spcPct val="100000"/>
              </a:lnSpc>
              <a:spcBef>
                <a:spcPts val="0"/>
              </a:spcBef>
              <a:buFontTx/>
              <a:buNone/>
            </a:pPr>
            <a:endParaRPr lang="da-DK" sz="2000" dirty="0" smtClean="0"/>
          </a:p>
        </p:txBody>
      </p:sp>
      <p:sp>
        <p:nvSpPr>
          <p:cNvPr id="10" name="Slide Number Placeholder 9"/>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95598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91726" cy="6858000"/>
          </a:xfrm>
        </p:spPr>
        <p:txBody>
          <a:bodyPr/>
          <a:lstStyle/>
          <a:p>
            <a:pPr algn="ctr"/>
            <a:r>
              <a:rPr lang="da-DK" dirty="0" smtClean="0"/>
              <a:t>INTRODUKTION</a:t>
            </a:r>
            <a:endParaRPr lang="da-DK"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84" y="544285"/>
            <a:ext cx="5902808" cy="6045200"/>
          </a:xfrm>
          <a:prstGeom prst="rect">
            <a:avLst/>
          </a:prstGeom>
        </p:spPr>
      </p:pic>
      <p:sp>
        <p:nvSpPr>
          <p:cNvPr id="9" name="Slide Number Placeholder 8"/>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7209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DESIGN</a:t>
            </a:r>
            <a:endParaRPr lang="da-DK" dirty="0"/>
          </a:p>
        </p:txBody>
      </p:sp>
      <p:sp>
        <p:nvSpPr>
          <p:cNvPr id="3" name="Content Placeholder 2"/>
          <p:cNvSpPr>
            <a:spLocks noGrp="1"/>
          </p:cNvSpPr>
          <p:nvPr>
            <p:ph idx="1"/>
          </p:nvPr>
        </p:nvSpPr>
        <p:spPr>
          <a:xfrm>
            <a:off x="838200" y="1793876"/>
            <a:ext cx="10718800" cy="4927599"/>
          </a:xfrm>
        </p:spPr>
        <p:txBody>
          <a:bodyPr>
            <a:normAutofit/>
          </a:bodyPr>
          <a:lstStyle/>
          <a:p>
            <a:pPr>
              <a:lnSpc>
                <a:spcPct val="100000"/>
              </a:lnSpc>
              <a:spcBef>
                <a:spcPts val="0"/>
              </a:spcBef>
            </a:pPr>
            <a:r>
              <a:rPr lang="da-DK" dirty="0" smtClean="0"/>
              <a:t>SOLID-principperne</a:t>
            </a:r>
            <a:br>
              <a:rPr lang="da-DK" dirty="0" smtClean="0"/>
            </a:br>
            <a:endParaRPr lang="da-DK" dirty="0" smtClean="0"/>
          </a:p>
          <a:p>
            <a:pPr>
              <a:lnSpc>
                <a:spcPct val="100000"/>
              </a:lnSpc>
              <a:spcBef>
                <a:spcPts val="0"/>
              </a:spcBef>
            </a:pPr>
            <a:r>
              <a:rPr lang="da-DK" dirty="0" err="1" smtClean="0"/>
              <a:t>Coupling</a:t>
            </a:r>
            <a:r>
              <a:rPr lang="da-DK" dirty="0"/>
              <a:t>/</a:t>
            </a:r>
            <a:r>
              <a:rPr lang="da-DK" dirty="0" err="1" smtClean="0"/>
              <a:t>cohesion</a:t>
            </a:r>
            <a:r>
              <a:rPr lang="da-DK" dirty="0" smtClean="0"/>
              <a:t> (optimalt lav/høj)</a:t>
            </a:r>
            <a:br>
              <a:rPr lang="da-DK" dirty="0" smtClean="0"/>
            </a:br>
            <a:endParaRPr lang="da-DK" dirty="0"/>
          </a:p>
          <a:p>
            <a:pPr>
              <a:lnSpc>
                <a:spcPct val="100000"/>
              </a:lnSpc>
              <a:spcBef>
                <a:spcPts val="0"/>
              </a:spcBef>
            </a:pPr>
            <a:r>
              <a:rPr lang="da-DK" dirty="0" smtClean="0"/>
              <a:t>Designmønstre</a:t>
            </a:r>
          </a:p>
          <a:p>
            <a:pPr lvl="1">
              <a:lnSpc>
                <a:spcPct val="100000"/>
              </a:lnSpc>
              <a:spcBef>
                <a:spcPts val="0"/>
              </a:spcBef>
            </a:pPr>
            <a:r>
              <a:rPr lang="da-DK" dirty="0"/>
              <a:t>Builder Pattern </a:t>
            </a:r>
            <a:r>
              <a:rPr lang="da-DK" dirty="0">
                <a:solidFill>
                  <a:schemeClr val="tx1">
                    <a:lumMod val="50000"/>
                  </a:schemeClr>
                </a:solidFill>
              </a:rPr>
              <a:t>(</a:t>
            </a:r>
            <a:r>
              <a:rPr lang="da-DK" dirty="0" err="1">
                <a:solidFill>
                  <a:schemeClr val="tx1">
                    <a:lumMod val="50000"/>
                  </a:schemeClr>
                </a:solidFill>
              </a:rPr>
              <a:t>LevelBuilder</a:t>
            </a:r>
            <a:r>
              <a:rPr lang="da-DK" dirty="0" smtClean="0">
                <a:solidFill>
                  <a:schemeClr val="tx1">
                    <a:lumMod val="50000"/>
                  </a:schemeClr>
                </a:solidFill>
              </a:rPr>
              <a:t>)</a:t>
            </a:r>
          </a:p>
          <a:p>
            <a:pPr lvl="1">
              <a:lnSpc>
                <a:spcPct val="100000"/>
              </a:lnSpc>
              <a:spcBef>
                <a:spcPts val="0"/>
              </a:spcBef>
            </a:pPr>
            <a:r>
              <a:rPr lang="da-DK" dirty="0" smtClean="0"/>
              <a:t>Singleton </a:t>
            </a:r>
            <a:r>
              <a:rPr lang="da-DK" dirty="0" smtClean="0"/>
              <a:t>Pattern </a:t>
            </a:r>
            <a:r>
              <a:rPr lang="da-DK" dirty="0" smtClean="0">
                <a:solidFill>
                  <a:schemeClr val="tx1">
                    <a:lumMod val="50000"/>
                  </a:schemeClr>
                </a:solidFill>
              </a:rPr>
              <a:t>(</a:t>
            </a:r>
            <a:r>
              <a:rPr lang="da-DK" dirty="0" err="1" smtClean="0">
                <a:solidFill>
                  <a:schemeClr val="tx1">
                    <a:lumMod val="50000"/>
                  </a:schemeClr>
                </a:solidFill>
              </a:rPr>
              <a:t>IGameStates</a:t>
            </a:r>
            <a:r>
              <a:rPr lang="da-DK" dirty="0" smtClean="0">
                <a:solidFill>
                  <a:schemeClr val="tx1">
                    <a:lumMod val="50000"/>
                  </a:schemeClr>
                </a:solidFill>
              </a:rPr>
              <a:t>, </a:t>
            </a:r>
            <a:r>
              <a:rPr lang="da-DK" dirty="0" err="1" smtClean="0">
                <a:solidFill>
                  <a:schemeClr val="tx1">
                    <a:lumMod val="50000"/>
                  </a:schemeClr>
                </a:solidFill>
              </a:rPr>
              <a:t>LevelManager</a:t>
            </a:r>
            <a:r>
              <a:rPr lang="da-DK" dirty="0" smtClean="0">
                <a:solidFill>
                  <a:schemeClr val="tx1">
                    <a:lumMod val="50000"/>
                  </a:schemeClr>
                </a:solidFill>
              </a:rPr>
              <a:t>, </a:t>
            </a:r>
            <a:r>
              <a:rPr lang="da-DK" dirty="0" err="1" smtClean="0">
                <a:solidFill>
                  <a:schemeClr val="tx1">
                    <a:lumMod val="50000"/>
                  </a:schemeClr>
                </a:solidFill>
              </a:rPr>
              <a:t>EventBus</a:t>
            </a:r>
            <a:r>
              <a:rPr lang="da-DK" dirty="0" smtClean="0">
                <a:solidFill>
                  <a:schemeClr val="tx1">
                    <a:lumMod val="50000"/>
                  </a:schemeClr>
                </a:solidFill>
              </a:rPr>
              <a:t>, </a:t>
            </a:r>
            <a:r>
              <a:rPr lang="da-DK" dirty="0" err="1" smtClean="0">
                <a:solidFill>
                  <a:schemeClr val="tx1">
                    <a:lumMod val="50000"/>
                  </a:schemeClr>
                </a:solidFill>
              </a:rPr>
              <a:t>TimedEventCon</a:t>
            </a:r>
            <a:r>
              <a:rPr lang="da-DK" dirty="0" smtClean="0">
                <a:solidFill>
                  <a:schemeClr val="tx1">
                    <a:lumMod val="50000"/>
                  </a:schemeClr>
                </a:solidFill>
              </a:rPr>
              <a:t>)</a:t>
            </a:r>
          </a:p>
          <a:p>
            <a:pPr lvl="1">
              <a:lnSpc>
                <a:spcPct val="100000"/>
              </a:lnSpc>
              <a:spcBef>
                <a:spcPts val="0"/>
              </a:spcBef>
            </a:pPr>
            <a:r>
              <a:rPr lang="da-DK" dirty="0" smtClean="0"/>
              <a:t>State Pattern </a:t>
            </a:r>
            <a:r>
              <a:rPr lang="da-DK" dirty="0" smtClean="0">
                <a:solidFill>
                  <a:schemeClr val="tx1">
                    <a:lumMod val="50000"/>
                  </a:schemeClr>
                </a:solidFill>
              </a:rPr>
              <a:t>(</a:t>
            </a:r>
            <a:r>
              <a:rPr lang="da-DK" dirty="0" err="1" smtClean="0">
                <a:solidFill>
                  <a:schemeClr val="tx1">
                    <a:lumMod val="50000"/>
                  </a:schemeClr>
                </a:solidFill>
              </a:rPr>
              <a:t>StateMachine</a:t>
            </a:r>
            <a:r>
              <a:rPr lang="da-DK" dirty="0" smtClean="0">
                <a:solidFill>
                  <a:schemeClr val="tx1">
                    <a:lumMod val="50000"/>
                  </a:schemeClr>
                </a:solidFill>
              </a:rPr>
              <a:t>)</a:t>
            </a:r>
          </a:p>
          <a:p>
            <a:pPr lvl="1">
              <a:lnSpc>
                <a:spcPct val="100000"/>
              </a:lnSpc>
              <a:spcBef>
                <a:spcPts val="0"/>
              </a:spcBef>
            </a:pPr>
            <a:r>
              <a:rPr lang="da-DK" dirty="0" err="1" smtClean="0"/>
              <a:t>Null</a:t>
            </a:r>
            <a:r>
              <a:rPr lang="da-DK" dirty="0" smtClean="0"/>
              <a:t> Object Pattern </a:t>
            </a:r>
            <a:r>
              <a:rPr lang="da-DK" dirty="0" smtClean="0">
                <a:solidFill>
                  <a:schemeClr val="tx1">
                    <a:lumMod val="50000"/>
                  </a:schemeClr>
                </a:solidFill>
              </a:rPr>
              <a:t>(Customers)</a:t>
            </a:r>
            <a:endParaRPr lang="da-DK" dirty="0">
              <a:solidFill>
                <a:schemeClr val="tx1">
                  <a:lumMod val="50000"/>
                </a:scheme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081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a-DK"/>
          </a:p>
        </p:txBody>
      </p:sp>
      <p:sp>
        <p:nvSpPr>
          <p:cNvPr id="2" name="Title 1"/>
          <p:cNvSpPr>
            <a:spLocks noGrp="1"/>
          </p:cNvSpPr>
          <p:nvPr>
            <p:ph type="title"/>
          </p:nvPr>
        </p:nvSpPr>
        <p:spPr>
          <a:xfrm>
            <a:off x="838200" y="84314"/>
            <a:ext cx="10515600" cy="1325563"/>
          </a:xfrm>
        </p:spPr>
        <p:txBody>
          <a:bodyPr/>
          <a:lstStyle/>
          <a:p>
            <a:pPr algn="ctr"/>
            <a:r>
              <a:rPr lang="da-DK" dirty="0" smtClean="0">
                <a:solidFill>
                  <a:schemeClr val="bg1">
                    <a:lumMod val="85000"/>
                    <a:lumOff val="15000"/>
                  </a:schemeClr>
                </a:solidFill>
              </a:rPr>
              <a:t>UML DIAGRAM</a:t>
            </a:r>
            <a:endParaRPr lang="da-DK" dirty="0">
              <a:solidFill>
                <a:schemeClr val="bg1">
                  <a:lumMod val="85000"/>
                  <a:lumOff val="15000"/>
                </a:schemeClr>
              </a:solidFill>
            </a:endParaRPr>
          </a:p>
        </p:txBody>
      </p:sp>
      <p:sp>
        <p:nvSpPr>
          <p:cNvPr id="8" name="Slide Number Placeholder 7"/>
          <p:cNvSpPr>
            <a:spLocks noGrp="1"/>
          </p:cNvSpPr>
          <p:nvPr>
            <p:ph type="sldNum" sz="quarter" idx="12"/>
          </p:nvPr>
        </p:nvSpPr>
        <p:spPr/>
        <p:txBody>
          <a:bodyPr/>
          <a:lstStyle/>
          <a:p>
            <a:fld id="{6D22F896-40B5-4ADD-8801-0D06FADFA095}" type="slidenum">
              <a:rPr lang="en-US" smtClean="0"/>
              <a:t>4</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912" y="1136652"/>
            <a:ext cx="9750175" cy="5402260"/>
          </a:xfrm>
          <a:prstGeom prst="rect">
            <a:avLst/>
          </a:prstGeom>
        </p:spPr>
      </p:pic>
    </p:spTree>
    <p:extLst>
      <p:ext uri="{BB962C8B-B14F-4D97-AF65-F5344CB8AC3E}">
        <p14:creationId xmlns:p14="http://schemas.microsoft.com/office/powerpoint/2010/main" val="7452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IMPLEMENTATION (1/2)</a:t>
            </a:r>
            <a:endParaRPr lang="da-DK" dirty="0"/>
          </a:p>
        </p:txBody>
      </p:sp>
      <p:sp>
        <p:nvSpPr>
          <p:cNvPr id="4" name="TextBox 3"/>
          <p:cNvSpPr txBox="1"/>
          <p:nvPr/>
        </p:nvSpPr>
        <p:spPr>
          <a:xfrm>
            <a:off x="8749059" y="522913"/>
            <a:ext cx="3007459" cy="3985706"/>
          </a:xfrm>
          <a:prstGeom prst="rect">
            <a:avLst/>
          </a:prstGeom>
          <a:noFill/>
        </p:spPr>
        <p:txBody>
          <a:bodyPr wrap="square" rtlCol="0">
            <a:spAutoFit/>
          </a:bodyPr>
          <a:lstStyle/>
          <a:p>
            <a:r>
              <a:rPr lang="mr-IN" sz="1100" dirty="0">
                <a:latin typeface="Inconsolata" charset="0"/>
                <a:ea typeface="Inconsolata" charset="0"/>
                <a:cs typeface="Inconsolata" charset="0"/>
              </a:rPr>
              <a:t>%#%#%#%#%#%#%#%#%#^^^^^^%#%#%#%#%#%#%#%##               JW      JW            </a:t>
            </a:r>
            <a:r>
              <a:rPr lang="mr-IN" sz="1100" dirty="0" smtClean="0">
                <a:latin typeface="Inconsolata" charset="0"/>
                <a:ea typeface="Inconsolata" charset="0"/>
                <a:cs typeface="Inconsolata" charset="0"/>
              </a:rPr>
              <a:t> %</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h2g                            </a:t>
            </a:r>
            <a:r>
              <a:rPr lang="mr-IN" sz="1100" dirty="0" smtClean="0">
                <a:latin typeface="Inconsolata" charset="0"/>
                <a:ea typeface="Inconsolata" charset="0"/>
                <a:cs typeface="Inconsolata" charset="0"/>
              </a:rPr>
              <a:t> #</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222                     &gt;      </a:t>
            </a:r>
            <a:r>
              <a:rPr lang="mr-IN" sz="1100" dirty="0" smtClean="0">
                <a:latin typeface="Inconsolata" charset="0"/>
                <a:ea typeface="Inconsolata" charset="0"/>
                <a:cs typeface="Inconsolata" charset="0"/>
              </a:rPr>
              <a:t> %</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H2G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a:t>
            </a:r>
            <a:r>
              <a:rPr lang="mr-IN" sz="1100" dirty="0" err="1">
                <a:latin typeface="Inconsolata" charset="0"/>
                <a:ea typeface="Inconsolata" charset="0"/>
                <a:cs typeface="Inconsolata" charset="0"/>
              </a:rPr>
              <a:t>j%i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a:t>
            </a:r>
            <a:r>
              <a:rPr lang="mr-IN" sz="1100" dirty="0" err="1">
                <a:latin typeface="Inconsolata" charset="0"/>
                <a:ea typeface="Inconsolata" charset="0"/>
                <a:cs typeface="Inconsolata" charset="0"/>
              </a:rPr>
              <a:t>W</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3                          %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a:t>
            </a:r>
            <a:r>
              <a:rPr lang="mr-IN" sz="1100" dirty="0" err="1">
                <a:latin typeface="Inconsolata" charset="0"/>
                <a:ea typeface="Inconsolata" charset="0"/>
                <a:cs typeface="Inconsolata" charset="0"/>
              </a:rPr>
              <a:t>xI</a:t>
            </a:r>
            <a:r>
              <a:rPr lang="mr-IN" sz="1100" dirty="0">
                <a:latin typeface="Inconsolata" charset="0"/>
                <a:ea typeface="Inconsolata" charset="0"/>
                <a:cs typeface="Inconsolata" charset="0"/>
              </a:rPr>
              <a:t>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err="1">
                <a:latin typeface="Inconsolata" charset="0"/>
                <a:ea typeface="Inconsolata" charset="0"/>
                <a:cs typeface="Inconsolata" charset="0"/>
              </a:rPr>
              <a:t>o</a:t>
            </a:r>
            <a:r>
              <a:rPr lang="mr-IN" sz="1100" dirty="0">
                <a:latin typeface="Inconsolata" charset="0"/>
                <a:ea typeface="Inconsolata" charset="0"/>
                <a:cs typeface="Inconsolata" charset="0"/>
              </a:rPr>
              <a:t>                 I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         </a:t>
            </a:r>
            <a:r>
              <a:rPr lang="mr-IN" sz="1100" dirty="0">
                <a:latin typeface="Inconsolata" charset="0"/>
                <a:ea typeface="Inconsolata" charset="0"/>
                <a:cs typeface="Inconsolata" charset="0"/>
              </a:rPr>
              <a:t>m1111111111111n              </a:t>
            </a:r>
            <a:r>
              <a:rPr lang="mr-IN" sz="1100" dirty="0" smtClean="0">
                <a:latin typeface="Inconsolata" charset="0"/>
                <a:ea typeface="Inconsolata" charset="0"/>
                <a:cs typeface="Inconsolata" charset="0"/>
              </a:rPr>
              <a:t>%</a:t>
            </a:r>
            <a:r>
              <a:rPr lang="da-DK" sz="1100" dirty="0" smtClean="0">
                <a:latin typeface="Inconsolata" charset="0"/>
                <a:ea typeface="Inconsolata" charset="0"/>
                <a:cs typeface="Inconsolata" charset="0"/>
              </a:rPr>
              <a:t> </a:t>
            </a:r>
            <a:r>
              <a:rPr lang="mr-IN" sz="1100" dirty="0" smtClean="0">
                <a:latin typeface="Inconsolata" charset="0"/>
                <a:ea typeface="Inconsolata" charset="0"/>
                <a:cs typeface="Inconsolata" charset="0"/>
              </a:rPr>
              <a:t>%#%#%#%#%#%#%#%#%#%#%#%#%#%#%#%#%#%#%#%#</a:t>
            </a:r>
            <a:endParaRPr lang="da-DK" sz="1100" dirty="0">
              <a:latin typeface="Inconsolata" charset="0"/>
              <a:ea typeface="Inconsolata" charset="0"/>
              <a:cs typeface="Inconsolata" charset="0"/>
            </a:endParaRPr>
          </a:p>
        </p:txBody>
      </p:sp>
      <p:sp>
        <p:nvSpPr>
          <p:cNvPr id="5" name="TextBox 4"/>
          <p:cNvSpPr txBox="1"/>
          <p:nvPr/>
        </p:nvSpPr>
        <p:spPr>
          <a:xfrm>
            <a:off x="374723" y="1690688"/>
            <a:ext cx="7000002" cy="1015663"/>
          </a:xfrm>
          <a:prstGeom prst="rect">
            <a:avLst/>
          </a:prstGeom>
          <a:noFill/>
        </p:spPr>
        <p:txBody>
          <a:bodyPr wrap="square" rtlCol="0">
            <a:spAutoFit/>
          </a:bodyPr>
          <a:lstStyle/>
          <a:p>
            <a:r>
              <a:rPr lang="en-US" sz="1200" dirty="0" smtClean="0">
                <a:solidFill>
                  <a:srgbClr val="569CD6"/>
                </a:solidFill>
                <a:latin typeface="Inconsolata" charset="0"/>
                <a:ea typeface="Inconsolata" charset="0"/>
                <a:cs typeface="Inconsolata" charset="0"/>
              </a:rPr>
              <a:t>public </a:t>
            </a:r>
            <a:r>
              <a:rPr lang="en-US" sz="1200" dirty="0" err="1">
                <a:solidFill>
                  <a:srgbClr val="ADD8E6"/>
                </a:solidFill>
                <a:latin typeface="Inconsolata" charset="0"/>
                <a:ea typeface="Inconsolata" charset="0"/>
                <a:cs typeface="Inconsolata" charset="0"/>
              </a:rPr>
              <a:t>LevelBuilder</a:t>
            </a:r>
            <a:r>
              <a:rPr lang="en-US" sz="1200" dirty="0">
                <a:solidFill>
                  <a:srgbClr val="ADD8E6"/>
                </a:solidFill>
                <a:latin typeface="Inconsolata" charset="0"/>
                <a:ea typeface="Inconsolata" charset="0"/>
                <a:cs typeface="Inconsolata" charset="0"/>
              </a:rPr>
              <a:t> </a:t>
            </a:r>
            <a:r>
              <a:rPr lang="en-US" sz="1200" dirty="0" err="1">
                <a:solidFill>
                  <a:srgbClr val="00FFFF"/>
                </a:solidFill>
                <a:latin typeface="Inconsolata" charset="0"/>
                <a:ea typeface="Inconsolata" charset="0"/>
                <a:cs typeface="Inconsolata" charset="0"/>
              </a:rPr>
              <a:t>WithFile</a:t>
            </a:r>
            <a:r>
              <a:rPr lang="en-US" sz="1200" dirty="0">
                <a:latin typeface="Inconsolata" charset="0"/>
                <a:ea typeface="Inconsolata" charset="0"/>
                <a:cs typeface="Inconsolata" charset="0"/>
              </a:rPr>
              <a:t>(</a:t>
            </a:r>
            <a:r>
              <a:rPr lang="en-US" sz="1200" dirty="0">
                <a:solidFill>
                  <a:srgbClr val="569CD6"/>
                </a:solidFill>
                <a:latin typeface="Inconsolata" charset="0"/>
                <a:ea typeface="Inconsolata" charset="0"/>
                <a:cs typeface="Inconsolata" charset="0"/>
              </a:rPr>
              <a:t>string </a:t>
            </a:r>
            <a:r>
              <a:rPr lang="en-US" sz="1200" dirty="0" err="1">
                <a:latin typeface="Inconsolata" charset="0"/>
                <a:ea typeface="Inconsolata" charset="0"/>
                <a:cs typeface="Inconsolata" charset="0"/>
              </a:rPr>
              <a:t>textFilename</a:t>
            </a: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EE82EE"/>
                </a:solidFill>
                <a:latin typeface="Inconsolata" charset="0"/>
                <a:ea typeface="Inconsolata" charset="0"/>
                <a:cs typeface="Inconsolata" charset="0"/>
              </a:rPr>
              <a:t>lines </a:t>
            </a:r>
            <a:r>
              <a:rPr lang="en-US" sz="1200" dirty="0">
                <a:latin typeface="Inconsolata" charset="0"/>
                <a:ea typeface="Inconsolata" charset="0"/>
                <a:cs typeface="Inconsolata" charset="0"/>
              </a:rPr>
              <a:t>= </a:t>
            </a:r>
            <a:r>
              <a:rPr lang="en-US" sz="1200" dirty="0" err="1">
                <a:solidFill>
                  <a:srgbClr val="ADD8E6"/>
                </a:solidFill>
                <a:latin typeface="Inconsolata" charset="0"/>
                <a:ea typeface="Inconsolata" charset="0"/>
                <a:cs typeface="Inconsolata" charset="0"/>
              </a:rPr>
              <a:t>File</a:t>
            </a:r>
            <a:r>
              <a:rPr lang="en-US" sz="1200" dirty="0" err="1">
                <a:latin typeface="Inconsolata" charset="0"/>
                <a:ea typeface="Inconsolata" charset="0"/>
                <a:cs typeface="Inconsolata" charset="0"/>
              </a:rPr>
              <a:t>.</a:t>
            </a:r>
            <a:r>
              <a:rPr lang="en-US" sz="1200" dirty="0" err="1">
                <a:solidFill>
                  <a:srgbClr val="00FFFF"/>
                </a:solidFill>
                <a:latin typeface="Inconsolata" charset="0"/>
                <a:ea typeface="Inconsolata" charset="0"/>
                <a:cs typeface="Inconsolata" charset="0"/>
              </a:rPr>
              <a:t>ReadAllLines</a:t>
            </a:r>
            <a:r>
              <a:rPr lang="en-US" sz="1200" dirty="0">
                <a:latin typeface="Inconsolata" charset="0"/>
                <a:ea typeface="Inconsolata" charset="0"/>
                <a:cs typeface="Inconsolata" charset="0"/>
              </a:rPr>
              <a:t>(</a:t>
            </a:r>
            <a:r>
              <a:rPr lang="en-US" sz="1200" dirty="0" err="1">
                <a:solidFill>
                  <a:srgbClr val="ADD8E6"/>
                </a:solidFill>
                <a:latin typeface="Inconsolata" charset="0"/>
                <a:ea typeface="Inconsolata" charset="0"/>
                <a:cs typeface="Inconsolata" charset="0"/>
              </a:rPr>
              <a:t>Path</a:t>
            </a:r>
            <a:r>
              <a:rPr lang="en-US" sz="1200" dirty="0" err="1">
                <a:latin typeface="Inconsolata" charset="0"/>
                <a:ea typeface="Inconsolata" charset="0"/>
                <a:cs typeface="Inconsolata" charset="0"/>
              </a:rPr>
              <a:t>.</a:t>
            </a:r>
            <a:r>
              <a:rPr lang="en-US" sz="1200" dirty="0" err="1">
                <a:solidFill>
                  <a:srgbClr val="00FFFF"/>
                </a:solidFill>
                <a:latin typeface="Inconsolata" charset="0"/>
                <a:ea typeface="Inconsolata" charset="0"/>
                <a:cs typeface="Inconsolata" charset="0"/>
              </a:rPr>
              <a:t>Combine</a:t>
            </a:r>
            <a:r>
              <a:rPr lang="en-US" sz="1200" dirty="0">
                <a:latin typeface="Inconsolata" charset="0"/>
                <a:ea typeface="Inconsolata" charset="0"/>
                <a:cs typeface="Inconsolata" charset="0"/>
              </a:rPr>
              <a:t>(</a:t>
            </a:r>
            <a:r>
              <a:rPr lang="en-US" sz="1200" dirty="0">
                <a:solidFill>
                  <a:srgbClr val="D69D85"/>
                </a:solidFill>
                <a:latin typeface="Inconsolata" charset="0"/>
                <a:ea typeface="Inconsolata" charset="0"/>
                <a:cs typeface="Inconsolata" charset="0"/>
              </a:rPr>
              <a:t>"../../Levels"</a:t>
            </a:r>
            <a:r>
              <a:rPr lang="en-US" sz="1200" dirty="0">
                <a:latin typeface="Inconsolata" charset="0"/>
                <a:ea typeface="Inconsolata" charset="0"/>
                <a:cs typeface="Inconsolata" charset="0"/>
              </a:rPr>
              <a:t>, </a:t>
            </a:r>
            <a:r>
              <a:rPr lang="en-US" sz="1200" dirty="0" err="1">
                <a:latin typeface="Inconsolata" charset="0"/>
                <a:ea typeface="Inconsolata" charset="0"/>
                <a:cs typeface="Inconsolata" charset="0"/>
              </a:rPr>
              <a:t>textFilename</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err="1">
                <a:solidFill>
                  <a:srgbClr val="EE82EE"/>
                </a:solidFill>
                <a:latin typeface="Inconsolata" charset="0"/>
                <a:ea typeface="Inconsolata" charset="0"/>
                <a:cs typeface="Inconsolata" charset="0"/>
              </a:rPr>
              <a:t>imageMappings</a:t>
            </a:r>
            <a:r>
              <a:rPr lang="en-US" sz="1200" dirty="0">
                <a:solidFill>
                  <a:srgbClr val="EE82EE"/>
                </a:solidFill>
                <a:latin typeface="Inconsolata" charset="0"/>
                <a:ea typeface="Inconsolata" charset="0"/>
                <a:cs typeface="Inconsolata" charset="0"/>
              </a:rPr>
              <a:t> </a:t>
            </a:r>
            <a:r>
              <a:rPr lang="en-US" sz="1200" dirty="0">
                <a:latin typeface="Inconsolata" charset="0"/>
                <a:ea typeface="Inconsolata" charset="0"/>
                <a:cs typeface="Inconsolata" charset="0"/>
              </a:rPr>
              <a:t>= </a:t>
            </a:r>
            <a:r>
              <a:rPr lang="en-US" sz="1200" dirty="0" err="1">
                <a:solidFill>
                  <a:srgbClr val="00FFFF"/>
                </a:solidFill>
                <a:latin typeface="Inconsolata" charset="0"/>
                <a:ea typeface="Inconsolata" charset="0"/>
                <a:cs typeface="Inconsolata" charset="0"/>
              </a:rPr>
              <a:t>GetImageMappings</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return this</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a:t>
            </a:r>
            <a:endParaRPr lang="da-DK" sz="1200" dirty="0">
              <a:latin typeface="Inconsolata" charset="0"/>
              <a:ea typeface="Inconsolata" charset="0"/>
              <a:cs typeface="Inconsolata" charset="0"/>
            </a:endParaRPr>
          </a:p>
        </p:txBody>
      </p:sp>
      <p:sp>
        <p:nvSpPr>
          <p:cNvPr id="7" name="TextBox 6"/>
          <p:cNvSpPr txBox="1"/>
          <p:nvPr/>
        </p:nvSpPr>
        <p:spPr>
          <a:xfrm>
            <a:off x="374723" y="3383314"/>
            <a:ext cx="6010580" cy="3046988"/>
          </a:xfrm>
          <a:prstGeom prst="rect">
            <a:avLst/>
          </a:prstGeom>
          <a:noFill/>
        </p:spPr>
        <p:txBody>
          <a:bodyPr wrap="square" rtlCol="0">
            <a:spAutoFit/>
          </a:bodyPr>
          <a:lstStyle/>
          <a:p>
            <a:r>
              <a:rPr lang="en-US" sz="1200" dirty="0">
                <a:solidFill>
                  <a:srgbClr val="569CD6"/>
                </a:solidFill>
                <a:latin typeface="Inconsolata" charset="0"/>
                <a:ea typeface="Inconsolata" charset="0"/>
                <a:cs typeface="Inconsolata" charset="0"/>
              </a:rPr>
              <a:t>private </a:t>
            </a:r>
            <a:r>
              <a:rPr lang="en-US" sz="1200" dirty="0">
                <a:solidFill>
                  <a:srgbClr val="ADD8E6"/>
                </a:solidFill>
                <a:latin typeface="Inconsolata" charset="0"/>
                <a:ea typeface="Inconsolata" charset="0"/>
                <a:cs typeface="Inconsolata" charset="0"/>
              </a:rPr>
              <a:t>Dictionary</a:t>
            </a:r>
            <a:r>
              <a:rPr lang="en-US" sz="1200" dirty="0">
                <a:latin typeface="Inconsolata" charset="0"/>
                <a:ea typeface="Inconsolata" charset="0"/>
                <a:cs typeface="Inconsolata" charset="0"/>
              </a:rPr>
              <a:t>&lt;</a:t>
            </a:r>
            <a:r>
              <a:rPr lang="en-US" sz="1200" dirty="0">
                <a:solidFill>
                  <a:srgbClr val="569CD6"/>
                </a:solidFill>
                <a:latin typeface="Inconsolata" charset="0"/>
                <a:ea typeface="Inconsolata" charset="0"/>
                <a:cs typeface="Inconsolata" charset="0"/>
              </a:rPr>
              <a:t>char</a:t>
            </a:r>
            <a:r>
              <a:rPr lang="en-US" sz="1200" dirty="0">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string</a:t>
            </a:r>
            <a:r>
              <a:rPr lang="en-US" sz="1200" dirty="0">
                <a:latin typeface="Inconsolata" charset="0"/>
                <a:ea typeface="Inconsolata" charset="0"/>
                <a:cs typeface="Inconsolata" charset="0"/>
              </a:rPr>
              <a:t>&gt; </a:t>
            </a:r>
            <a:r>
              <a:rPr lang="en-US" sz="1200" dirty="0" err="1">
                <a:solidFill>
                  <a:srgbClr val="00FFFF"/>
                </a:solidFill>
                <a:latin typeface="Inconsolata" charset="0"/>
                <a:ea typeface="Inconsolata" charset="0"/>
                <a:cs typeface="Inconsolata" charset="0"/>
              </a:rPr>
              <a:t>GetImageMappings</a:t>
            </a: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err="1">
                <a:solidFill>
                  <a:srgbClr val="569CD6"/>
                </a:solidFill>
                <a:latin typeface="Inconsolata" charset="0"/>
                <a:ea typeface="Inconsolata" charset="0"/>
                <a:cs typeface="Inconsolata" charset="0"/>
              </a:rPr>
              <a:t>var</a:t>
            </a:r>
            <a:r>
              <a:rPr lang="en-US" sz="1200" dirty="0">
                <a:solidFill>
                  <a:srgbClr val="569CD6"/>
                </a:solidFill>
                <a:latin typeface="Inconsolata" charset="0"/>
                <a:ea typeface="Inconsolata" charset="0"/>
                <a:cs typeface="Inconsolata" charset="0"/>
              </a:rPr>
              <a:t> </a:t>
            </a:r>
            <a:r>
              <a:rPr lang="en-US" sz="1200" dirty="0" err="1">
                <a:latin typeface="Inconsolata" charset="0"/>
                <a:ea typeface="Inconsolata" charset="0"/>
                <a:cs typeface="Inconsolata" charset="0"/>
              </a:rPr>
              <a:t>imgMappings</a:t>
            </a:r>
            <a:r>
              <a:rPr lang="en-US" sz="1200" dirty="0">
                <a:latin typeface="Inconsolata" charset="0"/>
                <a:ea typeface="Inconsolata" charset="0"/>
                <a:cs typeface="Inconsolata" charset="0"/>
              </a:rPr>
              <a:t> = </a:t>
            </a:r>
            <a:r>
              <a:rPr lang="en-US" sz="1200" dirty="0">
                <a:solidFill>
                  <a:srgbClr val="569CD6"/>
                </a:solidFill>
                <a:latin typeface="Inconsolata" charset="0"/>
                <a:ea typeface="Inconsolata" charset="0"/>
                <a:cs typeface="Inconsolata" charset="0"/>
              </a:rPr>
              <a:t>new </a:t>
            </a:r>
            <a:r>
              <a:rPr lang="en-US" sz="1200" dirty="0">
                <a:solidFill>
                  <a:srgbClr val="ADD8E6"/>
                </a:solidFill>
                <a:latin typeface="Inconsolata" charset="0"/>
                <a:ea typeface="Inconsolata" charset="0"/>
                <a:cs typeface="Inconsolata" charset="0"/>
              </a:rPr>
              <a:t>Dictionary</a:t>
            </a:r>
            <a:r>
              <a:rPr lang="en-US" sz="1200" dirty="0">
                <a:latin typeface="Inconsolata" charset="0"/>
                <a:ea typeface="Inconsolata" charset="0"/>
                <a:cs typeface="Inconsolata" charset="0"/>
              </a:rPr>
              <a:t>&lt;</a:t>
            </a:r>
            <a:r>
              <a:rPr lang="en-US" sz="1200" dirty="0">
                <a:solidFill>
                  <a:srgbClr val="569CD6"/>
                </a:solidFill>
                <a:latin typeface="Inconsolata" charset="0"/>
                <a:ea typeface="Inconsolata" charset="0"/>
                <a:cs typeface="Inconsolata" charset="0"/>
              </a:rPr>
              <a:t>char</a:t>
            </a:r>
            <a:r>
              <a:rPr lang="en-US" sz="1200" dirty="0">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string</a:t>
            </a:r>
            <a:r>
              <a:rPr lang="en-US" sz="1200" dirty="0">
                <a:latin typeface="Inconsolata" charset="0"/>
                <a:ea typeface="Inconsolata" charset="0"/>
                <a:cs typeface="Inconsolata" charset="0"/>
              </a:rPr>
              <a:t>&gt;();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for </a:t>
            </a:r>
            <a:r>
              <a:rPr lang="en-US" sz="1200" dirty="0">
                <a:latin typeface="Inconsolata" charset="0"/>
                <a:ea typeface="Inconsolata" charset="0"/>
                <a:cs typeface="Inconsolata" charset="0"/>
              </a:rPr>
              <a:t>(</a:t>
            </a:r>
            <a:r>
              <a:rPr lang="en-US" sz="1200" dirty="0" err="1">
                <a:solidFill>
                  <a:srgbClr val="569CD6"/>
                </a:solidFill>
                <a:latin typeface="Inconsolata" charset="0"/>
                <a:ea typeface="Inconsolata" charset="0"/>
                <a:cs typeface="Inconsolata" charset="0"/>
              </a:rPr>
              <a:t>int</a:t>
            </a:r>
            <a:r>
              <a:rPr lang="en-US" sz="1200" dirty="0">
                <a:solidFill>
                  <a:srgbClr val="569CD6"/>
                </a:solidFill>
                <a:latin typeface="Inconsolata" charset="0"/>
                <a:ea typeface="Inconsolata" charset="0"/>
                <a:cs typeface="Inconsolata" charset="0"/>
              </a:rPr>
              <a:t> </a:t>
            </a:r>
            <a:r>
              <a:rPr lang="en-US" sz="1200" b="1" dirty="0" err="1">
                <a:latin typeface="Inconsolata" charset="0"/>
                <a:ea typeface="Inconsolata" charset="0"/>
                <a:cs typeface="Inconsolata" charset="0"/>
              </a:rPr>
              <a:t>i</a:t>
            </a:r>
            <a:r>
              <a:rPr lang="en-US" sz="1200" b="1" dirty="0">
                <a:latin typeface="Inconsolata" charset="0"/>
                <a:ea typeface="Inconsolata" charset="0"/>
                <a:cs typeface="Inconsolata" charset="0"/>
              </a:rPr>
              <a:t> </a:t>
            </a:r>
            <a:r>
              <a:rPr lang="en-US" sz="1200" dirty="0">
                <a:latin typeface="Inconsolata" charset="0"/>
                <a:ea typeface="Inconsolata" charset="0"/>
                <a:cs typeface="Inconsolata" charset="0"/>
              </a:rPr>
              <a:t>= </a:t>
            </a:r>
            <a:r>
              <a:rPr lang="en-US" sz="1200" dirty="0" err="1">
                <a:solidFill>
                  <a:srgbClr val="ADD8E6"/>
                </a:solidFill>
                <a:latin typeface="Inconsolata" charset="0"/>
                <a:ea typeface="Inconsolata" charset="0"/>
                <a:cs typeface="Inconsolata" charset="0"/>
              </a:rPr>
              <a:t>LevelBuilder</a:t>
            </a:r>
            <a:r>
              <a:rPr lang="en-US" sz="1200" dirty="0" err="1">
                <a:latin typeface="Inconsolata" charset="0"/>
                <a:ea typeface="Inconsolata" charset="0"/>
                <a:cs typeface="Inconsolata" charset="0"/>
              </a:rPr>
              <a:t>.</a:t>
            </a:r>
            <a:r>
              <a:rPr lang="en-US" sz="1200" b="1" dirty="0" err="1">
                <a:solidFill>
                  <a:srgbClr val="EE82EE"/>
                </a:solidFill>
                <a:latin typeface="Inconsolata" charset="0"/>
                <a:ea typeface="Inconsolata" charset="0"/>
                <a:cs typeface="Inconsolata" charset="0"/>
              </a:rPr>
              <a:t>STARTING_IMG_INDEX</a:t>
            </a:r>
            <a:r>
              <a:rPr lang="en-US" sz="1200" dirty="0">
                <a:latin typeface="Inconsolata" charset="0"/>
                <a:ea typeface="Inconsolata" charset="0"/>
                <a:cs typeface="Inconsolata" charset="0"/>
              </a:rPr>
              <a:t>; </a:t>
            </a:r>
            <a:r>
              <a:rPr lang="en-US" sz="1200" b="1" dirty="0" err="1">
                <a:latin typeface="Inconsolata" charset="0"/>
                <a:ea typeface="Inconsolata" charset="0"/>
                <a:cs typeface="Inconsolata" charset="0"/>
              </a:rPr>
              <a:t>i</a:t>
            </a:r>
            <a:r>
              <a:rPr lang="en-US" sz="1200" b="1" dirty="0">
                <a:latin typeface="Inconsolata" charset="0"/>
                <a:ea typeface="Inconsolata" charset="0"/>
                <a:cs typeface="Inconsolata" charset="0"/>
              </a:rPr>
              <a:t> </a:t>
            </a:r>
            <a:r>
              <a:rPr lang="en-US" sz="1200" dirty="0">
                <a:latin typeface="Inconsolata" charset="0"/>
                <a:ea typeface="Inconsolata" charset="0"/>
                <a:cs typeface="Inconsolata" charset="0"/>
              </a:rPr>
              <a:t>&lt; </a:t>
            </a:r>
            <a:r>
              <a:rPr lang="en-US" sz="1200" dirty="0" err="1">
                <a:solidFill>
                  <a:srgbClr val="EE82EE"/>
                </a:solidFill>
                <a:latin typeface="Inconsolata" charset="0"/>
                <a:ea typeface="Inconsolata" charset="0"/>
                <a:cs typeface="Inconsolata" charset="0"/>
              </a:rPr>
              <a:t>lines</a:t>
            </a:r>
            <a:r>
              <a:rPr lang="en-US" sz="1200" dirty="0" err="1">
                <a:latin typeface="Inconsolata" charset="0"/>
                <a:ea typeface="Inconsolata" charset="0"/>
                <a:cs typeface="Inconsolata" charset="0"/>
              </a:rPr>
              <a:t>.</a:t>
            </a:r>
            <a:r>
              <a:rPr lang="en-US" sz="1200" dirty="0" err="1">
                <a:solidFill>
                  <a:srgbClr val="EE82EE"/>
                </a:solidFill>
                <a:latin typeface="Inconsolata" charset="0"/>
                <a:ea typeface="Inconsolata" charset="0"/>
                <a:cs typeface="Inconsolata" charset="0"/>
              </a:rPr>
              <a:t>Length</a:t>
            </a:r>
            <a:r>
              <a:rPr lang="en-US" sz="1200" dirty="0">
                <a:latin typeface="Inconsolata" charset="0"/>
                <a:ea typeface="Inconsolata" charset="0"/>
                <a:cs typeface="Inconsolata" charset="0"/>
              </a:rPr>
              <a:t>; </a:t>
            </a:r>
            <a:r>
              <a:rPr lang="en-US" sz="1200" b="1" dirty="0" err="1">
                <a:latin typeface="Inconsolata" charset="0"/>
                <a:ea typeface="Inconsolata" charset="0"/>
                <a:cs typeface="Inconsolata" charset="0"/>
              </a:rPr>
              <a:t>i</a:t>
            </a: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57A64A"/>
                </a:solidFill>
                <a:latin typeface="Inconsolata" charset="0"/>
                <a:ea typeface="Inconsolata" charset="0"/>
                <a:cs typeface="Inconsolata" charset="0"/>
              </a:rPr>
              <a:t>// If it isn't an empty line or a customer line,</a:t>
            </a:r>
            <a:br>
              <a:rPr lang="en-US" sz="1200" dirty="0">
                <a:solidFill>
                  <a:srgbClr val="57A64A"/>
                </a:solidFill>
                <a:latin typeface="Inconsolata" charset="0"/>
                <a:ea typeface="Inconsolata" charset="0"/>
                <a:cs typeface="Inconsolata" charset="0"/>
              </a:rPr>
            </a:br>
            <a:r>
              <a:rPr lang="en-US" sz="1200" dirty="0">
                <a:solidFill>
                  <a:srgbClr val="57A64A"/>
                </a:solidFill>
                <a:latin typeface="Inconsolata" charset="0"/>
                <a:ea typeface="Inconsolata" charset="0"/>
                <a:cs typeface="Inconsolata" charset="0"/>
              </a:rPr>
              <a:t>        // then add this to the dictionary</a:t>
            </a:r>
            <a:br>
              <a:rPr lang="en-US" sz="1200" dirty="0">
                <a:solidFill>
                  <a:srgbClr val="57A64A"/>
                </a:solidFill>
                <a:latin typeface="Inconsolata" charset="0"/>
                <a:ea typeface="Inconsolata" charset="0"/>
                <a:cs typeface="Inconsolata" charset="0"/>
              </a:rPr>
            </a:br>
            <a:r>
              <a:rPr lang="en-US" sz="1200" dirty="0">
                <a:solidFill>
                  <a:srgbClr val="57A64A"/>
                </a:solidFill>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if </a:t>
            </a:r>
            <a:r>
              <a:rPr lang="en-US" sz="1200" dirty="0">
                <a:latin typeface="Inconsolata" charset="0"/>
                <a:ea typeface="Inconsolata" charset="0"/>
                <a:cs typeface="Inconsolata" charset="0"/>
              </a:rPr>
              <a:t>(</a:t>
            </a:r>
            <a:r>
              <a:rPr lang="en-US" sz="1200" dirty="0">
                <a:solidFill>
                  <a:srgbClr val="EE82EE"/>
                </a:solidFill>
                <a:latin typeface="Inconsolata" charset="0"/>
                <a:ea typeface="Inconsolata" charset="0"/>
                <a:cs typeface="Inconsolata" charset="0"/>
              </a:rPr>
              <a:t>lines</a:t>
            </a:r>
            <a:r>
              <a:rPr lang="en-US" sz="1200" dirty="0">
                <a:latin typeface="Inconsolata" charset="0"/>
                <a:ea typeface="Inconsolata" charset="0"/>
                <a:cs typeface="Inconsolata" charset="0"/>
              </a:rPr>
              <a:t>[</a:t>
            </a:r>
            <a:r>
              <a:rPr lang="en-US" sz="1200" b="1" dirty="0" err="1">
                <a:latin typeface="Inconsolata" charset="0"/>
                <a:ea typeface="Inconsolata" charset="0"/>
                <a:cs typeface="Inconsolata" charset="0"/>
              </a:rPr>
              <a:t>i</a:t>
            </a:r>
            <a:r>
              <a:rPr lang="en-US" sz="1200" dirty="0">
                <a:latin typeface="Inconsolata" charset="0"/>
                <a:ea typeface="Inconsolata" charset="0"/>
                <a:cs typeface="Inconsolata" charset="0"/>
              </a:rPr>
              <a:t>].</a:t>
            </a:r>
            <a:r>
              <a:rPr lang="en-US" sz="1200" dirty="0">
                <a:solidFill>
                  <a:srgbClr val="EE82EE"/>
                </a:solidFill>
                <a:latin typeface="Inconsolata" charset="0"/>
                <a:ea typeface="Inconsolata" charset="0"/>
                <a:cs typeface="Inconsolata" charset="0"/>
              </a:rPr>
              <a:t>Length </a:t>
            </a:r>
            <a:r>
              <a:rPr lang="en-US" sz="1200" dirty="0">
                <a:latin typeface="Inconsolata" charset="0"/>
                <a:ea typeface="Inconsolata" charset="0"/>
                <a:cs typeface="Inconsolata" charset="0"/>
              </a:rPr>
              <a:t>&gt; </a:t>
            </a:r>
            <a:r>
              <a:rPr lang="en-US" sz="1200" dirty="0">
                <a:solidFill>
                  <a:srgbClr val="B5CEA8"/>
                </a:solidFill>
                <a:latin typeface="Inconsolata" charset="0"/>
                <a:ea typeface="Inconsolata" charset="0"/>
                <a:cs typeface="Inconsolata" charset="0"/>
              </a:rPr>
              <a:t>2 </a:t>
            </a:r>
            <a:r>
              <a:rPr lang="en-US" sz="1200" dirty="0">
                <a:latin typeface="Inconsolata" charset="0"/>
                <a:ea typeface="Inconsolata" charset="0"/>
                <a:cs typeface="Inconsolata" charset="0"/>
              </a:rPr>
              <a:t>&amp;&amp; </a:t>
            </a:r>
            <a:r>
              <a:rPr lang="en-US" sz="1200" dirty="0">
                <a:solidFill>
                  <a:srgbClr val="EE82EE"/>
                </a:solidFill>
                <a:latin typeface="Inconsolata" charset="0"/>
                <a:ea typeface="Inconsolata" charset="0"/>
                <a:cs typeface="Inconsolata" charset="0"/>
              </a:rPr>
              <a:t>lines</a:t>
            </a:r>
            <a:r>
              <a:rPr lang="en-US" sz="1200" dirty="0">
                <a:latin typeface="Inconsolata" charset="0"/>
                <a:ea typeface="Inconsolata" charset="0"/>
                <a:cs typeface="Inconsolata" charset="0"/>
              </a:rPr>
              <a:t>[</a:t>
            </a:r>
            <a:r>
              <a:rPr lang="en-US" sz="1200" b="1" dirty="0" err="1">
                <a:latin typeface="Inconsolata" charset="0"/>
                <a:ea typeface="Inconsolata" charset="0"/>
                <a:cs typeface="Inconsolata" charset="0"/>
              </a:rPr>
              <a:t>i</a:t>
            </a:r>
            <a:r>
              <a:rPr lang="en-US" sz="1200" dirty="0">
                <a:latin typeface="Inconsolata" charset="0"/>
                <a:ea typeface="Inconsolata" charset="0"/>
                <a:cs typeface="Inconsolata" charset="0"/>
              </a:rPr>
              <a:t>].</a:t>
            </a:r>
            <a:r>
              <a:rPr lang="en-US" sz="1200" dirty="0">
                <a:solidFill>
                  <a:srgbClr val="00FFFF"/>
                </a:solidFill>
                <a:latin typeface="Inconsolata" charset="0"/>
                <a:ea typeface="Inconsolata" charset="0"/>
                <a:cs typeface="Inconsolata" charset="0"/>
              </a:rPr>
              <a:t>Substring</a:t>
            </a:r>
            <a:r>
              <a:rPr lang="en-US" sz="1200" dirty="0">
                <a:latin typeface="Inconsolata" charset="0"/>
                <a:ea typeface="Inconsolata" charset="0"/>
                <a:cs typeface="Inconsolata" charset="0"/>
              </a:rPr>
              <a:t>(</a:t>
            </a:r>
            <a:r>
              <a:rPr lang="en-US" sz="1200" dirty="0">
                <a:solidFill>
                  <a:srgbClr val="B5CEA8"/>
                </a:solidFill>
                <a:latin typeface="Inconsolata" charset="0"/>
                <a:ea typeface="Inconsolata" charset="0"/>
                <a:cs typeface="Inconsolata" charset="0"/>
              </a:rPr>
              <a:t>0</a:t>
            </a:r>
            <a:r>
              <a:rPr lang="en-US" sz="1200" dirty="0">
                <a:latin typeface="Inconsolata" charset="0"/>
                <a:ea typeface="Inconsolata" charset="0"/>
                <a:cs typeface="Inconsolata" charset="0"/>
              </a:rPr>
              <a:t>,</a:t>
            </a:r>
            <a:r>
              <a:rPr lang="en-US" sz="1200" dirty="0">
                <a:solidFill>
                  <a:srgbClr val="B5CEA8"/>
                </a:solidFill>
                <a:latin typeface="Inconsolata" charset="0"/>
                <a:ea typeface="Inconsolata" charset="0"/>
                <a:cs typeface="Inconsolata" charset="0"/>
              </a:rPr>
              <a:t>2</a:t>
            </a:r>
            <a:r>
              <a:rPr lang="en-US" sz="1200" dirty="0">
                <a:latin typeface="Inconsolata" charset="0"/>
                <a:ea typeface="Inconsolata" charset="0"/>
                <a:cs typeface="Inconsolata" charset="0"/>
              </a:rPr>
              <a:t>) != </a:t>
            </a:r>
            <a:r>
              <a:rPr lang="en-US" sz="1200" dirty="0">
                <a:solidFill>
                  <a:srgbClr val="D69D85"/>
                </a:solidFill>
                <a:latin typeface="Inconsolata" charset="0"/>
                <a:ea typeface="Inconsolata" charset="0"/>
                <a:cs typeface="Inconsolata" charset="0"/>
              </a:rPr>
              <a:t>"Cu"</a:t>
            </a: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err="1">
                <a:latin typeface="Inconsolata" charset="0"/>
                <a:ea typeface="Inconsolata" charset="0"/>
                <a:cs typeface="Inconsolata" charset="0"/>
              </a:rPr>
              <a:t>imgMappings.</a:t>
            </a:r>
            <a:r>
              <a:rPr lang="en-US" sz="1200" dirty="0" err="1">
                <a:solidFill>
                  <a:srgbClr val="00FFFF"/>
                </a:solidFill>
                <a:latin typeface="Inconsolata" charset="0"/>
                <a:ea typeface="Inconsolata" charset="0"/>
                <a:cs typeface="Inconsolata" charset="0"/>
              </a:rPr>
              <a:t>Add</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EE82EE"/>
                </a:solidFill>
                <a:latin typeface="Inconsolata" charset="0"/>
                <a:ea typeface="Inconsolata" charset="0"/>
                <a:cs typeface="Inconsolata" charset="0"/>
              </a:rPr>
              <a:t>lines</a:t>
            </a:r>
            <a:r>
              <a:rPr lang="en-US" sz="1200" dirty="0">
                <a:latin typeface="Inconsolata" charset="0"/>
                <a:ea typeface="Inconsolata" charset="0"/>
                <a:cs typeface="Inconsolata" charset="0"/>
              </a:rPr>
              <a:t>[</a:t>
            </a:r>
            <a:r>
              <a:rPr lang="en-US" sz="1200" b="1" dirty="0" err="1">
                <a:latin typeface="Inconsolata" charset="0"/>
                <a:ea typeface="Inconsolata" charset="0"/>
                <a:cs typeface="Inconsolata" charset="0"/>
              </a:rPr>
              <a:t>i</a:t>
            </a:r>
            <a:r>
              <a:rPr lang="en-US" sz="1200" dirty="0">
                <a:latin typeface="Inconsolata" charset="0"/>
                <a:ea typeface="Inconsolata" charset="0"/>
                <a:cs typeface="Inconsolata" charset="0"/>
              </a:rPr>
              <a:t>][</a:t>
            </a:r>
            <a:r>
              <a:rPr lang="en-US" sz="1200" dirty="0">
                <a:solidFill>
                  <a:srgbClr val="B5CEA8"/>
                </a:solidFill>
                <a:latin typeface="Inconsolata" charset="0"/>
                <a:ea typeface="Inconsolata" charset="0"/>
                <a:cs typeface="Inconsolata" charset="0"/>
              </a:rPr>
              <a:t>0</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EE82EE"/>
                </a:solidFill>
                <a:latin typeface="Inconsolata" charset="0"/>
                <a:ea typeface="Inconsolata" charset="0"/>
                <a:cs typeface="Inconsolata" charset="0"/>
              </a:rPr>
              <a:t>lines</a:t>
            </a:r>
            <a:r>
              <a:rPr lang="en-US" sz="1200" dirty="0">
                <a:latin typeface="Inconsolata" charset="0"/>
                <a:ea typeface="Inconsolata" charset="0"/>
                <a:cs typeface="Inconsolata" charset="0"/>
              </a:rPr>
              <a:t>[</a:t>
            </a:r>
            <a:r>
              <a:rPr lang="en-US" sz="1200" b="1" dirty="0" err="1">
                <a:latin typeface="Inconsolata" charset="0"/>
                <a:ea typeface="Inconsolata" charset="0"/>
                <a:cs typeface="Inconsolata" charset="0"/>
              </a:rPr>
              <a:t>i</a:t>
            </a:r>
            <a:r>
              <a:rPr lang="en-US" sz="1200" dirty="0">
                <a:latin typeface="Inconsolata" charset="0"/>
                <a:ea typeface="Inconsolata" charset="0"/>
                <a:cs typeface="Inconsolata" charset="0"/>
              </a:rPr>
              <a:t>].</a:t>
            </a:r>
            <a:r>
              <a:rPr lang="en-US" sz="1200" dirty="0">
                <a:solidFill>
                  <a:srgbClr val="00FFFF"/>
                </a:solidFill>
                <a:latin typeface="Inconsolata" charset="0"/>
                <a:ea typeface="Inconsolata" charset="0"/>
                <a:cs typeface="Inconsolata" charset="0"/>
              </a:rPr>
              <a:t>Substring</a:t>
            </a:r>
            <a:r>
              <a:rPr lang="en-US" sz="1200" dirty="0">
                <a:latin typeface="Inconsolata" charset="0"/>
                <a:ea typeface="Inconsolata" charset="0"/>
                <a:cs typeface="Inconsolata" charset="0"/>
              </a:rPr>
              <a:t>(</a:t>
            </a:r>
            <a:r>
              <a:rPr lang="en-US" sz="1200" dirty="0">
                <a:solidFill>
                  <a:srgbClr val="B5CEA8"/>
                </a:solidFill>
                <a:latin typeface="Inconsolata" charset="0"/>
                <a:ea typeface="Inconsolata" charset="0"/>
                <a:cs typeface="Inconsolata" charset="0"/>
              </a:rPr>
              <a:t>3</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    </a:t>
            </a:r>
            <a:r>
              <a:rPr lang="en-US" sz="1200" dirty="0">
                <a:solidFill>
                  <a:srgbClr val="569CD6"/>
                </a:solidFill>
                <a:latin typeface="Inconsolata" charset="0"/>
                <a:ea typeface="Inconsolata" charset="0"/>
                <a:cs typeface="Inconsolata" charset="0"/>
              </a:rPr>
              <a:t>return </a:t>
            </a:r>
            <a:r>
              <a:rPr lang="en-US" sz="1200" dirty="0" err="1">
                <a:latin typeface="Inconsolata" charset="0"/>
                <a:ea typeface="Inconsolata" charset="0"/>
                <a:cs typeface="Inconsolata" charset="0"/>
              </a:rPr>
              <a:t>imgMappings</a:t>
            </a:r>
            <a:r>
              <a:rPr lang="en-US" sz="1200" dirty="0">
                <a:latin typeface="Inconsolata" charset="0"/>
                <a:ea typeface="Inconsolata" charset="0"/>
                <a:cs typeface="Inconsolata" charset="0"/>
              </a:rPr>
              <a:t>;</a:t>
            </a:r>
            <a:br>
              <a:rPr lang="en-US" sz="1200" dirty="0">
                <a:latin typeface="Inconsolata" charset="0"/>
                <a:ea typeface="Inconsolata" charset="0"/>
                <a:cs typeface="Inconsolata" charset="0"/>
              </a:rPr>
            </a:br>
            <a:r>
              <a:rPr lang="en-US" sz="1200" dirty="0">
                <a:latin typeface="Inconsolata" charset="0"/>
                <a:ea typeface="Inconsolata" charset="0"/>
                <a:cs typeface="Inconsolata" charset="0"/>
              </a:rPr>
              <a:t>}</a:t>
            </a:r>
            <a:endParaRPr lang="da-DK" sz="1200" dirty="0">
              <a:latin typeface="Inconsolata" charset="0"/>
              <a:ea typeface="Inconsolata" charset="0"/>
              <a:cs typeface="Inconsolata" charset="0"/>
            </a:endParaRPr>
          </a:p>
        </p:txBody>
      </p:sp>
      <p:sp>
        <p:nvSpPr>
          <p:cNvPr id="8" name="TextBox 7"/>
          <p:cNvSpPr txBox="1"/>
          <p:nvPr/>
        </p:nvSpPr>
        <p:spPr>
          <a:xfrm>
            <a:off x="8749059" y="4573416"/>
            <a:ext cx="3727342" cy="1785104"/>
          </a:xfrm>
          <a:prstGeom prst="rect">
            <a:avLst/>
          </a:prstGeom>
          <a:noFill/>
        </p:spPr>
        <p:txBody>
          <a:bodyPr wrap="square" rtlCol="0">
            <a:spAutoFit/>
          </a:bodyPr>
          <a:lstStyle/>
          <a:p>
            <a:r>
              <a:rPr lang="da-DK" sz="1100" dirty="0" err="1">
                <a:latin typeface="Inconsolata" charset="0"/>
                <a:ea typeface="Inconsolata" charset="0"/>
                <a:cs typeface="Inconsolata" charset="0"/>
              </a:rPr>
              <a:t>Name</a:t>
            </a:r>
            <a:r>
              <a:rPr lang="da-DK" sz="1100" dirty="0">
                <a:latin typeface="Inconsolata" charset="0"/>
                <a:ea typeface="Inconsolata" charset="0"/>
                <a:cs typeface="Inconsolata" charset="0"/>
              </a:rPr>
              <a:t>: SHORT -N- </a:t>
            </a:r>
            <a:r>
              <a:rPr lang="da-DK" sz="1100" dirty="0" smtClean="0">
                <a:latin typeface="Inconsolata" charset="0"/>
                <a:ea typeface="Inconsolata" charset="0"/>
                <a:cs typeface="Inconsolata" charset="0"/>
              </a:rPr>
              <a:t>SWEET</a:t>
            </a:r>
          </a:p>
          <a:p>
            <a:r>
              <a:rPr lang="da-DK" sz="1100" dirty="0" smtClean="0">
                <a:latin typeface="Inconsolata" charset="0"/>
                <a:ea typeface="Inconsolata" charset="0"/>
                <a:cs typeface="Inconsolata" charset="0"/>
              </a:rPr>
              <a:t>Platforms</a:t>
            </a:r>
            <a:r>
              <a:rPr lang="da-DK" sz="1100" dirty="0">
                <a:latin typeface="Inconsolata" charset="0"/>
                <a:ea typeface="Inconsolata" charset="0"/>
                <a:cs typeface="Inconsolata" charset="0"/>
              </a:rPr>
              <a:t>: </a:t>
            </a:r>
            <a:r>
              <a:rPr lang="da-DK" sz="1100" dirty="0" smtClean="0">
                <a:latin typeface="Inconsolata" charset="0"/>
                <a:ea typeface="Inconsolata" charset="0"/>
                <a:cs typeface="Inconsolata" charset="0"/>
              </a:rPr>
              <a:t>1</a:t>
            </a:r>
          </a:p>
          <a:p>
            <a:endParaRPr lang="da-DK" sz="1100" dirty="0">
              <a:latin typeface="Inconsolata" charset="0"/>
              <a:ea typeface="Inconsolata" charset="0"/>
              <a:cs typeface="Inconsolata" charset="0"/>
            </a:endParaRPr>
          </a:p>
          <a:p>
            <a:r>
              <a:rPr lang="da-DK" sz="1100" dirty="0" smtClean="0">
                <a:latin typeface="Inconsolata" charset="0"/>
                <a:ea typeface="Inconsolata" charset="0"/>
                <a:cs typeface="Inconsolata" charset="0"/>
              </a:rPr>
              <a:t>%) </a:t>
            </a:r>
            <a:r>
              <a:rPr lang="da-DK" sz="1100" dirty="0" err="1" smtClean="0">
                <a:latin typeface="Inconsolata" charset="0"/>
                <a:ea typeface="Inconsolata" charset="0"/>
                <a:cs typeface="Inconsolata" charset="0"/>
              </a:rPr>
              <a:t>white-square.png</a:t>
            </a:r>
            <a:endParaRPr lang="da-DK" sz="1100" dirty="0" smtClean="0">
              <a:latin typeface="Inconsolata" charset="0"/>
              <a:ea typeface="Inconsolata" charset="0"/>
              <a:cs typeface="Inconsolata" charset="0"/>
            </a:endParaRPr>
          </a:p>
          <a:p>
            <a:r>
              <a:rPr lang="da-DK" sz="1100" dirty="0" smtClean="0">
                <a:latin typeface="Inconsolata" charset="0"/>
                <a:ea typeface="Inconsolata" charset="0"/>
                <a:cs typeface="Inconsolata" charset="0"/>
              </a:rPr>
              <a:t>#) </a:t>
            </a:r>
            <a:r>
              <a:rPr lang="da-DK" sz="1100" dirty="0" err="1" smtClean="0">
                <a:latin typeface="Inconsolata" charset="0"/>
                <a:ea typeface="Inconsolata" charset="0"/>
                <a:cs typeface="Inconsolata" charset="0"/>
              </a:rPr>
              <a:t>ironstone-square.png</a:t>
            </a:r>
            <a:endParaRPr lang="da-DK" sz="1100" dirty="0" smtClean="0">
              <a:latin typeface="Inconsolata" charset="0"/>
              <a:ea typeface="Inconsolata" charset="0"/>
              <a:cs typeface="Inconsolata" charset="0"/>
            </a:endParaRPr>
          </a:p>
          <a:p>
            <a:endParaRPr lang="da-DK" sz="1100" dirty="0" smtClean="0">
              <a:latin typeface="Inconsolata" charset="0"/>
              <a:ea typeface="Inconsolata" charset="0"/>
              <a:cs typeface="Inconsolata" charset="0"/>
            </a:endParaRPr>
          </a:p>
          <a:p>
            <a:r>
              <a:rPr lang="da-DK" sz="1100" dirty="0" smtClean="0">
                <a:latin typeface="Inconsolata" charset="0"/>
                <a:ea typeface="Inconsolata" charset="0"/>
                <a:cs typeface="Inconsolata" charset="0"/>
              </a:rPr>
              <a:t>w</a:t>
            </a:r>
            <a:r>
              <a:rPr lang="da-DK" sz="1100" dirty="0">
                <a:latin typeface="Inconsolata" charset="0"/>
                <a:ea typeface="Inconsolata" charset="0"/>
                <a:cs typeface="Inconsolata" charset="0"/>
              </a:rPr>
              <a:t>) </a:t>
            </a:r>
            <a:r>
              <a:rPr lang="da-DK" sz="1100" dirty="0" err="1" smtClean="0">
                <a:latin typeface="Inconsolata" charset="0"/>
                <a:ea typeface="Inconsolata" charset="0"/>
                <a:cs typeface="Inconsolata" charset="0"/>
              </a:rPr>
              <a:t>white-lower-left.png</a:t>
            </a:r>
            <a:endParaRPr lang="da-DK" sz="1100" dirty="0" smtClean="0">
              <a:latin typeface="Inconsolata" charset="0"/>
              <a:ea typeface="Inconsolata" charset="0"/>
              <a:cs typeface="Inconsolata" charset="0"/>
            </a:endParaRPr>
          </a:p>
          <a:p>
            <a:r>
              <a:rPr lang="da-DK" sz="1100" dirty="0" smtClean="0">
                <a:latin typeface="Inconsolata" charset="0"/>
                <a:ea typeface="Inconsolata" charset="0"/>
                <a:cs typeface="Inconsolata" charset="0"/>
              </a:rPr>
              <a:t>x</a:t>
            </a:r>
            <a:r>
              <a:rPr lang="da-DK" sz="1100" dirty="0">
                <a:latin typeface="Inconsolata" charset="0"/>
                <a:ea typeface="Inconsolata" charset="0"/>
                <a:cs typeface="Inconsolata" charset="0"/>
              </a:rPr>
              <a:t>) </a:t>
            </a:r>
            <a:r>
              <a:rPr lang="da-DK" sz="1100" dirty="0" err="1" smtClean="0">
                <a:latin typeface="Inconsolata" charset="0"/>
                <a:ea typeface="Inconsolata" charset="0"/>
                <a:cs typeface="Inconsolata" charset="0"/>
              </a:rPr>
              <a:t>white-lower-right.png</a:t>
            </a:r>
            <a:endParaRPr lang="da-DK" sz="1100" dirty="0" smtClean="0">
              <a:latin typeface="Inconsolata" charset="0"/>
              <a:ea typeface="Inconsolata" charset="0"/>
              <a:cs typeface="Inconsolata" charset="0"/>
            </a:endParaRPr>
          </a:p>
          <a:p>
            <a:endParaRPr lang="da-DK" sz="1100" dirty="0">
              <a:latin typeface="Inconsolata" charset="0"/>
              <a:ea typeface="Inconsolata" charset="0"/>
              <a:cs typeface="Inconsolata" charset="0"/>
            </a:endParaRPr>
          </a:p>
          <a:p>
            <a:r>
              <a:rPr lang="da-DK" sz="1100" dirty="0" smtClean="0">
                <a:latin typeface="Inconsolata" charset="0"/>
                <a:ea typeface="Inconsolata" charset="0"/>
                <a:cs typeface="Inconsolata" charset="0"/>
              </a:rPr>
              <a:t>Customer</a:t>
            </a:r>
            <a:r>
              <a:rPr lang="da-DK" sz="1100" dirty="0">
                <a:latin typeface="Inconsolata" charset="0"/>
                <a:ea typeface="Inconsolata" charset="0"/>
                <a:cs typeface="Inconsolata" charset="0"/>
              </a:rPr>
              <a:t>: Alice 10 1 ^J 10 100</a:t>
            </a:r>
          </a:p>
        </p:txBody>
      </p:sp>
      <p:sp>
        <p:nvSpPr>
          <p:cNvPr id="10" name="Slide Number Placeholder 9"/>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57392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IMPLEMENTATION (2/2)</a:t>
            </a:r>
            <a:endParaRPr lang="da-DK" dirty="0"/>
          </a:p>
        </p:txBody>
      </p:sp>
      <p:sp>
        <p:nvSpPr>
          <p:cNvPr id="3" name="Content Placeholder 2"/>
          <p:cNvSpPr>
            <a:spLocks noGrp="1"/>
          </p:cNvSpPr>
          <p:nvPr>
            <p:ph idx="1"/>
          </p:nvPr>
        </p:nvSpPr>
        <p:spPr>
          <a:xfrm>
            <a:off x="5196436" y="1352806"/>
            <a:ext cx="6872517" cy="4351338"/>
          </a:xfrm>
        </p:spPr>
        <p:txBody>
          <a:bodyPr>
            <a:noAutofit/>
          </a:bodyPr>
          <a:lstStyle/>
          <a:p>
            <a:pPr marL="0" indent="0">
              <a:lnSpc>
                <a:spcPct val="100000"/>
              </a:lnSpc>
              <a:spcBef>
                <a:spcPts val="0"/>
              </a:spcBef>
              <a:buNone/>
            </a:pPr>
            <a:r>
              <a:rPr lang="en-US" sz="1100" dirty="0">
                <a:solidFill>
                  <a:srgbClr val="57A64A"/>
                </a:solidFill>
                <a:latin typeface="Inconsolata" charset="0"/>
                <a:ea typeface="Inconsolata" charset="0"/>
                <a:cs typeface="Inconsolata" charset="0"/>
              </a:rPr>
              <a:t>/// &lt;</a:t>
            </a:r>
            <a:r>
              <a:rPr lang="en-US" sz="1100" dirty="0">
                <a:solidFill>
                  <a:schemeClr val="tx1"/>
                </a:solidFill>
                <a:latin typeface="Inconsolata" charset="0"/>
                <a:ea typeface="Inconsolata" charset="0"/>
                <a:cs typeface="Inconsolata" charset="0"/>
              </a:rPr>
              <a:t>summary</a:t>
            </a:r>
            <a:r>
              <a:rPr lang="en-US" sz="1100" dirty="0">
                <a:solidFill>
                  <a:srgbClr val="57A64A"/>
                </a:solidFill>
                <a:latin typeface="Inconsolata" charset="0"/>
                <a:ea typeface="Inconsolata" charset="0"/>
                <a:cs typeface="Inconsolata" charset="0"/>
              </a:rPr>
              <a:t>&gt;</a:t>
            </a:r>
            <a:br>
              <a:rPr lang="en-US" sz="1100" dirty="0">
                <a:solidFill>
                  <a:srgbClr val="57A64A"/>
                </a:solidFill>
                <a:latin typeface="Inconsolata" charset="0"/>
                <a:ea typeface="Inconsolata" charset="0"/>
                <a:cs typeface="Inconsolata" charset="0"/>
              </a:rPr>
            </a:br>
            <a:r>
              <a:rPr lang="en-US" sz="1100" dirty="0">
                <a:solidFill>
                  <a:srgbClr val="57A64A"/>
                </a:solidFill>
                <a:latin typeface="Inconsolata" charset="0"/>
                <a:ea typeface="Inconsolata" charset="0"/>
                <a:cs typeface="Inconsolata" charset="0"/>
              </a:rPr>
              <a:t>/// Creates the level by filling up the </a:t>
            </a:r>
            <a:r>
              <a:rPr lang="en-US" sz="1100" dirty="0" err="1" smtClean="0">
                <a:solidFill>
                  <a:srgbClr val="57A64A"/>
                </a:solidFill>
                <a:latin typeface="Inconsolata" charset="0"/>
                <a:ea typeface="Inconsolata" charset="0"/>
                <a:cs typeface="Inconsolata" charset="0"/>
              </a:rPr>
              <a:t>entityContainers</a:t>
            </a:r>
            <a:r>
              <a:rPr lang="en-US" sz="1100" dirty="0">
                <a:solidFill>
                  <a:srgbClr val="57A64A"/>
                </a:solidFill>
                <a:latin typeface="Inconsolata" charset="0"/>
                <a:ea typeface="Inconsolata" charset="0"/>
                <a:cs typeface="Inconsolata" charset="0"/>
              </a:rPr>
              <a:t/>
            </a:r>
            <a:br>
              <a:rPr lang="en-US" sz="1100" dirty="0">
                <a:solidFill>
                  <a:srgbClr val="57A64A"/>
                </a:solidFill>
                <a:latin typeface="Inconsolata" charset="0"/>
                <a:ea typeface="Inconsolata" charset="0"/>
                <a:cs typeface="Inconsolata" charset="0"/>
              </a:rPr>
            </a:br>
            <a:r>
              <a:rPr lang="en-US" sz="1100" dirty="0">
                <a:solidFill>
                  <a:srgbClr val="57A64A"/>
                </a:solidFill>
                <a:latin typeface="Inconsolata" charset="0"/>
                <a:ea typeface="Inconsolata" charset="0"/>
                <a:cs typeface="Inconsolata" charset="0"/>
              </a:rPr>
              <a:t>/// </a:t>
            </a:r>
            <a:r>
              <a:rPr lang="en-US" sz="1100" dirty="0" smtClean="0">
                <a:solidFill>
                  <a:srgbClr val="57A64A"/>
                </a:solidFill>
                <a:latin typeface="Inconsolata" charset="0"/>
                <a:ea typeface="Inconsolata" charset="0"/>
                <a:cs typeface="Inconsolata" charset="0"/>
              </a:rPr>
              <a:t>for platforms </a:t>
            </a:r>
            <a:r>
              <a:rPr lang="en-US" sz="1100" dirty="0">
                <a:solidFill>
                  <a:srgbClr val="57A64A"/>
                </a:solidFill>
                <a:latin typeface="Inconsolata" charset="0"/>
                <a:ea typeface="Inconsolata" charset="0"/>
                <a:cs typeface="Inconsolata" charset="0"/>
              </a:rPr>
              <a:t>and obstacles</a:t>
            </a:r>
            <a:br>
              <a:rPr lang="en-US" sz="1100" dirty="0">
                <a:solidFill>
                  <a:srgbClr val="57A64A"/>
                </a:solidFill>
                <a:latin typeface="Inconsolata" charset="0"/>
                <a:ea typeface="Inconsolata" charset="0"/>
                <a:cs typeface="Inconsolata" charset="0"/>
              </a:rPr>
            </a:br>
            <a:r>
              <a:rPr lang="en-US" sz="1100" dirty="0">
                <a:solidFill>
                  <a:srgbClr val="57A64A"/>
                </a:solidFill>
                <a:latin typeface="Inconsolata" charset="0"/>
                <a:ea typeface="Inconsolata" charset="0"/>
                <a:cs typeface="Inconsolata" charset="0"/>
              </a:rPr>
              <a:t>/// &lt;/</a:t>
            </a:r>
            <a:r>
              <a:rPr lang="en-US" sz="1100" dirty="0">
                <a:solidFill>
                  <a:schemeClr val="tx1"/>
                </a:solidFill>
                <a:latin typeface="Inconsolata" charset="0"/>
                <a:ea typeface="Inconsolata" charset="0"/>
                <a:cs typeface="Inconsolata" charset="0"/>
              </a:rPr>
              <a:t>summary</a:t>
            </a:r>
            <a:r>
              <a:rPr lang="en-US" sz="1100" dirty="0">
                <a:solidFill>
                  <a:srgbClr val="57A64A"/>
                </a:solidFill>
                <a:latin typeface="Inconsolata" charset="0"/>
                <a:ea typeface="Inconsolata" charset="0"/>
                <a:cs typeface="Inconsolata" charset="0"/>
              </a:rPr>
              <a:t>&gt;</a:t>
            </a:r>
            <a:br>
              <a:rPr lang="en-US" sz="1100" dirty="0">
                <a:solidFill>
                  <a:srgbClr val="57A64A"/>
                </a:solidFill>
                <a:latin typeface="Inconsolata" charset="0"/>
                <a:ea typeface="Inconsolata" charset="0"/>
                <a:cs typeface="Inconsolata" charset="0"/>
              </a:rPr>
            </a:br>
            <a:r>
              <a:rPr lang="en-US" sz="1100" dirty="0">
                <a:solidFill>
                  <a:srgbClr val="569CD6"/>
                </a:solidFill>
                <a:latin typeface="Inconsolata" charset="0"/>
                <a:ea typeface="Inconsolata" charset="0"/>
                <a:cs typeface="Inconsolata" charset="0"/>
              </a:rPr>
              <a:t>private void </a:t>
            </a:r>
            <a:r>
              <a:rPr lang="en-US" sz="1100" dirty="0" err="1">
                <a:solidFill>
                  <a:srgbClr val="00FFFF"/>
                </a:solidFill>
                <a:latin typeface="Inconsolata" charset="0"/>
                <a:ea typeface="Inconsolata" charset="0"/>
                <a:cs typeface="Inconsolata" charset="0"/>
              </a:rPr>
              <a:t>CreatePlatsAndObs</a:t>
            </a:r>
            <a:r>
              <a:rPr lang="en-US" sz="1100" dirty="0">
                <a:latin typeface="Inconsolata" charset="0"/>
                <a:ea typeface="Inconsolata" charset="0"/>
                <a:cs typeface="Inconsolata" charset="0"/>
              </a:rPr>
              <a:t>(</a:t>
            </a:r>
            <a:r>
              <a:rPr lang="en-US" sz="1100" dirty="0">
                <a:solidFill>
                  <a:srgbClr val="ADD8E6"/>
                </a:solidFill>
                <a:latin typeface="Inconsolata" charset="0"/>
                <a:ea typeface="Inconsolata" charset="0"/>
                <a:cs typeface="Inconsolata" charset="0"/>
              </a:rPr>
              <a:t>Dictionary</a:t>
            </a:r>
            <a:r>
              <a:rPr lang="en-US" sz="1100" dirty="0">
                <a:latin typeface="Inconsolata" charset="0"/>
                <a:ea typeface="Inconsolata" charset="0"/>
                <a:cs typeface="Inconsolata" charset="0"/>
              </a:rPr>
              <a:t>&lt;</a:t>
            </a:r>
            <a:r>
              <a:rPr lang="en-US" sz="1100" dirty="0">
                <a:solidFill>
                  <a:srgbClr val="569CD6"/>
                </a:solidFill>
                <a:latin typeface="Inconsolata" charset="0"/>
                <a:ea typeface="Inconsolata" charset="0"/>
                <a:cs typeface="Inconsolata" charset="0"/>
              </a:rPr>
              <a:t>char</a:t>
            </a:r>
            <a:r>
              <a:rPr lang="en-US" sz="1100" dirty="0">
                <a:latin typeface="Inconsolata" charset="0"/>
                <a:ea typeface="Inconsolata" charset="0"/>
                <a:cs typeface="Inconsolata" charset="0"/>
              </a:rPr>
              <a:t>, </a:t>
            </a:r>
            <a:r>
              <a:rPr lang="en-US" sz="1100" dirty="0">
                <a:solidFill>
                  <a:srgbClr val="ADD8E6"/>
                </a:solidFill>
                <a:latin typeface="Inconsolata" charset="0"/>
                <a:ea typeface="Inconsolata" charset="0"/>
                <a:cs typeface="Inconsolata" charset="0"/>
              </a:rPr>
              <a:t>Platform</a:t>
            </a:r>
            <a:r>
              <a:rPr lang="en-US" sz="1100" dirty="0">
                <a:latin typeface="Inconsolata" charset="0"/>
                <a:ea typeface="Inconsolata" charset="0"/>
                <a:cs typeface="Inconsolata" charset="0"/>
              </a:rPr>
              <a:t>&gt; </a:t>
            </a:r>
            <a:r>
              <a:rPr lang="en-US" sz="1100" dirty="0" err="1">
                <a:latin typeface="Inconsolata" charset="0"/>
                <a:ea typeface="Inconsolata" charset="0"/>
                <a:cs typeface="Inconsolata" charset="0"/>
              </a:rPr>
              <a:t>platformDict</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err="1">
                <a:solidFill>
                  <a:srgbClr val="ADD8E6"/>
                </a:solidFill>
                <a:latin typeface="Inconsolata" charset="0"/>
                <a:ea typeface="Inconsolata" charset="0"/>
                <a:cs typeface="Inconsolata" charset="0"/>
              </a:rPr>
              <a:t>EntityContainer</a:t>
            </a:r>
            <a:r>
              <a:rPr lang="en-US" sz="1100" dirty="0">
                <a:latin typeface="Inconsolata" charset="0"/>
                <a:ea typeface="Inconsolata" charset="0"/>
                <a:cs typeface="Inconsolata" charset="0"/>
              </a:rPr>
              <a:t>&lt;</a:t>
            </a:r>
            <a:r>
              <a:rPr lang="en-US" sz="1100" dirty="0">
                <a:solidFill>
                  <a:srgbClr val="ADD8E6"/>
                </a:solidFill>
                <a:latin typeface="Inconsolata" charset="0"/>
                <a:ea typeface="Inconsolata" charset="0"/>
                <a:cs typeface="Inconsolata" charset="0"/>
              </a:rPr>
              <a:t>Entity</a:t>
            </a:r>
            <a:r>
              <a:rPr lang="en-US" sz="1100" dirty="0">
                <a:latin typeface="Inconsolata" charset="0"/>
                <a:ea typeface="Inconsolata" charset="0"/>
                <a:cs typeface="Inconsolata" charset="0"/>
              </a:rPr>
              <a:t>&gt; obstacles) {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for </a:t>
            </a:r>
            <a:r>
              <a:rPr lang="en-US" sz="1100" dirty="0">
                <a:latin typeface="Inconsolata" charset="0"/>
                <a:ea typeface="Inconsolata" charset="0"/>
                <a:cs typeface="Inconsolata" charset="0"/>
              </a:rPr>
              <a:t>(</a:t>
            </a:r>
            <a:r>
              <a:rPr lang="en-US" sz="1100" dirty="0" err="1">
                <a:solidFill>
                  <a:srgbClr val="569CD6"/>
                </a:solidFill>
                <a:latin typeface="Inconsolata" charset="0"/>
                <a:ea typeface="Inconsolata" charset="0"/>
                <a:cs typeface="Inconsolata" charset="0"/>
              </a:rPr>
              <a:t>int</a:t>
            </a:r>
            <a:r>
              <a:rPr lang="en-US" sz="1100" dirty="0">
                <a:solidFill>
                  <a:srgbClr val="569CD6"/>
                </a:solidFill>
                <a:latin typeface="Inconsolata" charset="0"/>
                <a:ea typeface="Inconsolata" charset="0"/>
                <a:cs typeface="Inconsolata" charset="0"/>
              </a:rPr>
              <a:t> </a:t>
            </a:r>
            <a:r>
              <a:rPr lang="en-US" sz="1100" b="1" dirty="0">
                <a:latin typeface="Inconsolata" charset="0"/>
                <a:ea typeface="Inconsolata" charset="0"/>
                <a:cs typeface="Inconsolata" charset="0"/>
              </a:rPr>
              <a:t>y </a:t>
            </a:r>
            <a:r>
              <a:rPr lang="en-US" sz="1100" dirty="0">
                <a:latin typeface="Inconsolata" charset="0"/>
                <a:ea typeface="Inconsolata" charset="0"/>
                <a:cs typeface="Inconsolata" charset="0"/>
              </a:rPr>
              <a:t>= </a:t>
            </a:r>
            <a:r>
              <a:rPr lang="en-US" sz="1100" dirty="0">
                <a:solidFill>
                  <a:srgbClr val="B5CEA8"/>
                </a:solidFill>
                <a:latin typeface="Inconsolata" charset="0"/>
                <a:ea typeface="Inconsolata" charset="0"/>
                <a:cs typeface="Inconsolata" charset="0"/>
              </a:rPr>
              <a:t>0</a:t>
            </a:r>
            <a:r>
              <a:rPr lang="en-US" sz="1100" dirty="0">
                <a:latin typeface="Inconsolata" charset="0"/>
                <a:ea typeface="Inconsolata" charset="0"/>
                <a:cs typeface="Inconsolata" charset="0"/>
              </a:rPr>
              <a:t>; </a:t>
            </a:r>
            <a:r>
              <a:rPr lang="en-US" sz="1100" b="1" dirty="0">
                <a:latin typeface="Inconsolata" charset="0"/>
                <a:ea typeface="Inconsolata" charset="0"/>
                <a:cs typeface="Inconsolata" charset="0"/>
              </a:rPr>
              <a:t>y </a:t>
            </a:r>
            <a:r>
              <a:rPr lang="en-US" sz="1100" dirty="0">
                <a:latin typeface="Inconsolata" charset="0"/>
                <a:ea typeface="Inconsolata" charset="0"/>
                <a:cs typeface="Inconsolata" charset="0"/>
              </a:rPr>
              <a:t>&lt; </a:t>
            </a:r>
            <a:r>
              <a:rPr lang="en-US" sz="1100" dirty="0" err="1">
                <a:solidFill>
                  <a:srgbClr val="ADD8E6"/>
                </a:solidFill>
                <a:latin typeface="Inconsolata" charset="0"/>
                <a:ea typeface="Inconsolata" charset="0"/>
                <a:cs typeface="Inconsolata" charset="0"/>
              </a:rPr>
              <a:t>LevelBuilder</a:t>
            </a:r>
            <a:r>
              <a:rPr lang="en-US" sz="1100" dirty="0" err="1">
                <a:latin typeface="Inconsolata" charset="0"/>
                <a:ea typeface="Inconsolata" charset="0"/>
                <a:cs typeface="Inconsolata" charset="0"/>
              </a:rPr>
              <a:t>.</a:t>
            </a:r>
            <a:r>
              <a:rPr lang="en-US" sz="1100" b="1" dirty="0" err="1">
                <a:solidFill>
                  <a:srgbClr val="EE82EE"/>
                </a:solidFill>
                <a:latin typeface="Inconsolata" charset="0"/>
                <a:ea typeface="Inconsolata" charset="0"/>
                <a:cs typeface="Inconsolata" charset="0"/>
              </a:rPr>
              <a:t>MAP_HEIGHT</a:t>
            </a:r>
            <a:r>
              <a:rPr lang="en-US" sz="1100" dirty="0">
                <a:latin typeface="Inconsolata" charset="0"/>
                <a:ea typeface="Inconsolata" charset="0"/>
                <a:cs typeface="Inconsolata" charset="0"/>
              </a:rPr>
              <a:t>; </a:t>
            </a:r>
            <a:r>
              <a:rPr lang="en-US" sz="1100" b="1" dirty="0">
                <a:latin typeface="Inconsolata" charset="0"/>
                <a:ea typeface="Inconsolata" charset="0"/>
                <a:cs typeface="Inconsolata" charset="0"/>
              </a:rPr>
              <a:t>y</a:t>
            </a: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float </a:t>
            </a:r>
            <a:r>
              <a:rPr lang="en-US" sz="1100" dirty="0" err="1">
                <a:latin typeface="Inconsolata" charset="0"/>
                <a:ea typeface="Inconsolata" charset="0"/>
                <a:cs typeface="Inconsolata" charset="0"/>
              </a:rPr>
              <a:t>yAdj</a:t>
            </a:r>
            <a:r>
              <a:rPr lang="en-US" sz="1100" dirty="0">
                <a:latin typeface="Inconsolata" charset="0"/>
                <a:ea typeface="Inconsolata" charset="0"/>
                <a:cs typeface="Inconsolata" charset="0"/>
              </a:rPr>
              <a:t> = </a:t>
            </a:r>
            <a:r>
              <a:rPr lang="en-US" sz="1100" dirty="0" err="1">
                <a:solidFill>
                  <a:srgbClr val="ADD8E6"/>
                </a:solidFill>
                <a:latin typeface="Inconsolata" charset="0"/>
                <a:ea typeface="Inconsolata" charset="0"/>
                <a:cs typeface="Inconsolata" charset="0"/>
              </a:rPr>
              <a:t>LevelBuilder</a:t>
            </a:r>
            <a:r>
              <a:rPr lang="en-US" sz="1100" dirty="0" err="1">
                <a:latin typeface="Inconsolata" charset="0"/>
                <a:ea typeface="Inconsolata" charset="0"/>
                <a:cs typeface="Inconsolata" charset="0"/>
              </a:rPr>
              <a:t>.</a:t>
            </a:r>
            <a:r>
              <a:rPr lang="en-US" sz="1100" b="1" dirty="0" err="1">
                <a:solidFill>
                  <a:srgbClr val="EE82EE"/>
                </a:solidFill>
                <a:latin typeface="Inconsolata" charset="0"/>
                <a:ea typeface="Inconsolata" charset="0"/>
                <a:cs typeface="Inconsolata" charset="0"/>
              </a:rPr>
              <a:t>MAP_HEIGHT</a:t>
            </a:r>
            <a:r>
              <a:rPr lang="en-US" sz="1100" b="1" dirty="0">
                <a:solidFill>
                  <a:srgbClr val="EE82EE"/>
                </a:solidFill>
                <a:latin typeface="Inconsolata" charset="0"/>
                <a:ea typeface="Inconsolata" charset="0"/>
                <a:cs typeface="Inconsolata" charset="0"/>
              </a:rPr>
              <a:t> </a:t>
            </a:r>
            <a:r>
              <a:rPr lang="en-US" sz="1100" dirty="0">
                <a:latin typeface="Inconsolata" charset="0"/>
                <a:ea typeface="Inconsolata" charset="0"/>
                <a:cs typeface="Inconsolata" charset="0"/>
              </a:rPr>
              <a:t>- </a:t>
            </a:r>
            <a:r>
              <a:rPr lang="en-US" sz="1100" b="1" dirty="0">
                <a:latin typeface="Inconsolata" charset="0"/>
                <a:ea typeface="Inconsolata" charset="0"/>
                <a:cs typeface="Inconsolata" charset="0"/>
              </a:rPr>
              <a:t>y </a:t>
            </a:r>
            <a:r>
              <a:rPr lang="en-US" sz="1100" dirty="0">
                <a:latin typeface="Inconsolata" charset="0"/>
                <a:ea typeface="Inconsolata" charset="0"/>
                <a:cs typeface="Inconsolata" charset="0"/>
              </a:rPr>
              <a:t>- </a:t>
            </a:r>
            <a:r>
              <a:rPr lang="en-US" sz="1100" dirty="0">
                <a:solidFill>
                  <a:srgbClr val="B5CEA8"/>
                </a:solidFill>
                <a:latin typeface="Inconsolata" charset="0"/>
                <a:ea typeface="Inconsolata" charset="0"/>
                <a:cs typeface="Inconsolata" charset="0"/>
              </a:rPr>
              <a:t>1.0f</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for </a:t>
            </a:r>
            <a:r>
              <a:rPr lang="en-US" sz="1100" dirty="0">
                <a:latin typeface="Inconsolata" charset="0"/>
                <a:ea typeface="Inconsolata" charset="0"/>
                <a:cs typeface="Inconsolata" charset="0"/>
              </a:rPr>
              <a:t>(</a:t>
            </a:r>
            <a:r>
              <a:rPr lang="en-US" sz="1100" dirty="0" err="1">
                <a:solidFill>
                  <a:srgbClr val="569CD6"/>
                </a:solidFill>
                <a:latin typeface="Inconsolata" charset="0"/>
                <a:ea typeface="Inconsolata" charset="0"/>
                <a:cs typeface="Inconsolata" charset="0"/>
              </a:rPr>
              <a:t>int</a:t>
            </a:r>
            <a:r>
              <a:rPr lang="en-US" sz="1100" dirty="0">
                <a:solidFill>
                  <a:srgbClr val="569CD6"/>
                </a:solidFill>
                <a:latin typeface="Inconsolata" charset="0"/>
                <a:ea typeface="Inconsolata" charset="0"/>
                <a:cs typeface="Inconsolata" charset="0"/>
              </a:rPr>
              <a:t> </a:t>
            </a:r>
            <a:r>
              <a:rPr lang="en-US" sz="1100" b="1" dirty="0">
                <a:latin typeface="Inconsolata" charset="0"/>
                <a:ea typeface="Inconsolata" charset="0"/>
                <a:cs typeface="Inconsolata" charset="0"/>
              </a:rPr>
              <a:t>x </a:t>
            </a:r>
            <a:r>
              <a:rPr lang="en-US" sz="1100" dirty="0">
                <a:latin typeface="Inconsolata" charset="0"/>
                <a:ea typeface="Inconsolata" charset="0"/>
                <a:cs typeface="Inconsolata" charset="0"/>
              </a:rPr>
              <a:t>= </a:t>
            </a:r>
            <a:r>
              <a:rPr lang="en-US" sz="1100" dirty="0">
                <a:solidFill>
                  <a:srgbClr val="B5CEA8"/>
                </a:solidFill>
                <a:latin typeface="Inconsolata" charset="0"/>
                <a:ea typeface="Inconsolata" charset="0"/>
                <a:cs typeface="Inconsolata" charset="0"/>
              </a:rPr>
              <a:t>0</a:t>
            </a:r>
            <a:r>
              <a:rPr lang="en-US" sz="1100" dirty="0">
                <a:latin typeface="Inconsolata" charset="0"/>
                <a:ea typeface="Inconsolata" charset="0"/>
                <a:cs typeface="Inconsolata" charset="0"/>
              </a:rPr>
              <a:t>; </a:t>
            </a:r>
            <a:r>
              <a:rPr lang="en-US" sz="1100" b="1" dirty="0">
                <a:latin typeface="Inconsolata" charset="0"/>
                <a:ea typeface="Inconsolata" charset="0"/>
                <a:cs typeface="Inconsolata" charset="0"/>
              </a:rPr>
              <a:t>x </a:t>
            </a:r>
            <a:r>
              <a:rPr lang="en-US" sz="1100" dirty="0">
                <a:latin typeface="Inconsolata" charset="0"/>
                <a:ea typeface="Inconsolata" charset="0"/>
                <a:cs typeface="Inconsolata" charset="0"/>
              </a:rPr>
              <a:t>&lt; </a:t>
            </a:r>
            <a:r>
              <a:rPr lang="en-US" sz="1100" dirty="0" err="1">
                <a:solidFill>
                  <a:srgbClr val="ADD8E6"/>
                </a:solidFill>
                <a:latin typeface="Inconsolata" charset="0"/>
                <a:ea typeface="Inconsolata" charset="0"/>
                <a:cs typeface="Inconsolata" charset="0"/>
              </a:rPr>
              <a:t>LevelBuilder</a:t>
            </a:r>
            <a:r>
              <a:rPr lang="en-US" sz="1100" dirty="0" err="1">
                <a:latin typeface="Inconsolata" charset="0"/>
                <a:ea typeface="Inconsolata" charset="0"/>
                <a:cs typeface="Inconsolata" charset="0"/>
              </a:rPr>
              <a:t>.</a:t>
            </a:r>
            <a:r>
              <a:rPr lang="en-US" sz="1100" b="1" dirty="0" err="1">
                <a:solidFill>
                  <a:srgbClr val="EE82EE"/>
                </a:solidFill>
                <a:latin typeface="Inconsolata" charset="0"/>
                <a:ea typeface="Inconsolata" charset="0"/>
                <a:cs typeface="Inconsolata" charset="0"/>
              </a:rPr>
              <a:t>MAP_WIDTH</a:t>
            </a:r>
            <a:r>
              <a:rPr lang="en-US" sz="1100" dirty="0">
                <a:latin typeface="Inconsolata" charset="0"/>
                <a:ea typeface="Inconsolata" charset="0"/>
                <a:cs typeface="Inconsolata" charset="0"/>
              </a:rPr>
              <a:t>; </a:t>
            </a:r>
            <a:r>
              <a:rPr lang="en-US" sz="1100" b="1" dirty="0">
                <a:latin typeface="Inconsolata" charset="0"/>
                <a:ea typeface="Inconsolata" charset="0"/>
                <a:cs typeface="Inconsolata" charset="0"/>
              </a:rPr>
              <a:t>x</a:t>
            </a: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char </a:t>
            </a:r>
            <a:r>
              <a:rPr lang="en-US" sz="1100" dirty="0" err="1">
                <a:latin typeface="Inconsolata" charset="0"/>
                <a:ea typeface="Inconsolata" charset="0"/>
                <a:cs typeface="Inconsolata" charset="0"/>
              </a:rPr>
              <a:t>curChar</a:t>
            </a:r>
            <a:r>
              <a:rPr lang="en-US" sz="1100" dirty="0">
                <a:latin typeface="Inconsolata" charset="0"/>
                <a:ea typeface="Inconsolata" charset="0"/>
                <a:cs typeface="Inconsolata" charset="0"/>
              </a:rPr>
              <a:t> = </a:t>
            </a:r>
            <a:r>
              <a:rPr lang="en-US" sz="1100" dirty="0">
                <a:solidFill>
                  <a:srgbClr val="EE82EE"/>
                </a:solidFill>
                <a:latin typeface="Inconsolata" charset="0"/>
                <a:ea typeface="Inconsolata" charset="0"/>
                <a:cs typeface="Inconsolata" charset="0"/>
              </a:rPr>
              <a:t>lines</a:t>
            </a:r>
            <a:r>
              <a:rPr lang="en-US" sz="1100" dirty="0">
                <a:latin typeface="Inconsolata" charset="0"/>
                <a:ea typeface="Inconsolata" charset="0"/>
                <a:cs typeface="Inconsolata" charset="0"/>
              </a:rPr>
              <a:t>[</a:t>
            </a:r>
            <a:r>
              <a:rPr lang="en-US" sz="1100" b="1" dirty="0">
                <a:latin typeface="Inconsolata" charset="0"/>
                <a:ea typeface="Inconsolata" charset="0"/>
                <a:cs typeface="Inconsolata" charset="0"/>
              </a:rPr>
              <a:t>y</a:t>
            </a:r>
            <a:r>
              <a:rPr lang="en-US" sz="1100" dirty="0">
                <a:latin typeface="Inconsolata" charset="0"/>
                <a:ea typeface="Inconsolata" charset="0"/>
                <a:cs typeface="Inconsolata" charset="0"/>
              </a:rPr>
              <a:t>][</a:t>
            </a:r>
            <a:r>
              <a:rPr lang="en-US" sz="1100" b="1" dirty="0">
                <a:latin typeface="Inconsolata" charset="0"/>
                <a:ea typeface="Inconsolata" charset="0"/>
                <a:cs typeface="Inconsolata" charset="0"/>
              </a:rPr>
              <a:t>x</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string </a:t>
            </a:r>
            <a:r>
              <a:rPr lang="en-US" sz="1100" dirty="0" err="1">
                <a:latin typeface="Inconsolata" charset="0"/>
                <a:ea typeface="Inconsolata" charset="0"/>
                <a:cs typeface="Inconsolata" charset="0"/>
              </a:rPr>
              <a:t>imageFile</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bool </a:t>
            </a:r>
            <a:r>
              <a:rPr lang="en-US" sz="1100" dirty="0" err="1">
                <a:latin typeface="Inconsolata" charset="0"/>
                <a:ea typeface="Inconsolata" charset="0"/>
                <a:cs typeface="Inconsolata" charset="0"/>
              </a:rPr>
              <a:t>keyFound</a:t>
            </a:r>
            <a:r>
              <a:rPr lang="en-US" sz="1100" dirty="0">
                <a:latin typeface="Inconsolata" charset="0"/>
                <a:ea typeface="Inconsolata" charset="0"/>
                <a:cs typeface="Inconsolata" charset="0"/>
              </a:rPr>
              <a:t> = </a:t>
            </a:r>
            <a:r>
              <a:rPr lang="en-US" sz="1100" dirty="0" err="1">
                <a:solidFill>
                  <a:srgbClr val="EE82EE"/>
                </a:solidFill>
                <a:latin typeface="Inconsolata" charset="0"/>
                <a:ea typeface="Inconsolata" charset="0"/>
                <a:cs typeface="Inconsolata" charset="0"/>
              </a:rPr>
              <a:t>imageMappings</a:t>
            </a:r>
            <a:r>
              <a:rPr lang="en-US" sz="1100" dirty="0" err="1">
                <a:latin typeface="Inconsolata" charset="0"/>
                <a:ea typeface="Inconsolata" charset="0"/>
                <a:cs typeface="Inconsolata" charset="0"/>
              </a:rPr>
              <a:t>.</a:t>
            </a:r>
            <a:r>
              <a:rPr lang="en-US" sz="1100" dirty="0" err="1">
                <a:solidFill>
                  <a:srgbClr val="00FFFF"/>
                </a:solidFill>
                <a:latin typeface="Inconsolata" charset="0"/>
                <a:ea typeface="Inconsolata" charset="0"/>
                <a:cs typeface="Inconsolata" charset="0"/>
              </a:rPr>
              <a:t>TryGetValue</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curChar</a:t>
            </a: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out </a:t>
            </a:r>
            <a:r>
              <a:rPr lang="en-US" sz="1100" dirty="0" err="1">
                <a:latin typeface="Inconsolata" charset="0"/>
                <a:ea typeface="Inconsolata" charset="0"/>
                <a:cs typeface="Inconsolata" charset="0"/>
              </a:rPr>
              <a:t>imageFile</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if </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keyFound</a:t>
            </a: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continue</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ADD8E6"/>
                </a:solidFill>
                <a:latin typeface="Inconsolata" charset="0"/>
                <a:ea typeface="Inconsolata" charset="0"/>
                <a:cs typeface="Inconsolata" charset="0"/>
              </a:rPr>
              <a:t>Entity </a:t>
            </a:r>
            <a:r>
              <a:rPr lang="en-US" sz="1100" dirty="0" err="1">
                <a:latin typeface="Inconsolata" charset="0"/>
                <a:ea typeface="Inconsolata" charset="0"/>
                <a:cs typeface="Inconsolata" charset="0"/>
              </a:rPr>
              <a:t>obj</a:t>
            </a:r>
            <a:r>
              <a:rPr lang="en-US" sz="1100" dirty="0">
                <a:latin typeface="Inconsolata" charset="0"/>
                <a:ea typeface="Inconsolata" charset="0"/>
                <a:cs typeface="Inconsolata" charset="0"/>
              </a:rPr>
              <a:t> = </a:t>
            </a:r>
            <a:r>
              <a:rPr lang="en-US" sz="1100" dirty="0" err="1">
                <a:solidFill>
                  <a:srgbClr val="00FFFF"/>
                </a:solidFill>
                <a:latin typeface="Inconsolata" charset="0"/>
                <a:ea typeface="Inconsolata" charset="0"/>
                <a:cs typeface="Inconsolata" charset="0"/>
              </a:rPr>
              <a:t>GetObjEntity</a:t>
            </a:r>
            <a:r>
              <a:rPr lang="en-US" sz="1100" dirty="0">
                <a:latin typeface="Inconsolata" charset="0"/>
                <a:ea typeface="Inconsolata" charset="0"/>
                <a:cs typeface="Inconsolata" charset="0"/>
              </a:rPr>
              <a:t>(</a:t>
            </a:r>
            <a:r>
              <a:rPr lang="en-US" sz="1100" b="1" dirty="0">
                <a:latin typeface="Inconsolata" charset="0"/>
                <a:ea typeface="Inconsolata" charset="0"/>
                <a:cs typeface="Inconsolata" charset="0"/>
              </a:rPr>
              <a:t>x</a:t>
            </a:r>
            <a:r>
              <a:rPr lang="en-US" sz="1100" dirty="0">
                <a:latin typeface="Inconsolata" charset="0"/>
                <a:ea typeface="Inconsolata" charset="0"/>
                <a:cs typeface="Inconsolata" charset="0"/>
              </a:rPr>
              <a:t>, </a:t>
            </a:r>
            <a:r>
              <a:rPr lang="en-US" sz="1100" dirty="0" err="1">
                <a:latin typeface="Inconsolata" charset="0"/>
                <a:ea typeface="Inconsolata" charset="0"/>
                <a:cs typeface="Inconsolata" charset="0"/>
              </a:rPr>
              <a:t>yAdj</a:t>
            </a:r>
            <a:r>
              <a:rPr lang="en-US" sz="1100" dirty="0">
                <a:latin typeface="Inconsolata" charset="0"/>
                <a:ea typeface="Inconsolata" charset="0"/>
                <a:cs typeface="Inconsolata" charset="0"/>
              </a:rPr>
              <a:t>, </a:t>
            </a:r>
            <a:r>
              <a:rPr lang="en-US" sz="1100" dirty="0" err="1">
                <a:latin typeface="Inconsolata" charset="0"/>
                <a:ea typeface="Inconsolata" charset="0"/>
                <a:cs typeface="Inconsolata" charset="0"/>
              </a:rPr>
              <a:t>imageFile</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a:solidFill>
                  <a:srgbClr val="569CD6"/>
                </a:solidFill>
                <a:latin typeface="Inconsolata" charset="0"/>
                <a:ea typeface="Inconsolata" charset="0"/>
                <a:cs typeface="Inconsolata" charset="0"/>
              </a:rPr>
              <a:t>if </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platformDict.</a:t>
            </a:r>
            <a:r>
              <a:rPr lang="en-US" sz="1100" dirty="0" err="1">
                <a:solidFill>
                  <a:srgbClr val="00FFFF"/>
                </a:solidFill>
                <a:latin typeface="Inconsolata" charset="0"/>
                <a:ea typeface="Inconsolata" charset="0"/>
                <a:cs typeface="Inconsolata" charset="0"/>
              </a:rPr>
              <a:t>ContainsKey</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curChar</a:t>
            </a: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err="1">
                <a:latin typeface="Inconsolata" charset="0"/>
                <a:ea typeface="Inconsolata" charset="0"/>
                <a:cs typeface="Inconsolata" charset="0"/>
              </a:rPr>
              <a:t>platformDict</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curChar</a:t>
            </a:r>
            <a:r>
              <a:rPr lang="en-US" sz="1100" dirty="0">
                <a:latin typeface="Inconsolata" charset="0"/>
                <a:ea typeface="Inconsolata" charset="0"/>
                <a:cs typeface="Inconsolata" charset="0"/>
              </a:rPr>
              <a:t>].</a:t>
            </a:r>
            <a:r>
              <a:rPr lang="en-US" sz="1100" dirty="0" err="1">
                <a:solidFill>
                  <a:srgbClr val="00FFFF"/>
                </a:solidFill>
                <a:latin typeface="Inconsolata" charset="0"/>
                <a:ea typeface="Inconsolata" charset="0"/>
                <a:cs typeface="Inconsolata" charset="0"/>
              </a:rPr>
              <a:t>AddPlatformEntity</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obj</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 </a:t>
            </a:r>
            <a:r>
              <a:rPr lang="en-US" sz="1100" dirty="0">
                <a:solidFill>
                  <a:srgbClr val="569CD6"/>
                </a:solidFill>
                <a:latin typeface="Inconsolata" charset="0"/>
                <a:ea typeface="Inconsolata" charset="0"/>
                <a:cs typeface="Inconsolata" charset="0"/>
              </a:rPr>
              <a:t>else </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err="1">
                <a:latin typeface="Inconsolata" charset="0"/>
                <a:ea typeface="Inconsolata" charset="0"/>
                <a:cs typeface="Inconsolata" charset="0"/>
              </a:rPr>
              <a:t>obstacles.</a:t>
            </a:r>
            <a:r>
              <a:rPr lang="en-US" sz="1100" dirty="0" err="1">
                <a:solidFill>
                  <a:srgbClr val="00FFFF"/>
                </a:solidFill>
                <a:latin typeface="Inconsolata" charset="0"/>
                <a:ea typeface="Inconsolata" charset="0"/>
                <a:cs typeface="Inconsolata" charset="0"/>
              </a:rPr>
              <a:t>AddStationaryEntity</a:t>
            </a:r>
            <a:r>
              <a:rPr lang="en-US" sz="1100" dirty="0">
                <a:latin typeface="Inconsolata" charset="0"/>
                <a:ea typeface="Inconsolata" charset="0"/>
                <a:cs typeface="Inconsolata" charset="0"/>
              </a:rPr>
              <a:t>(</a:t>
            </a:r>
            <a:r>
              <a:rPr lang="en-US" sz="1100" dirty="0" err="1">
                <a:latin typeface="Inconsolata" charset="0"/>
                <a:ea typeface="Inconsolata" charset="0"/>
                <a:cs typeface="Inconsolata" charset="0"/>
              </a:rPr>
              <a:t>obj</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err="1">
                <a:solidFill>
                  <a:srgbClr val="569CD6"/>
                </a:solidFill>
                <a:latin typeface="Inconsolata" charset="0"/>
                <a:ea typeface="Inconsolata" charset="0"/>
                <a:cs typeface="Inconsolata" charset="0"/>
              </a:rPr>
              <a:t>foreach</a:t>
            </a:r>
            <a:r>
              <a:rPr lang="en-US" sz="1100" dirty="0">
                <a:solidFill>
                  <a:srgbClr val="569CD6"/>
                </a:solidFill>
                <a:latin typeface="Inconsolata" charset="0"/>
                <a:ea typeface="Inconsolata" charset="0"/>
                <a:cs typeface="Inconsolata" charset="0"/>
              </a:rPr>
              <a:t> </a:t>
            </a:r>
            <a:r>
              <a:rPr lang="en-US" sz="1100" dirty="0">
                <a:latin typeface="Inconsolata" charset="0"/>
                <a:ea typeface="Inconsolata" charset="0"/>
                <a:cs typeface="Inconsolata" charset="0"/>
              </a:rPr>
              <a:t>(</a:t>
            </a:r>
            <a:r>
              <a:rPr lang="en-US" sz="1100" dirty="0" err="1">
                <a:solidFill>
                  <a:srgbClr val="569CD6"/>
                </a:solidFill>
                <a:latin typeface="Inconsolata" charset="0"/>
                <a:ea typeface="Inconsolata" charset="0"/>
                <a:cs typeface="Inconsolata" charset="0"/>
              </a:rPr>
              <a:t>var</a:t>
            </a:r>
            <a:r>
              <a:rPr lang="en-US" sz="1100" dirty="0">
                <a:solidFill>
                  <a:srgbClr val="569CD6"/>
                </a:solidFill>
                <a:latin typeface="Inconsolata" charset="0"/>
                <a:ea typeface="Inconsolata" charset="0"/>
                <a:cs typeface="Inconsolata" charset="0"/>
              </a:rPr>
              <a:t> </a:t>
            </a:r>
            <a:r>
              <a:rPr lang="en-US" sz="1100" dirty="0">
                <a:latin typeface="Inconsolata" charset="0"/>
                <a:ea typeface="Inconsolata" charset="0"/>
                <a:cs typeface="Inconsolata" charset="0"/>
              </a:rPr>
              <a:t>platform </a:t>
            </a:r>
            <a:r>
              <a:rPr lang="en-US" sz="1100" dirty="0">
                <a:solidFill>
                  <a:srgbClr val="569CD6"/>
                </a:solidFill>
                <a:latin typeface="Inconsolata" charset="0"/>
                <a:ea typeface="Inconsolata" charset="0"/>
                <a:cs typeface="Inconsolata" charset="0"/>
              </a:rPr>
              <a:t>in </a:t>
            </a:r>
            <a:r>
              <a:rPr lang="en-US" sz="1100" dirty="0" err="1">
                <a:latin typeface="Inconsolata" charset="0"/>
                <a:ea typeface="Inconsolata" charset="0"/>
                <a:cs typeface="Inconsolata" charset="0"/>
              </a:rPr>
              <a:t>platformDict.</a:t>
            </a:r>
            <a:r>
              <a:rPr lang="en-US" sz="1100" dirty="0" err="1">
                <a:solidFill>
                  <a:srgbClr val="EE82EE"/>
                </a:solidFill>
                <a:latin typeface="Inconsolata" charset="0"/>
                <a:ea typeface="Inconsolata" charset="0"/>
                <a:cs typeface="Inconsolata" charset="0"/>
              </a:rPr>
              <a:t>Values</a:t>
            </a: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r>
              <a:rPr lang="en-US" sz="1100" dirty="0" err="1">
                <a:latin typeface="Inconsolata" charset="0"/>
                <a:ea typeface="Inconsolata" charset="0"/>
                <a:cs typeface="Inconsolata" charset="0"/>
              </a:rPr>
              <a:t>platform.</a:t>
            </a:r>
            <a:r>
              <a:rPr lang="en-US" sz="1100" dirty="0" err="1">
                <a:solidFill>
                  <a:srgbClr val="00FFFF"/>
                </a:solidFill>
                <a:latin typeface="Inconsolata" charset="0"/>
                <a:ea typeface="Inconsolata" charset="0"/>
                <a:cs typeface="Inconsolata" charset="0"/>
              </a:rPr>
              <a:t>InitializePlatformProperties</a:t>
            </a:r>
            <a:r>
              <a:rPr lang="en-US" sz="1100" dirty="0">
                <a:latin typeface="Inconsolata" charset="0"/>
                <a:ea typeface="Inconsolata" charset="0"/>
                <a:cs typeface="Inconsolata" charset="0"/>
              </a:rPr>
              <a:t>();</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    }</a:t>
            </a:r>
            <a:br>
              <a:rPr lang="en-US" sz="1100" dirty="0">
                <a:latin typeface="Inconsolata" charset="0"/>
                <a:ea typeface="Inconsolata" charset="0"/>
                <a:cs typeface="Inconsolata" charset="0"/>
              </a:rPr>
            </a:br>
            <a:r>
              <a:rPr lang="en-US" sz="1100" dirty="0">
                <a:latin typeface="Inconsolata" charset="0"/>
                <a:ea typeface="Inconsolata" charset="0"/>
                <a:cs typeface="Inconsolata" charset="0"/>
              </a:rPr>
              <a:t>}</a:t>
            </a:r>
            <a:endParaRPr lang="da-DK" sz="1100" dirty="0">
              <a:latin typeface="Inconsolata" charset="0"/>
              <a:ea typeface="Inconsolata" charset="0"/>
              <a:cs typeface="Inconsolata" charset="0"/>
            </a:endParaRPr>
          </a:p>
        </p:txBody>
      </p:sp>
      <p:sp>
        <p:nvSpPr>
          <p:cNvPr id="4" name="TextBox 3"/>
          <p:cNvSpPr txBox="1"/>
          <p:nvPr/>
        </p:nvSpPr>
        <p:spPr>
          <a:xfrm>
            <a:off x="913125" y="1716718"/>
            <a:ext cx="3291322" cy="4339650"/>
          </a:xfrm>
          <a:prstGeom prst="rect">
            <a:avLst/>
          </a:prstGeom>
          <a:noFill/>
        </p:spPr>
        <p:txBody>
          <a:bodyPr wrap="square" rtlCol="0">
            <a:spAutoFit/>
          </a:bodyPr>
          <a:lstStyle/>
          <a:p>
            <a:r>
              <a:rPr lang="mr-IN" sz="1200" dirty="0">
                <a:latin typeface="Inconsolata" charset="0"/>
                <a:ea typeface="Inconsolata" charset="0"/>
                <a:cs typeface="Inconsolata" charset="0"/>
              </a:rPr>
              <a:t>%#%#%#%#%#%#%#%#%#^^^^^^%#%#%#%#%#%#%#%##               JW      JW            </a:t>
            </a:r>
            <a:r>
              <a:rPr lang="mr-IN" sz="1200" dirty="0" smtClean="0">
                <a:latin typeface="Inconsolata" charset="0"/>
                <a:ea typeface="Inconsolata" charset="0"/>
                <a:cs typeface="Inconsolata" charset="0"/>
              </a:rPr>
              <a:t> %</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h2g                            </a:t>
            </a:r>
            <a:r>
              <a:rPr lang="mr-IN" sz="1200" dirty="0" smtClean="0">
                <a:latin typeface="Inconsolata" charset="0"/>
                <a:ea typeface="Inconsolata" charset="0"/>
                <a:cs typeface="Inconsolata" charset="0"/>
              </a:rPr>
              <a:t> #</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222                     &gt;      </a:t>
            </a:r>
            <a:r>
              <a:rPr lang="mr-IN" sz="1200" dirty="0" smtClean="0">
                <a:latin typeface="Inconsolata" charset="0"/>
                <a:ea typeface="Inconsolata" charset="0"/>
                <a:cs typeface="Inconsolata" charset="0"/>
              </a:rPr>
              <a:t> %</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H2G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a:t>
            </a:r>
            <a:r>
              <a:rPr lang="mr-IN" sz="1200" dirty="0" err="1">
                <a:latin typeface="Inconsolata" charset="0"/>
                <a:ea typeface="Inconsolata" charset="0"/>
                <a:cs typeface="Inconsolata" charset="0"/>
              </a:rPr>
              <a:t>j%i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a:t>
            </a:r>
            <a:r>
              <a:rPr lang="mr-IN" sz="1200" dirty="0" err="1">
                <a:latin typeface="Inconsolata" charset="0"/>
                <a:ea typeface="Inconsolata" charset="0"/>
                <a:cs typeface="Inconsolata" charset="0"/>
              </a:rPr>
              <a:t>W</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3                          %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a:t>
            </a:r>
            <a:r>
              <a:rPr lang="mr-IN" sz="1200" dirty="0" err="1">
                <a:latin typeface="Inconsolata" charset="0"/>
                <a:ea typeface="Inconsolata" charset="0"/>
                <a:cs typeface="Inconsolata" charset="0"/>
              </a:rPr>
              <a:t>xI</a:t>
            </a:r>
            <a:r>
              <a:rPr lang="mr-IN" sz="1200" dirty="0">
                <a:latin typeface="Inconsolata" charset="0"/>
                <a:ea typeface="Inconsolata" charset="0"/>
                <a:cs typeface="Inconsolata" charset="0"/>
              </a:rPr>
              <a:t>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err="1">
                <a:latin typeface="Inconsolata" charset="0"/>
                <a:ea typeface="Inconsolata" charset="0"/>
                <a:cs typeface="Inconsolata" charset="0"/>
              </a:rPr>
              <a:t>o</a:t>
            </a:r>
            <a:r>
              <a:rPr lang="mr-IN" sz="1200" dirty="0">
                <a:latin typeface="Inconsolata" charset="0"/>
                <a:ea typeface="Inconsolata" charset="0"/>
                <a:cs typeface="Inconsolata" charset="0"/>
              </a:rPr>
              <a:t>                 I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         </a:t>
            </a:r>
            <a:r>
              <a:rPr lang="mr-IN" sz="1200" dirty="0">
                <a:latin typeface="Inconsolata" charset="0"/>
                <a:ea typeface="Inconsolata" charset="0"/>
                <a:cs typeface="Inconsolata" charset="0"/>
              </a:rPr>
              <a:t>m1111111111111n              </a:t>
            </a:r>
            <a:r>
              <a:rPr lang="mr-IN" sz="1200" dirty="0" smtClean="0">
                <a:latin typeface="Inconsolata" charset="0"/>
                <a:ea typeface="Inconsolata" charset="0"/>
                <a:cs typeface="Inconsolata" charset="0"/>
              </a:rPr>
              <a:t>%</a:t>
            </a:r>
            <a:r>
              <a:rPr lang="da-DK" sz="1200" dirty="0" smtClean="0">
                <a:latin typeface="Inconsolata" charset="0"/>
                <a:ea typeface="Inconsolata" charset="0"/>
                <a:cs typeface="Inconsolata" charset="0"/>
              </a:rPr>
              <a:t> </a:t>
            </a:r>
            <a:r>
              <a:rPr lang="mr-IN" sz="1200" dirty="0" smtClean="0">
                <a:latin typeface="Inconsolata" charset="0"/>
                <a:ea typeface="Inconsolata" charset="0"/>
                <a:cs typeface="Inconsolata" charset="0"/>
              </a:rPr>
              <a:t>%#%#%#%#%#%#%#%#%#%#%#%#%#%#%#%#%#%#%#%#</a:t>
            </a:r>
            <a:endParaRPr lang="da-DK" sz="1200" dirty="0">
              <a:latin typeface="Inconsolata" charset="0"/>
              <a:ea typeface="Inconsolata" charset="0"/>
              <a:cs typeface="Inconsolata"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03279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Callout 8"/>
          <p:cNvSpPr/>
          <p:nvPr/>
        </p:nvSpPr>
        <p:spPr>
          <a:xfrm>
            <a:off x="2652689" y="761732"/>
            <a:ext cx="1890584" cy="1093855"/>
          </a:xfrm>
          <a:prstGeom prst="cloudCallout">
            <a:avLst>
              <a:gd name="adj1" fmla="val 17335"/>
              <a:gd name="adj2" fmla="val 318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le 1"/>
          <p:cNvSpPr>
            <a:spLocks noGrp="1"/>
          </p:cNvSpPr>
          <p:nvPr>
            <p:ph type="title"/>
          </p:nvPr>
        </p:nvSpPr>
        <p:spPr>
          <a:xfrm>
            <a:off x="6918036" y="0"/>
            <a:ext cx="4221017" cy="6858000"/>
          </a:xfrm>
        </p:spPr>
        <p:txBody>
          <a:bodyPr>
            <a:noAutofit/>
          </a:bodyPr>
          <a:lstStyle/>
          <a:p>
            <a:pPr algn="ctr"/>
            <a:r>
              <a:rPr lang="da-DK" sz="9600" dirty="0" smtClean="0"/>
              <a:t>TESTS</a:t>
            </a:r>
            <a:endParaRPr lang="da-DK" sz="9600"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riangle 4"/>
          <p:cNvSpPr/>
          <p:nvPr/>
        </p:nvSpPr>
        <p:spPr>
          <a:xfrm>
            <a:off x="1616706" y="2133696"/>
            <a:ext cx="4191000" cy="40379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TextBox 5"/>
          <p:cNvSpPr txBox="1"/>
          <p:nvPr/>
        </p:nvSpPr>
        <p:spPr>
          <a:xfrm>
            <a:off x="2764841" y="3074218"/>
            <a:ext cx="1869654" cy="646331"/>
          </a:xfrm>
          <a:prstGeom prst="rect">
            <a:avLst/>
          </a:prstGeom>
          <a:noFill/>
        </p:spPr>
        <p:txBody>
          <a:bodyPr wrap="square" rtlCol="0">
            <a:spAutoFit/>
          </a:bodyPr>
          <a:lstStyle/>
          <a:p>
            <a:pPr algn="ctr"/>
            <a:r>
              <a:rPr lang="da-DK" dirty="0" err="1" smtClean="0"/>
              <a:t>Acceptance</a:t>
            </a:r>
            <a:endParaRPr lang="da-DK" dirty="0"/>
          </a:p>
          <a:p>
            <a:pPr algn="ctr"/>
            <a:r>
              <a:rPr lang="da-DK" dirty="0"/>
              <a:t>t</a:t>
            </a:r>
            <a:r>
              <a:rPr lang="da-DK" dirty="0" smtClean="0"/>
              <a:t>ests</a:t>
            </a:r>
            <a:endParaRPr lang="da-DK" dirty="0"/>
          </a:p>
        </p:txBody>
      </p:sp>
      <p:sp>
        <p:nvSpPr>
          <p:cNvPr id="7" name="TextBox 6"/>
          <p:cNvSpPr txBox="1"/>
          <p:nvPr/>
        </p:nvSpPr>
        <p:spPr>
          <a:xfrm>
            <a:off x="2777379" y="4034057"/>
            <a:ext cx="1869654" cy="369332"/>
          </a:xfrm>
          <a:prstGeom prst="rect">
            <a:avLst/>
          </a:prstGeom>
          <a:noFill/>
        </p:spPr>
        <p:txBody>
          <a:bodyPr wrap="square" rtlCol="0">
            <a:spAutoFit/>
          </a:bodyPr>
          <a:lstStyle/>
          <a:p>
            <a:r>
              <a:rPr lang="da-DK" dirty="0" smtClean="0"/>
              <a:t>Integration tests</a:t>
            </a:r>
            <a:endParaRPr lang="da-DK" dirty="0"/>
          </a:p>
        </p:txBody>
      </p:sp>
      <p:sp>
        <p:nvSpPr>
          <p:cNvPr id="8" name="TextBox 7"/>
          <p:cNvSpPr txBox="1"/>
          <p:nvPr/>
        </p:nvSpPr>
        <p:spPr>
          <a:xfrm>
            <a:off x="2777407" y="5316840"/>
            <a:ext cx="1869654" cy="369332"/>
          </a:xfrm>
          <a:prstGeom prst="rect">
            <a:avLst/>
          </a:prstGeom>
          <a:noFill/>
        </p:spPr>
        <p:txBody>
          <a:bodyPr wrap="square" rtlCol="0">
            <a:spAutoFit/>
          </a:bodyPr>
          <a:lstStyle/>
          <a:p>
            <a:pPr algn="ctr"/>
            <a:r>
              <a:rPr lang="da-DK" dirty="0" smtClean="0"/>
              <a:t>Unit tests</a:t>
            </a:r>
            <a:endParaRPr lang="da-DK" dirty="0"/>
          </a:p>
        </p:txBody>
      </p:sp>
      <p:sp>
        <p:nvSpPr>
          <p:cNvPr id="10" name="TextBox 9"/>
          <p:cNvSpPr txBox="1"/>
          <p:nvPr/>
        </p:nvSpPr>
        <p:spPr>
          <a:xfrm>
            <a:off x="2663154" y="943314"/>
            <a:ext cx="1869654" cy="646331"/>
          </a:xfrm>
          <a:prstGeom prst="rect">
            <a:avLst/>
          </a:prstGeom>
          <a:noFill/>
        </p:spPr>
        <p:txBody>
          <a:bodyPr wrap="square" rtlCol="0">
            <a:spAutoFit/>
          </a:bodyPr>
          <a:lstStyle/>
          <a:p>
            <a:pPr algn="ctr"/>
            <a:r>
              <a:rPr lang="da-DK" dirty="0" smtClean="0"/>
              <a:t>Manuelle</a:t>
            </a:r>
            <a:endParaRPr lang="da-DK" dirty="0"/>
          </a:p>
          <a:p>
            <a:pPr algn="ctr"/>
            <a:r>
              <a:rPr lang="da-DK" dirty="0"/>
              <a:t>t</a:t>
            </a:r>
            <a:r>
              <a:rPr lang="da-DK" dirty="0" smtClean="0"/>
              <a:t>ests</a:t>
            </a:r>
            <a:endParaRPr lang="da-DK" dirty="0"/>
          </a:p>
        </p:txBody>
      </p:sp>
      <p:cxnSp>
        <p:nvCxnSpPr>
          <p:cNvPr id="12" name="Straight Connector 11"/>
          <p:cNvCxnSpPr/>
          <p:nvPr/>
        </p:nvCxnSpPr>
        <p:spPr>
          <a:xfrm>
            <a:off x="2349565" y="4762774"/>
            <a:ext cx="2734213" cy="1001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931433" y="3657465"/>
            <a:ext cx="157677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86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899"/>
            <a:ext cx="10515600" cy="1325563"/>
          </a:xfrm>
        </p:spPr>
        <p:txBody>
          <a:bodyPr/>
          <a:lstStyle/>
          <a:p>
            <a:r>
              <a:rPr lang="da-DK" dirty="0" smtClean="0"/>
              <a:t>UNIT  TESTS</a:t>
            </a:r>
            <a:endParaRPr lang="da-DK" dirty="0"/>
          </a:p>
        </p:txBody>
      </p:sp>
      <p:sp>
        <p:nvSpPr>
          <p:cNvPr id="3" name="Content Placeholder 2"/>
          <p:cNvSpPr>
            <a:spLocks noGrp="1"/>
          </p:cNvSpPr>
          <p:nvPr>
            <p:ph idx="1"/>
          </p:nvPr>
        </p:nvSpPr>
        <p:spPr>
          <a:xfrm>
            <a:off x="838200" y="1510532"/>
            <a:ext cx="4499135" cy="4351338"/>
          </a:xfrm>
        </p:spPr>
        <p:txBody>
          <a:bodyPr>
            <a:normAutofit/>
          </a:bodyPr>
          <a:lstStyle/>
          <a:p>
            <a:r>
              <a:rPr lang="da-DK" sz="4000" dirty="0" smtClean="0"/>
              <a:t>Level/</a:t>
            </a:r>
            <a:r>
              <a:rPr lang="da-DK" sz="4000" dirty="0" err="1" smtClean="0"/>
              <a:t>LevelBuilder</a:t>
            </a:r>
            <a:endParaRPr lang="da-DK" sz="4000" dirty="0" smtClean="0"/>
          </a:p>
          <a:p>
            <a:r>
              <a:rPr lang="da-DK" sz="4000" dirty="0" err="1" smtClean="0">
                <a:solidFill>
                  <a:schemeClr val="tx1">
                    <a:lumMod val="50000"/>
                  </a:schemeClr>
                </a:solidFill>
              </a:rPr>
              <a:t>ActiveCustomer</a:t>
            </a:r>
            <a:endParaRPr lang="da-DK" sz="4000" dirty="0" smtClean="0">
              <a:solidFill>
                <a:schemeClr val="tx1">
                  <a:lumMod val="50000"/>
                </a:schemeClr>
              </a:solidFill>
            </a:endParaRPr>
          </a:p>
          <a:p>
            <a:r>
              <a:rPr lang="da-DK" sz="4000" dirty="0" smtClean="0">
                <a:solidFill>
                  <a:schemeClr val="tx1">
                    <a:lumMod val="50000"/>
                  </a:schemeClr>
                </a:solidFill>
              </a:rPr>
              <a:t>Customer</a:t>
            </a:r>
          </a:p>
          <a:p>
            <a:r>
              <a:rPr lang="da-DK" sz="4000" dirty="0" err="1" smtClean="0">
                <a:solidFill>
                  <a:schemeClr val="tx1">
                    <a:lumMod val="50000"/>
                  </a:schemeClr>
                </a:solidFill>
              </a:rPr>
              <a:t>DestDisplayer</a:t>
            </a:r>
            <a:endParaRPr lang="da-DK" sz="4000" dirty="0" smtClean="0">
              <a:solidFill>
                <a:schemeClr val="tx1">
                  <a:lumMod val="50000"/>
                </a:schemeClr>
              </a:solidFill>
            </a:endParaRPr>
          </a:p>
          <a:p>
            <a:r>
              <a:rPr lang="da-DK" sz="4000" dirty="0" err="1" smtClean="0">
                <a:solidFill>
                  <a:schemeClr val="tx1">
                    <a:lumMod val="50000"/>
                  </a:schemeClr>
                </a:solidFill>
              </a:rPr>
              <a:t>MenuState</a:t>
            </a:r>
            <a:endParaRPr lang="da-DK" sz="4000" dirty="0">
              <a:solidFill>
                <a:schemeClr val="tx1">
                  <a:lumMod val="50000"/>
                </a:scheme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
        <p:nvSpPr>
          <p:cNvPr id="7" name="Content Placeholder 2"/>
          <p:cNvSpPr txBox="1">
            <a:spLocks/>
          </p:cNvSpPr>
          <p:nvPr/>
        </p:nvSpPr>
        <p:spPr>
          <a:xfrm>
            <a:off x="6772671" y="1510532"/>
            <a:ext cx="47744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sz="4000" dirty="0" smtClean="0">
                <a:solidFill>
                  <a:schemeClr val="tx1">
                    <a:lumMod val="50000"/>
                  </a:schemeClr>
                </a:solidFill>
              </a:rPr>
              <a:t>Platform</a:t>
            </a:r>
          </a:p>
          <a:p>
            <a:r>
              <a:rPr lang="da-DK" sz="4000" dirty="0" err="1" smtClean="0">
                <a:solidFill>
                  <a:schemeClr val="tx1">
                    <a:lumMod val="50000"/>
                  </a:schemeClr>
                </a:solidFill>
              </a:rPr>
              <a:t>CustomerContainer</a:t>
            </a:r>
            <a:endParaRPr lang="da-DK" sz="4000" dirty="0" smtClean="0">
              <a:solidFill>
                <a:schemeClr val="tx1">
                  <a:lumMod val="50000"/>
                </a:schemeClr>
              </a:solidFill>
            </a:endParaRPr>
          </a:p>
          <a:p>
            <a:r>
              <a:rPr lang="da-DK" sz="4000" dirty="0" smtClean="0">
                <a:solidFill>
                  <a:schemeClr val="tx1">
                    <a:lumMod val="50000"/>
                  </a:schemeClr>
                </a:solidFill>
              </a:rPr>
              <a:t>Player</a:t>
            </a:r>
          </a:p>
          <a:p>
            <a:r>
              <a:rPr lang="da-DK" sz="4000" dirty="0" err="1" smtClean="0">
                <a:solidFill>
                  <a:schemeClr val="tx1">
                    <a:lumMod val="50000"/>
                  </a:schemeClr>
                </a:solidFill>
              </a:rPr>
              <a:t>ScoreDisplayer</a:t>
            </a:r>
            <a:endParaRPr lang="da-DK" sz="4000" dirty="0" smtClean="0">
              <a:solidFill>
                <a:schemeClr val="tx1">
                  <a:lumMod val="50000"/>
                </a:schemeClr>
              </a:solidFill>
            </a:endParaRPr>
          </a:p>
          <a:p>
            <a:r>
              <a:rPr lang="da-DK" sz="4000" dirty="0" err="1" smtClean="0">
                <a:solidFill>
                  <a:schemeClr val="tx1">
                    <a:lumMod val="50000"/>
                  </a:schemeClr>
                </a:solidFill>
              </a:rPr>
              <a:t>StateMachine</a:t>
            </a:r>
            <a:endParaRPr lang="da-DK" sz="4000" dirty="0">
              <a:solidFill>
                <a:schemeClr val="tx1">
                  <a:lumMod val="50000"/>
                </a:schemeClr>
              </a:solidFill>
            </a:endParaRPr>
          </a:p>
        </p:txBody>
      </p:sp>
    </p:spTree>
    <p:extLst>
      <p:ext uri="{BB962C8B-B14F-4D97-AF65-F5344CB8AC3E}">
        <p14:creationId xmlns:p14="http://schemas.microsoft.com/office/powerpoint/2010/main" val="4420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899"/>
            <a:ext cx="10515600" cy="1325563"/>
          </a:xfrm>
        </p:spPr>
        <p:txBody>
          <a:bodyPr/>
          <a:lstStyle/>
          <a:p>
            <a:r>
              <a:rPr lang="da-DK" dirty="0" smtClean="0"/>
              <a:t>UNIT  TESTS</a:t>
            </a:r>
            <a:endParaRPr lang="da-DK" dirty="0"/>
          </a:p>
        </p:txBody>
      </p:sp>
      <p:sp>
        <p:nvSpPr>
          <p:cNvPr id="3" name="Content Placeholder 2"/>
          <p:cNvSpPr>
            <a:spLocks noGrp="1"/>
          </p:cNvSpPr>
          <p:nvPr>
            <p:ph idx="1"/>
          </p:nvPr>
        </p:nvSpPr>
        <p:spPr>
          <a:xfrm>
            <a:off x="838200" y="1510532"/>
            <a:ext cx="4499135" cy="4351338"/>
          </a:xfrm>
        </p:spPr>
        <p:txBody>
          <a:bodyPr>
            <a:normAutofit/>
          </a:bodyPr>
          <a:lstStyle/>
          <a:p>
            <a:r>
              <a:rPr lang="da-DK" sz="4000" dirty="0" smtClean="0"/>
              <a:t>Level/</a:t>
            </a:r>
            <a:r>
              <a:rPr lang="da-DK" sz="4000" dirty="0" err="1" smtClean="0"/>
              <a:t>LevelBuilder</a:t>
            </a:r>
            <a:endParaRPr lang="da-DK" sz="40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p:cNvSpPr txBox="1"/>
          <p:nvPr/>
        </p:nvSpPr>
        <p:spPr>
          <a:xfrm>
            <a:off x="905933" y="2286321"/>
            <a:ext cx="10380133" cy="3970318"/>
          </a:xfrm>
          <a:prstGeom prst="rect">
            <a:avLst/>
          </a:prstGeom>
          <a:noFill/>
        </p:spPr>
        <p:txBody>
          <a:bodyPr wrap="square" rtlCol="0">
            <a:spAutoFit/>
          </a:bodyPr>
          <a:lstStyle/>
          <a:p>
            <a:r>
              <a:rPr lang="en-US" dirty="0">
                <a:latin typeface="Inconsolata" charset="0"/>
                <a:ea typeface="Inconsolata" charset="0"/>
                <a:cs typeface="Inconsolata" charset="0"/>
              </a:rPr>
              <a:t>[</a:t>
            </a:r>
            <a:r>
              <a:rPr lang="en-US" dirty="0">
                <a:solidFill>
                  <a:srgbClr val="ADD8E6"/>
                </a:solidFill>
                <a:latin typeface="Inconsolata" charset="0"/>
                <a:ea typeface="Inconsolata" charset="0"/>
                <a:cs typeface="Inconsolata" charset="0"/>
              </a:rPr>
              <a:t>Test</a:t>
            </a:r>
            <a:r>
              <a:rPr lang="en-US" dirty="0">
                <a:solidFill>
                  <a:srgbClr val="A9A9A9"/>
                </a:solidFill>
                <a:latin typeface="Inconsolata" charset="0"/>
                <a:ea typeface="Inconsolata" charset="0"/>
                <a:cs typeface="Inconsolata" charset="0"/>
              </a:rPr>
              <a:t>()</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solidFill>
                  <a:srgbClr val="569CD6"/>
                </a:solidFill>
                <a:latin typeface="Inconsolata" charset="0"/>
                <a:ea typeface="Inconsolata" charset="0"/>
                <a:cs typeface="Inconsolata" charset="0"/>
              </a:rPr>
              <a:t>public void </a:t>
            </a:r>
            <a:r>
              <a:rPr lang="en-US" dirty="0" err="1">
                <a:solidFill>
                  <a:srgbClr val="00FFFF"/>
                </a:solidFill>
                <a:latin typeface="Inconsolata" charset="0"/>
                <a:ea typeface="Inconsolata" charset="0"/>
                <a:cs typeface="Inconsolata" charset="0"/>
              </a:rPr>
              <a:t>CheckTruePlatformChars</a:t>
            </a:r>
            <a:r>
              <a:rPr lang="en-US" dirty="0">
                <a:latin typeface="Inconsolata" charset="0"/>
                <a:ea typeface="Inconsolata" charset="0"/>
                <a:cs typeface="Inconsolata" charset="0"/>
              </a:rPr>
              <a:t>() {</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IsTrue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sweetLevel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'1'</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IsTrue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beachLevel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'J'</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IsTrue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beachLevel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'r'</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IsTrue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beachLevel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a:t>
            </a:r>
            <a:r>
              <a:rPr lang="en-US" dirty="0" err="1">
                <a:solidFill>
                  <a:srgbClr val="D69D85"/>
                </a:solidFill>
                <a:latin typeface="Inconsolata" charset="0"/>
                <a:ea typeface="Inconsolata" charset="0"/>
                <a:cs typeface="Inconsolata" charset="0"/>
              </a:rPr>
              <a:t>i</a:t>
            </a:r>
            <a:r>
              <a:rPr lang="en-US" dirty="0">
                <a:solidFill>
                  <a:srgbClr val="D69D85"/>
                </a:solidFill>
                <a:latin typeface="Inconsolata" charset="0"/>
                <a:ea typeface="Inconsolata" charset="0"/>
                <a:cs typeface="Inconsolata" charset="0"/>
              </a:rPr>
              <a:t>'</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
            </a:r>
            <a:br>
              <a:rPr lang="en-US" dirty="0">
                <a:latin typeface="Inconsolata" charset="0"/>
                <a:ea typeface="Inconsolata" charset="0"/>
                <a:cs typeface="Inconsolata" charset="0"/>
              </a:rPr>
            </a:br>
            <a:r>
              <a:rPr lang="en-US" dirty="0">
                <a:latin typeface="Inconsolata" charset="0"/>
                <a:ea typeface="Inconsolata" charset="0"/>
                <a:cs typeface="Inconsolata" charset="0"/>
              </a:rPr>
              <a:t>[</a:t>
            </a:r>
            <a:r>
              <a:rPr lang="en-US" dirty="0">
                <a:solidFill>
                  <a:srgbClr val="ADD8E6"/>
                </a:solidFill>
                <a:latin typeface="Inconsolata" charset="0"/>
                <a:ea typeface="Inconsolata" charset="0"/>
                <a:cs typeface="Inconsolata" charset="0"/>
              </a:rPr>
              <a:t>Test</a:t>
            </a:r>
            <a:r>
              <a:rPr lang="en-US" dirty="0">
                <a:solidFill>
                  <a:srgbClr val="A9A9A9"/>
                </a:solidFill>
                <a:latin typeface="Inconsolata" charset="0"/>
                <a:ea typeface="Inconsolata" charset="0"/>
                <a:cs typeface="Inconsolata" charset="0"/>
              </a:rPr>
              <a:t>()</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solidFill>
                  <a:srgbClr val="569CD6"/>
                </a:solidFill>
                <a:latin typeface="Inconsolata" charset="0"/>
                <a:ea typeface="Inconsolata" charset="0"/>
                <a:cs typeface="Inconsolata" charset="0"/>
              </a:rPr>
              <a:t>public void </a:t>
            </a:r>
            <a:r>
              <a:rPr lang="en-US" dirty="0" err="1">
                <a:solidFill>
                  <a:srgbClr val="00FFFF"/>
                </a:solidFill>
                <a:latin typeface="Inconsolata" charset="0"/>
                <a:ea typeface="Inconsolata" charset="0"/>
                <a:cs typeface="Inconsolata" charset="0"/>
              </a:rPr>
              <a:t>CheckFalsePlatformChars</a:t>
            </a:r>
            <a:r>
              <a:rPr lang="en-US" dirty="0">
                <a:latin typeface="Inconsolata" charset="0"/>
                <a:ea typeface="Inconsolata" charset="0"/>
                <a:cs typeface="Inconsolata" charset="0"/>
              </a:rPr>
              <a:t>() {</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IsFalse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sweetLevel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'2'</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    </a:t>
            </a:r>
            <a:r>
              <a:rPr lang="en-US" dirty="0" err="1">
                <a:solidFill>
                  <a:srgbClr val="ADD8E6"/>
                </a:solidFill>
                <a:latin typeface="Inconsolata" charset="0"/>
                <a:ea typeface="Inconsolata" charset="0"/>
                <a:cs typeface="Inconsolata" charset="0"/>
              </a:rPr>
              <a:t>Assert</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IsFalse</a:t>
            </a:r>
            <a:r>
              <a:rPr lang="en-US" dirty="0">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beachLevel</a:t>
            </a:r>
            <a:r>
              <a:rPr lang="en-US" dirty="0" err="1">
                <a:latin typeface="Inconsolata" charset="0"/>
                <a:ea typeface="Inconsolata" charset="0"/>
                <a:cs typeface="Inconsolata" charset="0"/>
              </a:rPr>
              <a:t>.</a:t>
            </a:r>
            <a:r>
              <a:rPr lang="en-US" dirty="0" err="1">
                <a:solidFill>
                  <a:srgbClr val="EE82EE"/>
                </a:solidFill>
                <a:latin typeface="Inconsolata" charset="0"/>
                <a:ea typeface="Inconsolata" charset="0"/>
                <a:cs typeface="Inconsolata" charset="0"/>
              </a:rPr>
              <a:t>Platforms</a:t>
            </a:r>
            <a:r>
              <a:rPr lang="en-US" dirty="0" err="1">
                <a:latin typeface="Inconsolata" charset="0"/>
                <a:ea typeface="Inconsolata" charset="0"/>
                <a:cs typeface="Inconsolata" charset="0"/>
              </a:rPr>
              <a:t>.</a:t>
            </a:r>
            <a:r>
              <a:rPr lang="en-US" dirty="0" err="1">
                <a:solidFill>
                  <a:srgbClr val="00FFFF"/>
                </a:solidFill>
                <a:latin typeface="Inconsolata" charset="0"/>
                <a:ea typeface="Inconsolata" charset="0"/>
                <a:cs typeface="Inconsolata" charset="0"/>
              </a:rPr>
              <a:t>ContainsKey</a:t>
            </a:r>
            <a:r>
              <a:rPr lang="en-US" dirty="0">
                <a:latin typeface="Inconsolata" charset="0"/>
                <a:ea typeface="Inconsolata" charset="0"/>
                <a:cs typeface="Inconsolata" charset="0"/>
              </a:rPr>
              <a:t>(</a:t>
            </a:r>
            <a:r>
              <a:rPr lang="en-US" dirty="0">
                <a:solidFill>
                  <a:srgbClr val="D69D85"/>
                </a:solidFill>
                <a:latin typeface="Inconsolata" charset="0"/>
                <a:ea typeface="Inconsolata" charset="0"/>
                <a:cs typeface="Inconsolata" charset="0"/>
              </a:rPr>
              <a:t>'o'</a:t>
            </a:r>
            <a:r>
              <a:rPr lang="en-US" dirty="0">
                <a:latin typeface="Inconsolata" charset="0"/>
                <a:ea typeface="Inconsolata" charset="0"/>
                <a:cs typeface="Inconsolata" charset="0"/>
              </a:rPr>
              <a:t>));</a:t>
            </a:r>
            <a:br>
              <a:rPr lang="en-US" dirty="0">
                <a:latin typeface="Inconsolata" charset="0"/>
                <a:ea typeface="Inconsolata" charset="0"/>
                <a:cs typeface="Inconsolata" charset="0"/>
              </a:rPr>
            </a:br>
            <a:r>
              <a:rPr lang="en-US" dirty="0">
                <a:latin typeface="Inconsolata" charset="0"/>
                <a:ea typeface="Inconsolata" charset="0"/>
                <a:cs typeface="Inconsolata" charset="0"/>
              </a:rPr>
              <a:t>}</a:t>
            </a:r>
            <a:endParaRPr lang="da-DK" dirty="0">
              <a:latin typeface="Inconsolata" charset="0"/>
              <a:ea typeface="Inconsolata" charset="0"/>
              <a:cs typeface="Inconsolata" charset="0"/>
            </a:endParaRPr>
          </a:p>
        </p:txBody>
      </p:sp>
    </p:spTree>
    <p:extLst>
      <p:ext uri="{BB962C8B-B14F-4D97-AF65-F5344CB8AC3E}">
        <p14:creationId xmlns:p14="http://schemas.microsoft.com/office/powerpoint/2010/main" val="147635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1455</TotalTime>
  <Words>693</Words>
  <Application>Microsoft Macintosh PowerPoint</Application>
  <PresentationFormat>Widescreen</PresentationFormat>
  <Paragraphs>147</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Inconsolata</vt:lpstr>
      <vt:lpstr>Mangal</vt:lpstr>
      <vt:lpstr>Depth</vt:lpstr>
      <vt:lpstr>SPACE TAXI</vt:lpstr>
      <vt:lpstr>INTRODUKTION</vt:lpstr>
      <vt:lpstr>DESIGN</vt:lpstr>
      <vt:lpstr>UML DIAGRAM</vt:lpstr>
      <vt:lpstr>IMPLEMENTATION (1/2)</vt:lpstr>
      <vt:lpstr>IMPLEMENTATION (2/2)</vt:lpstr>
      <vt:lpstr>TESTS</vt:lpstr>
      <vt:lpstr>UNIT  TESTS</vt:lpstr>
      <vt:lpstr>UNIT  TESTS</vt:lpstr>
      <vt:lpstr>ARBEJDSPROCES</vt:lpstr>
      <vt:lpstr>FORBEDRINGER / FEJL</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TAXI</dc:title>
  <dc:creator>Søren Hougaard Mulvad (RA13xSHM | RA)</dc:creator>
  <cp:lastModifiedBy>Søren Hougaard Mulvad (RA13xSHM | RA)</cp:lastModifiedBy>
  <cp:revision>46</cp:revision>
  <dcterms:created xsi:type="dcterms:W3CDTF">2018-06-18T22:23:43Z</dcterms:created>
  <dcterms:modified xsi:type="dcterms:W3CDTF">2018-06-20T05:53:17Z</dcterms:modified>
</cp:coreProperties>
</file>