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3" r:id="rId2"/>
    <p:sldId id="304" r:id="rId3"/>
    <p:sldId id="296" r:id="rId4"/>
    <p:sldId id="305" r:id="rId5"/>
    <p:sldId id="306" r:id="rId6"/>
    <p:sldId id="297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t Maray, Eloisa" initials="MME" lastIdx="4" clrIdx="0">
    <p:extLst>
      <p:ext uri="{19B8F6BF-5375-455C-9EA6-DF929625EA0E}">
        <p15:presenceInfo xmlns:p15="http://schemas.microsoft.com/office/powerpoint/2012/main" userId="Montt Maray, Eloi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8DD"/>
    <a:srgbClr val="006EC7"/>
    <a:srgbClr val="4D8AD2"/>
    <a:srgbClr val="80A5DC"/>
    <a:srgbClr val="689CCA"/>
    <a:srgbClr val="338BD2"/>
    <a:srgbClr val="367BB8"/>
    <a:srgbClr val="04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9"/>
    <p:restoredTop sz="93883" autoAdjust="0"/>
  </p:normalViewPr>
  <p:slideViewPr>
    <p:cSldViewPr snapToGrid="0" snapToObjects="1">
      <p:cViewPr varScale="1">
        <p:scale>
          <a:sx n="63" d="100"/>
          <a:sy n="63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A5B09-A9A8-2644-9E6D-705AA413DA79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F7B35-E1B4-904A-9F7F-1474D5483F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558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55E56-2990-C745-88B9-6378D75E0E12}" type="datetimeFigureOut">
              <a:rPr lang="de-DE" smtClean="0"/>
              <a:t>16.09.2022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B3B74-E7C2-B34F-8624-8515ACB005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734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B3B74-E7C2-B34F-8624-8515ACB00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0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B3B74-E7C2-B34F-8624-8515ACB0050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76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6409267" y="118533"/>
            <a:ext cx="2411205" cy="927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1384875"/>
            <a:ext cx="8752360" cy="4355538"/>
          </a:xfrm>
          <a:prstGeom prst="rect">
            <a:avLst/>
          </a:prstGeom>
          <a:solidFill>
            <a:srgbClr val="006EC7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3624352" y="2264791"/>
            <a:ext cx="5124112" cy="2678578"/>
          </a:xfrm>
          <a:prstGeom prst="rect">
            <a:avLst/>
          </a:prstGeom>
          <a:solidFill>
            <a:srgbClr val="4D8AD2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48000" tIns="234000" rIns="684000" bIns="45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de-DE" sz="2800" dirty="0">
              <a:solidFill>
                <a:srgbClr val="FFFFFF"/>
              </a:solidFill>
              <a:effectLst/>
              <a:latin typeface="Calibri"/>
              <a:ea typeface="ＭＳ 明朝"/>
              <a:cs typeface="Calibri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34890" y="2267305"/>
            <a:ext cx="4504844" cy="1548940"/>
          </a:xfrm>
        </p:spPr>
        <p:txBody>
          <a:bodyPr lIns="252000" tIns="252000" rIns="252000" bIns="108000" anchor="t" anchorCtr="0">
            <a:noAutofit/>
          </a:bodyPr>
          <a:lstStyle>
            <a:lvl1pPr algn="l">
              <a:defRPr sz="2200" b="1" i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934890" y="2015660"/>
            <a:ext cx="0" cy="3160410"/>
          </a:xfrm>
          <a:prstGeom prst="line">
            <a:avLst/>
          </a:prstGeom>
          <a:ln>
            <a:solidFill>
              <a:schemeClr val="bg1"/>
            </a:solidFill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8439734" y="2009669"/>
            <a:ext cx="0" cy="3166401"/>
          </a:xfrm>
          <a:prstGeom prst="line">
            <a:avLst/>
          </a:prstGeom>
          <a:ln>
            <a:solidFill>
              <a:schemeClr val="bg1"/>
            </a:solidFill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 userDrawn="1"/>
        </p:nvSpPr>
        <p:spPr>
          <a:xfrm>
            <a:off x="8748464" y="2267304"/>
            <a:ext cx="395537" cy="2676064"/>
          </a:xfrm>
          <a:prstGeom prst="rect">
            <a:avLst/>
          </a:prstGeom>
          <a:solidFill>
            <a:srgbClr val="80A5DC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0" y="1384300"/>
            <a:ext cx="3319463" cy="4356100"/>
          </a:xfrm>
        </p:spPr>
        <p:txBody>
          <a:bodyPr/>
          <a:lstStyle/>
          <a:p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89647" y="6432176"/>
            <a:ext cx="8658817" cy="4258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/>
          </p:nvPr>
        </p:nvSpPr>
        <p:spPr>
          <a:xfrm>
            <a:off x="3935413" y="3816244"/>
            <a:ext cx="4503737" cy="1127125"/>
          </a:xfrm>
        </p:spPr>
        <p:txBody>
          <a:bodyPr lIns="252000" tIns="108000" rIns="252000" bIns="252000" anchor="b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FFFFFF"/>
                </a:solidFill>
              </a:defRPr>
            </a:lvl2pPr>
            <a:lvl3pPr marL="914400" indent="0">
              <a:buNone/>
              <a:defRPr>
                <a:solidFill>
                  <a:srgbClr val="FFFFFF"/>
                </a:solidFill>
              </a:defRPr>
            </a:lvl3pPr>
            <a:lvl4pPr marL="1371600" indent="0">
              <a:buNone/>
              <a:defRPr>
                <a:solidFill>
                  <a:srgbClr val="FFFFFF"/>
                </a:solidFill>
              </a:defRPr>
            </a:lvl4pPr>
            <a:lvl5pPr marL="18288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3" name="Bild 12" descr="RKI-Logo_RGB_P300C.tif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65" y="332655"/>
            <a:ext cx="2706107" cy="7849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3B6981C-03EA-48B5-8D1C-C28804666E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528" y="173685"/>
            <a:ext cx="2090742" cy="9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Standard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6409267" y="118533"/>
            <a:ext cx="2411205" cy="927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 descr="PPT_Background_4zu3_RBGNEU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" y="1384875"/>
            <a:ext cx="8746484" cy="4358640"/>
          </a:xfrm>
          <a:prstGeom prst="rect">
            <a:avLst/>
          </a:prstGeom>
        </p:spPr>
      </p:pic>
      <p:sp>
        <p:nvSpPr>
          <p:cNvPr id="21" name="Textfeld 20"/>
          <p:cNvSpPr txBox="1"/>
          <p:nvPr userDrawn="1"/>
        </p:nvSpPr>
        <p:spPr>
          <a:xfrm>
            <a:off x="3624352" y="2264791"/>
            <a:ext cx="5124112" cy="2678578"/>
          </a:xfrm>
          <a:prstGeom prst="rect">
            <a:avLst/>
          </a:prstGeom>
          <a:solidFill>
            <a:srgbClr val="4D8AD2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252000" tIns="234000" rIns="252000" bIns="45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de-DE" sz="2800" dirty="0">
              <a:solidFill>
                <a:srgbClr val="FFFFFF"/>
              </a:solidFill>
              <a:effectLst/>
              <a:latin typeface="Calibri"/>
              <a:ea typeface="ＭＳ 明朝"/>
              <a:cs typeface="Calibri"/>
            </a:endParaRPr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3934890" y="2015660"/>
            <a:ext cx="0" cy="3160410"/>
          </a:xfrm>
          <a:prstGeom prst="line">
            <a:avLst/>
          </a:prstGeom>
          <a:ln>
            <a:solidFill>
              <a:schemeClr val="bg1"/>
            </a:solidFill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8439734" y="2009669"/>
            <a:ext cx="0" cy="3166401"/>
          </a:xfrm>
          <a:prstGeom prst="line">
            <a:avLst/>
          </a:prstGeom>
          <a:ln>
            <a:solidFill>
              <a:schemeClr val="bg1"/>
            </a:solidFill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 userDrawn="1"/>
        </p:nvSpPr>
        <p:spPr>
          <a:xfrm>
            <a:off x="89647" y="6432176"/>
            <a:ext cx="8658817" cy="4258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3934890" y="2267305"/>
            <a:ext cx="4504844" cy="1548940"/>
          </a:xfrm>
        </p:spPr>
        <p:txBody>
          <a:bodyPr lIns="252000" tIns="252000" rIns="252000" bIns="108000" anchor="t" anchorCtr="0">
            <a:noAutofit/>
          </a:bodyPr>
          <a:lstStyle>
            <a:lvl1pPr algn="l">
              <a:defRPr sz="2200" b="1" i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4"/>
          </p:nvPr>
        </p:nvSpPr>
        <p:spPr>
          <a:xfrm>
            <a:off x="3935413" y="3816244"/>
            <a:ext cx="4503737" cy="1127125"/>
          </a:xfrm>
        </p:spPr>
        <p:txBody>
          <a:bodyPr lIns="252000" tIns="108000" rIns="252000" bIns="252000" anchor="b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FFFFFF"/>
                </a:solidFill>
              </a:defRPr>
            </a:lvl2pPr>
            <a:lvl3pPr marL="914400" indent="0">
              <a:buNone/>
              <a:defRPr>
                <a:solidFill>
                  <a:srgbClr val="FFFFFF"/>
                </a:solidFill>
              </a:defRPr>
            </a:lvl3pPr>
            <a:lvl4pPr marL="1371600" indent="0">
              <a:buNone/>
              <a:defRPr>
                <a:solidFill>
                  <a:srgbClr val="FFFFFF"/>
                </a:solidFill>
              </a:defRPr>
            </a:lvl4pPr>
            <a:lvl5pPr marL="18288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 descr="RKI-Logo_RGB_P300C.tif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79" y="332655"/>
            <a:ext cx="2050093" cy="59464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>
            <a:off x="8748464" y="2267304"/>
            <a:ext cx="395537" cy="2676064"/>
          </a:xfrm>
          <a:prstGeom prst="rect">
            <a:avLst/>
          </a:prstGeom>
          <a:solidFill>
            <a:srgbClr val="80A5DC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/>
            </a:ext>
            <a:ext uri="{C572A759-6A51-4108-AA02-DFA0A04FC94B}">
              <ma14:wrappingTextBoxFlag xmlns="" xmlns:ma14="http://schemas.microsoft.com/office/mac/drawingml/2011/main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9F11A3-3E0D-4D35-9C93-07842AE76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3529" y="118533"/>
            <a:ext cx="1976760" cy="8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27/01/2022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Africa CDC – RKI Virtual Meeting</a:t>
            </a:r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Inhaltsplatzhalter 2"/>
          <p:cNvSpPr>
            <a:spLocks noGrp="1"/>
          </p:cNvSpPr>
          <p:nvPr>
            <p:ph sz="quarter" idx="13"/>
          </p:nvPr>
        </p:nvSpPr>
        <p:spPr>
          <a:xfrm>
            <a:off x="457199" y="1155700"/>
            <a:ext cx="8092593" cy="53022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92592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098CA83-9296-4FE6-AAF5-6E991C662B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9" y="115689"/>
            <a:ext cx="1140242" cy="5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606442" y="1155699"/>
            <a:ext cx="3943350" cy="52959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4"/>
          </p:nvPr>
        </p:nvSpPr>
        <p:spPr>
          <a:xfrm>
            <a:off x="454844" y="1155699"/>
            <a:ext cx="3943350" cy="529590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92592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00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4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55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92592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199" y="1155700"/>
            <a:ext cx="8092593" cy="53022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64825" y="6622713"/>
            <a:ext cx="1860421" cy="195750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 algn="l">
              <a:defRPr sz="1200">
                <a:solidFill>
                  <a:srgbClr val="006EC7"/>
                </a:solidFill>
              </a:defRPr>
            </a:lvl1pPr>
          </a:lstStyle>
          <a:p>
            <a:r>
              <a:rPr lang="de-DE" dirty="0"/>
              <a:t>27.01.2022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99791" y="6622713"/>
            <a:ext cx="5182675" cy="195750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 algn="l">
              <a:defRPr sz="1200">
                <a:solidFill>
                  <a:srgbClr val="006EC7"/>
                </a:solidFill>
              </a:defRPr>
            </a:lvl1pPr>
          </a:lstStyle>
          <a:p>
            <a:r>
              <a:rPr lang="en-US" dirty="0"/>
              <a:t>Africa CDC – RKI Virtual Meeting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2920" y="6622713"/>
            <a:ext cx="496872" cy="195750"/>
          </a:xfrm>
          <a:prstGeom prst="rect">
            <a:avLst/>
          </a:prstGeom>
        </p:spPr>
        <p:txBody>
          <a:bodyPr vert="horz" lIns="0" tIns="0" rIns="0" bIns="45720" rtlCol="0" anchor="t" anchorCtr="0"/>
          <a:lstStyle>
            <a:lvl1pPr algn="ctr">
              <a:defRPr sz="1200">
                <a:solidFill>
                  <a:srgbClr val="006EC7"/>
                </a:solidFill>
              </a:defRPr>
            </a:lvl1pPr>
          </a:lstStyle>
          <a:p>
            <a:fld id="{162A217B-ED1C-D84B-8478-63C77FA79618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2594239" y="6628377"/>
            <a:ext cx="0" cy="229623"/>
          </a:xfrm>
          <a:prstGeom prst="line">
            <a:avLst/>
          </a:prstGeom>
          <a:ln w="6350">
            <a:solidFill>
              <a:srgbClr val="006E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457200" y="6622713"/>
            <a:ext cx="0" cy="235287"/>
          </a:xfrm>
          <a:prstGeom prst="line">
            <a:avLst/>
          </a:prstGeom>
          <a:ln w="6350">
            <a:solidFill>
              <a:srgbClr val="006E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8564139" y="6636373"/>
            <a:ext cx="0" cy="221627"/>
          </a:xfrm>
          <a:prstGeom prst="line">
            <a:avLst/>
          </a:prstGeom>
          <a:ln w="6350">
            <a:solidFill>
              <a:srgbClr val="006E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 14" descr="RKI-Logo_RGB_P300C.tif"/>
          <p:cNvPicPr>
            <a:picLocks noChangeAspect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23" y="182309"/>
            <a:ext cx="1656184" cy="480392"/>
          </a:xfrm>
          <a:prstGeom prst="rect">
            <a:avLst/>
          </a:prstGeom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D4E5546-5335-5647-A96F-CE3BCF4D161A}"/>
              </a:ext>
            </a:extLst>
          </p:cNvPr>
          <p:cNvCxnSpPr/>
          <p:nvPr userDrawn="1"/>
        </p:nvCxnSpPr>
        <p:spPr>
          <a:xfrm>
            <a:off x="8045635" y="6636373"/>
            <a:ext cx="0" cy="221627"/>
          </a:xfrm>
          <a:prstGeom prst="line">
            <a:avLst/>
          </a:prstGeom>
          <a:ln w="6350">
            <a:solidFill>
              <a:srgbClr val="006EC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5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4" r:id="rId4"/>
    <p:sldLayoutId id="2147483661" r:id="rId5"/>
    <p:sldLayoutId id="2147483655" r:id="rId6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rgbClr val="006EC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432"/>
        </a:spcBef>
        <a:buClr>
          <a:srgbClr val="006EC7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432"/>
        </a:spcBef>
        <a:buClr>
          <a:srgbClr val="006EC7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432"/>
        </a:spcBef>
        <a:buClr>
          <a:srgbClr val="006EC7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432"/>
        </a:spcBef>
        <a:buClr>
          <a:srgbClr val="006EC7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432"/>
        </a:spcBef>
        <a:buClr>
          <a:srgbClr val="006EC7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7ED492-362D-498E-9F83-93A68F4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B66E175-47F8-4173-8CF4-400E9C9E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6980"/>
            <a:ext cx="8092592" cy="338554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F417E3-A107-4419-A6ED-AF7E1DB2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893261"/>
            <a:ext cx="8897389" cy="2044730"/>
          </a:xfrm>
          <a:prstGeom prst="rect">
            <a:avLst/>
          </a:prstGeom>
        </p:spPr>
      </p:pic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61BAF961-6613-D70F-D92F-53AA6010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9791" y="6622713"/>
            <a:ext cx="5182675" cy="195750"/>
          </a:xfrm>
        </p:spPr>
        <p:txBody>
          <a:bodyPr/>
          <a:lstStyle/>
          <a:p>
            <a:r>
              <a:rPr lang="en-US" dirty="0"/>
              <a:t>Public Health Research  Workshop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EC353B3A-3472-2AD0-FEF8-D998985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825" y="6622713"/>
            <a:ext cx="1860421" cy="195750"/>
          </a:xfrm>
        </p:spPr>
        <p:txBody>
          <a:bodyPr/>
          <a:lstStyle/>
          <a:p>
            <a:r>
              <a:rPr lang="de-DE" dirty="0"/>
              <a:t>September 12-16th, 2022 </a:t>
            </a:r>
          </a:p>
        </p:txBody>
      </p:sp>
    </p:spTree>
    <p:extLst>
      <p:ext uri="{BB962C8B-B14F-4D97-AF65-F5344CB8AC3E}">
        <p14:creationId xmlns:p14="http://schemas.microsoft.com/office/powerpoint/2010/main" val="340342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7ED492-362D-498E-9F83-93A68F4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B66E175-47F8-4173-8CF4-400E9C9E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5019"/>
            <a:ext cx="8092592" cy="338554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C41D0B-9A04-499A-981E-35042142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5" y="1623471"/>
            <a:ext cx="8594497" cy="4060892"/>
          </a:xfrm>
          <a:prstGeom prst="rect">
            <a:avLst/>
          </a:prstGeom>
        </p:spPr>
      </p:pic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A5C91AFA-FCB9-2513-727E-F30477A1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9791" y="6622713"/>
            <a:ext cx="5182675" cy="195750"/>
          </a:xfrm>
        </p:spPr>
        <p:txBody>
          <a:bodyPr/>
          <a:lstStyle/>
          <a:p>
            <a:r>
              <a:rPr lang="en-US" dirty="0"/>
              <a:t>Public Health Research  Workshop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745DF99F-B4A2-D8E2-E265-C497878D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825" y="6622713"/>
            <a:ext cx="1860421" cy="195750"/>
          </a:xfrm>
        </p:spPr>
        <p:txBody>
          <a:bodyPr/>
          <a:lstStyle/>
          <a:p>
            <a:r>
              <a:rPr lang="de-DE" dirty="0"/>
              <a:t>September 12-16th, 2022 </a:t>
            </a:r>
          </a:p>
        </p:txBody>
      </p:sp>
    </p:spTree>
    <p:extLst>
      <p:ext uri="{BB962C8B-B14F-4D97-AF65-F5344CB8AC3E}">
        <p14:creationId xmlns:p14="http://schemas.microsoft.com/office/powerpoint/2010/main" val="37696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EE86AC-EC32-41B2-BABF-2C2C5374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September 12-16th, 2022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608FF6-CF4C-4C9D-923E-349D0820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 Health Research  Workshop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2F88F7-C888-4399-ACC6-36B4E31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6BDC98-7A8E-48CE-874A-43F23070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6808D9B-5063-4059-B1A4-D8AD4A05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5" y="1140235"/>
            <a:ext cx="7824247" cy="52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5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FBA8C4-7159-43AD-9E5A-471046EA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2010078-E27A-410C-A16D-76FB5E30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2776"/>
            <a:ext cx="8092592" cy="338554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7A03CD-2888-488A-8161-D51B714D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036"/>
            <a:ext cx="9144000" cy="2700084"/>
          </a:xfrm>
          <a:prstGeom prst="rect">
            <a:avLst/>
          </a:prstGeom>
        </p:spPr>
      </p:pic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2CED59C8-C717-D468-E967-48292E85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9791" y="6622713"/>
            <a:ext cx="5182675" cy="195750"/>
          </a:xfrm>
        </p:spPr>
        <p:txBody>
          <a:bodyPr/>
          <a:lstStyle/>
          <a:p>
            <a:r>
              <a:rPr lang="en-US" dirty="0"/>
              <a:t>Public Health Research  Workshop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999B3E04-DA23-6386-F2CD-D360AF5C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825" y="6622713"/>
            <a:ext cx="1860421" cy="195750"/>
          </a:xfrm>
        </p:spPr>
        <p:txBody>
          <a:bodyPr/>
          <a:lstStyle/>
          <a:p>
            <a:r>
              <a:rPr lang="de-DE" dirty="0"/>
              <a:t>September 12-16th, 2022 </a:t>
            </a:r>
          </a:p>
        </p:txBody>
      </p:sp>
    </p:spTree>
    <p:extLst>
      <p:ext uri="{BB962C8B-B14F-4D97-AF65-F5344CB8AC3E}">
        <p14:creationId xmlns:p14="http://schemas.microsoft.com/office/powerpoint/2010/main" val="166025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3ACAF7-6C20-417C-A5A9-67DE818E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A341970-85B9-44D0-AA23-A8EF4E94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CE3129-0742-4865-930A-54D81F9C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442550"/>
            <a:ext cx="9144000" cy="2210730"/>
          </a:xfrm>
          <a:prstGeom prst="rect">
            <a:avLst/>
          </a:prstGeom>
        </p:spPr>
      </p:pic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7C471E4F-7860-90B4-66C9-F9B19242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9791" y="6622713"/>
            <a:ext cx="5182675" cy="195750"/>
          </a:xfrm>
        </p:spPr>
        <p:txBody>
          <a:bodyPr/>
          <a:lstStyle/>
          <a:p>
            <a:r>
              <a:rPr lang="en-US" dirty="0"/>
              <a:t>Public Health Research  Workshop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Datumsplatzhalter 1">
            <a:extLst>
              <a:ext uri="{FF2B5EF4-FFF2-40B4-BE49-F238E27FC236}">
                <a16:creationId xmlns:a16="http://schemas.microsoft.com/office/drawing/2014/main" id="{C354A65F-C980-1021-2226-5275ED04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825" y="6622713"/>
            <a:ext cx="1860421" cy="195750"/>
          </a:xfrm>
        </p:spPr>
        <p:txBody>
          <a:bodyPr/>
          <a:lstStyle/>
          <a:p>
            <a:r>
              <a:rPr lang="de-DE" dirty="0"/>
              <a:t>September 12-16th, 2022 </a:t>
            </a:r>
          </a:p>
        </p:txBody>
      </p:sp>
    </p:spTree>
    <p:extLst>
      <p:ext uri="{BB962C8B-B14F-4D97-AF65-F5344CB8AC3E}">
        <p14:creationId xmlns:p14="http://schemas.microsoft.com/office/powerpoint/2010/main" val="160675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EE86AC-EC32-41B2-BABF-2C2C5374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September 12-16th, 2022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608FF6-CF4C-4C9D-923E-349D0820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 Health Research  Workshop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2F88F7-C888-4399-ACC6-36B4E31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17B-ED1C-D84B-8478-63C77FA79618}" type="slidenum">
              <a:rPr lang="de-DE" smtClean="0"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6BDC98-7A8E-48CE-874A-43F23070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at?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85E28B-7798-4552-990A-290D6FEDDBD7}"/>
              </a:ext>
            </a:extLst>
          </p:cNvPr>
          <p:cNvSpPr txBox="1"/>
          <p:nvPr/>
        </p:nvSpPr>
        <p:spPr>
          <a:xfrm>
            <a:off x="6628789" y="2982716"/>
            <a:ext cx="12536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000" dirty="0"/>
              <a:t>Test result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7E42A0-3978-4FEF-9AAB-DA012686FE1C}"/>
              </a:ext>
            </a:extLst>
          </p:cNvPr>
          <p:cNvSpPr txBox="1"/>
          <p:nvPr/>
        </p:nvSpPr>
        <p:spPr>
          <a:xfrm>
            <a:off x="6472509" y="3600352"/>
            <a:ext cx="1924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000" dirty="0"/>
              <a:t>Self-</a:t>
            </a:r>
            <a:r>
              <a:rPr lang="de-DE" sz="2000" dirty="0" err="1"/>
              <a:t>rated</a:t>
            </a:r>
            <a:r>
              <a:rPr lang="de-DE" sz="2000" dirty="0"/>
              <a:t> </a:t>
            </a:r>
            <a:r>
              <a:rPr lang="de-DE" sz="2000" dirty="0" err="1"/>
              <a:t>health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B3FBC1-6837-4C9F-BC82-3BEDE2C10DEC}"/>
              </a:ext>
            </a:extLst>
          </p:cNvPr>
          <p:cNvSpPr txBox="1"/>
          <p:nvPr/>
        </p:nvSpPr>
        <p:spPr>
          <a:xfrm>
            <a:off x="665923" y="1204382"/>
            <a:ext cx="240219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SOCIO-ECONOMIC VARIABLES:</a:t>
            </a:r>
          </a:p>
          <a:p>
            <a:r>
              <a:rPr lang="de-DE" sz="1400" dirty="0"/>
              <a:t>-Gender</a:t>
            </a:r>
          </a:p>
          <a:p>
            <a:r>
              <a:rPr lang="de-DE" sz="1400" dirty="0"/>
              <a:t>-Age</a:t>
            </a:r>
          </a:p>
          <a:p>
            <a:r>
              <a:rPr lang="de-DE" sz="1400" dirty="0"/>
              <a:t>-Job</a:t>
            </a:r>
          </a:p>
          <a:p>
            <a:r>
              <a:rPr lang="de-DE" sz="1400" dirty="0"/>
              <a:t>-Works outside </a:t>
            </a:r>
            <a:r>
              <a:rPr lang="de-DE" sz="1400" dirty="0" err="1"/>
              <a:t>home</a:t>
            </a:r>
            <a:endParaRPr lang="de-DE" sz="1400" dirty="0"/>
          </a:p>
          <a:p>
            <a:r>
              <a:rPr lang="de-DE" sz="1400" dirty="0"/>
              <a:t>-</a:t>
            </a:r>
            <a:r>
              <a:rPr lang="de-DE" sz="1400" dirty="0" err="1"/>
              <a:t>Uses</a:t>
            </a:r>
            <a:r>
              <a:rPr lang="de-DE" sz="1400" dirty="0"/>
              <a:t>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transport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585676-F1F0-4629-AC5B-FF24E05EBC47}"/>
              </a:ext>
            </a:extLst>
          </p:cNvPr>
          <p:cNvSpPr txBox="1"/>
          <p:nvPr/>
        </p:nvSpPr>
        <p:spPr>
          <a:xfrm>
            <a:off x="665923" y="2689610"/>
            <a:ext cx="183082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COVID-19 SYMPTOMS:</a:t>
            </a:r>
          </a:p>
          <a:p>
            <a:r>
              <a:rPr lang="de-DE" sz="1400" dirty="0"/>
              <a:t>-</a:t>
            </a:r>
            <a:r>
              <a:rPr lang="de-DE" sz="1400" dirty="0" err="1"/>
              <a:t>Cough</a:t>
            </a:r>
            <a:endParaRPr lang="de-DE" sz="1400" dirty="0"/>
          </a:p>
          <a:p>
            <a:r>
              <a:rPr lang="de-DE" sz="1400" dirty="0"/>
              <a:t>-Sore </a:t>
            </a:r>
            <a:r>
              <a:rPr lang="de-DE" sz="1400" dirty="0" err="1"/>
              <a:t>throat</a:t>
            </a:r>
            <a:endParaRPr lang="de-DE" sz="1400" dirty="0"/>
          </a:p>
          <a:p>
            <a:r>
              <a:rPr lang="de-DE" sz="1400" dirty="0"/>
              <a:t>-</a:t>
            </a:r>
            <a:r>
              <a:rPr lang="de-DE" sz="1400" dirty="0" err="1"/>
              <a:t>Difficulty</a:t>
            </a:r>
            <a:r>
              <a:rPr lang="de-DE" sz="1400" dirty="0"/>
              <a:t> </a:t>
            </a:r>
            <a:r>
              <a:rPr lang="de-DE" sz="1400" dirty="0" err="1"/>
              <a:t>breathing</a:t>
            </a:r>
            <a:endParaRPr lang="de-DE" sz="1400" dirty="0"/>
          </a:p>
          <a:p>
            <a:r>
              <a:rPr lang="de-DE" sz="1400" dirty="0"/>
              <a:t>-Fever</a:t>
            </a:r>
          </a:p>
          <a:p>
            <a:r>
              <a:rPr lang="de-DE" sz="1400" dirty="0"/>
              <a:t>-Nasal </a:t>
            </a:r>
            <a:r>
              <a:rPr lang="de-DE" sz="1400" dirty="0" err="1"/>
              <a:t>congestion</a:t>
            </a:r>
            <a:endParaRPr lang="de-DE" sz="1400" dirty="0"/>
          </a:p>
          <a:p>
            <a:r>
              <a:rPr lang="de-DE" sz="1400" dirty="0"/>
              <a:t>-</a:t>
            </a:r>
            <a:r>
              <a:rPr lang="de-DE" sz="1400" dirty="0" err="1"/>
              <a:t>Diarrhoea</a:t>
            </a:r>
            <a:endParaRPr lang="de-DE" sz="1400" dirty="0"/>
          </a:p>
          <a:p>
            <a:r>
              <a:rPr lang="de-DE" sz="1400" dirty="0"/>
              <a:t>-General </a:t>
            </a:r>
            <a:r>
              <a:rPr lang="de-DE" sz="1400" dirty="0" err="1"/>
              <a:t>discomfort</a:t>
            </a:r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69CE4F-3037-4B7B-8FA0-D187FFF969D7}"/>
              </a:ext>
            </a:extLst>
          </p:cNvPr>
          <p:cNvSpPr txBox="1"/>
          <p:nvPr/>
        </p:nvSpPr>
        <p:spPr>
          <a:xfrm>
            <a:off x="665923" y="4609995"/>
            <a:ext cx="14156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COMORBIDITIES:</a:t>
            </a:r>
          </a:p>
          <a:p>
            <a:r>
              <a:rPr lang="de-DE" sz="1400" dirty="0"/>
              <a:t>-Diabetes</a:t>
            </a:r>
          </a:p>
          <a:p>
            <a:r>
              <a:rPr lang="de-DE" sz="1400" dirty="0"/>
              <a:t>-</a:t>
            </a:r>
            <a:r>
              <a:rPr lang="de-DE" sz="1400" dirty="0" err="1"/>
              <a:t>Cardiovascular</a:t>
            </a:r>
            <a:endParaRPr lang="de-DE" sz="1400" dirty="0"/>
          </a:p>
          <a:p>
            <a:r>
              <a:rPr lang="de-DE" sz="1400" dirty="0"/>
              <a:t>-</a:t>
            </a:r>
            <a:r>
              <a:rPr lang="de-DE" sz="1400" dirty="0" err="1"/>
              <a:t>Obesity</a:t>
            </a:r>
            <a:endParaRPr lang="de-DE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C98E4B-4634-4DD0-8C3A-3C5D206EA6A5}"/>
              </a:ext>
            </a:extLst>
          </p:cNvPr>
          <p:cNvSpPr txBox="1"/>
          <p:nvPr/>
        </p:nvSpPr>
        <p:spPr>
          <a:xfrm>
            <a:off x="665923" y="5637052"/>
            <a:ext cx="24309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/>
              <a:t>OTHER VARIABLES:</a:t>
            </a:r>
          </a:p>
          <a:p>
            <a:r>
              <a:rPr lang="de-DE" sz="1400" dirty="0"/>
              <a:t>-Household </a:t>
            </a:r>
            <a:r>
              <a:rPr lang="de-DE" sz="1400" dirty="0" err="1"/>
              <a:t>contact</a:t>
            </a:r>
            <a:r>
              <a:rPr lang="de-DE" sz="1400" dirty="0"/>
              <a:t> COVID19+ </a:t>
            </a:r>
          </a:p>
          <a:p>
            <a:r>
              <a:rPr lang="de-DE" sz="1400" dirty="0"/>
              <a:t>-</a:t>
            </a:r>
            <a:r>
              <a:rPr lang="de-DE" sz="1400" dirty="0" err="1"/>
              <a:t>Previous</a:t>
            </a:r>
            <a:r>
              <a:rPr lang="de-DE" sz="1400" dirty="0"/>
              <a:t> COVID19 </a:t>
            </a:r>
            <a:r>
              <a:rPr lang="de-DE" sz="1400" dirty="0" err="1"/>
              <a:t>test</a:t>
            </a:r>
            <a:endParaRPr lang="de-DE" sz="1400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AB841BC-2720-4FA3-9733-99F93F2F44EC}"/>
              </a:ext>
            </a:extLst>
          </p:cNvPr>
          <p:cNvSpPr/>
          <p:nvPr/>
        </p:nvSpPr>
        <p:spPr>
          <a:xfrm>
            <a:off x="4213782" y="3182771"/>
            <a:ext cx="1197204" cy="8176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B0426F-565B-4DCD-BF84-238FEB1F5304}"/>
              </a:ext>
            </a:extLst>
          </p:cNvPr>
          <p:cNvSpPr txBox="1"/>
          <p:nvPr/>
        </p:nvSpPr>
        <p:spPr>
          <a:xfrm>
            <a:off x="4086319" y="4182326"/>
            <a:ext cx="13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an</a:t>
            </a:r>
          </a:p>
          <a:p>
            <a:r>
              <a:rPr lang="de-DE" dirty="0"/>
              <a:t>association?</a:t>
            </a:r>
          </a:p>
        </p:txBody>
      </p:sp>
    </p:spTree>
    <p:extLst>
      <p:ext uri="{BB962C8B-B14F-4D97-AF65-F5344CB8AC3E}">
        <p14:creationId xmlns:p14="http://schemas.microsoft.com/office/powerpoint/2010/main" val="395955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139</Words>
  <Application>Microsoft Office PowerPoint</Application>
  <PresentationFormat>On-screen Show (4:3)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Office-Design</vt:lpstr>
      <vt:lpstr>The data</vt:lpstr>
      <vt:lpstr>The data</vt:lpstr>
      <vt:lpstr>The data</vt:lpstr>
      <vt:lpstr>The data</vt:lpstr>
      <vt:lpstr>The data</vt:lpstr>
      <vt:lpstr>What are we looking 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 Weber</dc:creator>
  <cp:lastModifiedBy>Francisco Pozo-Martin</cp:lastModifiedBy>
  <cp:revision>448</cp:revision>
  <dcterms:created xsi:type="dcterms:W3CDTF">2015-11-02T12:29:13Z</dcterms:created>
  <dcterms:modified xsi:type="dcterms:W3CDTF">2022-09-15T22:06:10Z</dcterms:modified>
</cp:coreProperties>
</file>