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7" r:id="rId4"/>
    <p:sldId id="258" r:id="rId5"/>
    <p:sldId id="259" r:id="rId6"/>
    <p:sldId id="261" r:id="rId7"/>
    <p:sldId id="262" r:id="rId8"/>
    <p:sldId id="269" r:id="rId9"/>
    <p:sldId id="270" r:id="rId10"/>
    <p:sldId id="271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3399FF"/>
    <a:srgbClr val="000000"/>
    <a:srgbClr val="F24A2E"/>
    <a:srgbClr val="686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77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1EB0D-51E8-42F0-B16A-7BDF42D76C66}" type="datetimeFigureOut">
              <a:rPr lang="cs-CZ" smtClean="0"/>
              <a:t>04.12.2024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A18ED-5A8E-4182-902E-120DCC301EC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1228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E5B3-E564-45F5-9F7C-2D2E2088B786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E63B-13A1-4F02-AF93-03ACD1EDBBEE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1F8A-CFD0-4905-8415-974309CC46EF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112C-98CE-4001-A880-1FB4B277C19C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4B74-BA8D-41F5-9130-A294408D5B72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1BF3-92A6-45AD-A719-CD0F8E564DF5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713D-E75F-4351-8CA2-25CF0122D8F3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AC95-76B2-4263-9B9B-809CB9EC5A52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0586-7E11-401E-98CD-2D8102662287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E6A23C-2A8F-43F4-BB2A-2B1D0789FB85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E2FF-3DF4-493B-A707-91B0B2818135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2AB0C7-86A2-4DEA-8F1F-5916752B357F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10BDD5-7015-8186-0522-BB4616F55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 err="1"/>
              <a:t>Classification</a:t>
            </a:r>
            <a:r>
              <a:rPr lang="cs-CZ" b="1" dirty="0"/>
              <a:t> </a:t>
            </a:r>
            <a:r>
              <a:rPr lang="cs-CZ" b="1" dirty="0" err="1"/>
              <a:t>of</a:t>
            </a:r>
            <a:r>
              <a:rPr lang="cs-CZ" b="1" dirty="0"/>
              <a:t> </a:t>
            </a:r>
            <a:r>
              <a:rPr lang="cs-CZ" b="1" dirty="0" err="1"/>
              <a:t>Japanese</a:t>
            </a:r>
            <a:r>
              <a:rPr lang="cs-CZ" b="1" dirty="0"/>
              <a:t> </a:t>
            </a:r>
            <a:r>
              <a:rPr lang="cs-CZ" b="1" dirty="0" err="1"/>
              <a:t>Characters</a:t>
            </a:r>
            <a:r>
              <a:rPr lang="cs-CZ" b="1" dirty="0"/>
              <a:t> </a:t>
            </a:r>
            <a:r>
              <a:rPr lang="en-US" sz="4400" dirty="0"/>
              <a:t>(Hiragana)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E7A910F-48EF-8D34-D333-B04C89672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Lukas fiala</a:t>
            </a:r>
          </a:p>
          <a:p>
            <a:r>
              <a:rPr lang="en-US" sz="3600" dirty="0"/>
              <a:t>UCT Prague</a:t>
            </a: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513667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ázek 9">
            <a:extLst>
              <a:ext uri="{FF2B5EF4-FFF2-40B4-BE49-F238E27FC236}">
                <a16:creationId xmlns:a16="http://schemas.microsoft.com/office/drawing/2014/main" id="{A10AADB0-E889-65B0-0389-C736058820F5}"/>
              </a:ext>
            </a:extLst>
          </p:cNvPr>
          <p:cNvPicPr>
            <a:picLocks/>
          </p:cNvPicPr>
          <p:nvPr/>
        </p:nvPicPr>
        <p:blipFill>
          <a:blip r:embed="rId2"/>
          <a:srcRect t="5128"/>
          <a:stretch/>
        </p:blipFill>
        <p:spPr>
          <a:xfrm>
            <a:off x="3072774" y="523220"/>
            <a:ext cx="3564000" cy="309600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4D32822C-597B-8F49-40F9-96CF0AB929BE}"/>
              </a:ext>
            </a:extLst>
          </p:cNvPr>
          <p:cNvPicPr>
            <a:picLocks/>
          </p:cNvPicPr>
          <p:nvPr/>
        </p:nvPicPr>
        <p:blipFill>
          <a:blip r:embed="rId3"/>
          <a:srcRect t="6117"/>
          <a:stretch/>
        </p:blipFill>
        <p:spPr>
          <a:xfrm>
            <a:off x="3072774" y="3662580"/>
            <a:ext cx="3564000" cy="309600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1375C4EF-BD8A-2F88-F267-930A59B47AD9}"/>
              </a:ext>
            </a:extLst>
          </p:cNvPr>
          <p:cNvPicPr>
            <a:picLocks/>
          </p:cNvPicPr>
          <p:nvPr/>
        </p:nvPicPr>
        <p:blipFill>
          <a:blip r:embed="rId4"/>
          <a:srcRect t="7267"/>
          <a:stretch/>
        </p:blipFill>
        <p:spPr>
          <a:xfrm>
            <a:off x="6636774" y="566580"/>
            <a:ext cx="3564000" cy="3096000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3485335A-E7AB-8DAF-6CB0-06CEC7D9C880}"/>
              </a:ext>
            </a:extLst>
          </p:cNvPr>
          <p:cNvPicPr>
            <a:picLocks/>
          </p:cNvPicPr>
          <p:nvPr/>
        </p:nvPicPr>
        <p:blipFill>
          <a:blip r:embed="rId5"/>
          <a:srcRect t="5941"/>
          <a:stretch/>
        </p:blipFill>
        <p:spPr>
          <a:xfrm>
            <a:off x="6636774" y="3656492"/>
            <a:ext cx="3564000" cy="3096000"/>
          </a:xfrm>
          <a:prstGeom prst="rect">
            <a:avLst/>
          </a:prstGeom>
        </p:spPr>
      </p:pic>
      <p:sp>
        <p:nvSpPr>
          <p:cNvPr id="17" name="TextovéPole 16">
            <a:extLst>
              <a:ext uri="{FF2B5EF4-FFF2-40B4-BE49-F238E27FC236}">
                <a16:creationId xmlns:a16="http://schemas.microsoft.com/office/drawing/2014/main" id="{163FB63F-5FF6-EAC3-5534-0F8D470898F1}"/>
              </a:ext>
            </a:extLst>
          </p:cNvPr>
          <p:cNvSpPr txBox="1"/>
          <p:nvPr/>
        </p:nvSpPr>
        <p:spPr>
          <a:xfrm>
            <a:off x="4021393" y="-9832"/>
            <a:ext cx="24482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CNN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B7FCC19-3CE8-6FBB-9FE8-FC7E9ED9C19E}"/>
              </a:ext>
            </a:extLst>
          </p:cNvPr>
          <p:cNvSpPr txBox="1"/>
          <p:nvPr/>
        </p:nvSpPr>
        <p:spPr>
          <a:xfrm>
            <a:off x="7314573" y="-9832"/>
            <a:ext cx="24482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Enhanced</a:t>
            </a:r>
            <a:r>
              <a:rPr lang="cs-CZ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CNN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6F58967-41EC-F320-35AA-27C744E26AFB}"/>
              </a:ext>
            </a:extLst>
          </p:cNvPr>
          <p:cNvSpPr txBox="1"/>
          <p:nvPr/>
        </p:nvSpPr>
        <p:spPr>
          <a:xfrm>
            <a:off x="408232" y="1647895"/>
            <a:ext cx="266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SGD Optimizer</a:t>
            </a:r>
            <a:endParaRPr lang="cs-CZ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3BA3B10-04EF-3DDD-5BA4-950EBDAE140B}"/>
              </a:ext>
            </a:extLst>
          </p:cNvPr>
          <p:cNvSpPr txBox="1"/>
          <p:nvPr/>
        </p:nvSpPr>
        <p:spPr>
          <a:xfrm>
            <a:off x="408232" y="4743895"/>
            <a:ext cx="2664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Adam Optimizer</a:t>
            </a:r>
            <a:endParaRPr lang="cs-CZ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BFF43B5-F0A1-3928-E7BC-8DA85C3BF462}"/>
              </a:ext>
            </a:extLst>
          </p:cNvPr>
          <p:cNvSpPr txBox="1"/>
          <p:nvPr/>
        </p:nvSpPr>
        <p:spPr>
          <a:xfrm>
            <a:off x="10156336" y="5005505"/>
            <a:ext cx="183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ighlight>
                  <a:srgbClr val="00FF00"/>
                </a:highlight>
              </a:rPr>
              <a:t>HIGHEST ACCURACY</a:t>
            </a:r>
            <a:endParaRPr lang="cs-CZ" b="1" dirty="0">
              <a:highlight>
                <a:srgbClr val="00FF00"/>
              </a:highlight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34ADEA3-D14C-9345-B901-5ED9C3E32082}"/>
              </a:ext>
            </a:extLst>
          </p:cNvPr>
          <p:cNvSpPr txBox="1"/>
          <p:nvPr/>
        </p:nvSpPr>
        <p:spPr>
          <a:xfrm>
            <a:off x="536438" y="2210444"/>
            <a:ext cx="255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rate =  0.1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231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024466-E71D-080E-E1DC-E72EE94B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Testing </a:t>
            </a:r>
            <a:r>
              <a:rPr lang="cs-CZ" b="1" dirty="0" err="1"/>
              <a:t>the</a:t>
            </a:r>
            <a:r>
              <a:rPr lang="cs-CZ" b="1" dirty="0"/>
              <a:t> </a:t>
            </a:r>
            <a:r>
              <a:rPr lang="cs-CZ" b="1" dirty="0" err="1"/>
              <a:t>models</a:t>
            </a:r>
            <a:endParaRPr lang="cs-CZ" b="1" dirty="0"/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33BF6842-2314-92E2-5B0A-2CE3DAEE2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391253"/>
              </p:ext>
            </p:extLst>
          </p:nvPr>
        </p:nvGraphicFramePr>
        <p:xfrm>
          <a:off x="1220003" y="1990654"/>
          <a:ext cx="8468682" cy="2377440"/>
        </p:xfrm>
        <a:graphic>
          <a:graphicData uri="http://schemas.openxmlformats.org/drawingml/2006/table">
            <a:tbl>
              <a:tblPr firstRow="1" bandRow="1">
                <a:solidFill>
                  <a:srgbClr val="E0533C">
                    <a:alpha val="69804"/>
                  </a:srgbClr>
                </a:solidFill>
                <a:tableStyleId>{5940675A-B579-460E-94D1-54222C63F5DA}</a:tableStyleId>
              </a:tblPr>
              <a:tblGrid>
                <a:gridCol w="2822894">
                  <a:extLst>
                    <a:ext uri="{9D8B030D-6E8A-4147-A177-3AD203B41FA5}">
                      <a16:colId xmlns:a16="http://schemas.microsoft.com/office/drawing/2014/main" val="723759108"/>
                    </a:ext>
                  </a:extLst>
                </a:gridCol>
                <a:gridCol w="1411447">
                  <a:extLst>
                    <a:ext uri="{9D8B030D-6E8A-4147-A177-3AD203B41FA5}">
                      <a16:colId xmlns:a16="http://schemas.microsoft.com/office/drawing/2014/main" val="2446705170"/>
                    </a:ext>
                  </a:extLst>
                </a:gridCol>
                <a:gridCol w="1411447">
                  <a:extLst>
                    <a:ext uri="{9D8B030D-6E8A-4147-A177-3AD203B41FA5}">
                      <a16:colId xmlns:a16="http://schemas.microsoft.com/office/drawing/2014/main" val="1223223029"/>
                    </a:ext>
                  </a:extLst>
                </a:gridCol>
                <a:gridCol w="1411447">
                  <a:extLst>
                    <a:ext uri="{9D8B030D-6E8A-4147-A177-3AD203B41FA5}">
                      <a16:colId xmlns:a16="http://schemas.microsoft.com/office/drawing/2014/main" val="3286334877"/>
                    </a:ext>
                  </a:extLst>
                </a:gridCol>
                <a:gridCol w="1411447">
                  <a:extLst>
                    <a:ext uri="{9D8B030D-6E8A-4147-A177-3AD203B41FA5}">
                      <a16:colId xmlns:a16="http://schemas.microsoft.com/office/drawing/2014/main" val="3611919534"/>
                    </a:ext>
                  </a:extLst>
                </a:gridCol>
              </a:tblGrid>
              <a:tr h="19812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Results</a:t>
                      </a:r>
                      <a:endParaRPr lang="cs-CZ" sz="20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Accuracy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F1 </a:t>
                      </a:r>
                      <a:r>
                        <a:rPr lang="cs-CZ" sz="2000" b="1" dirty="0" err="1"/>
                        <a:t>score</a:t>
                      </a:r>
                      <a:endParaRPr lang="cs-CZ" sz="20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10895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Dataset 1</a:t>
                      </a:r>
                      <a:endParaRPr lang="cs-CZ" sz="18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Dataset 2</a:t>
                      </a:r>
                      <a:endParaRPr lang="cs-CZ" sz="18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Dataset 1</a:t>
                      </a:r>
                      <a:endParaRPr lang="cs-CZ" sz="18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Dataset 2</a:t>
                      </a:r>
                      <a:endParaRPr lang="cs-CZ" sz="1800" b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43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b="1" dirty="0"/>
                        <a:t>Basic model - </a:t>
                      </a:r>
                      <a:r>
                        <a:rPr lang="cs-CZ" sz="2000" b="1" dirty="0" err="1"/>
                        <a:t>SGD</a:t>
                      </a:r>
                      <a:endParaRPr lang="cs-CZ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4A2E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0.9015</a:t>
                      </a:r>
                      <a:endParaRPr lang="cs-CZ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4A2E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0.9023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4A2E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0.9024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4A2E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0.9031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4A2E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430751"/>
                  </a:ext>
                </a:extLst>
              </a:tr>
              <a:tr h="356722">
                <a:tc>
                  <a:txBody>
                    <a:bodyPr/>
                    <a:lstStyle/>
                    <a:p>
                      <a:r>
                        <a:rPr lang="cs-CZ" sz="2000" b="1" dirty="0"/>
                        <a:t>Basic model – Adam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4A2E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0.9164</a:t>
                      </a:r>
                      <a:endParaRPr lang="cs-CZ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4A2E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0.9153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4A2E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0.9133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4A2E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0.9141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4A2E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1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b="1" dirty="0" err="1"/>
                        <a:t>Enhanced</a:t>
                      </a:r>
                      <a:r>
                        <a:rPr lang="cs-CZ" sz="2000" b="1" dirty="0"/>
                        <a:t> model – </a:t>
                      </a:r>
                      <a:r>
                        <a:rPr lang="cs-CZ" sz="2000" b="1" dirty="0" err="1"/>
                        <a:t>SGD</a:t>
                      </a:r>
                      <a:endParaRPr lang="cs-CZ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4A2E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0.9562</a:t>
                      </a:r>
                      <a:endParaRPr lang="cs-CZ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4A2E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0.9570</a:t>
                      </a:r>
                      <a:endParaRPr lang="cs-CZ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4A2E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0.9562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4A2E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0.9570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4A2E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33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b="1" dirty="0" err="1"/>
                        <a:t>Enhanced</a:t>
                      </a:r>
                      <a:r>
                        <a:rPr lang="cs-CZ" sz="2000" b="1" dirty="0"/>
                        <a:t> model – Adam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4A2E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0.9611</a:t>
                      </a:r>
                      <a:endParaRPr lang="cs-CZ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4A2E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0.9617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4A2E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0.9610</a:t>
                      </a:r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4A2E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0.9616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4A2E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3669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FD3CD7ED-CE2D-A7DE-5A23-E3FC47ECD27E}"/>
                  </a:ext>
                </a:extLst>
              </p:cNvPr>
              <p:cNvSpPr txBox="1"/>
              <p:nvPr/>
            </p:nvSpPr>
            <p:spPr>
              <a:xfrm>
                <a:off x="2188898" y="4563028"/>
                <a:ext cx="3265446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cs-CZ" b="0" i="0" smtClean="0"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m:rPr>
                          <m:nor/>
                        </m:rPr>
                        <a:rPr lang="cs-CZ" b="0" i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FD3CD7ED-CE2D-A7DE-5A23-E3FC47ECD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898" y="4563028"/>
                <a:ext cx="3265446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BA89F1F8-DDFB-DC5A-DF69-9EA872F1F115}"/>
                  </a:ext>
                </a:extLst>
              </p:cNvPr>
              <p:cNvSpPr txBox="1"/>
              <p:nvPr/>
            </p:nvSpPr>
            <p:spPr>
              <a:xfrm>
                <a:off x="6634614" y="4621388"/>
                <a:ext cx="1880387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cs-CZ" b="0" i="0" smtClean="0">
                          <a:latin typeface="Cambria Math" panose="02040503050406030204" pitchFamily="18" charset="0"/>
                        </a:rPr>
                        <m:t>recall</m:t>
                      </m:r>
                      <m:r>
                        <m:rPr>
                          <m:nor/>
                        </m:rPr>
                        <a:rPr lang="cs-CZ" b="0" i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m:rPr>
                          <m:nor/>
                        </m:rPr>
                        <a:rPr lang="cs-CZ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BA89F1F8-DDFB-DC5A-DF69-9EA872F1F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14" y="4621388"/>
                <a:ext cx="1880387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814FB1A0-9020-91CD-B887-1EAB03552FF6}"/>
                  </a:ext>
                </a:extLst>
              </p:cNvPr>
              <p:cNvSpPr txBox="1"/>
              <p:nvPr/>
            </p:nvSpPr>
            <p:spPr>
              <a:xfrm>
                <a:off x="6294363" y="5402837"/>
                <a:ext cx="2133661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cs-CZ" b="0" i="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cs-CZ" b="0" i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814FB1A0-9020-91CD-B887-1EAB03552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363" y="5402837"/>
                <a:ext cx="2133661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7B81400B-005F-288E-BCB3-12D175A6F6B5}"/>
                  </a:ext>
                </a:extLst>
              </p:cNvPr>
              <p:cNvSpPr txBox="1"/>
              <p:nvPr/>
            </p:nvSpPr>
            <p:spPr>
              <a:xfrm>
                <a:off x="2188898" y="5408227"/>
                <a:ext cx="3039294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cs-CZ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cs-CZ" b="0" i="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nor/>
                        </m:rPr>
                        <a:rPr lang="cs-CZ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m:rPr>
                          <m:nor/>
                        </m:rPr>
                        <a:rPr lang="cs-CZ" b="0" i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precision</m:t>
                          </m:r>
                          <m:r>
                            <m:rPr>
                              <m:nor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r>
                            <m:rPr>
                              <m:nor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recall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precision</m:t>
                          </m:r>
                          <m:r>
                            <m:rPr>
                              <m:nor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m:rPr>
                              <m:nor/>
                            </m:rPr>
                            <a:rPr lang="cs-CZ" b="0" i="0" smtClean="0">
                              <a:latin typeface="Cambria Math" panose="02040503050406030204" pitchFamily="18" charset="0"/>
                            </a:rPr>
                            <m:t>recall</m:t>
                          </m:r>
                        </m:den>
                      </m:f>
                    </m:oMath>
                  </m:oMathPara>
                </a14:m>
                <a:endParaRPr lang="cs-CZ" dirty="0"/>
              </a:p>
            </p:txBody>
          </p:sp>
        </mc:Choice>
        <mc:Fallback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7B81400B-005F-288E-BCB3-12D175A6F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898" y="5408227"/>
                <a:ext cx="3039294" cy="572593"/>
              </a:xfrm>
              <a:prstGeom prst="rect">
                <a:avLst/>
              </a:prstGeom>
              <a:blipFill>
                <a:blip r:embed="rId5"/>
                <a:stretch>
                  <a:fillRect r="-40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ovéPole 10">
            <a:extLst>
              <a:ext uri="{FF2B5EF4-FFF2-40B4-BE49-F238E27FC236}">
                <a16:creationId xmlns:a16="http://schemas.microsoft.com/office/drawing/2014/main" id="{D3C7D3E7-E83D-27AC-B14B-0325ADBDACA2}"/>
              </a:ext>
            </a:extLst>
          </p:cNvPr>
          <p:cNvSpPr txBox="1"/>
          <p:nvPr/>
        </p:nvSpPr>
        <p:spPr>
          <a:xfrm>
            <a:off x="9784131" y="2306891"/>
            <a:ext cx="2201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*</a:t>
            </a:r>
            <a:r>
              <a:rPr lang="cs-CZ" dirty="0" err="1"/>
              <a:t>Uniformly</a:t>
            </a:r>
            <a:r>
              <a:rPr lang="cs-CZ" dirty="0"/>
              <a:t> </a:t>
            </a:r>
            <a:r>
              <a:rPr lang="cs-CZ" dirty="0" err="1"/>
              <a:t>distributed</a:t>
            </a:r>
            <a:r>
              <a:rPr lang="cs-CZ" dirty="0"/>
              <a:t> </a:t>
            </a:r>
            <a:r>
              <a:rPr lang="cs-CZ" dirty="0" err="1"/>
              <a:t>dataset</a:t>
            </a:r>
            <a:endParaRPr lang="cs-CZ" dirty="0"/>
          </a:p>
          <a:p>
            <a:endParaRPr lang="cs-CZ" dirty="0"/>
          </a:p>
          <a:p>
            <a:r>
              <a:rPr lang="cs-CZ" dirty="0"/>
              <a:t>** </a:t>
            </a:r>
            <a:r>
              <a:rPr lang="cs-CZ" dirty="0" err="1"/>
              <a:t>Also</a:t>
            </a:r>
            <a:r>
              <a:rPr lang="cs-CZ" dirty="0"/>
              <a:t> </a:t>
            </a:r>
            <a:r>
              <a:rPr lang="cs-CZ" dirty="0" err="1"/>
              <a:t>tested</a:t>
            </a:r>
            <a:r>
              <a:rPr lang="cs-CZ" dirty="0"/>
              <a:t> on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dataset</a:t>
            </a:r>
            <a:r>
              <a:rPr lang="en-US" dirty="0"/>
              <a:t> [2]</a:t>
            </a:r>
            <a:endParaRPr lang="cs-CZ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2446771-3E20-5716-4990-2E43C68A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600" b="1" smtClean="0">
                <a:solidFill>
                  <a:schemeClr val="tx1"/>
                </a:solidFill>
              </a:rPr>
              <a:t>11</a:t>
            </a:fld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C5606539-733F-315D-757B-CCC13146AB24}"/>
              </a:ext>
            </a:extLst>
          </p:cNvPr>
          <p:cNvCxnSpPr/>
          <p:nvPr/>
        </p:nvCxnSpPr>
        <p:spPr>
          <a:xfrm>
            <a:off x="10612879" y="3812445"/>
            <a:ext cx="0" cy="8276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8A137C0E-87D0-E7CC-EFD3-C1306A87F141}"/>
              </a:ext>
            </a:extLst>
          </p:cNvPr>
          <p:cNvSpPr txBox="1"/>
          <p:nvPr/>
        </p:nvSpPr>
        <p:spPr>
          <a:xfrm>
            <a:off x="9056792" y="4833131"/>
            <a:ext cx="3135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/>
              <a:t>?? </a:t>
            </a:r>
            <a:r>
              <a:rPr lang="cs-CZ" sz="2000" b="1" dirty="0" err="1"/>
              <a:t>GENERALIZED</a:t>
            </a:r>
            <a:r>
              <a:rPr lang="cs-CZ" sz="2000" b="1" dirty="0"/>
              <a:t> MODEL ??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D146CA86-D82A-094F-B4D9-653DA6F5BBA6}"/>
              </a:ext>
            </a:extLst>
          </p:cNvPr>
          <p:cNvSpPr/>
          <p:nvPr/>
        </p:nvSpPr>
        <p:spPr>
          <a:xfrm>
            <a:off x="9056791" y="4663535"/>
            <a:ext cx="3067277" cy="739302"/>
          </a:xfrm>
          <a:prstGeom prst="rect">
            <a:avLst/>
          </a:prstGeom>
          <a:solidFill>
            <a:srgbClr val="FF66FF">
              <a:alpha val="32157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CB878B3A-6442-119D-0E00-191BEF62034E}"/>
              </a:ext>
            </a:extLst>
          </p:cNvPr>
          <p:cNvSpPr txBox="1"/>
          <p:nvPr/>
        </p:nvSpPr>
        <p:spPr>
          <a:xfrm>
            <a:off x="324465" y="6422175"/>
            <a:ext cx="966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 </a:t>
            </a:r>
            <a:r>
              <a:rPr lang="en-US" b="0" i="0" dirty="0">
                <a:effectLst/>
                <a:latin typeface="source_sans_proregular"/>
              </a:rPr>
              <a:t>Mahajan, S. Japanese Characters, 2022. </a:t>
            </a:r>
            <a:r>
              <a:rPr lang="en-US" b="0" i="0" dirty="0" err="1">
                <a:effectLst/>
                <a:latin typeface="source_sans_proregular"/>
              </a:rPr>
              <a:t>kaggle</a:t>
            </a:r>
            <a:r>
              <a:rPr lang="en-US" b="0" i="0" dirty="0">
                <a:effectLst/>
                <a:latin typeface="source_sans_proregular"/>
              </a:rPr>
              <a:t>. https://</a:t>
            </a:r>
            <a:r>
              <a:rPr lang="en-US" b="0" i="0" dirty="0" err="1">
                <a:effectLst/>
                <a:latin typeface="source_sans_proregular"/>
              </a:rPr>
              <a:t>www.kaggle.com</a:t>
            </a:r>
            <a:r>
              <a:rPr lang="en-US" b="0" i="0" dirty="0">
                <a:effectLst/>
                <a:latin typeface="source_sans_proregular"/>
              </a:rPr>
              <a:t>/ (accessed Dec 04, 2024).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3300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405ECB8-AFDD-D259-C7E7-8A5A0D1F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952" y="643467"/>
            <a:ext cx="7172487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>
                <a:solidFill>
                  <a:schemeClr val="tx2"/>
                </a:solidFill>
              </a:rPr>
              <a:t>Place for questions!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53A4BB8-94DC-C6B5-CC58-EE471A385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299" y="643467"/>
            <a:ext cx="331185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>
                <a:solidFill>
                  <a:schemeClr val="tx1"/>
                </a:solidFill>
              </a:rPr>
              <a:t>Lukas fiala, UCT Prague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9181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0F7CC2-6A4A-552F-0F3C-FBAEC3DA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Data</a:t>
            </a:r>
            <a:r>
              <a:rPr lang="en-US" b="1" dirty="0"/>
              <a:t> </a:t>
            </a:r>
            <a:r>
              <a:rPr lang="en-US" sz="1800" b="1" dirty="0"/>
              <a:t>[1]</a:t>
            </a:r>
            <a:endParaRPr lang="cs-CZ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4C6BB0-47FA-DE35-96EF-C5163AD04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745721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cs-CZ" sz="2400" dirty="0"/>
              <a:t> T</a:t>
            </a:r>
            <a:r>
              <a:rPr lang="en-US" sz="2400" dirty="0" err="1"/>
              <a:t>argets</a:t>
            </a:r>
            <a:r>
              <a:rPr lang="en-US" sz="2400" dirty="0"/>
              <a:t> / labels : 10 Hiragana characters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cs-CZ" sz="2400" dirty="0"/>
              <a:t>F</a:t>
            </a:r>
            <a:r>
              <a:rPr lang="en-US" sz="2400" dirty="0" err="1"/>
              <a:t>eatures</a:t>
            </a:r>
            <a:r>
              <a:rPr lang="en-US" sz="2400" dirty="0"/>
              <a:t> : 28 * 28 pixels -&gt; one image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 60 000 train images + 10 000 test images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cs-CZ" sz="2400" dirty="0"/>
              <a:t>U</a:t>
            </a:r>
            <a:r>
              <a:rPr lang="en-US" sz="2400" dirty="0" err="1"/>
              <a:t>niformly</a:t>
            </a:r>
            <a:r>
              <a:rPr lang="en-US" sz="2400" dirty="0"/>
              <a:t> distributed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GOAL</a:t>
            </a:r>
            <a:r>
              <a:rPr lang="en-US" sz="2400" dirty="0"/>
              <a:t> – classify a image of character using convolutional neural network</a:t>
            </a:r>
          </a:p>
          <a:p>
            <a:pPr marL="0" indent="0">
              <a:buClrTx/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8D384AA-9A9A-C67D-304B-BF4B8211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600" b="1" smtClean="0">
                <a:solidFill>
                  <a:srgbClr val="000000"/>
                </a:solidFill>
              </a:rPr>
              <a:t>2</a:t>
            </a:fld>
            <a:endParaRPr lang="en-US" sz="1600" b="1" dirty="0">
              <a:solidFill>
                <a:srgbClr val="000000"/>
              </a:solidFill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DF4DF98D-89A7-391C-D633-E816403A0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392822"/>
            <a:ext cx="1577875" cy="1542681"/>
          </a:xfrm>
          <a:prstGeom prst="rect">
            <a:avLst/>
          </a:prstGeo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CDD6BEC3-FBE0-920B-9480-4B55E5DBEF32}"/>
              </a:ext>
            </a:extLst>
          </p:cNvPr>
          <p:cNvSpPr txBox="1"/>
          <p:nvPr/>
        </p:nvSpPr>
        <p:spPr>
          <a:xfrm>
            <a:off x="2387009" y="4577580"/>
            <a:ext cx="9606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000" b="1" i="0" dirty="0">
                <a:effectLst/>
                <a:latin typeface="Source Sans Pro" panose="020B0503030403020204" pitchFamily="34" charset="0"/>
              </a:rPr>
              <a:t>き</a:t>
            </a:r>
            <a:endParaRPr lang="cs-CZ" altLang="ja-JP" sz="6000" b="1" i="0" dirty="0">
              <a:effectLst/>
              <a:latin typeface="Source Sans Pro" panose="020B0503030403020204" pitchFamily="34" charset="0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3CD1423-DFEF-8A78-7558-A766CB5DBB8F}"/>
              </a:ext>
            </a:extLst>
          </p:cNvPr>
          <p:cNvSpPr txBox="1"/>
          <p:nvPr/>
        </p:nvSpPr>
        <p:spPr>
          <a:xfrm>
            <a:off x="3286120" y="4550706"/>
            <a:ext cx="9606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000" b="1" i="0" dirty="0">
                <a:effectLst/>
                <a:latin typeface="Source Sans Pro" panose="020B0503030403020204" pitchFamily="34" charset="0"/>
              </a:rPr>
              <a:t>す</a:t>
            </a:r>
            <a:endParaRPr lang="cs-CZ" sz="6000" b="1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1C355645-3688-668B-78C5-2310F805A917}"/>
              </a:ext>
            </a:extLst>
          </p:cNvPr>
          <p:cNvSpPr txBox="1"/>
          <p:nvPr/>
        </p:nvSpPr>
        <p:spPr>
          <a:xfrm>
            <a:off x="4185230" y="4577579"/>
            <a:ext cx="11053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000" b="1" i="0" dirty="0">
                <a:effectLst/>
                <a:latin typeface="Source Sans Pro" panose="020B0503030403020204" pitchFamily="34" charset="0"/>
              </a:rPr>
              <a:t>つ</a:t>
            </a:r>
            <a:endParaRPr lang="cs-CZ" sz="6000" b="1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146081C-D438-F914-9087-ED5472B9DCE9}"/>
              </a:ext>
            </a:extLst>
          </p:cNvPr>
          <p:cNvSpPr txBox="1"/>
          <p:nvPr/>
        </p:nvSpPr>
        <p:spPr>
          <a:xfrm>
            <a:off x="5208846" y="4591455"/>
            <a:ext cx="11053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000" b="1" i="0" dirty="0">
                <a:effectLst/>
                <a:latin typeface="Source Sans Pro" panose="020B0503030403020204" pitchFamily="34" charset="0"/>
              </a:rPr>
              <a:t>な</a:t>
            </a:r>
            <a:endParaRPr lang="cs-CZ" sz="6000" b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83DA9306-7AB4-2450-C2E2-FD3494E7E2B9}"/>
              </a:ext>
            </a:extLst>
          </p:cNvPr>
          <p:cNvSpPr txBox="1"/>
          <p:nvPr/>
        </p:nvSpPr>
        <p:spPr>
          <a:xfrm>
            <a:off x="6246373" y="4562908"/>
            <a:ext cx="7202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ts val="3000"/>
              </a:spcAft>
            </a:pPr>
            <a:r>
              <a:rPr lang="ja-JP" altLang="en-US" sz="6000" b="1" i="0" dirty="0">
                <a:effectLst/>
                <a:latin typeface="Source Sans Pro" panose="020B0503030403020204" pitchFamily="34" charset="0"/>
              </a:rPr>
              <a:t>は</a:t>
            </a:r>
            <a:endParaRPr lang="cs-CZ" sz="6000" b="1" dirty="0"/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C5EECD03-41A0-1291-6720-EF5B47904784}"/>
              </a:ext>
            </a:extLst>
          </p:cNvPr>
          <p:cNvSpPr txBox="1"/>
          <p:nvPr/>
        </p:nvSpPr>
        <p:spPr>
          <a:xfrm>
            <a:off x="7091213" y="4562907"/>
            <a:ext cx="7202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000" b="1" i="0" dirty="0">
                <a:effectLst/>
                <a:latin typeface="Source Sans Pro" panose="020B0503030403020204" pitchFamily="34" charset="0"/>
              </a:rPr>
              <a:t>ま</a:t>
            </a:r>
            <a:endParaRPr lang="cs-CZ" sz="6000" b="1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0E4A2A60-D556-EEFD-D044-C786ADCE895D}"/>
              </a:ext>
            </a:extLst>
          </p:cNvPr>
          <p:cNvSpPr txBox="1"/>
          <p:nvPr/>
        </p:nvSpPr>
        <p:spPr>
          <a:xfrm>
            <a:off x="7865003" y="4593999"/>
            <a:ext cx="5668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000" b="1" i="0" dirty="0">
                <a:effectLst/>
                <a:latin typeface="Source Sans Pro" panose="020B0503030403020204" pitchFamily="34" charset="0"/>
              </a:rPr>
              <a:t>や</a:t>
            </a:r>
            <a:endParaRPr lang="cs-CZ" sz="6000" b="1" dirty="0"/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D44A0329-3BAF-530E-ECCF-5015012AF4AE}"/>
              </a:ext>
            </a:extLst>
          </p:cNvPr>
          <p:cNvSpPr txBox="1"/>
          <p:nvPr/>
        </p:nvSpPr>
        <p:spPr>
          <a:xfrm>
            <a:off x="8782194" y="4591455"/>
            <a:ext cx="8626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000" b="1" i="0" dirty="0">
                <a:effectLst/>
                <a:latin typeface="Source Sans Pro" panose="020B0503030403020204" pitchFamily="34" charset="0"/>
              </a:rPr>
              <a:t>れ</a:t>
            </a:r>
            <a:endParaRPr lang="cs-CZ" sz="6000" b="1" dirty="0"/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284E370D-9F6B-7360-C35A-E93AD6A46057}"/>
              </a:ext>
            </a:extLst>
          </p:cNvPr>
          <p:cNvSpPr txBox="1"/>
          <p:nvPr/>
        </p:nvSpPr>
        <p:spPr>
          <a:xfrm>
            <a:off x="9714528" y="4603080"/>
            <a:ext cx="8626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000" b="1" i="0" dirty="0">
                <a:effectLst/>
                <a:latin typeface="Source Sans Pro" panose="020B0503030403020204" pitchFamily="34" charset="0"/>
              </a:rPr>
              <a:t>を</a:t>
            </a:r>
            <a:endParaRPr lang="cs-CZ" sz="6000" b="1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B401591C-884D-50D3-1965-710344040122}"/>
              </a:ext>
            </a:extLst>
          </p:cNvPr>
          <p:cNvSpPr txBox="1"/>
          <p:nvPr/>
        </p:nvSpPr>
        <p:spPr>
          <a:xfrm>
            <a:off x="414921" y="6455578"/>
            <a:ext cx="1074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cs-CZ" b="0" i="0" dirty="0" err="1">
                <a:effectLst/>
                <a:latin typeface="source_sans_proregular"/>
              </a:rPr>
              <a:t>Risdal</a:t>
            </a:r>
            <a:r>
              <a:rPr lang="cs-CZ" b="0" i="0" dirty="0">
                <a:effectLst/>
                <a:latin typeface="source_sans_proregular"/>
              </a:rPr>
              <a:t>, M.; </a:t>
            </a:r>
            <a:r>
              <a:rPr lang="cs-CZ" b="0" i="0" dirty="0" err="1">
                <a:effectLst/>
                <a:latin typeface="source_sans_proregular"/>
              </a:rPr>
              <a:t>kasasagi</a:t>
            </a:r>
            <a:r>
              <a:rPr lang="cs-CZ" b="0" i="0" dirty="0">
                <a:effectLst/>
                <a:latin typeface="source_sans_proregular"/>
              </a:rPr>
              <a:t>, T. </a:t>
            </a:r>
            <a:r>
              <a:rPr lang="cs-CZ" b="0" i="0" dirty="0" err="1">
                <a:effectLst/>
                <a:latin typeface="source_sans_proregular"/>
              </a:rPr>
              <a:t>Kuzushiji-MNIST</a:t>
            </a:r>
            <a:r>
              <a:rPr lang="cs-CZ" b="0" i="0" dirty="0">
                <a:effectLst/>
                <a:latin typeface="source_sans_proregular"/>
              </a:rPr>
              <a:t>, 2018. </a:t>
            </a:r>
            <a:r>
              <a:rPr lang="cs-CZ" b="0" i="0" dirty="0" err="1">
                <a:effectLst/>
                <a:latin typeface="source_sans_proregular"/>
              </a:rPr>
              <a:t>kaggle</a:t>
            </a:r>
            <a:r>
              <a:rPr lang="cs-CZ" b="0" i="0" dirty="0">
                <a:effectLst/>
                <a:latin typeface="source_sans_proregular"/>
              </a:rPr>
              <a:t>. https://</a:t>
            </a:r>
            <a:r>
              <a:rPr lang="cs-CZ" b="0" i="0" dirty="0" err="1">
                <a:effectLst/>
                <a:latin typeface="source_sans_proregular"/>
              </a:rPr>
              <a:t>www.kaggle.com</a:t>
            </a:r>
            <a:r>
              <a:rPr lang="cs-CZ" b="0" i="0" dirty="0">
                <a:effectLst/>
                <a:latin typeface="source_sans_proregular"/>
              </a:rPr>
              <a:t>/ (</a:t>
            </a:r>
            <a:r>
              <a:rPr lang="cs-CZ" b="0" i="0" dirty="0" err="1">
                <a:effectLst/>
                <a:latin typeface="source_sans_proregular"/>
              </a:rPr>
              <a:t>accessed</a:t>
            </a:r>
            <a:r>
              <a:rPr lang="cs-CZ" b="0" i="0" dirty="0">
                <a:effectLst/>
                <a:latin typeface="source_sans_proregular"/>
              </a:rPr>
              <a:t> Dec 04, 2024).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210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D07B8B1C-8639-8682-94AA-F18BA2E0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b="1" smtClean="0">
                <a:solidFill>
                  <a:schemeClr val="tx1"/>
                </a:solidFill>
              </a:rPr>
              <a:pPr/>
              <a:t>3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6373C0F8-DA5B-C9C7-DF7C-CFDA17B0DF87}"/>
              </a:ext>
            </a:extLst>
          </p:cNvPr>
          <p:cNvSpPr txBox="1"/>
          <p:nvPr/>
        </p:nvSpPr>
        <p:spPr>
          <a:xfrm>
            <a:off x="1506877" y="55851"/>
            <a:ext cx="9995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000" b="1" i="0" dirty="0">
                <a:effectLst/>
                <a:latin typeface="Source Sans Pro" panose="020B0503030403020204" pitchFamily="34" charset="0"/>
              </a:rPr>
              <a:t>お</a:t>
            </a:r>
            <a:r>
              <a:rPr lang="cs-CZ" altLang="ja-JP" sz="3600" b="1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 </a:t>
            </a:r>
            <a:endParaRPr lang="cs-CZ" sz="3600" b="1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E4E046FE-4285-5A30-2226-C186D2E76D1F}"/>
              </a:ext>
            </a:extLst>
          </p:cNvPr>
          <p:cNvSpPr txBox="1"/>
          <p:nvPr/>
        </p:nvSpPr>
        <p:spPr>
          <a:xfrm>
            <a:off x="1549590" y="1343651"/>
            <a:ext cx="9606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000" b="1" i="0" dirty="0">
                <a:effectLst/>
                <a:latin typeface="Source Sans Pro" panose="020B0503030403020204" pitchFamily="34" charset="0"/>
              </a:rPr>
              <a:t>き</a:t>
            </a:r>
            <a:endParaRPr lang="cs-CZ" altLang="ja-JP" sz="6000" b="1" i="0" dirty="0">
              <a:effectLst/>
              <a:latin typeface="Source Sans Pro" panose="020B0503030403020204" pitchFamily="34" charset="0"/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F381F0D-845A-4A3E-968B-D18F8C81CBEE}"/>
              </a:ext>
            </a:extLst>
          </p:cNvPr>
          <p:cNvSpPr txBox="1"/>
          <p:nvPr/>
        </p:nvSpPr>
        <p:spPr>
          <a:xfrm>
            <a:off x="1506877" y="2683116"/>
            <a:ext cx="9606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000" b="1" i="0" dirty="0">
                <a:effectLst/>
                <a:latin typeface="Source Sans Pro" panose="020B0503030403020204" pitchFamily="34" charset="0"/>
              </a:rPr>
              <a:t>す</a:t>
            </a:r>
            <a:endParaRPr lang="cs-CZ" sz="6000" b="1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E98A14B-59A6-480B-6801-BDEAADA8B26A}"/>
              </a:ext>
            </a:extLst>
          </p:cNvPr>
          <p:cNvSpPr txBox="1"/>
          <p:nvPr/>
        </p:nvSpPr>
        <p:spPr>
          <a:xfrm>
            <a:off x="1506877" y="3911197"/>
            <a:ext cx="11053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000" b="1" i="0" dirty="0">
                <a:effectLst/>
                <a:latin typeface="Source Sans Pro" panose="020B0503030403020204" pitchFamily="34" charset="0"/>
              </a:rPr>
              <a:t>つ</a:t>
            </a:r>
            <a:endParaRPr lang="cs-CZ" sz="6000" b="1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4F0F0A7-0ED3-D75A-2789-ECFC16562259}"/>
              </a:ext>
            </a:extLst>
          </p:cNvPr>
          <p:cNvSpPr txBox="1"/>
          <p:nvPr/>
        </p:nvSpPr>
        <p:spPr>
          <a:xfrm>
            <a:off x="1549590" y="5188035"/>
            <a:ext cx="11053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6000" b="1" i="0" dirty="0">
                <a:effectLst/>
                <a:latin typeface="Source Sans Pro" panose="020B0503030403020204" pitchFamily="34" charset="0"/>
              </a:rPr>
              <a:t>な</a:t>
            </a:r>
            <a:endParaRPr lang="cs-CZ" sz="6000" b="1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2758C38C-283F-7E41-60DF-7D389846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12" y="127012"/>
            <a:ext cx="6594382" cy="612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4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0391A0-03DF-5C38-76AD-643E4809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Loss</a:t>
            </a:r>
            <a:r>
              <a:rPr lang="cs-CZ" b="1" dirty="0"/>
              <a:t> </a:t>
            </a:r>
            <a:r>
              <a:rPr lang="cs-CZ" b="1" dirty="0" err="1"/>
              <a:t>funcion</a:t>
            </a:r>
            <a:r>
              <a:rPr lang="cs-CZ" b="1" dirty="0"/>
              <a:t> – </a:t>
            </a:r>
            <a:r>
              <a:rPr lang="cs-CZ" b="1" dirty="0" err="1"/>
              <a:t>Cross</a:t>
            </a:r>
            <a:r>
              <a:rPr lang="cs-CZ" b="1" dirty="0"/>
              <a:t> </a:t>
            </a:r>
            <a:r>
              <a:rPr lang="cs-CZ" b="1" dirty="0" err="1"/>
              <a:t>entropy</a:t>
            </a:r>
            <a:endParaRPr lang="cs-CZ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0717BB-447B-28D3-EEF8-00FE1EDD7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562" y="1826353"/>
            <a:ext cx="7607029" cy="3698958"/>
          </a:xfrm>
        </p:spPr>
        <p:txBody>
          <a:bodyPr>
            <a:normAutofit lnSpcReduction="10000"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cs-CZ" sz="2800" dirty="0"/>
              <a:t> </a:t>
            </a:r>
            <a:r>
              <a:rPr lang="cs-CZ" sz="2400" dirty="0"/>
              <a:t>Standard </a:t>
            </a:r>
            <a:r>
              <a:rPr lang="cs-CZ" sz="2400" dirty="0" err="1"/>
              <a:t>loss</a:t>
            </a:r>
            <a:r>
              <a:rPr lang="cs-CZ" sz="2400" dirty="0"/>
              <a:t> </a:t>
            </a:r>
            <a:r>
              <a:rPr lang="cs-CZ" sz="2400" dirty="0" err="1"/>
              <a:t>function</a:t>
            </a:r>
            <a:r>
              <a:rPr lang="cs-CZ" sz="2400" dirty="0"/>
              <a:t> </a:t>
            </a:r>
            <a:r>
              <a:rPr lang="cs-CZ" sz="2400" dirty="0" err="1"/>
              <a:t>for</a:t>
            </a:r>
            <a:r>
              <a:rPr lang="cs-CZ" sz="2400" dirty="0"/>
              <a:t> </a:t>
            </a:r>
            <a:r>
              <a:rPr lang="cs-CZ" sz="2400" dirty="0" err="1"/>
              <a:t>multi-class</a:t>
            </a:r>
            <a:r>
              <a:rPr lang="cs-CZ" sz="2400" dirty="0"/>
              <a:t> </a:t>
            </a:r>
            <a:r>
              <a:rPr lang="cs-CZ" sz="2400" dirty="0" err="1"/>
              <a:t>classification</a:t>
            </a:r>
            <a:endParaRPr lang="cs-CZ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en-US" sz="2400" dirty="0"/>
              <a:t>Measures the “difference” between the predicted probability distribution and the true label distribution</a:t>
            </a:r>
            <a:r>
              <a:rPr lang="cs-CZ" sz="2400" dirty="0"/>
              <a:t> (</a:t>
            </a:r>
            <a:r>
              <a:rPr lang="cs-CZ" sz="2400" b="1" dirty="0" err="1"/>
              <a:t>ground</a:t>
            </a:r>
            <a:r>
              <a:rPr lang="cs-CZ" sz="2400" b="1" dirty="0"/>
              <a:t> </a:t>
            </a:r>
            <a:r>
              <a:rPr lang="cs-CZ" sz="2400" b="1" dirty="0" err="1"/>
              <a:t>truth</a:t>
            </a:r>
            <a:r>
              <a:rPr lang="cs-CZ" sz="2400" dirty="0"/>
              <a:t>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en-US" sz="2400" b="1" dirty="0">
                <a:highlight>
                  <a:srgbClr val="00FF00"/>
                </a:highlight>
              </a:rPr>
              <a:t>Penalizes</a:t>
            </a:r>
            <a:r>
              <a:rPr lang="en-US" sz="2400" dirty="0"/>
              <a:t> incorrect predictions in wrong classes</a:t>
            </a:r>
            <a:endParaRPr lang="cs-CZ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en-US" sz="2400" b="1" dirty="0">
                <a:highlight>
                  <a:srgbClr val="00FF00"/>
                </a:highlight>
              </a:rPr>
              <a:t>Rewards</a:t>
            </a:r>
            <a:r>
              <a:rPr lang="en-US" sz="2400" dirty="0"/>
              <a:t> high probability for the correct class</a:t>
            </a:r>
          </a:p>
          <a:p>
            <a:pPr marL="0" indent="0">
              <a:buClrTx/>
              <a:buNone/>
            </a:pPr>
            <a:endParaRPr lang="cs-CZ" sz="2400" dirty="0"/>
          </a:p>
          <a:p>
            <a:pPr marL="0" indent="0">
              <a:buClrTx/>
              <a:buNone/>
            </a:pPr>
            <a:r>
              <a:rPr lang="en-US" sz="2400" dirty="0"/>
              <a:t>→Provides meaningful </a:t>
            </a:r>
            <a:r>
              <a:rPr lang="en-US" sz="2400" b="1" dirty="0">
                <a:solidFill>
                  <a:srgbClr val="FF0000"/>
                </a:solidFill>
              </a:rPr>
              <a:t>gradients</a:t>
            </a:r>
            <a:r>
              <a:rPr lang="en-US" sz="2400" dirty="0"/>
              <a:t> for weight updates  (</a:t>
            </a:r>
            <a:r>
              <a:rPr lang="cs-CZ" sz="2400" b="1" dirty="0" err="1"/>
              <a:t>backpropagation</a:t>
            </a:r>
            <a:r>
              <a:rPr lang="cs-CZ" sz="240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10F1D017-2278-AF50-AF7A-9A481425F594}"/>
                  </a:ext>
                </a:extLst>
              </p:cNvPr>
              <p:cNvSpPr txBox="1"/>
              <p:nvPr/>
            </p:nvSpPr>
            <p:spPr>
              <a:xfrm>
                <a:off x="7385858" y="2690643"/>
                <a:ext cx="4270442" cy="6083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cs-CZ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cs-CZ" sz="2800" dirty="0"/>
                  <a:t> = </a:t>
                </a:r>
                <a14:m>
                  <m:oMath xmlns:m="http://schemas.openxmlformats.org/officeDocument/2006/math">
                    <m:r>
                      <a:rPr lang="cs-CZ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cs-CZ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cs-CZ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cs-CZ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cs-CZ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cs-CZ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cs-CZ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cs-CZ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cs-CZ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cs-CZ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cs-CZ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cs-CZ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cs-CZ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cs-CZ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cs-CZ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cs-CZ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cs-CZ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cs-CZ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cs-CZ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cs-CZ" dirty="0"/>
              </a:p>
            </p:txBody>
          </p:sp>
        </mc:Choice>
        <mc:Fallback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10F1D017-2278-AF50-AF7A-9A481425F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858" y="2690643"/>
                <a:ext cx="4270442" cy="608372"/>
              </a:xfrm>
              <a:prstGeom prst="rect">
                <a:avLst/>
              </a:prstGeom>
              <a:blipFill>
                <a:blip r:embed="rId2"/>
                <a:stretch>
                  <a:fillRect l="-143" t="-2000" b="-2200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ek 5">
            <a:extLst>
              <a:ext uri="{FF2B5EF4-FFF2-40B4-BE49-F238E27FC236}">
                <a16:creationId xmlns:a16="http://schemas.microsoft.com/office/drawing/2014/main" id="{780099E0-83A8-F264-4FCA-08294FB24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476" y="3738665"/>
            <a:ext cx="3714019" cy="2281470"/>
          </a:xfrm>
          <a:prstGeom prst="rect">
            <a:avLst/>
          </a:prstGeom>
        </p:spPr>
      </p:pic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3F89E5D-1A0B-3D80-12A2-8E6B1752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600" b="1" smtClean="0">
                <a:solidFill>
                  <a:schemeClr val="tx1"/>
                </a:solidFill>
              </a:rPr>
              <a:t>4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7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871E7F-2565-9D27-29F3-33C3305A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 b="1" dirty="0"/>
              <a:t>Max </a:t>
            </a:r>
            <a:r>
              <a:rPr lang="cs-CZ" b="1" dirty="0" err="1"/>
              <a:t>pooling</a:t>
            </a:r>
            <a:r>
              <a:rPr lang="cs-CZ" b="1" dirty="0"/>
              <a:t> – </a:t>
            </a:r>
            <a:r>
              <a:rPr lang="cs-CZ" b="1" dirty="0" err="1"/>
              <a:t>feature</a:t>
            </a:r>
            <a:r>
              <a:rPr lang="cs-CZ" b="1" dirty="0"/>
              <a:t> </a:t>
            </a:r>
            <a:r>
              <a:rPr lang="cs-CZ" b="1" dirty="0" err="1"/>
              <a:t>extraction</a:t>
            </a:r>
            <a:endParaRPr lang="cs-CZ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6576370-1609-BDA4-1855-B98256FC6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55" y="1845734"/>
            <a:ext cx="6750996" cy="4023360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en-US" sz="2400" dirty="0"/>
              <a:t>Extracts the most </a:t>
            </a:r>
            <a:r>
              <a:rPr lang="en-US" sz="2400" b="1" dirty="0"/>
              <a:t>prominent feature</a:t>
            </a:r>
            <a:r>
              <a:rPr lang="en-US" sz="2400" dirty="0"/>
              <a:t> from a region of the input feature map</a:t>
            </a:r>
            <a:endParaRPr lang="cs-CZ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en-US" sz="2400" b="1" dirty="0"/>
              <a:t>Reduces</a:t>
            </a:r>
            <a:r>
              <a:rPr lang="en-US" sz="2400" dirty="0"/>
              <a:t> the spatial dimensions (height and width) while retaining critical information</a:t>
            </a:r>
            <a:endParaRPr lang="cs-CZ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cs-CZ" sz="2400" dirty="0" err="1"/>
              <a:t>Selects</a:t>
            </a:r>
            <a:r>
              <a:rPr lang="cs-CZ" sz="2400" dirty="0"/>
              <a:t> a </a:t>
            </a:r>
            <a:r>
              <a:rPr lang="cs-CZ" sz="2400" dirty="0">
                <a:highlight>
                  <a:srgbClr val="00FF00"/>
                </a:highlight>
              </a:rPr>
              <a:t>maximum</a:t>
            </a:r>
            <a:r>
              <a:rPr lang="cs-CZ" sz="2400" dirty="0"/>
              <a:t> </a:t>
            </a:r>
            <a:r>
              <a:rPr lang="cs-CZ" sz="2400" dirty="0" err="1"/>
              <a:t>value</a:t>
            </a:r>
            <a:r>
              <a:rPr lang="cs-CZ" sz="2400" dirty="0"/>
              <a:t> in </a:t>
            </a:r>
            <a:r>
              <a:rPr lang="cs-CZ" sz="2400" dirty="0" err="1"/>
              <a:t>window</a:t>
            </a:r>
            <a:r>
              <a:rPr lang="cs-CZ" sz="2400" dirty="0"/>
              <a:t> </a:t>
            </a:r>
            <a:r>
              <a:rPr lang="cs-CZ" sz="2400" dirty="0" err="1"/>
              <a:t>defined</a:t>
            </a:r>
            <a:r>
              <a:rPr lang="cs-CZ" sz="2400" dirty="0"/>
              <a:t> by        </a:t>
            </a:r>
            <a:r>
              <a:rPr lang="cs-CZ" sz="2400" b="1" dirty="0"/>
              <a:t>Kernel </a:t>
            </a:r>
            <a:r>
              <a:rPr lang="cs-CZ" sz="2400" b="1" dirty="0" err="1"/>
              <a:t>size</a:t>
            </a:r>
            <a:endParaRPr lang="cs-CZ" sz="2400" b="1" dirty="0"/>
          </a:p>
          <a:p>
            <a:pPr marL="0" indent="0">
              <a:buClrTx/>
              <a:buNone/>
            </a:pPr>
            <a:r>
              <a:rPr lang="en-US" sz="2400" dirty="0"/>
              <a:t>    </a:t>
            </a:r>
          </a:p>
          <a:p>
            <a:pPr marL="0" indent="0">
              <a:buClrTx/>
              <a:buNone/>
            </a:pPr>
            <a:r>
              <a:rPr lang="en-US" sz="2400" dirty="0"/>
              <a:t>      </a:t>
            </a:r>
            <a:r>
              <a:rPr lang="cs-CZ" sz="2400" dirty="0"/>
              <a:t>→</a:t>
            </a:r>
            <a:r>
              <a:rPr lang="en-US" sz="2400" dirty="0"/>
              <a:t> </a:t>
            </a:r>
            <a:r>
              <a:rPr lang="cs-CZ" sz="2400" dirty="0" err="1"/>
              <a:t>Extracting</a:t>
            </a:r>
            <a:r>
              <a:rPr lang="cs-CZ" sz="2400" dirty="0"/>
              <a:t> </a:t>
            </a:r>
            <a:r>
              <a:rPr lang="cs-CZ" sz="2400" dirty="0" err="1"/>
              <a:t>object</a:t>
            </a:r>
            <a:r>
              <a:rPr lang="cs-CZ" sz="2400" dirty="0"/>
              <a:t> </a:t>
            </a:r>
            <a:r>
              <a:rPr lang="cs-CZ" sz="2400" dirty="0" err="1"/>
              <a:t>from</a:t>
            </a:r>
            <a:r>
              <a:rPr lang="cs-CZ" sz="2400" dirty="0"/>
              <a:t> background in a image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B14A05-BA2A-E64C-15F4-8F74F952D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266" y="2607012"/>
            <a:ext cx="4315830" cy="180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4621AC7-C73F-0FEE-F463-3891D5FE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600" b="1" smtClean="0">
                <a:solidFill>
                  <a:schemeClr val="tx1"/>
                </a:solidFill>
              </a:rPr>
              <a:t>5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52236877-B2BD-E4F4-A24C-3893FF33A50D}"/>
              </a:ext>
            </a:extLst>
          </p:cNvPr>
          <p:cNvCxnSpPr/>
          <p:nvPr/>
        </p:nvCxnSpPr>
        <p:spPr>
          <a:xfrm>
            <a:off x="1126464" y="5282119"/>
            <a:ext cx="6363835" cy="0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89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9747A2-28E1-C18F-45D4-671CD03A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Activation</a:t>
            </a:r>
            <a:r>
              <a:rPr lang="cs-CZ" b="1" dirty="0"/>
              <a:t> </a:t>
            </a:r>
            <a:r>
              <a:rPr lang="cs-CZ" b="1" dirty="0" err="1"/>
              <a:t>functions</a:t>
            </a:r>
            <a:r>
              <a:rPr lang="cs-CZ" b="1" dirty="0"/>
              <a:t> - </a:t>
            </a:r>
            <a:r>
              <a:rPr lang="cs-CZ" b="1" dirty="0" err="1"/>
              <a:t>Relu</a:t>
            </a:r>
            <a:endParaRPr lang="cs-CZ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A0DC2F-6D68-2558-060C-E0F9938D9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586720" cy="1035024"/>
          </a:xfrm>
        </p:spPr>
        <p:txBody>
          <a:bodyPr>
            <a:normAutofit fontScale="92500"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cs-CZ" sz="2600" dirty="0"/>
              <a:t> </a:t>
            </a:r>
            <a:r>
              <a:rPr lang="cs-CZ" sz="2600" dirty="0" err="1"/>
              <a:t>Introducing</a:t>
            </a:r>
            <a:r>
              <a:rPr lang="cs-CZ" sz="2600" dirty="0"/>
              <a:t> non-linearity → </a:t>
            </a:r>
            <a:r>
              <a:rPr lang="cs-CZ" sz="2600" dirty="0" err="1"/>
              <a:t>ability</a:t>
            </a:r>
            <a:r>
              <a:rPr lang="cs-CZ" sz="2600" dirty="0"/>
              <a:t> to </a:t>
            </a:r>
            <a:r>
              <a:rPr lang="cs-CZ" sz="2600" dirty="0" err="1"/>
              <a:t>see</a:t>
            </a:r>
            <a:r>
              <a:rPr lang="cs-CZ" sz="2600" dirty="0"/>
              <a:t> </a:t>
            </a:r>
            <a:r>
              <a:rPr lang="cs-CZ" sz="2600" dirty="0" err="1"/>
              <a:t>complex</a:t>
            </a:r>
            <a:r>
              <a:rPr lang="cs-CZ" sz="2600" dirty="0"/>
              <a:t> </a:t>
            </a:r>
            <a:r>
              <a:rPr lang="cs-CZ" sz="2600" dirty="0" err="1"/>
              <a:t>patterns</a:t>
            </a:r>
            <a:endParaRPr lang="cs-CZ" sz="26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cs-CZ" sz="2600" dirty="0"/>
              <a:t> </a:t>
            </a:r>
            <a:r>
              <a:rPr lang="cs-CZ" sz="2600" dirty="0" err="1"/>
              <a:t>Rectified</a:t>
            </a:r>
            <a:r>
              <a:rPr lang="cs-CZ" sz="2600" dirty="0"/>
              <a:t> </a:t>
            </a:r>
            <a:r>
              <a:rPr lang="cs-CZ" sz="2600" dirty="0" err="1"/>
              <a:t>Linear</a:t>
            </a:r>
            <a:r>
              <a:rPr lang="cs-CZ" sz="2600" dirty="0"/>
              <a:t> Unit - </a:t>
            </a:r>
            <a:r>
              <a:rPr lang="en-US" sz="2600" dirty="0"/>
              <a:t>most commonly used activation functions in deep</a:t>
            </a:r>
            <a:r>
              <a:rPr lang="cs-CZ" sz="2600" dirty="0"/>
              <a:t> </a:t>
            </a:r>
            <a:r>
              <a:rPr lang="en-US" sz="2600" dirty="0"/>
              <a:t>learning</a:t>
            </a:r>
            <a:endParaRPr lang="cs-CZ" sz="2600" dirty="0"/>
          </a:p>
          <a:p>
            <a:pPr marL="0" indent="0">
              <a:buClrTx/>
              <a:buNone/>
            </a:pP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539B7B6-FC9E-BBD0-7DEE-4A8B6772084B}"/>
              </a:ext>
            </a:extLst>
          </p:cNvPr>
          <p:cNvSpPr txBox="1"/>
          <p:nvPr/>
        </p:nvSpPr>
        <p:spPr>
          <a:xfrm>
            <a:off x="998973" y="3334765"/>
            <a:ext cx="6492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cs-CZ" sz="2400" dirty="0" err="1">
                <a:highlight>
                  <a:srgbClr val="00FF00"/>
                </a:highlight>
              </a:rPr>
              <a:t>Inexpensive</a:t>
            </a:r>
            <a:r>
              <a:rPr lang="cs-CZ" sz="2400" dirty="0"/>
              <a:t> </a:t>
            </a:r>
            <a:r>
              <a:rPr lang="cs-CZ" sz="2400" dirty="0" err="1"/>
              <a:t>computation</a:t>
            </a:r>
            <a:r>
              <a:rPr lang="cs-CZ" sz="2400" dirty="0"/>
              <a:t>, </a:t>
            </a:r>
            <a:r>
              <a:rPr lang="cs-CZ" sz="2400" dirty="0" err="1"/>
              <a:t>extracts</a:t>
            </a:r>
            <a:r>
              <a:rPr lang="cs-CZ" sz="2400" dirty="0"/>
              <a:t> </a:t>
            </a:r>
            <a:r>
              <a:rPr lang="cs-CZ" sz="2400" dirty="0" err="1"/>
              <a:t>features</a:t>
            </a:r>
            <a:r>
              <a:rPr lang="cs-CZ" sz="2400" dirty="0"/>
              <a:t>,</a:t>
            </a:r>
            <a:br>
              <a:rPr lang="cs-CZ" sz="2400" dirty="0"/>
            </a:br>
            <a:r>
              <a:rPr lang="cs-CZ" sz="2400" dirty="0"/>
              <a:t> no </a:t>
            </a:r>
            <a:r>
              <a:rPr lang="cs-CZ" sz="2400" b="1" dirty="0" err="1"/>
              <a:t>Vanishing</a:t>
            </a:r>
            <a:r>
              <a:rPr lang="cs-CZ" sz="2400" b="1" dirty="0"/>
              <a:t> Gradient</a:t>
            </a:r>
            <a:r>
              <a:rPr lang="en-US" sz="2400" b="1" dirty="0"/>
              <a:t> </a:t>
            </a:r>
            <a:r>
              <a:rPr lang="cs-CZ" sz="2400" b="1" dirty="0" err="1"/>
              <a:t>Problem</a:t>
            </a:r>
            <a:endParaRPr lang="cs-CZ" sz="2400" b="1" dirty="0"/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cs-CZ" sz="2400" dirty="0" err="1"/>
              <a:t>Defined</a:t>
            </a:r>
            <a:r>
              <a:rPr lang="cs-CZ" sz="2400" dirty="0"/>
              <a:t> </a:t>
            </a:r>
            <a:r>
              <a:rPr lang="cs-CZ" sz="2400" dirty="0" err="1"/>
              <a:t>derivative</a:t>
            </a:r>
            <a:r>
              <a:rPr lang="cs-CZ" sz="2400" dirty="0"/>
              <a:t> </a:t>
            </a:r>
            <a:r>
              <a:rPr lang="cs-CZ" sz="2400" dirty="0" err="1"/>
              <a:t>at</a:t>
            </a:r>
            <a:r>
              <a:rPr lang="cs-CZ" sz="2400" dirty="0"/>
              <a:t> 0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cs-CZ" sz="2400" b="1" dirty="0" err="1">
                <a:solidFill>
                  <a:srgbClr val="FF0000"/>
                </a:solidFill>
              </a:rPr>
              <a:t>Problem</a:t>
            </a:r>
            <a:r>
              <a:rPr lang="cs-CZ" sz="2400" dirty="0"/>
              <a:t> - </a:t>
            </a:r>
            <a:r>
              <a:rPr lang="cs-CZ" sz="2400" dirty="0" err="1"/>
              <a:t>Dying</a:t>
            </a:r>
            <a:r>
              <a:rPr lang="cs-CZ" sz="2400" dirty="0"/>
              <a:t> </a:t>
            </a:r>
            <a:r>
              <a:rPr lang="cs-CZ" sz="2400" dirty="0" err="1"/>
              <a:t>Neurons</a:t>
            </a:r>
            <a:r>
              <a:rPr lang="cs-CZ" sz="2400" dirty="0"/>
              <a:t> – </a:t>
            </a:r>
            <a:r>
              <a:rPr lang="cs-CZ" sz="2400" dirty="0" err="1"/>
              <a:t>zero</a:t>
            </a:r>
            <a:r>
              <a:rPr lang="cs-CZ" sz="2400" dirty="0"/>
              <a:t> gradient, </a:t>
            </a:r>
            <a:r>
              <a:rPr lang="cs-CZ" sz="2400" dirty="0" err="1"/>
              <a:t>cannot</a:t>
            </a:r>
            <a:r>
              <a:rPr lang="cs-CZ" sz="2400" dirty="0"/>
              <a:t> update </a:t>
            </a:r>
            <a:r>
              <a:rPr lang="cs-CZ" sz="2400" dirty="0" err="1"/>
              <a:t>new</a:t>
            </a:r>
            <a:r>
              <a:rPr lang="cs-CZ" sz="2400" dirty="0"/>
              <a:t> </a:t>
            </a:r>
            <a:r>
              <a:rPr lang="cs-CZ" sz="2400" dirty="0" err="1"/>
              <a:t>weights</a:t>
            </a:r>
            <a:endParaRPr lang="cs-CZ" sz="2400" dirty="0"/>
          </a:p>
          <a:p>
            <a:endParaRPr lang="cs-CZ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7D4B1781-359B-72C2-73AA-6A391C6E71A9}"/>
                  </a:ext>
                </a:extLst>
              </p:cNvPr>
              <p:cNvSpPr txBox="1"/>
              <p:nvPr/>
            </p:nvSpPr>
            <p:spPr>
              <a:xfrm>
                <a:off x="3915381" y="2892318"/>
                <a:ext cx="275779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s-CZ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cs-CZ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cs-CZ" sz="28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cs-CZ" sz="2800" b="0" i="1" smtClean="0">
                          <a:latin typeface="Cambria Math" panose="02040503050406030204" pitchFamily="18" charset="0"/>
                        </a:rPr>
                        <m:t>(0, </m:t>
                      </m:r>
                      <m:r>
                        <a:rPr lang="cs-CZ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cs-CZ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cs-CZ" sz="2800" dirty="0"/>
              </a:p>
            </p:txBody>
          </p:sp>
        </mc:Choice>
        <mc:Fallback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7D4B1781-359B-72C2-73AA-6A391C6E7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381" y="2892318"/>
                <a:ext cx="275779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Graphic representation of the ReLU activation function">
            <a:extLst>
              <a:ext uri="{FF2B5EF4-FFF2-40B4-BE49-F238E27FC236}">
                <a16:creationId xmlns:a16="http://schemas.microsoft.com/office/drawing/2014/main" id="{4A210D40-B22F-C1C6-A7D2-6544036F5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6"/>
          <a:stretch/>
        </p:blipFill>
        <p:spPr bwMode="auto">
          <a:xfrm>
            <a:off x="7589520" y="3223679"/>
            <a:ext cx="3947706" cy="260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EC85C3A-2598-C9EF-9F12-314380FC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z="1600" b="1" smtClean="0">
                <a:solidFill>
                  <a:schemeClr val="tx1"/>
                </a:solidFill>
              </a:rPr>
              <a:t>6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6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B95FAE-9F2C-D8BA-1794-63330C7C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86" y="111505"/>
            <a:ext cx="10058400" cy="1450757"/>
          </a:xfrm>
        </p:spPr>
        <p:txBody>
          <a:bodyPr/>
          <a:lstStyle/>
          <a:p>
            <a:r>
              <a:rPr lang="cs-CZ" b="1" dirty="0" err="1"/>
              <a:t>Optimizers</a:t>
            </a:r>
            <a:r>
              <a:rPr lang="cs-CZ" b="1" dirty="0"/>
              <a:t> – </a:t>
            </a:r>
            <a:r>
              <a:rPr lang="cs-CZ" b="1" dirty="0" err="1"/>
              <a:t>updating</a:t>
            </a:r>
            <a:r>
              <a:rPr lang="cs-CZ" b="1" dirty="0"/>
              <a:t> </a:t>
            </a:r>
            <a:r>
              <a:rPr lang="cs-CZ" b="1" dirty="0" err="1"/>
              <a:t>weights</a:t>
            </a:r>
            <a:endParaRPr lang="cs-CZ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E67DA8-9BFE-7957-2681-82DDAA88D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278463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cs-CZ" sz="2600" b="1" dirty="0" err="1"/>
              <a:t>Stochastic</a:t>
            </a:r>
            <a:r>
              <a:rPr lang="cs-CZ" sz="2600" b="1" dirty="0"/>
              <a:t> Gradient </a:t>
            </a:r>
            <a:r>
              <a:rPr lang="cs-CZ" sz="2600" b="1" dirty="0" err="1"/>
              <a:t>Descent</a:t>
            </a:r>
            <a:r>
              <a:rPr lang="cs-CZ" sz="2600" b="1" dirty="0"/>
              <a:t> (</a:t>
            </a:r>
            <a:r>
              <a:rPr lang="cs-CZ" sz="2600" b="1" dirty="0" err="1"/>
              <a:t>SGD</a:t>
            </a:r>
            <a:r>
              <a:rPr lang="cs-CZ" sz="2600" b="1" dirty="0"/>
              <a:t>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cs-CZ" sz="2400" dirty="0" err="1"/>
              <a:t>Updating</a:t>
            </a:r>
            <a:r>
              <a:rPr lang="cs-CZ" sz="2400" dirty="0"/>
              <a:t> </a:t>
            </a:r>
            <a:r>
              <a:rPr lang="cs-CZ" sz="2400" dirty="0" err="1"/>
              <a:t>weights</a:t>
            </a:r>
            <a:r>
              <a:rPr lang="cs-CZ" sz="2400" dirty="0"/>
              <a:t> </a:t>
            </a:r>
            <a:r>
              <a:rPr lang="cs-CZ" sz="2400" dirty="0" err="1"/>
              <a:t>using</a:t>
            </a:r>
            <a:r>
              <a:rPr lang="cs-CZ" sz="2400" dirty="0"/>
              <a:t> gradient </a:t>
            </a:r>
            <a:r>
              <a:rPr lang="cs-CZ" sz="2400" dirty="0" err="1"/>
              <a:t>descent</a:t>
            </a:r>
            <a:endParaRPr lang="cs-CZ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cs-CZ" sz="2400" dirty="0" err="1"/>
              <a:t>Uses</a:t>
            </a:r>
            <a:r>
              <a:rPr lang="cs-CZ" sz="2400" dirty="0"/>
              <a:t> </a:t>
            </a:r>
            <a:r>
              <a:rPr lang="cs-CZ" sz="2400" b="1" dirty="0" err="1"/>
              <a:t>randomly</a:t>
            </a:r>
            <a:r>
              <a:rPr lang="cs-CZ" sz="2400" dirty="0"/>
              <a:t> </a:t>
            </a:r>
            <a:r>
              <a:rPr lang="cs-CZ" sz="2400" dirty="0" err="1"/>
              <a:t>selected</a:t>
            </a:r>
            <a:r>
              <a:rPr lang="cs-CZ" sz="2400" dirty="0"/>
              <a:t> </a:t>
            </a:r>
            <a:r>
              <a:rPr lang="cs-CZ" sz="2400" b="1" dirty="0" err="1"/>
              <a:t>minibatches</a:t>
            </a:r>
            <a:endParaRPr lang="cs-CZ" sz="2400" b="1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cs-CZ" sz="2400" dirty="0" err="1">
                <a:highlight>
                  <a:srgbClr val="00FF00"/>
                </a:highlight>
              </a:rPr>
              <a:t>Low</a:t>
            </a:r>
            <a:r>
              <a:rPr lang="cs-CZ" sz="2400" dirty="0">
                <a:highlight>
                  <a:srgbClr val="00FF00"/>
                </a:highlight>
              </a:rPr>
              <a:t> </a:t>
            </a:r>
            <a:r>
              <a:rPr lang="cs-CZ" sz="2400" dirty="0" err="1">
                <a:highlight>
                  <a:srgbClr val="00FF00"/>
                </a:highlight>
              </a:rPr>
              <a:t>cost</a:t>
            </a:r>
            <a:r>
              <a:rPr lang="cs-CZ" sz="2400" dirty="0">
                <a:highlight>
                  <a:srgbClr val="00FF00"/>
                </a:highlight>
              </a:rPr>
              <a:t> </a:t>
            </a:r>
            <a:r>
              <a:rPr lang="cs-CZ" sz="2400" dirty="0" err="1"/>
              <a:t>of</a:t>
            </a:r>
            <a:r>
              <a:rPr lang="cs-CZ" sz="2400" dirty="0"/>
              <a:t> </a:t>
            </a:r>
            <a:r>
              <a:rPr lang="cs-CZ" sz="2400" dirty="0" err="1"/>
              <a:t>computation</a:t>
            </a:r>
            <a:endParaRPr lang="cs-CZ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cs-CZ" sz="2400" dirty="0" err="1"/>
              <a:t>Effectively</a:t>
            </a:r>
            <a:r>
              <a:rPr lang="cs-CZ" sz="2400" dirty="0"/>
              <a:t> </a:t>
            </a:r>
            <a:r>
              <a:rPr lang="cs-CZ" sz="2400" b="1" dirty="0" err="1"/>
              <a:t>avoiding</a:t>
            </a:r>
            <a:r>
              <a:rPr lang="cs-CZ" sz="2400" b="1" dirty="0"/>
              <a:t> </a:t>
            </a:r>
            <a:r>
              <a:rPr lang="cs-CZ" sz="2400" b="1" dirty="0" err="1"/>
              <a:t>local</a:t>
            </a:r>
            <a:r>
              <a:rPr lang="cs-CZ" sz="2400" b="1" dirty="0"/>
              <a:t> </a:t>
            </a:r>
            <a:r>
              <a:rPr lang="cs-CZ" sz="2400" b="1" dirty="0" err="1"/>
              <a:t>minimums</a:t>
            </a:r>
            <a:endParaRPr lang="cs-CZ" sz="2400" b="1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cs-CZ" sz="2400" dirty="0" err="1"/>
              <a:t>Problems</a:t>
            </a:r>
            <a:r>
              <a:rPr lang="cs-CZ" sz="2400" dirty="0"/>
              <a:t> </a:t>
            </a:r>
            <a:r>
              <a:rPr lang="cs-CZ" sz="2400" dirty="0" err="1"/>
              <a:t>with</a:t>
            </a:r>
            <a:r>
              <a:rPr lang="cs-CZ" sz="2400" dirty="0"/>
              <a:t> </a:t>
            </a:r>
            <a:r>
              <a:rPr lang="cs-CZ" sz="2400" dirty="0" err="1"/>
              <a:t>oscilating</a:t>
            </a:r>
            <a:r>
              <a:rPr lang="cs-CZ" sz="2400" dirty="0"/>
              <a:t> </a:t>
            </a:r>
            <a:r>
              <a:rPr lang="cs-CZ" sz="2400" dirty="0" err="1"/>
              <a:t>gradients</a:t>
            </a:r>
            <a:endParaRPr lang="cs-CZ" sz="2400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5C4656B-6370-1A17-8A7F-F8E835B51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278463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cs-CZ" sz="2600" b="1" dirty="0" err="1"/>
              <a:t>Adaptive</a:t>
            </a:r>
            <a:r>
              <a:rPr lang="cs-CZ" sz="2600" b="1" dirty="0"/>
              <a:t> Moment </a:t>
            </a:r>
            <a:r>
              <a:rPr lang="cs-CZ" sz="2600" b="1" dirty="0" err="1"/>
              <a:t>Estimation</a:t>
            </a:r>
            <a:r>
              <a:rPr lang="cs-CZ" sz="2600" b="1" dirty="0"/>
              <a:t> (Adam)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cs-CZ" sz="2400" dirty="0" err="1"/>
              <a:t>Updating</a:t>
            </a:r>
            <a:r>
              <a:rPr lang="cs-CZ" sz="2400" dirty="0"/>
              <a:t> </a:t>
            </a:r>
            <a:r>
              <a:rPr lang="cs-CZ" sz="2400" dirty="0" err="1"/>
              <a:t>weights</a:t>
            </a:r>
            <a:r>
              <a:rPr lang="cs-CZ" sz="2400" dirty="0"/>
              <a:t> </a:t>
            </a:r>
            <a:r>
              <a:rPr lang="cs-CZ" sz="2400" dirty="0" err="1"/>
              <a:t>using</a:t>
            </a:r>
            <a:r>
              <a:rPr lang="cs-CZ" sz="2400" dirty="0"/>
              <a:t> </a:t>
            </a:r>
            <a:r>
              <a:rPr lang="cs-CZ" sz="2400" b="1" dirty="0"/>
              <a:t>moment</a:t>
            </a:r>
            <a:r>
              <a:rPr lang="cs-CZ" sz="2400" dirty="0"/>
              <a:t> </a:t>
            </a:r>
            <a:r>
              <a:rPr lang="cs-CZ" sz="2400" dirty="0" err="1"/>
              <a:t>estimation</a:t>
            </a:r>
            <a:r>
              <a:rPr lang="cs-CZ" sz="2400" dirty="0"/>
              <a:t> and </a:t>
            </a:r>
            <a:r>
              <a:rPr lang="cs-CZ" sz="2400" b="1" dirty="0" err="1"/>
              <a:t>adaptive</a:t>
            </a:r>
            <a:r>
              <a:rPr lang="cs-CZ" sz="2400" dirty="0"/>
              <a:t> learning </a:t>
            </a:r>
            <a:r>
              <a:rPr lang="cs-CZ" sz="2400" dirty="0" err="1"/>
              <a:t>rate</a:t>
            </a:r>
            <a:endParaRPr lang="cs-CZ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cs-CZ" sz="2400" dirty="0" err="1"/>
              <a:t>Moves</a:t>
            </a:r>
            <a:r>
              <a:rPr lang="cs-CZ" sz="2400" dirty="0"/>
              <a:t> in </a:t>
            </a:r>
            <a:r>
              <a:rPr lang="cs-CZ" sz="2400" dirty="0" err="1"/>
              <a:t>directions</a:t>
            </a:r>
            <a:r>
              <a:rPr lang="cs-CZ" sz="2400" dirty="0"/>
              <a:t> </a:t>
            </a:r>
            <a:r>
              <a:rPr lang="cs-CZ" sz="2400" dirty="0" err="1"/>
              <a:t>of</a:t>
            </a:r>
            <a:r>
              <a:rPr lang="cs-CZ" sz="2400" dirty="0"/>
              <a:t> </a:t>
            </a:r>
            <a:r>
              <a:rPr lang="cs-CZ" sz="2400" dirty="0" err="1"/>
              <a:t>given</a:t>
            </a:r>
            <a:r>
              <a:rPr lang="cs-CZ" sz="2400" dirty="0"/>
              <a:t> </a:t>
            </a:r>
            <a:r>
              <a:rPr lang="cs-CZ" sz="2400" dirty="0" err="1"/>
              <a:t>moments</a:t>
            </a:r>
            <a:endParaRPr lang="cs-CZ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cs-CZ" sz="2400" dirty="0"/>
              <a:t> </a:t>
            </a:r>
            <a:r>
              <a:rPr lang="cs-CZ" sz="2400" dirty="0" err="1"/>
              <a:t>Quick</a:t>
            </a:r>
            <a:r>
              <a:rPr lang="cs-CZ" sz="2400" dirty="0"/>
              <a:t> </a:t>
            </a:r>
            <a:r>
              <a:rPr lang="cs-CZ" sz="2400" dirty="0" err="1"/>
              <a:t>convergence</a:t>
            </a:r>
            <a:r>
              <a:rPr lang="cs-CZ" sz="2400" dirty="0"/>
              <a:t>, but not </a:t>
            </a:r>
            <a:r>
              <a:rPr lang="cs-CZ" sz="2400" dirty="0" err="1"/>
              <a:t>avoiding</a:t>
            </a:r>
            <a:r>
              <a:rPr lang="cs-CZ" sz="2400" dirty="0"/>
              <a:t> </a:t>
            </a:r>
            <a:r>
              <a:rPr lang="cs-CZ" sz="2400" dirty="0" err="1"/>
              <a:t>local</a:t>
            </a:r>
            <a:r>
              <a:rPr lang="cs-CZ" sz="2400" dirty="0"/>
              <a:t> </a:t>
            </a:r>
            <a:r>
              <a:rPr lang="cs-CZ" sz="2400" dirty="0" err="1"/>
              <a:t>minimums</a:t>
            </a:r>
            <a:endParaRPr lang="cs-CZ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cs-CZ" sz="2400" dirty="0"/>
              <a:t> Great </a:t>
            </a:r>
            <a:r>
              <a:rPr lang="cs-CZ" sz="2400" dirty="0" err="1"/>
              <a:t>for</a:t>
            </a:r>
            <a:r>
              <a:rPr lang="cs-CZ" sz="2400" dirty="0"/>
              <a:t> very </a:t>
            </a:r>
            <a:r>
              <a:rPr lang="cs-CZ" sz="2400" dirty="0" err="1"/>
              <a:t>complex</a:t>
            </a:r>
            <a:r>
              <a:rPr lang="cs-CZ" sz="2400" dirty="0"/>
              <a:t>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82BCFEC8-2E7C-1345-024C-3506E9FFBD0A}"/>
                  </a:ext>
                </a:extLst>
              </p:cNvPr>
              <p:cNvSpPr txBox="1"/>
              <p:nvPr/>
            </p:nvSpPr>
            <p:spPr>
              <a:xfrm>
                <a:off x="1498202" y="4913838"/>
                <a:ext cx="33904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cs-CZ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cs-CZ" sz="32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cs-CZ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cs-CZ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cs-CZ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cs-CZ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cs-CZ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cs-CZ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cs-CZ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82BCFEC8-2E7C-1345-024C-3506E9FFB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202" y="4913838"/>
                <a:ext cx="339041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9D8A9E8C-4685-D7E0-5FA7-D3EA9575D5CE}"/>
                  </a:ext>
                </a:extLst>
              </p:cNvPr>
              <p:cNvSpPr txBox="1"/>
              <p:nvPr/>
            </p:nvSpPr>
            <p:spPr>
              <a:xfrm>
                <a:off x="5912471" y="4820009"/>
                <a:ext cx="3513141" cy="835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cs-CZ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cs-CZ" sz="28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cs-CZ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cs-CZ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cs-CZ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cs-CZ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  <m:r>
                            <a:rPr lang="cs-CZ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sSub>
                        <m:sSubPr>
                          <m:ctrlPr>
                            <a:rPr lang="cs-CZ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cs-CZ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cs-CZ" sz="2800" dirty="0"/>
              </a:p>
            </p:txBody>
          </p:sp>
        </mc:Choice>
        <mc:Fallback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9D8A9E8C-4685-D7E0-5FA7-D3EA9575D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471" y="4820009"/>
                <a:ext cx="3513141" cy="835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6C095C79-E265-9654-5F09-BA51165E1917}"/>
                  </a:ext>
                </a:extLst>
              </p:cNvPr>
              <p:cNvSpPr txBox="1"/>
              <p:nvPr/>
            </p:nvSpPr>
            <p:spPr>
              <a:xfrm>
                <a:off x="9635848" y="4253531"/>
                <a:ext cx="2115900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cs-CZ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cs-CZ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cs-CZ" sz="2000" i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cs-CZ" sz="2000" dirty="0"/>
              </a:p>
            </p:txBody>
          </p:sp>
        </mc:Choice>
        <mc:Fallback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6C095C79-E265-9654-5F09-BA51165E1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848" y="4253531"/>
                <a:ext cx="2115900" cy="865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409E54DB-07BE-FA47-BBEF-2658E669A241}"/>
                  </a:ext>
                </a:extLst>
              </p:cNvPr>
              <p:cNvSpPr txBox="1"/>
              <p:nvPr/>
            </p:nvSpPr>
            <p:spPr>
              <a:xfrm>
                <a:off x="9635848" y="5373203"/>
                <a:ext cx="2355517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cs-CZ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cs-CZ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cs-CZ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cs-CZ" sz="20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  <m: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cs-CZ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cs-CZ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cs-CZ" sz="2000" dirty="0"/>
              </a:p>
            </p:txBody>
          </p:sp>
        </mc:Choice>
        <mc:Fallback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409E54DB-07BE-FA47-BBEF-2658E669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848" y="5373203"/>
                <a:ext cx="2355517" cy="8654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ástupný symbol pro číslo snímku 9">
            <a:extLst>
              <a:ext uri="{FF2B5EF4-FFF2-40B4-BE49-F238E27FC236}">
                <a16:creationId xmlns:a16="http://schemas.microsoft.com/office/drawing/2014/main" id="{E863997E-F238-B80E-A0C9-A1D2474F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0620" y="6492875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z="1600" b="1" smtClean="0">
                <a:solidFill>
                  <a:schemeClr val="tx1"/>
                </a:solidFill>
              </a:rPr>
              <a:t>7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23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FA502C90-32DD-AE05-DA3D-B5FE6341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b="1" smtClean="0">
                <a:solidFill>
                  <a:schemeClr val="tx1"/>
                </a:solidFill>
              </a:rPr>
              <a:pPr/>
              <a:t>8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94639CDE-D150-80BD-8774-4049237DD1E2}"/>
              </a:ext>
            </a:extLst>
          </p:cNvPr>
          <p:cNvSpPr txBox="1">
            <a:spLocks/>
          </p:cNvSpPr>
          <p:nvPr/>
        </p:nvSpPr>
        <p:spPr>
          <a:xfrm>
            <a:off x="2974312" y="101655"/>
            <a:ext cx="5773713" cy="74240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b="1"/>
              <a:t>Standard CNN model</a:t>
            </a:r>
            <a:endParaRPr lang="cs-CZ" b="1" dirty="0"/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9B4B1F79-F26B-E0D4-E5BF-622274F2F34A}"/>
              </a:ext>
            </a:extLst>
          </p:cNvPr>
          <p:cNvCxnSpPr>
            <a:cxnSpLocks/>
          </p:cNvCxnSpPr>
          <p:nvPr/>
        </p:nvCxnSpPr>
        <p:spPr>
          <a:xfrm>
            <a:off x="4980626" y="3611715"/>
            <a:ext cx="0" cy="580254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D3F88C46-8E7D-E11F-24CB-701BE48BD577}"/>
              </a:ext>
            </a:extLst>
          </p:cNvPr>
          <p:cNvCxnSpPr>
            <a:cxnSpLocks/>
          </p:cNvCxnSpPr>
          <p:nvPr/>
        </p:nvCxnSpPr>
        <p:spPr>
          <a:xfrm>
            <a:off x="7376624" y="4252722"/>
            <a:ext cx="0" cy="738590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55E2A879-9690-DD66-120D-A80772C95773}"/>
              </a:ext>
            </a:extLst>
          </p:cNvPr>
          <p:cNvGrpSpPr/>
          <p:nvPr/>
        </p:nvGrpSpPr>
        <p:grpSpPr>
          <a:xfrm>
            <a:off x="232441" y="1025960"/>
            <a:ext cx="1459146" cy="854805"/>
            <a:chOff x="155646" y="4902935"/>
            <a:chExt cx="1459146" cy="854805"/>
          </a:xfrm>
        </p:grpSpPr>
        <p:sp>
          <p:nvSpPr>
            <p:cNvPr id="20" name="TextovéPole 19">
              <a:extLst>
                <a:ext uri="{FF2B5EF4-FFF2-40B4-BE49-F238E27FC236}">
                  <a16:creationId xmlns:a16="http://schemas.microsoft.com/office/drawing/2014/main" id="{EDE46638-63A4-ACC9-164F-70F7F55132FA}"/>
                </a:ext>
              </a:extLst>
            </p:cNvPr>
            <p:cNvSpPr txBox="1"/>
            <p:nvPr/>
          </p:nvSpPr>
          <p:spPr>
            <a:xfrm>
              <a:off x="220275" y="4997066"/>
              <a:ext cx="12815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INPUT</a:t>
              </a:r>
              <a:br>
                <a:rPr lang="en-US" b="1" dirty="0"/>
              </a:br>
              <a:r>
                <a:rPr lang="en-US" b="1" dirty="0"/>
                <a:t>1 * 28 * 28</a:t>
              </a:r>
              <a:endParaRPr lang="cs-CZ" b="1" dirty="0"/>
            </a:p>
          </p:txBody>
        </p: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2AD8DD59-ECFB-E2B5-8A19-6E7AAE0D26F4}"/>
                </a:ext>
              </a:extLst>
            </p:cNvPr>
            <p:cNvSpPr>
              <a:spLocks/>
            </p:cNvSpPr>
            <p:nvPr/>
          </p:nvSpPr>
          <p:spPr>
            <a:xfrm>
              <a:off x="155646" y="4902935"/>
              <a:ext cx="1459146" cy="854805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E150A178-BECD-779D-13A4-950329522E6E}"/>
              </a:ext>
            </a:extLst>
          </p:cNvPr>
          <p:cNvGrpSpPr/>
          <p:nvPr/>
        </p:nvGrpSpPr>
        <p:grpSpPr>
          <a:xfrm>
            <a:off x="1204535" y="4258895"/>
            <a:ext cx="2267077" cy="960133"/>
            <a:chOff x="2102961" y="4394386"/>
            <a:chExt cx="2267077" cy="960133"/>
          </a:xfrm>
        </p:grpSpPr>
        <p:sp>
          <p:nvSpPr>
            <p:cNvPr id="21" name="TextovéPole 20">
              <a:extLst>
                <a:ext uri="{FF2B5EF4-FFF2-40B4-BE49-F238E27FC236}">
                  <a16:creationId xmlns:a16="http://schemas.microsoft.com/office/drawing/2014/main" id="{703338B3-1716-B13F-34B8-9F3F6F69620C}"/>
                </a:ext>
              </a:extLst>
            </p:cNvPr>
            <p:cNvSpPr txBox="1"/>
            <p:nvPr/>
          </p:nvSpPr>
          <p:spPr>
            <a:xfrm>
              <a:off x="2198451" y="4396902"/>
              <a:ext cx="21381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 Convolution layer</a:t>
              </a:r>
              <a:br>
                <a:rPr lang="en-US" b="1" dirty="0"/>
              </a:br>
              <a:r>
                <a:rPr lang="en-US" b="1" dirty="0"/>
                <a:t>16 </a:t>
              </a:r>
              <a:r>
                <a:rPr lang="en-US" dirty="0"/>
                <a:t>* </a:t>
              </a:r>
              <a:r>
                <a:rPr lang="en-US" b="1" dirty="0"/>
                <a:t>24 </a:t>
              </a:r>
              <a:r>
                <a:rPr lang="en-US" dirty="0"/>
                <a:t>* </a:t>
              </a:r>
              <a:r>
                <a:rPr lang="en-US" b="1" dirty="0"/>
                <a:t>24 </a:t>
              </a:r>
              <a:r>
                <a:rPr lang="en-US" dirty="0"/>
                <a:t>* (</a:t>
              </a:r>
              <a:r>
                <a:rPr lang="en-US" b="1" dirty="0"/>
                <a:t>5 </a:t>
              </a:r>
              <a:r>
                <a:rPr lang="en-US" dirty="0"/>
                <a:t>* </a:t>
              </a:r>
              <a:r>
                <a:rPr lang="en-US" b="1" dirty="0"/>
                <a:t>5</a:t>
              </a:r>
              <a:r>
                <a:rPr lang="en-US" dirty="0"/>
                <a:t>)</a:t>
              </a:r>
            </a:p>
            <a:p>
              <a:r>
                <a:rPr lang="en-US" b="1" dirty="0" err="1"/>
                <a:t>Relu</a:t>
              </a:r>
              <a:r>
                <a:rPr lang="en-US" b="1" dirty="0"/>
                <a:t> activated</a:t>
              </a:r>
              <a:endParaRPr lang="cs-CZ" b="1" dirty="0"/>
            </a:p>
          </p:txBody>
        </p:sp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D779C7DC-A2B1-55A5-6B16-1506E2B09BD6}"/>
                </a:ext>
              </a:extLst>
            </p:cNvPr>
            <p:cNvSpPr/>
            <p:nvPr/>
          </p:nvSpPr>
          <p:spPr>
            <a:xfrm>
              <a:off x="2102961" y="4394386"/>
              <a:ext cx="2267077" cy="960133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CC735013-8A4C-39E1-31A1-708A964F9459}"/>
              </a:ext>
            </a:extLst>
          </p:cNvPr>
          <p:cNvGrpSpPr/>
          <p:nvPr/>
        </p:nvGrpSpPr>
        <p:grpSpPr>
          <a:xfrm>
            <a:off x="4056994" y="4252722"/>
            <a:ext cx="2147941" cy="738590"/>
            <a:chOff x="4584661" y="4718628"/>
            <a:chExt cx="2147941" cy="738590"/>
          </a:xfrm>
        </p:grpSpPr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E9B218DA-CFF0-BC2D-1B3E-49130B6532E8}"/>
                </a:ext>
              </a:extLst>
            </p:cNvPr>
            <p:cNvSpPr txBox="1"/>
            <p:nvPr/>
          </p:nvSpPr>
          <p:spPr>
            <a:xfrm>
              <a:off x="4584661" y="4783934"/>
              <a:ext cx="21419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 Max-pool</a:t>
              </a:r>
              <a:br>
                <a:rPr lang="en-US" b="1" dirty="0"/>
              </a:br>
              <a:r>
                <a:rPr lang="en-US" b="1" dirty="0"/>
                <a:t>16 </a:t>
              </a:r>
              <a:r>
                <a:rPr lang="en-US" dirty="0"/>
                <a:t>* </a:t>
              </a:r>
              <a:r>
                <a:rPr lang="en-US" b="1" dirty="0"/>
                <a:t>12 </a:t>
              </a:r>
              <a:r>
                <a:rPr lang="en-US" dirty="0"/>
                <a:t>* </a:t>
              </a:r>
              <a:r>
                <a:rPr lang="en-US" b="1" dirty="0"/>
                <a:t>12 </a:t>
              </a:r>
              <a:r>
                <a:rPr lang="en-US" dirty="0"/>
                <a:t>* (</a:t>
              </a:r>
              <a:r>
                <a:rPr lang="en-US" b="1" dirty="0"/>
                <a:t>2 </a:t>
              </a:r>
              <a:r>
                <a:rPr lang="en-US" dirty="0"/>
                <a:t>* </a:t>
              </a:r>
              <a:r>
                <a:rPr lang="en-US" b="1" dirty="0"/>
                <a:t>2</a:t>
              </a:r>
              <a:r>
                <a:rPr lang="en-US" dirty="0"/>
                <a:t>)</a:t>
              </a:r>
            </a:p>
          </p:txBody>
        </p:sp>
        <p:sp>
          <p:nvSpPr>
            <p:cNvPr id="28" name="Obdélník 27">
              <a:extLst>
                <a:ext uri="{FF2B5EF4-FFF2-40B4-BE49-F238E27FC236}">
                  <a16:creationId xmlns:a16="http://schemas.microsoft.com/office/drawing/2014/main" id="{27D5536D-7BC1-0E62-CD0F-7C2A94F3A3E4}"/>
                </a:ext>
              </a:extLst>
            </p:cNvPr>
            <p:cNvSpPr/>
            <p:nvPr/>
          </p:nvSpPr>
          <p:spPr>
            <a:xfrm>
              <a:off x="4590669" y="4718628"/>
              <a:ext cx="2141933" cy="738590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E3AFA41D-23FA-40AD-C9F2-C9E6847F9A8A}"/>
              </a:ext>
            </a:extLst>
          </p:cNvPr>
          <p:cNvGrpSpPr/>
          <p:nvPr/>
        </p:nvGrpSpPr>
        <p:grpSpPr>
          <a:xfrm>
            <a:off x="6405200" y="5042061"/>
            <a:ext cx="2315190" cy="960133"/>
            <a:chOff x="6828379" y="4701387"/>
            <a:chExt cx="2315190" cy="960133"/>
          </a:xfrm>
        </p:grpSpPr>
        <p:sp>
          <p:nvSpPr>
            <p:cNvPr id="24" name="TextovéPole 23">
              <a:extLst>
                <a:ext uri="{FF2B5EF4-FFF2-40B4-BE49-F238E27FC236}">
                  <a16:creationId xmlns:a16="http://schemas.microsoft.com/office/drawing/2014/main" id="{74CFBD9C-5C24-4002-98F9-B85FB447D218}"/>
                </a:ext>
              </a:extLst>
            </p:cNvPr>
            <p:cNvSpPr txBox="1"/>
            <p:nvPr/>
          </p:nvSpPr>
          <p:spPr>
            <a:xfrm>
              <a:off x="6876491" y="4727643"/>
              <a:ext cx="22670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2. Convolution layer</a:t>
              </a:r>
              <a:br>
                <a:rPr lang="en-US" b="1" dirty="0"/>
              </a:br>
              <a:r>
                <a:rPr lang="en-US" b="1" dirty="0"/>
                <a:t>32 </a:t>
              </a:r>
              <a:r>
                <a:rPr lang="en-US" dirty="0"/>
                <a:t>* </a:t>
              </a:r>
              <a:r>
                <a:rPr lang="en-US" b="1" dirty="0"/>
                <a:t>8 </a:t>
              </a:r>
              <a:r>
                <a:rPr lang="en-US" dirty="0"/>
                <a:t>* </a:t>
              </a:r>
              <a:r>
                <a:rPr lang="en-US" b="1" dirty="0"/>
                <a:t>8 </a:t>
              </a:r>
              <a:r>
                <a:rPr lang="en-US" dirty="0"/>
                <a:t>* (</a:t>
              </a:r>
              <a:r>
                <a:rPr lang="en-US" b="1" dirty="0"/>
                <a:t>5 </a:t>
              </a:r>
              <a:r>
                <a:rPr lang="en-US" dirty="0"/>
                <a:t>* </a:t>
              </a:r>
              <a:r>
                <a:rPr lang="en-US" b="1" dirty="0"/>
                <a:t>5</a:t>
              </a:r>
              <a:r>
                <a:rPr lang="en-US" dirty="0"/>
                <a:t>)</a:t>
              </a:r>
            </a:p>
            <a:p>
              <a:r>
                <a:rPr lang="en-US" b="1" dirty="0" err="1"/>
                <a:t>Relu</a:t>
              </a:r>
              <a:r>
                <a:rPr lang="en-US" b="1" dirty="0"/>
                <a:t> activated</a:t>
              </a:r>
              <a:endParaRPr lang="cs-CZ" b="1" dirty="0"/>
            </a:p>
          </p:txBody>
        </p:sp>
        <p:sp>
          <p:nvSpPr>
            <p:cNvPr id="30" name="Obdélník 29">
              <a:extLst>
                <a:ext uri="{FF2B5EF4-FFF2-40B4-BE49-F238E27FC236}">
                  <a16:creationId xmlns:a16="http://schemas.microsoft.com/office/drawing/2014/main" id="{7526B661-A075-0833-57E9-D227EF42BD36}"/>
                </a:ext>
              </a:extLst>
            </p:cNvPr>
            <p:cNvSpPr/>
            <p:nvPr/>
          </p:nvSpPr>
          <p:spPr>
            <a:xfrm>
              <a:off x="6828379" y="4701387"/>
              <a:ext cx="2267077" cy="960133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41" name="Skupina 40">
            <a:extLst>
              <a:ext uri="{FF2B5EF4-FFF2-40B4-BE49-F238E27FC236}">
                <a16:creationId xmlns:a16="http://schemas.microsoft.com/office/drawing/2014/main" id="{37ECC109-8F38-5C11-7D69-3F96A123AE7B}"/>
              </a:ext>
            </a:extLst>
          </p:cNvPr>
          <p:cNvGrpSpPr/>
          <p:nvPr/>
        </p:nvGrpSpPr>
        <p:grpSpPr>
          <a:xfrm>
            <a:off x="9224589" y="4783538"/>
            <a:ext cx="2141933" cy="738590"/>
            <a:chOff x="9143568" y="4912383"/>
            <a:chExt cx="2141933" cy="738590"/>
          </a:xfrm>
        </p:grpSpPr>
        <p:sp>
          <p:nvSpPr>
            <p:cNvPr id="25" name="TextovéPole 24">
              <a:extLst>
                <a:ext uri="{FF2B5EF4-FFF2-40B4-BE49-F238E27FC236}">
                  <a16:creationId xmlns:a16="http://schemas.microsoft.com/office/drawing/2014/main" id="{319CC0E6-BA38-0958-5B75-6F7E79CC4F14}"/>
                </a:ext>
              </a:extLst>
            </p:cNvPr>
            <p:cNvSpPr txBox="1"/>
            <p:nvPr/>
          </p:nvSpPr>
          <p:spPr>
            <a:xfrm>
              <a:off x="9143569" y="4945481"/>
              <a:ext cx="20689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2. Max-pool</a:t>
              </a:r>
              <a:br>
                <a:rPr lang="en-US" b="1" dirty="0"/>
              </a:br>
              <a:r>
                <a:rPr lang="en-US" b="1" dirty="0"/>
                <a:t>32 </a:t>
              </a:r>
              <a:r>
                <a:rPr lang="en-US" dirty="0"/>
                <a:t>* </a:t>
              </a:r>
              <a:r>
                <a:rPr lang="en-US" b="1" dirty="0"/>
                <a:t>4 </a:t>
              </a:r>
              <a:r>
                <a:rPr lang="en-US" dirty="0"/>
                <a:t>* </a:t>
              </a:r>
              <a:r>
                <a:rPr lang="en-US" b="1" dirty="0"/>
                <a:t>4 </a:t>
              </a:r>
              <a:r>
                <a:rPr lang="en-US" dirty="0"/>
                <a:t>* (</a:t>
              </a:r>
              <a:r>
                <a:rPr lang="en-US" b="1" dirty="0"/>
                <a:t>2 </a:t>
              </a:r>
              <a:r>
                <a:rPr lang="en-US" dirty="0"/>
                <a:t>* </a:t>
              </a:r>
              <a:r>
                <a:rPr lang="en-US" b="1" dirty="0"/>
                <a:t>2</a:t>
              </a:r>
              <a:r>
                <a:rPr lang="en-US" dirty="0"/>
                <a:t>)</a:t>
              </a:r>
            </a:p>
          </p:txBody>
        </p: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E13631EE-DEC2-D8F3-BDFA-E959E31600DC}"/>
                </a:ext>
              </a:extLst>
            </p:cNvPr>
            <p:cNvSpPr/>
            <p:nvPr/>
          </p:nvSpPr>
          <p:spPr>
            <a:xfrm>
              <a:off x="9143568" y="4912383"/>
              <a:ext cx="2141933" cy="738590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pic>
        <p:nvPicPr>
          <p:cNvPr id="52" name="Obrázek 51">
            <a:extLst>
              <a:ext uri="{FF2B5EF4-FFF2-40B4-BE49-F238E27FC236}">
                <a16:creationId xmlns:a16="http://schemas.microsoft.com/office/drawing/2014/main" id="{DB02B91C-C5F5-DB65-5F7E-82BD5BD2E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89" y="914545"/>
            <a:ext cx="8370212" cy="2720536"/>
          </a:xfrm>
          <a:prstGeom prst="rect">
            <a:avLst/>
          </a:prstGeom>
        </p:spPr>
      </p:pic>
      <p:grpSp>
        <p:nvGrpSpPr>
          <p:cNvPr id="42" name="Skupina 41">
            <a:extLst>
              <a:ext uri="{FF2B5EF4-FFF2-40B4-BE49-F238E27FC236}">
                <a16:creationId xmlns:a16="http://schemas.microsoft.com/office/drawing/2014/main" id="{76E3F8D6-84AF-D733-43FE-5AE061405584}"/>
              </a:ext>
            </a:extLst>
          </p:cNvPr>
          <p:cNvGrpSpPr/>
          <p:nvPr/>
        </p:nvGrpSpPr>
        <p:grpSpPr>
          <a:xfrm>
            <a:off x="9895340" y="1036067"/>
            <a:ext cx="1459146" cy="854805"/>
            <a:chOff x="155646" y="4902935"/>
            <a:chExt cx="1459146" cy="854805"/>
          </a:xfrm>
        </p:grpSpPr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C4CB42D1-D724-D49C-2915-8B0E78D3E665}"/>
                </a:ext>
              </a:extLst>
            </p:cNvPr>
            <p:cNvSpPr txBox="1"/>
            <p:nvPr/>
          </p:nvSpPr>
          <p:spPr>
            <a:xfrm>
              <a:off x="220275" y="4997066"/>
              <a:ext cx="12815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OUTPUT</a:t>
              </a:r>
              <a:br>
                <a:rPr lang="en-US" b="1" dirty="0"/>
              </a:br>
              <a:r>
                <a:rPr lang="en-US" b="1" dirty="0"/>
                <a:t>1 * 10 * 1</a:t>
              </a:r>
              <a:endParaRPr lang="cs-CZ" b="1" dirty="0"/>
            </a:p>
          </p:txBody>
        </p:sp>
        <p:sp>
          <p:nvSpPr>
            <p:cNvPr id="44" name="Obdélník 43">
              <a:extLst>
                <a:ext uri="{FF2B5EF4-FFF2-40B4-BE49-F238E27FC236}">
                  <a16:creationId xmlns:a16="http://schemas.microsoft.com/office/drawing/2014/main" id="{8BA6D9BE-9CAD-A1F1-5623-BCD62C9DC09E}"/>
                </a:ext>
              </a:extLst>
            </p:cNvPr>
            <p:cNvSpPr>
              <a:spLocks/>
            </p:cNvSpPr>
            <p:nvPr/>
          </p:nvSpPr>
          <p:spPr>
            <a:xfrm>
              <a:off x="155646" y="4902935"/>
              <a:ext cx="1459146" cy="854805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A12E94E1-40A8-DFB0-67D5-D71600F37693}"/>
              </a:ext>
            </a:extLst>
          </p:cNvPr>
          <p:cNvCxnSpPr>
            <a:cxnSpLocks/>
          </p:cNvCxnSpPr>
          <p:nvPr/>
        </p:nvCxnSpPr>
        <p:spPr>
          <a:xfrm flipH="1">
            <a:off x="2429908" y="3415638"/>
            <a:ext cx="487919" cy="738416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51CE9607-8EAC-8B8E-668C-B4C8EE3835AA}"/>
              </a:ext>
            </a:extLst>
          </p:cNvPr>
          <p:cNvCxnSpPr>
            <a:cxnSpLocks/>
          </p:cNvCxnSpPr>
          <p:nvPr/>
        </p:nvCxnSpPr>
        <p:spPr>
          <a:xfrm>
            <a:off x="9581263" y="4154054"/>
            <a:ext cx="314077" cy="575114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Přímá spojnice 53">
            <a:extLst>
              <a:ext uri="{FF2B5EF4-FFF2-40B4-BE49-F238E27FC236}">
                <a16:creationId xmlns:a16="http://schemas.microsoft.com/office/drawing/2014/main" id="{C0EC246B-2541-1651-FAEC-C135F11E2642}"/>
              </a:ext>
            </a:extLst>
          </p:cNvPr>
          <p:cNvCxnSpPr/>
          <p:nvPr/>
        </p:nvCxnSpPr>
        <p:spPr>
          <a:xfrm>
            <a:off x="2723745" y="802909"/>
            <a:ext cx="6500844" cy="0"/>
          </a:xfrm>
          <a:prstGeom prst="line">
            <a:avLst/>
          </a:prstGeom>
          <a:ln w="28575">
            <a:solidFill>
              <a:srgbClr val="3399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30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63F5E-7109-13CB-AB5B-354CBDFAD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A8D801FB-143E-2301-68AF-6E15AD991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046" y="1006439"/>
            <a:ext cx="9010960" cy="3034303"/>
          </a:xfrm>
          <a:prstGeom prst="rect">
            <a:avLst/>
          </a:prstGeom>
        </p:spPr>
      </p:pic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63BBA064-8C43-5D96-209D-85D727FC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600" b="1" smtClean="0">
                <a:solidFill>
                  <a:schemeClr val="tx1"/>
                </a:solidFill>
              </a:rPr>
              <a:pPr/>
              <a:t>9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3B2CC2E1-BF76-B8FD-0153-FE0860CCEEAF}"/>
              </a:ext>
            </a:extLst>
          </p:cNvPr>
          <p:cNvSpPr txBox="1">
            <a:spLocks/>
          </p:cNvSpPr>
          <p:nvPr/>
        </p:nvSpPr>
        <p:spPr>
          <a:xfrm>
            <a:off x="2974312" y="101655"/>
            <a:ext cx="5773713" cy="74240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Enhanced</a:t>
            </a:r>
            <a:r>
              <a:rPr lang="cs-CZ" b="1" dirty="0"/>
              <a:t> CNN model</a:t>
            </a: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28B59C72-D3F1-4A1A-B709-66474B0E136B}"/>
              </a:ext>
            </a:extLst>
          </p:cNvPr>
          <p:cNvCxnSpPr>
            <a:cxnSpLocks/>
          </p:cNvCxnSpPr>
          <p:nvPr/>
        </p:nvCxnSpPr>
        <p:spPr>
          <a:xfrm>
            <a:off x="5586888" y="3159376"/>
            <a:ext cx="6516" cy="430128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C0652CBF-340F-E3F1-9F4E-B61CF69BF5F4}"/>
              </a:ext>
            </a:extLst>
          </p:cNvPr>
          <p:cNvCxnSpPr>
            <a:cxnSpLocks/>
          </p:cNvCxnSpPr>
          <p:nvPr/>
        </p:nvCxnSpPr>
        <p:spPr>
          <a:xfrm flipH="1">
            <a:off x="3745149" y="3237200"/>
            <a:ext cx="493257" cy="1229493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Skupina 32">
            <a:extLst>
              <a:ext uri="{FF2B5EF4-FFF2-40B4-BE49-F238E27FC236}">
                <a16:creationId xmlns:a16="http://schemas.microsoft.com/office/drawing/2014/main" id="{C6815380-BBF1-51AC-B2E9-A4FA8A5D5097}"/>
              </a:ext>
            </a:extLst>
          </p:cNvPr>
          <p:cNvGrpSpPr/>
          <p:nvPr/>
        </p:nvGrpSpPr>
        <p:grpSpPr>
          <a:xfrm>
            <a:off x="232441" y="1025960"/>
            <a:ext cx="1459146" cy="854805"/>
            <a:chOff x="155646" y="4902935"/>
            <a:chExt cx="1459146" cy="854805"/>
          </a:xfrm>
        </p:grpSpPr>
        <p:sp>
          <p:nvSpPr>
            <p:cNvPr id="20" name="TextovéPole 19">
              <a:extLst>
                <a:ext uri="{FF2B5EF4-FFF2-40B4-BE49-F238E27FC236}">
                  <a16:creationId xmlns:a16="http://schemas.microsoft.com/office/drawing/2014/main" id="{258893B1-39B6-01F9-23B0-5B4F5C17066C}"/>
                </a:ext>
              </a:extLst>
            </p:cNvPr>
            <p:cNvSpPr txBox="1"/>
            <p:nvPr/>
          </p:nvSpPr>
          <p:spPr>
            <a:xfrm>
              <a:off x="220275" y="4997066"/>
              <a:ext cx="12815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INPUT</a:t>
              </a:r>
              <a:br>
                <a:rPr lang="en-US" b="1" dirty="0"/>
              </a:br>
              <a:r>
                <a:rPr lang="en-US" b="1" dirty="0"/>
                <a:t>1 * 28 * 28</a:t>
              </a:r>
              <a:endParaRPr lang="cs-CZ" b="1" dirty="0"/>
            </a:p>
          </p:txBody>
        </p:sp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8AB86DFD-0C93-ECE3-51E0-C2CB623BC0B0}"/>
                </a:ext>
              </a:extLst>
            </p:cNvPr>
            <p:cNvSpPr>
              <a:spLocks/>
            </p:cNvSpPr>
            <p:nvPr/>
          </p:nvSpPr>
          <p:spPr>
            <a:xfrm>
              <a:off x="155646" y="4902935"/>
              <a:ext cx="1459146" cy="854805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108E1F24-5967-F755-2E1F-FD887BDE5305}"/>
              </a:ext>
            </a:extLst>
          </p:cNvPr>
          <p:cNvGrpSpPr/>
          <p:nvPr/>
        </p:nvGrpSpPr>
        <p:grpSpPr>
          <a:xfrm>
            <a:off x="194051" y="3415639"/>
            <a:ext cx="2267077" cy="1270352"/>
            <a:chOff x="194051" y="3415639"/>
            <a:chExt cx="2267077" cy="1270352"/>
          </a:xfrm>
        </p:grpSpPr>
        <p:sp>
          <p:nvSpPr>
            <p:cNvPr id="21" name="TextovéPole 20">
              <a:extLst>
                <a:ext uri="{FF2B5EF4-FFF2-40B4-BE49-F238E27FC236}">
                  <a16:creationId xmlns:a16="http://schemas.microsoft.com/office/drawing/2014/main" id="{B550675F-0618-7ED1-98E9-47113448C6BF}"/>
                </a:ext>
              </a:extLst>
            </p:cNvPr>
            <p:cNvSpPr txBox="1"/>
            <p:nvPr/>
          </p:nvSpPr>
          <p:spPr>
            <a:xfrm>
              <a:off x="258510" y="3452441"/>
              <a:ext cx="21381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 Convolution layer</a:t>
              </a:r>
              <a:br>
                <a:rPr lang="en-US" b="1" dirty="0"/>
              </a:br>
              <a:r>
                <a:rPr lang="en-US" b="1" dirty="0"/>
                <a:t>32 </a:t>
              </a:r>
              <a:r>
                <a:rPr lang="en-US" dirty="0"/>
                <a:t>* </a:t>
              </a:r>
              <a:r>
                <a:rPr lang="en-US" b="1" dirty="0"/>
                <a:t>28 </a:t>
              </a:r>
              <a:r>
                <a:rPr lang="en-US" dirty="0"/>
                <a:t>* </a:t>
              </a:r>
              <a:r>
                <a:rPr lang="en-US" b="1" dirty="0"/>
                <a:t>28 </a:t>
              </a:r>
              <a:r>
                <a:rPr lang="en-US" dirty="0"/>
                <a:t>* (</a:t>
              </a:r>
              <a:r>
                <a:rPr lang="en-US" b="1" dirty="0"/>
                <a:t>3 </a:t>
              </a:r>
              <a:r>
                <a:rPr lang="en-US" dirty="0"/>
                <a:t>* </a:t>
              </a:r>
              <a:r>
                <a:rPr lang="en-US" b="1" dirty="0"/>
                <a:t>3</a:t>
              </a:r>
              <a:r>
                <a:rPr lang="en-US" dirty="0"/>
                <a:t>)</a:t>
              </a:r>
              <a:br>
                <a:rPr lang="en-US" dirty="0"/>
              </a:br>
              <a:r>
                <a:rPr lang="en-US" b="1" dirty="0"/>
                <a:t>padding 1</a:t>
              </a:r>
              <a:endParaRPr lang="en-US" dirty="0"/>
            </a:p>
            <a:p>
              <a:r>
                <a:rPr lang="en-US" b="1" dirty="0" err="1"/>
                <a:t>Relu</a:t>
              </a:r>
              <a:r>
                <a:rPr lang="en-US" b="1" dirty="0"/>
                <a:t> activated</a:t>
              </a:r>
              <a:endParaRPr lang="cs-CZ" b="1" dirty="0"/>
            </a:p>
          </p:txBody>
        </p:sp>
        <p:sp>
          <p:nvSpPr>
            <p:cNvPr id="27" name="Obdélník 26">
              <a:extLst>
                <a:ext uri="{FF2B5EF4-FFF2-40B4-BE49-F238E27FC236}">
                  <a16:creationId xmlns:a16="http://schemas.microsoft.com/office/drawing/2014/main" id="{8749D8F8-7F39-664B-BCC8-4183E9E1FBF9}"/>
                </a:ext>
              </a:extLst>
            </p:cNvPr>
            <p:cNvSpPr/>
            <p:nvPr/>
          </p:nvSpPr>
          <p:spPr>
            <a:xfrm>
              <a:off x="194051" y="3415639"/>
              <a:ext cx="2267077" cy="1270352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A5A23F94-0519-8BB7-222D-6CCECAF85CBA}"/>
              </a:ext>
            </a:extLst>
          </p:cNvPr>
          <p:cNvGrpSpPr/>
          <p:nvPr/>
        </p:nvGrpSpPr>
        <p:grpSpPr>
          <a:xfrm>
            <a:off x="4739651" y="3622004"/>
            <a:ext cx="2166160" cy="946628"/>
            <a:chOff x="4739651" y="3622004"/>
            <a:chExt cx="2166160" cy="946628"/>
          </a:xfrm>
        </p:grpSpPr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C249357F-74B9-8515-F45B-9C99934991B4}"/>
                </a:ext>
              </a:extLst>
            </p:cNvPr>
            <p:cNvSpPr txBox="1"/>
            <p:nvPr/>
          </p:nvSpPr>
          <p:spPr>
            <a:xfrm>
              <a:off x="4763879" y="3645302"/>
              <a:ext cx="21419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 Max-pool</a:t>
              </a:r>
              <a:br>
                <a:rPr lang="en-US" b="1" dirty="0"/>
              </a:br>
              <a:r>
                <a:rPr lang="en-US" b="1" dirty="0"/>
                <a:t>64 </a:t>
              </a:r>
              <a:r>
                <a:rPr lang="en-US" dirty="0"/>
                <a:t>* </a:t>
              </a:r>
              <a:r>
                <a:rPr lang="en-US" b="1" dirty="0"/>
                <a:t>14 </a:t>
              </a:r>
              <a:r>
                <a:rPr lang="en-US" dirty="0"/>
                <a:t>* </a:t>
              </a:r>
              <a:r>
                <a:rPr lang="en-US" b="1" dirty="0"/>
                <a:t>14 </a:t>
              </a:r>
              <a:r>
                <a:rPr lang="en-US" dirty="0"/>
                <a:t>* (</a:t>
              </a:r>
              <a:r>
                <a:rPr lang="en-US" b="1" dirty="0"/>
                <a:t>2 </a:t>
              </a:r>
              <a:r>
                <a:rPr lang="en-US" dirty="0"/>
                <a:t>* </a:t>
              </a:r>
              <a:r>
                <a:rPr lang="en-US" b="1" dirty="0"/>
                <a:t>2</a:t>
              </a:r>
              <a:r>
                <a:rPr lang="en-US" dirty="0"/>
                <a:t>)</a:t>
              </a:r>
              <a:br>
                <a:rPr lang="en-US" dirty="0"/>
              </a:br>
              <a:r>
                <a:rPr lang="en-US" b="1" dirty="0"/>
                <a:t>dropout – 0.25</a:t>
              </a:r>
              <a:endParaRPr lang="en-US" dirty="0"/>
            </a:p>
          </p:txBody>
        </p:sp>
        <p:sp>
          <p:nvSpPr>
            <p:cNvPr id="28" name="Obdélník 27">
              <a:extLst>
                <a:ext uri="{FF2B5EF4-FFF2-40B4-BE49-F238E27FC236}">
                  <a16:creationId xmlns:a16="http://schemas.microsoft.com/office/drawing/2014/main" id="{A4E74EB1-A22A-F249-718F-FF974277C1CE}"/>
                </a:ext>
              </a:extLst>
            </p:cNvPr>
            <p:cNvSpPr/>
            <p:nvPr/>
          </p:nvSpPr>
          <p:spPr>
            <a:xfrm>
              <a:off x="4739651" y="3622004"/>
              <a:ext cx="2141933" cy="923330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DD81CA8C-1F39-3970-BE30-A41B445E8120}"/>
              </a:ext>
            </a:extLst>
          </p:cNvPr>
          <p:cNvGrpSpPr/>
          <p:nvPr/>
        </p:nvGrpSpPr>
        <p:grpSpPr>
          <a:xfrm>
            <a:off x="9419444" y="1025960"/>
            <a:ext cx="1459146" cy="854805"/>
            <a:chOff x="155646" y="4902935"/>
            <a:chExt cx="1459146" cy="854805"/>
          </a:xfrm>
        </p:grpSpPr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D27381CA-59EF-FE1B-A00E-4F75BC1D5CDC}"/>
                </a:ext>
              </a:extLst>
            </p:cNvPr>
            <p:cNvSpPr txBox="1"/>
            <p:nvPr/>
          </p:nvSpPr>
          <p:spPr>
            <a:xfrm>
              <a:off x="220275" y="4997066"/>
              <a:ext cx="12815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OUTPUT</a:t>
              </a:r>
              <a:br>
                <a:rPr lang="en-US" b="1" dirty="0"/>
              </a:br>
              <a:r>
                <a:rPr lang="en-US" b="1" dirty="0"/>
                <a:t>1 * 256 * 1</a:t>
              </a:r>
              <a:endParaRPr lang="cs-CZ" b="1" dirty="0"/>
            </a:p>
          </p:txBody>
        </p:sp>
        <p:sp>
          <p:nvSpPr>
            <p:cNvPr id="44" name="Obdélník 43">
              <a:extLst>
                <a:ext uri="{FF2B5EF4-FFF2-40B4-BE49-F238E27FC236}">
                  <a16:creationId xmlns:a16="http://schemas.microsoft.com/office/drawing/2014/main" id="{DDA5EDE4-266F-2CE1-6B9F-0A22B7A1A926}"/>
                </a:ext>
              </a:extLst>
            </p:cNvPr>
            <p:cNvSpPr>
              <a:spLocks/>
            </p:cNvSpPr>
            <p:nvPr/>
          </p:nvSpPr>
          <p:spPr>
            <a:xfrm>
              <a:off x="155646" y="4902935"/>
              <a:ext cx="1459146" cy="854805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3DCBBA26-2960-C548-0F98-C66F1573426E}"/>
              </a:ext>
            </a:extLst>
          </p:cNvPr>
          <p:cNvCxnSpPr>
            <a:cxnSpLocks/>
          </p:cNvCxnSpPr>
          <p:nvPr/>
        </p:nvCxnSpPr>
        <p:spPr>
          <a:xfrm flipH="1">
            <a:off x="2072511" y="2929506"/>
            <a:ext cx="324156" cy="383415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EE98C270-D290-916B-CEA4-DC62D483FB45}"/>
              </a:ext>
            </a:extLst>
          </p:cNvPr>
          <p:cNvCxnSpPr>
            <a:cxnSpLocks/>
          </p:cNvCxnSpPr>
          <p:nvPr/>
        </p:nvCxnSpPr>
        <p:spPr>
          <a:xfrm>
            <a:off x="9959969" y="3713642"/>
            <a:ext cx="0" cy="668917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Přímá spojnice 53">
            <a:extLst>
              <a:ext uri="{FF2B5EF4-FFF2-40B4-BE49-F238E27FC236}">
                <a16:creationId xmlns:a16="http://schemas.microsoft.com/office/drawing/2014/main" id="{CE2CB586-8264-A030-22F0-ECBF6F9094F4}"/>
              </a:ext>
            </a:extLst>
          </p:cNvPr>
          <p:cNvCxnSpPr/>
          <p:nvPr/>
        </p:nvCxnSpPr>
        <p:spPr>
          <a:xfrm>
            <a:off x="2723745" y="802909"/>
            <a:ext cx="6500844" cy="0"/>
          </a:xfrm>
          <a:prstGeom prst="line">
            <a:avLst/>
          </a:prstGeom>
          <a:ln w="28575">
            <a:solidFill>
              <a:srgbClr val="3399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9B75B85E-0220-8ECE-B29B-8BC7AB34F8D9}"/>
              </a:ext>
            </a:extLst>
          </p:cNvPr>
          <p:cNvCxnSpPr>
            <a:cxnSpLocks/>
          </p:cNvCxnSpPr>
          <p:nvPr/>
        </p:nvCxnSpPr>
        <p:spPr>
          <a:xfrm>
            <a:off x="7639519" y="3745012"/>
            <a:ext cx="0" cy="940978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16E8934E-7E3D-B96B-0002-F466CB1E8143}"/>
              </a:ext>
            </a:extLst>
          </p:cNvPr>
          <p:cNvGrpSpPr/>
          <p:nvPr/>
        </p:nvGrpSpPr>
        <p:grpSpPr>
          <a:xfrm>
            <a:off x="2667422" y="4581209"/>
            <a:ext cx="2267077" cy="1270352"/>
            <a:chOff x="194051" y="3415639"/>
            <a:chExt cx="2267077" cy="1270352"/>
          </a:xfrm>
        </p:grpSpPr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8C6304FA-8744-6050-5A26-E45FF9FDC585}"/>
                </a:ext>
              </a:extLst>
            </p:cNvPr>
            <p:cNvSpPr txBox="1"/>
            <p:nvPr/>
          </p:nvSpPr>
          <p:spPr>
            <a:xfrm>
              <a:off x="258510" y="3452441"/>
              <a:ext cx="21381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2. Convolution layer</a:t>
              </a:r>
              <a:br>
                <a:rPr lang="en-US" b="1" dirty="0"/>
              </a:br>
              <a:r>
                <a:rPr lang="en-US" b="1" dirty="0"/>
                <a:t>64 </a:t>
              </a:r>
              <a:r>
                <a:rPr lang="en-US" dirty="0"/>
                <a:t>* </a:t>
              </a:r>
              <a:r>
                <a:rPr lang="en-US" b="1" dirty="0"/>
                <a:t>28 </a:t>
              </a:r>
              <a:r>
                <a:rPr lang="en-US" dirty="0"/>
                <a:t>* </a:t>
              </a:r>
              <a:r>
                <a:rPr lang="en-US" b="1" dirty="0"/>
                <a:t>28 </a:t>
              </a:r>
              <a:r>
                <a:rPr lang="en-US" dirty="0"/>
                <a:t>* (</a:t>
              </a:r>
              <a:r>
                <a:rPr lang="en-US" b="1" dirty="0"/>
                <a:t>3 </a:t>
              </a:r>
              <a:r>
                <a:rPr lang="en-US" dirty="0"/>
                <a:t>* </a:t>
              </a:r>
              <a:r>
                <a:rPr lang="en-US" b="1" dirty="0"/>
                <a:t>3</a:t>
              </a:r>
              <a:r>
                <a:rPr lang="en-US" dirty="0"/>
                <a:t>)</a:t>
              </a:r>
              <a:br>
                <a:rPr lang="en-US" dirty="0"/>
              </a:br>
              <a:r>
                <a:rPr lang="en-US" b="1" dirty="0"/>
                <a:t>padding 1</a:t>
              </a:r>
              <a:endParaRPr lang="en-US" dirty="0"/>
            </a:p>
            <a:p>
              <a:r>
                <a:rPr lang="en-US" b="1" dirty="0" err="1"/>
                <a:t>Relu</a:t>
              </a:r>
              <a:r>
                <a:rPr lang="en-US" b="1" dirty="0"/>
                <a:t> activated</a:t>
              </a:r>
              <a:endParaRPr lang="cs-CZ" b="1" dirty="0"/>
            </a:p>
          </p:txBody>
        </p: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2D2CA5B5-7EA5-265C-5718-AAFE51FA5CD8}"/>
                </a:ext>
              </a:extLst>
            </p:cNvPr>
            <p:cNvSpPr/>
            <p:nvPr/>
          </p:nvSpPr>
          <p:spPr>
            <a:xfrm>
              <a:off x="194051" y="3415639"/>
              <a:ext cx="2267077" cy="1270352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2E27D782-9040-FBE8-AAD9-467C1A8EB1D0}"/>
              </a:ext>
            </a:extLst>
          </p:cNvPr>
          <p:cNvGrpSpPr/>
          <p:nvPr/>
        </p:nvGrpSpPr>
        <p:grpSpPr>
          <a:xfrm>
            <a:off x="6480948" y="4750315"/>
            <a:ext cx="2267077" cy="1270352"/>
            <a:chOff x="194051" y="3415639"/>
            <a:chExt cx="2267077" cy="1270352"/>
          </a:xfrm>
        </p:grpSpPr>
        <p:sp>
          <p:nvSpPr>
            <p:cNvPr id="45" name="TextovéPole 44">
              <a:extLst>
                <a:ext uri="{FF2B5EF4-FFF2-40B4-BE49-F238E27FC236}">
                  <a16:creationId xmlns:a16="http://schemas.microsoft.com/office/drawing/2014/main" id="{7915C76D-7FAE-CEC4-8559-D8B072956B92}"/>
                </a:ext>
              </a:extLst>
            </p:cNvPr>
            <p:cNvSpPr txBox="1"/>
            <p:nvPr/>
          </p:nvSpPr>
          <p:spPr>
            <a:xfrm>
              <a:off x="258510" y="3452441"/>
              <a:ext cx="21381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3. Convolution layer</a:t>
              </a:r>
              <a:br>
                <a:rPr lang="en-US" b="1" dirty="0"/>
              </a:br>
              <a:r>
                <a:rPr lang="en-US" b="1" dirty="0"/>
                <a:t>128 </a:t>
              </a:r>
              <a:r>
                <a:rPr lang="en-US" dirty="0"/>
                <a:t>* </a:t>
              </a:r>
              <a:r>
                <a:rPr lang="en-US" b="1" dirty="0"/>
                <a:t>7 </a:t>
              </a:r>
              <a:r>
                <a:rPr lang="en-US" dirty="0"/>
                <a:t>* </a:t>
              </a:r>
              <a:r>
                <a:rPr lang="en-US" b="1" dirty="0"/>
                <a:t>7 </a:t>
              </a:r>
              <a:r>
                <a:rPr lang="en-US" dirty="0"/>
                <a:t>* (</a:t>
              </a:r>
              <a:r>
                <a:rPr lang="en-US" b="1" dirty="0"/>
                <a:t>3 </a:t>
              </a:r>
              <a:r>
                <a:rPr lang="en-US" dirty="0"/>
                <a:t>* </a:t>
              </a:r>
              <a:r>
                <a:rPr lang="en-US" b="1" dirty="0"/>
                <a:t>3</a:t>
              </a:r>
              <a:r>
                <a:rPr lang="en-US" dirty="0"/>
                <a:t>)</a:t>
              </a:r>
              <a:br>
                <a:rPr lang="en-US" dirty="0"/>
              </a:br>
              <a:r>
                <a:rPr lang="en-US" b="1" dirty="0"/>
                <a:t>padding 1</a:t>
              </a:r>
              <a:endParaRPr lang="en-US" dirty="0"/>
            </a:p>
            <a:p>
              <a:r>
                <a:rPr lang="en-US" b="1" dirty="0" err="1"/>
                <a:t>Relu</a:t>
              </a:r>
              <a:r>
                <a:rPr lang="en-US" b="1" dirty="0"/>
                <a:t> activated</a:t>
              </a:r>
              <a:endParaRPr lang="cs-CZ" b="1" dirty="0"/>
            </a:p>
          </p:txBody>
        </p:sp>
        <p:sp>
          <p:nvSpPr>
            <p:cNvPr id="46" name="Obdélník 45">
              <a:extLst>
                <a:ext uri="{FF2B5EF4-FFF2-40B4-BE49-F238E27FC236}">
                  <a16:creationId xmlns:a16="http://schemas.microsoft.com/office/drawing/2014/main" id="{A84DAE4B-F820-0DB4-498F-FFA34F919AAF}"/>
                </a:ext>
              </a:extLst>
            </p:cNvPr>
            <p:cNvSpPr/>
            <p:nvPr/>
          </p:nvSpPr>
          <p:spPr>
            <a:xfrm>
              <a:off x="194051" y="3415639"/>
              <a:ext cx="2267077" cy="1270352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C4B69B7B-B88A-A0F7-F6F2-9FDC9D161765}"/>
              </a:ext>
            </a:extLst>
          </p:cNvPr>
          <p:cNvGrpSpPr/>
          <p:nvPr/>
        </p:nvGrpSpPr>
        <p:grpSpPr>
          <a:xfrm>
            <a:off x="9160107" y="4493815"/>
            <a:ext cx="2166160" cy="946628"/>
            <a:chOff x="4739651" y="3622004"/>
            <a:chExt cx="2166160" cy="946628"/>
          </a:xfrm>
        </p:grpSpPr>
        <p:sp>
          <p:nvSpPr>
            <p:cNvPr id="49" name="TextovéPole 48">
              <a:extLst>
                <a:ext uri="{FF2B5EF4-FFF2-40B4-BE49-F238E27FC236}">
                  <a16:creationId xmlns:a16="http://schemas.microsoft.com/office/drawing/2014/main" id="{3EDFA788-3551-8A34-2E98-F5F5CAC4D3B9}"/>
                </a:ext>
              </a:extLst>
            </p:cNvPr>
            <p:cNvSpPr txBox="1"/>
            <p:nvPr/>
          </p:nvSpPr>
          <p:spPr>
            <a:xfrm>
              <a:off x="4763879" y="3645302"/>
              <a:ext cx="21419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2. Max-pool</a:t>
              </a:r>
              <a:br>
                <a:rPr lang="en-US" b="1" dirty="0"/>
              </a:br>
              <a:r>
                <a:rPr lang="en-US" b="1" dirty="0"/>
                <a:t>128 </a:t>
              </a:r>
              <a:r>
                <a:rPr lang="en-US" dirty="0"/>
                <a:t>* </a:t>
              </a:r>
              <a:r>
                <a:rPr lang="en-US" b="1" dirty="0"/>
                <a:t>7 </a:t>
              </a:r>
              <a:r>
                <a:rPr lang="en-US" dirty="0"/>
                <a:t>* </a:t>
              </a:r>
              <a:r>
                <a:rPr lang="en-US" b="1" dirty="0"/>
                <a:t>7 </a:t>
              </a:r>
              <a:r>
                <a:rPr lang="en-US" dirty="0"/>
                <a:t>* (</a:t>
              </a:r>
              <a:r>
                <a:rPr lang="en-US" b="1" dirty="0"/>
                <a:t>2 </a:t>
              </a:r>
              <a:r>
                <a:rPr lang="en-US" dirty="0"/>
                <a:t>* </a:t>
              </a:r>
              <a:r>
                <a:rPr lang="en-US" b="1" dirty="0"/>
                <a:t>2</a:t>
              </a:r>
              <a:r>
                <a:rPr lang="en-US" dirty="0"/>
                <a:t>)</a:t>
              </a:r>
              <a:br>
                <a:rPr lang="en-US" dirty="0"/>
              </a:br>
              <a:r>
                <a:rPr lang="en-US" b="1" dirty="0"/>
                <a:t>dropout – 0.25</a:t>
              </a:r>
              <a:endParaRPr lang="en-US" dirty="0"/>
            </a:p>
          </p:txBody>
        </p:sp>
        <p:sp>
          <p:nvSpPr>
            <p:cNvPr id="50" name="Obdélník 49">
              <a:extLst>
                <a:ext uri="{FF2B5EF4-FFF2-40B4-BE49-F238E27FC236}">
                  <a16:creationId xmlns:a16="http://schemas.microsoft.com/office/drawing/2014/main" id="{2753C01D-2147-C745-E8CB-487063A61F20}"/>
                </a:ext>
              </a:extLst>
            </p:cNvPr>
            <p:cNvSpPr/>
            <p:nvPr/>
          </p:nvSpPr>
          <p:spPr>
            <a:xfrm>
              <a:off x="4739651" y="3622004"/>
              <a:ext cx="2141933" cy="923330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cxnSp>
        <p:nvCxnSpPr>
          <p:cNvPr id="51" name="Přímá spojnice se šipkou 50">
            <a:extLst>
              <a:ext uri="{FF2B5EF4-FFF2-40B4-BE49-F238E27FC236}">
                <a16:creationId xmlns:a16="http://schemas.microsoft.com/office/drawing/2014/main" id="{B8F7B31C-BCF4-5F1A-352F-9B0CCB14121C}"/>
              </a:ext>
            </a:extLst>
          </p:cNvPr>
          <p:cNvCxnSpPr>
            <a:cxnSpLocks/>
          </p:cNvCxnSpPr>
          <p:nvPr/>
        </p:nvCxnSpPr>
        <p:spPr>
          <a:xfrm>
            <a:off x="10831465" y="2053816"/>
            <a:ext cx="403230" cy="560043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C2DF8C3E-FBCB-9082-522C-210522268045}"/>
              </a:ext>
            </a:extLst>
          </p:cNvPr>
          <p:cNvSpPr txBox="1"/>
          <p:nvPr/>
        </p:nvSpPr>
        <p:spPr>
          <a:xfrm>
            <a:off x="11024491" y="2698970"/>
            <a:ext cx="83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1*10</a:t>
            </a:r>
            <a:endParaRPr lang="cs-CZ" sz="2400" b="1" dirty="0">
              <a:solidFill>
                <a:srgbClr val="FF0000"/>
              </a:solidFill>
            </a:endParaRPr>
          </a:p>
        </p:txBody>
      </p:sp>
      <p:cxnSp>
        <p:nvCxnSpPr>
          <p:cNvPr id="59" name="Přímá spojnice 58">
            <a:extLst>
              <a:ext uri="{FF2B5EF4-FFF2-40B4-BE49-F238E27FC236}">
                <a16:creationId xmlns:a16="http://schemas.microsoft.com/office/drawing/2014/main" id="{03BE8BFA-3F4A-87A1-E30F-0599D84AC379}"/>
              </a:ext>
            </a:extLst>
          </p:cNvPr>
          <p:cNvCxnSpPr/>
          <p:nvPr/>
        </p:nvCxnSpPr>
        <p:spPr>
          <a:xfrm>
            <a:off x="10831465" y="3128830"/>
            <a:ext cx="116425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95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972</TotalTime>
  <Words>729</Words>
  <Application>Microsoft Office PowerPoint</Application>
  <PresentationFormat>Širokoúhlá obrazovka</PresentationFormat>
  <Paragraphs>136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Cambria Math</vt:lpstr>
      <vt:lpstr>Source Sans Pro</vt:lpstr>
      <vt:lpstr>source_sans_proregular</vt:lpstr>
      <vt:lpstr>Retrospektiva</vt:lpstr>
      <vt:lpstr>Classification of Japanese Characters (Hiragana)</vt:lpstr>
      <vt:lpstr>Data [1]</vt:lpstr>
      <vt:lpstr>Prezentace aplikace PowerPoint</vt:lpstr>
      <vt:lpstr>Loss funcion – Cross entropy</vt:lpstr>
      <vt:lpstr>Max pooling – feature extraction</vt:lpstr>
      <vt:lpstr>Activation functions - Relu</vt:lpstr>
      <vt:lpstr>Optimizers – updating weights</vt:lpstr>
      <vt:lpstr>Prezentace aplikace PowerPoint</vt:lpstr>
      <vt:lpstr>Prezentace aplikace PowerPoint</vt:lpstr>
      <vt:lpstr>Prezentace aplikace PowerPoint</vt:lpstr>
      <vt:lpstr>Testing the models</vt:lpstr>
      <vt:lpstr>Place for questions!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Fiala Lukas</dc:creator>
  <cp:lastModifiedBy>Fiala Lukas</cp:lastModifiedBy>
  <cp:revision>31</cp:revision>
  <dcterms:created xsi:type="dcterms:W3CDTF">2024-11-23T14:48:06Z</dcterms:created>
  <dcterms:modified xsi:type="dcterms:W3CDTF">2024-12-04T14:03:34Z</dcterms:modified>
</cp:coreProperties>
</file>