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12D7-7F08-45FA-455E-5C33AAB9E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AA6852-A80C-8D22-CBC3-6771B8817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56FBD-C9BA-1B0A-BEDB-551A1B184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548C9-D206-3C13-8532-786C1B5BA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79A55-6B9F-70E6-EF2F-9345D10C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645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FCB8-95B8-850D-1AB8-B722EC4A1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30071-9972-5264-93EA-0E2FC2C05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7876B-149B-2CDD-CDE3-4F4B95039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454EE-5AA0-6B5C-5AAA-57A20F37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BC335-1EF4-74D7-1899-1F20BA592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48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51537-CB9E-56E4-26E2-BE38834CB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BA82-E8DE-C77D-FED4-029B53EB4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A5057-C1F3-51AD-952D-BAA2DE817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B368E-97DA-F990-117E-5F620ACBD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234D-0193-FB7B-950B-9BE0CED67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54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E8865-2ED1-3087-FFE9-AC8E0A76A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6B1C-634B-B7E8-0B44-6EFB8C04B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3AB36-7893-A781-80B5-E801B79D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ED794-C897-DE85-7060-B1D13A782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F1C93-B0F7-B133-104A-75B82D690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31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96AB7-0581-CBA4-C4DD-74E6E8853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8022D-4443-39E3-894B-FCB710467F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E0449-7AD4-B117-91E3-4B37D433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FB04-D396-C746-174C-9D7CEEFB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0C410-8BE9-1DA9-F7E7-F3D7D93D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6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DCF64-E558-7793-EE5A-C0FC60D8C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EA598-1F00-03C7-683A-69199525B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75D57-4A15-3748-7655-240ABCBDE2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CD24B-B696-3EF9-AE61-B7383195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A0FF2-EEAE-CB95-EBAB-9CE3E521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6EAE8D-FD0D-BC38-FD1C-DAA4D8F9C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75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85CA-B97C-646D-CDE3-BCBCFEC6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AB57C-C009-8625-1FDF-F613CBE05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024B8-8E5D-AF21-5BD3-E5D845039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F10F03-692B-D064-4662-A3B9AD5BA4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1E3DBC-AD1B-5A3D-E843-548F8F0C68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5BBE8B-2C7B-A66C-66B5-E9E62440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AF102F-F6CE-A8BE-299D-5F7819DF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BD5176-F784-BA93-02BE-83BE4C393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1200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D91FF-FECB-A39F-AD08-AED4AAD0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6051D5-5833-C3D6-CFCE-CBDC4638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4637A-9D5F-B9AF-E892-A2F21FB70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8B342-6050-8536-854E-2E4E02D1E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885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4CA9A-56E7-4396-55DD-D73FAE635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46307A-6A67-6A66-B74D-72DE1328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0926-57D0-81A6-9507-B0C394F3A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8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57F2-21BA-B2DB-0E87-2C815878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64313-1A9E-6A46-E568-8ED0DE806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70AA5-1071-6795-C9C5-076945292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AB3EE-D18B-7FD0-70BC-4ABF13AC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DB24F6-16DA-0EFE-1B5F-65FC48C9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A5A2A-4C65-6386-8132-A7CD5498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77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F9090-7E3A-A38E-80BD-663D84C4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0173EB-342F-E053-0DFF-D07EF2FB9B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67D71-A51B-2214-6EAC-36DB8E709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8F769-7245-68BA-E72F-74E1A2584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F81379-E9E9-83C1-E5D2-98FE5971F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5E3BA-9230-78B0-4126-4C2C7DAF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62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F14A3-CB1F-DBB4-BD98-B6D7C32CF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F15BC-213E-46D0-A523-36CE72E1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AE80C-1163-435B-DC67-EAED2769F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94C46-7A83-459D-8F83-1B83BA60E3FC}" type="datetimeFigureOut">
              <a:rPr lang="en-GB" smtClean="0"/>
              <a:t>20/11/2023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0B635-30AF-A5EE-1E36-3F7904C7B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9A262-F038-EDD5-BAC3-09BDAD52E1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5DDE2-7C55-4B16-B675-B992FB8EEF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56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F81C6A-F227-D38C-3198-382941BA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5" y="3904219"/>
            <a:ext cx="5224783" cy="27280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5CA5F1-A761-6A5B-3A8E-DBB05199CB83}"/>
              </a:ext>
            </a:extLst>
          </p:cNvPr>
          <p:cNvSpPr txBox="1"/>
          <p:nvPr/>
        </p:nvSpPr>
        <p:spPr>
          <a:xfrm flipH="1">
            <a:off x="2024227" y="114823"/>
            <a:ext cx="2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PyPSA-Eur</a:t>
            </a:r>
            <a:r>
              <a:rPr lang="en-GB" dirty="0"/>
              <a:t> version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A08314-AC1A-FB3B-23FF-24AB5FA309AD}"/>
              </a:ext>
            </a:extLst>
          </p:cNvPr>
          <p:cNvSpPr txBox="1"/>
          <p:nvPr/>
        </p:nvSpPr>
        <p:spPr>
          <a:xfrm flipH="1">
            <a:off x="3496307" y="1552741"/>
            <a:ext cx="22373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Problem</a:t>
            </a:r>
            <a:r>
              <a:rPr lang="en-GB" sz="1200" dirty="0"/>
              <a:t>: In the EGS case, peak electricity generation produces waste heat that still has utility for DH. Hence, the line starting at (0., 1.) being sloped is not appropriate: 100% electricity generation should still allow some DH generation.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2E8088-DCB6-63EA-ADD2-1485AA6D0795}"/>
              </a:ext>
            </a:extLst>
          </p:cNvPr>
          <p:cNvSpPr txBox="1"/>
          <p:nvPr/>
        </p:nvSpPr>
        <p:spPr>
          <a:xfrm>
            <a:off x="531365" y="3673387"/>
            <a:ext cx="60944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/>
              <a:t>https://pypsa.readthedocs.io/en/latest/examples/power-to-gas-boiler-chp.html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30EB4A-80EF-9A06-AC13-21E1752D5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44" y="1147287"/>
            <a:ext cx="2865407" cy="22817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9E64EB4-7C99-EDE5-40C3-F7E97AF32A50}"/>
              </a:ext>
            </a:extLst>
          </p:cNvPr>
          <p:cNvSpPr txBox="1"/>
          <p:nvPr/>
        </p:nvSpPr>
        <p:spPr>
          <a:xfrm>
            <a:off x="531365" y="1027962"/>
            <a:ext cx="343585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Modelling CHP within a national power system, </a:t>
            </a:r>
            <a:r>
              <a:rPr lang="en-US" sz="900" dirty="0" err="1"/>
              <a:t>Grohnheit</a:t>
            </a:r>
            <a:r>
              <a:rPr lang="en-US" sz="900" dirty="0"/>
              <a:t> 1993 </a:t>
            </a:r>
            <a:endParaRPr lang="en-GB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D56C79-C344-03A3-9BEC-319C81E7C635}"/>
              </a:ext>
            </a:extLst>
          </p:cNvPr>
          <p:cNvSpPr txBox="1"/>
          <p:nvPr/>
        </p:nvSpPr>
        <p:spPr>
          <a:xfrm flipH="1">
            <a:off x="8443479" y="113374"/>
            <a:ext cx="2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Proposal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13E825-B272-96C9-ED51-D1EB773C3EF3}"/>
                  </a:ext>
                </a:extLst>
              </p:cNvPr>
              <p:cNvSpPr txBox="1"/>
              <p:nvPr/>
            </p:nvSpPr>
            <p:spPr>
              <a:xfrm flipH="1">
                <a:off x="6464499" y="3652414"/>
                <a:ext cx="5171442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Point </a:t>
                </a:r>
                <a:r>
                  <a:rPr lang="en-GB" sz="1200" b="1" dirty="0"/>
                  <a:t>B:</a:t>
                </a:r>
              </a:p>
              <a:p>
                <a:r>
                  <a:rPr lang="en-GB" sz="1200" dirty="0"/>
                  <a:t>Maximum electricity generation, maximum heat generation with the assumed efficiencies: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=10%</m:t>
                    </m:r>
                  </m:oMath>
                </a14:m>
                <a:r>
                  <a:rPr lang="en-GB" sz="1200" dirty="0"/>
                  <a:t> for electricity,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=80%</m:t>
                    </m:r>
                  </m:oMath>
                </a14:m>
                <a:r>
                  <a:rPr lang="en-GB" sz="1200" dirty="0"/>
                  <a:t> for district heat from waste heat.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</m:oMath>
                </a14:m>
                <a:r>
                  <a:rPr lang="en-GB" sz="1200" dirty="0"/>
                  <a:t> be the efficiency of using the geothermal heat directly from the well for district heating, skipping the generation of electricity.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Point </a:t>
                </a:r>
                <a:r>
                  <a:rPr lang="en-GB" sz="1200" b="1" dirty="0"/>
                  <a:t>A:</a:t>
                </a:r>
              </a:p>
              <a:p>
                <a:r>
                  <a:rPr lang="en-GB" sz="1200" dirty="0"/>
                  <a:t>Electricity generation is skipped, resulting in an efficiency gain and</a:t>
                </a:r>
                <a:br>
                  <a:rPr lang="en-GB" sz="1200" dirty="0"/>
                </a:br>
                <a:r>
                  <a:rPr lang="en-GB" sz="1200" dirty="0"/>
                  <a:t> </a:t>
                </a:r>
                <a:r>
                  <a:rPr lang="en-GB" sz="1200" i="1" dirty="0" err="1"/>
                  <a:t>p_max_pu</a:t>
                </a:r>
                <a:r>
                  <a:rPr lang="en-GB" sz="12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GB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</m:oMath>
                </a14:m>
                <a:endParaRPr lang="en-GB" sz="1200" dirty="0"/>
              </a:p>
              <a:p>
                <a:endParaRPr lang="en-GB" sz="1200" dirty="0"/>
              </a:p>
              <a:p>
                <a:r>
                  <a:rPr lang="en-GB" sz="1200" dirty="0"/>
                  <a:t>If the backpressure limit is included, the feasible region is shrunk.</a:t>
                </a:r>
              </a:p>
              <a:p>
                <a:endParaRPr lang="en-GB" sz="1200" dirty="0"/>
              </a:p>
              <a:p>
                <a:r>
                  <a:rPr lang="en-GB" sz="1200" b="1" dirty="0"/>
                  <a:t>Question: </a:t>
                </a:r>
                <a:r>
                  <a:rPr lang="en-GB" sz="1200" dirty="0"/>
                  <a:t>What are realistic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</m:oMath>
                </a14:m>
                <a:r>
                  <a:rPr lang="en-GB" sz="1200" dirty="0"/>
                  <a:t>, and how does it depend on well temperature?</a:t>
                </a:r>
              </a:p>
              <a:p>
                <a:endParaRPr lang="en-GB" sz="12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13E825-B272-96C9-ED51-D1EB773C3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464499" y="3652414"/>
                <a:ext cx="5171442" cy="32316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EE2564-E9A7-4594-549C-43BEADB4911C}"/>
              </a:ext>
            </a:extLst>
          </p:cNvPr>
          <p:cNvCxnSpPr>
            <a:cxnSpLocks/>
          </p:cNvCxnSpPr>
          <p:nvPr/>
        </p:nvCxnSpPr>
        <p:spPr>
          <a:xfrm>
            <a:off x="5928360" y="568044"/>
            <a:ext cx="0" cy="5721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80618185-BB05-04F3-D864-9EDE94D09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4457" y="594556"/>
            <a:ext cx="4930899" cy="300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746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AD56C79-C344-03A3-9BEC-319C81E7C635}"/>
              </a:ext>
            </a:extLst>
          </p:cNvPr>
          <p:cNvSpPr txBox="1"/>
          <p:nvPr/>
        </p:nvSpPr>
        <p:spPr>
          <a:xfrm flipH="1">
            <a:off x="2379111" y="117166"/>
            <a:ext cx="262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Proposal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EEE2564-E9A7-4594-549C-43BEADB4911C}"/>
              </a:ext>
            </a:extLst>
          </p:cNvPr>
          <p:cNvCxnSpPr>
            <a:cxnSpLocks/>
          </p:cNvCxnSpPr>
          <p:nvPr/>
        </p:nvCxnSpPr>
        <p:spPr>
          <a:xfrm>
            <a:off x="5928360" y="568044"/>
            <a:ext cx="0" cy="57219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80618185-BB05-04F3-D864-9EDE94D09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10" y="550682"/>
            <a:ext cx="4930899" cy="30016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623DBE-8E13-5F51-51B7-797DCBD60C47}"/>
              </a:ext>
            </a:extLst>
          </p:cNvPr>
          <p:cNvSpPr txBox="1"/>
          <p:nvPr/>
        </p:nvSpPr>
        <p:spPr>
          <a:xfrm flipH="1">
            <a:off x="8144673" y="117166"/>
            <a:ext cx="185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1E464-1086-FB08-BCE9-EB36C3D59859}"/>
                  </a:ext>
                </a:extLst>
              </p:cNvPr>
              <p:cNvSpPr txBox="1"/>
              <p:nvPr/>
            </p:nvSpPr>
            <p:spPr>
              <a:xfrm flipH="1">
                <a:off x="405980" y="3493183"/>
                <a:ext cx="5171442" cy="3231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Point </a:t>
                </a:r>
                <a:r>
                  <a:rPr lang="en-GB" sz="1200" b="1" dirty="0"/>
                  <a:t>B:</a:t>
                </a:r>
              </a:p>
              <a:p>
                <a:r>
                  <a:rPr lang="en-GB" sz="1200" dirty="0"/>
                  <a:t>Maximum electricity generation, maximum heat generation with the assumed efficiencies: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𝑒𝑙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=10%</m:t>
                    </m:r>
                  </m:oMath>
                </a14:m>
                <a:r>
                  <a:rPr lang="en-GB" sz="1200" dirty="0"/>
                  <a:t> for electricity,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=80%</m:t>
                    </m:r>
                  </m:oMath>
                </a14:m>
                <a:r>
                  <a:rPr lang="en-GB" sz="1200" dirty="0"/>
                  <a:t> for district heat from waste heat.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</m:oMath>
                </a14:m>
                <a:r>
                  <a:rPr lang="en-GB" sz="1200" dirty="0"/>
                  <a:t> be the efficiency of using the geothermal heat directly from the well for district heating, skipping the generation of electricity.</a:t>
                </a:r>
              </a:p>
              <a:p>
                <a:endParaRPr lang="en-GB" sz="1200" dirty="0"/>
              </a:p>
              <a:p>
                <a:r>
                  <a:rPr lang="en-GB" sz="1200" dirty="0"/>
                  <a:t>Point </a:t>
                </a:r>
                <a:r>
                  <a:rPr lang="en-GB" sz="1200" b="1" dirty="0"/>
                  <a:t>A:</a:t>
                </a:r>
              </a:p>
              <a:p>
                <a:r>
                  <a:rPr lang="en-GB" sz="1200" dirty="0"/>
                  <a:t>Electricity generation is skipped, resulting in an efficiency gain and</a:t>
                </a:r>
                <a:br>
                  <a:rPr lang="en-GB" sz="1200" dirty="0"/>
                </a:br>
                <a:r>
                  <a:rPr lang="en-GB" sz="1200" dirty="0"/>
                  <a:t> </a:t>
                </a:r>
                <a:r>
                  <a:rPr lang="en-GB" sz="1200" i="1" dirty="0" err="1"/>
                  <a:t>p_max_pu</a:t>
                </a:r>
                <a:r>
                  <a:rPr lang="en-GB" sz="1200" i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/</m:t>
                    </m:r>
                  </m:oMath>
                </a14:m>
                <a:r>
                  <a:rPr lang="en-GB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𝑑h</m:t>
                        </m:r>
                      </m:sub>
                    </m:sSub>
                  </m:oMath>
                </a14:m>
                <a:endParaRPr lang="en-GB" sz="1200" dirty="0"/>
              </a:p>
              <a:p>
                <a:endParaRPr lang="en-GB" sz="1200" dirty="0"/>
              </a:p>
              <a:p>
                <a:r>
                  <a:rPr lang="en-GB" sz="1200" dirty="0"/>
                  <a:t>If the backpressure limit is included, the feasible region is shrunk.</a:t>
                </a:r>
              </a:p>
              <a:p>
                <a:endParaRPr lang="en-GB" sz="1200" b="1" dirty="0"/>
              </a:p>
              <a:p>
                <a:r>
                  <a:rPr lang="en-GB" sz="1200" b="1" dirty="0"/>
                  <a:t>Question: </a:t>
                </a:r>
                <a:r>
                  <a:rPr lang="en-GB" sz="1200" dirty="0"/>
                  <a:t>What are realistic values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1200" b="0" i="1">
                            <a:latin typeface="Cambria Math" panose="02040503050406030204" pitchFamily="18" charset="0"/>
                          </a:rPr>
                          <m:t>𝑑𝑖𝑟𝑒𝑐𝑡</m:t>
                        </m:r>
                      </m:sub>
                    </m:sSub>
                  </m:oMath>
                </a14:m>
                <a:r>
                  <a:rPr lang="en-GB" sz="1200" dirty="0"/>
                  <a:t>, and how does it depend on well temperature?</a:t>
                </a:r>
              </a:p>
              <a:p>
                <a:endParaRPr lang="en-GB" sz="1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651E464-1086-FB08-BCE9-EB36C3D59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05980" y="3493183"/>
                <a:ext cx="5171442" cy="3231654"/>
              </a:xfrm>
              <a:prstGeom prst="rect">
                <a:avLst/>
              </a:prstGeom>
              <a:blipFill>
                <a:blip r:embed="rId3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361C6-531B-CF67-C960-D6F7BD2A0238}"/>
                  </a:ext>
                </a:extLst>
              </p:cNvPr>
              <p:cNvSpPr txBox="1"/>
              <p:nvPr/>
            </p:nvSpPr>
            <p:spPr>
              <a:xfrm flipH="1">
                <a:off x="6263641" y="5206073"/>
                <a:ext cx="5171442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Notes:</a:t>
                </a:r>
              </a:p>
              <a:p>
                <a:endParaRPr lang="en-GB" sz="1200" b="1" dirty="0"/>
              </a:p>
              <a:p>
                <a:r>
                  <a:rPr lang="en-GB" sz="1200" dirty="0"/>
                  <a:t>The scaling factor ensures that the continuity at the geothermal well is satisfied despite ‘doubly using’ the heat compared to the </a:t>
                </a:r>
                <a:r>
                  <a:rPr lang="en-GB" sz="1200" i="1" dirty="0"/>
                  <a:t>Multilink </a:t>
                </a:r>
                <a:r>
                  <a:rPr lang="en-GB" sz="1200" dirty="0"/>
                  <a:t>setup. In the plot this factor is approximately 1 + 1.19 (i.e. </a:t>
                </a:r>
                <a:r>
                  <a:rPr lang="en-GB" sz="1200" i="1" dirty="0"/>
                  <a:t>1 +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GB" sz="1200" dirty="0"/>
                  <a:t> in the code snippet).</a:t>
                </a:r>
              </a:p>
              <a:p>
                <a:endParaRPr lang="en-GB" sz="1200" dirty="0"/>
              </a:p>
              <a:p>
                <a:endParaRPr lang="en-GB" sz="12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AE361C6-531B-CF67-C960-D6F7BD2A02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6263641" y="5206073"/>
                <a:ext cx="5171442" cy="1384995"/>
              </a:xfrm>
              <a:prstGeom prst="rect">
                <a:avLst/>
              </a:prstGeom>
              <a:blipFill>
                <a:blip r:embed="rId4"/>
                <a:stretch>
                  <a:fillRect l="-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E9971648-A3C3-3214-36E4-F7D7051FF9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713" y="839745"/>
            <a:ext cx="5660075" cy="415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68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357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Lukas Franken</dc:creator>
  <cp:lastModifiedBy>Lukas Franken</cp:lastModifiedBy>
  <cp:revision>8</cp:revision>
  <dcterms:created xsi:type="dcterms:W3CDTF">2023-11-20T17:05:02Z</dcterms:created>
  <dcterms:modified xsi:type="dcterms:W3CDTF">2023-11-20T23:47:43Z</dcterms:modified>
</cp:coreProperties>
</file>