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7"/>
  </p:notesMasterIdLst>
  <p:sldIdLst>
    <p:sldId id="3825" r:id="rId5"/>
    <p:sldId id="3826" r:id="rId6"/>
    <p:sldId id="3875" r:id="rId7"/>
    <p:sldId id="3868" r:id="rId8"/>
    <p:sldId id="3866" r:id="rId9"/>
    <p:sldId id="3838" r:id="rId10"/>
    <p:sldId id="3867" r:id="rId11"/>
    <p:sldId id="3869" r:id="rId12"/>
    <p:sldId id="3844" r:id="rId13"/>
    <p:sldId id="3839" r:id="rId14"/>
    <p:sldId id="3846" r:id="rId15"/>
    <p:sldId id="3856" r:id="rId16"/>
    <p:sldId id="3859" r:id="rId17"/>
    <p:sldId id="3860" r:id="rId18"/>
    <p:sldId id="3858" r:id="rId19"/>
    <p:sldId id="3881" r:id="rId20"/>
    <p:sldId id="3882" r:id="rId21"/>
    <p:sldId id="3870" r:id="rId22"/>
    <p:sldId id="3883" r:id="rId23"/>
    <p:sldId id="3841" r:id="rId24"/>
    <p:sldId id="3872" r:id="rId25"/>
    <p:sldId id="3873" r:id="rId26"/>
    <p:sldId id="3864" r:id="rId27"/>
    <p:sldId id="3874" r:id="rId28"/>
    <p:sldId id="3865" r:id="rId29"/>
    <p:sldId id="3861" r:id="rId30"/>
    <p:sldId id="3877" r:id="rId31"/>
    <p:sldId id="3878" r:id="rId32"/>
    <p:sldId id="3879" r:id="rId33"/>
    <p:sldId id="3884" r:id="rId34"/>
    <p:sldId id="3880" r:id="rId35"/>
    <p:sldId id="383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B53B4D-8E14-4D7B-BC87-5713A1EA2B61}">
          <p14:sldIdLst>
            <p14:sldId id="3825"/>
            <p14:sldId id="3826"/>
            <p14:sldId id="3875"/>
            <p14:sldId id="3868"/>
            <p14:sldId id="3866"/>
            <p14:sldId id="3838"/>
            <p14:sldId id="3867"/>
            <p14:sldId id="3869"/>
            <p14:sldId id="3844"/>
            <p14:sldId id="3839"/>
            <p14:sldId id="3846"/>
            <p14:sldId id="3856"/>
            <p14:sldId id="3859"/>
            <p14:sldId id="3860"/>
            <p14:sldId id="3858"/>
            <p14:sldId id="3881"/>
            <p14:sldId id="3882"/>
            <p14:sldId id="3870"/>
            <p14:sldId id="3883"/>
            <p14:sldId id="3841"/>
            <p14:sldId id="3872"/>
            <p14:sldId id="3873"/>
            <p14:sldId id="3864"/>
            <p14:sldId id="3874"/>
            <p14:sldId id="3865"/>
            <p14:sldId id="3861"/>
            <p14:sldId id="3877"/>
            <p14:sldId id="3878"/>
            <p14:sldId id="3879"/>
            <p14:sldId id="3884"/>
            <p14:sldId id="3880"/>
            <p14:sldId id="3834"/>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1669" autoAdjust="0"/>
  </p:normalViewPr>
  <p:slideViewPr>
    <p:cSldViewPr snapToGrid="0">
      <p:cViewPr varScale="1">
        <p:scale>
          <a:sx n="90" d="100"/>
          <a:sy n="90" d="100"/>
        </p:scale>
        <p:origin x="860" y="60"/>
      </p:cViewPr>
      <p:guideLst>
        <p:guide orient="horz" pos="1200"/>
        <p:guide orient="horz" pos="3408"/>
        <p:guide pos="6936"/>
        <p:guide pos="744"/>
      </p:guideLst>
    </p:cSldViewPr>
  </p:slideViewPr>
  <p:outlineViewPr>
    <p:cViewPr>
      <p:scale>
        <a:sx n="33" d="100"/>
        <a:sy n="33" d="100"/>
      </p:scale>
      <p:origin x="0" y="-1932"/>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video displaying the ability for objects to lose a complete degree of rotation when using our standard Euler Rotations. On the right though model which uses an alternate method of storing orientation that avoids this issue.</a:t>
            </a:r>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852143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can rotate objects that way, why did we see the model on the left of the video rotating incorrectly</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68669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to our Euler Rotation Matrices</a:t>
            </a:r>
          </a:p>
          <a:p>
            <a:r>
              <a:rPr lang="en-US" dirty="0"/>
              <a:t>If we take our Euler Rotations…</a:t>
            </a:r>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1703523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arbitrarily rotate about the y axis by 90 degrees</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588031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instead get a comprehensive rotation matrix that looks like this</a:t>
            </a:r>
          </a:p>
          <a:p>
            <a:endParaRPr lang="en-US" dirty="0"/>
          </a:p>
          <a:p>
            <a:r>
              <a:rPr lang="en-US" dirty="0"/>
              <a:t>There are two important things about this matrix specifically</a:t>
            </a:r>
          </a:p>
          <a:p>
            <a:r>
              <a:rPr lang="en-US" dirty="0"/>
              <a:t>	it is essentially a 2D Rotation matrix</a:t>
            </a:r>
          </a:p>
          <a:p>
            <a:r>
              <a:rPr lang="en-US" dirty="0"/>
              <a:t>	alpha and gamma have the same effect on it</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15</a:t>
            </a:fld>
            <a:endParaRPr lang="en-US" dirty="0"/>
          </a:p>
        </p:txBody>
      </p:sp>
    </p:spTree>
    <p:extLst>
      <p:ext uri="{BB962C8B-B14F-4D97-AF65-F5344CB8AC3E}">
        <p14:creationId xmlns:p14="http://schemas.microsoft.com/office/powerpoint/2010/main" val="3527275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that to our standard comprehensive rotation matrix, we can see the obvious differences between the two</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17252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17</a:t>
            </a:fld>
            <a:endParaRPr lang="en-US" dirty="0"/>
          </a:p>
        </p:txBody>
      </p:sp>
    </p:spTree>
    <p:extLst>
      <p:ext uri="{BB962C8B-B14F-4D97-AF65-F5344CB8AC3E}">
        <p14:creationId xmlns:p14="http://schemas.microsoft.com/office/powerpoint/2010/main" val="180695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hope though, we can use something called Quaternions to fix this issue</a:t>
            </a:r>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86266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quaternion is a type of complex number. However, rather than our typical 2-dimensional complex number which has a single imaginary part, Quaternions have three imaginary parts</a:t>
            </a:r>
          </a:p>
        </p:txBody>
      </p:sp>
      <p:sp>
        <p:nvSpPr>
          <p:cNvPr id="4" name="Slide Number Placeholder 3"/>
          <p:cNvSpPr>
            <a:spLocks noGrp="1"/>
          </p:cNvSpPr>
          <p:nvPr>
            <p:ph type="sldNum" sz="quarter" idx="5"/>
          </p:nvPr>
        </p:nvSpPr>
        <p:spPr/>
        <p:txBody>
          <a:bodyPr/>
          <a:lstStyle/>
          <a:p>
            <a:fld id="{D40C6A29-4676-420C-BBE3-ACC2B80F64D4}" type="slidenum">
              <a:rPr lang="en-US" smtClean="0"/>
              <a:t>19</a:t>
            </a:fld>
            <a:endParaRPr lang="en-US" dirty="0"/>
          </a:p>
        </p:txBody>
      </p:sp>
    </p:spTree>
    <p:extLst>
      <p:ext uri="{BB962C8B-B14F-4D97-AF65-F5344CB8AC3E}">
        <p14:creationId xmlns:p14="http://schemas.microsoft.com/office/powerpoint/2010/main" val="1597003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imaginary parts are all equal to the square root of -1</a:t>
            </a:r>
          </a:p>
          <a:p>
            <a:r>
              <a:rPr lang="en-US" dirty="0"/>
              <a:t>Additionally, all three multiplied together are also equal to -1</a:t>
            </a:r>
          </a:p>
          <a:p>
            <a:endParaRPr lang="en-US" dirty="0"/>
          </a:p>
          <a:p>
            <a:r>
              <a:rPr lang="en-US" dirty="0"/>
              <a:t>Each quaternion also has a conjugate, a sort of inverse to it</a:t>
            </a:r>
          </a:p>
        </p:txBody>
      </p:sp>
      <p:sp>
        <p:nvSpPr>
          <p:cNvPr id="4" name="Slide Number Placeholder 3"/>
          <p:cNvSpPr>
            <a:spLocks noGrp="1"/>
          </p:cNvSpPr>
          <p:nvPr>
            <p:ph type="sldNum" sz="quarter" idx="5"/>
          </p:nvPr>
        </p:nvSpPr>
        <p:spPr/>
        <p:txBody>
          <a:bodyPr/>
          <a:lstStyle/>
          <a:p>
            <a:fld id="{D40C6A29-4676-420C-BBE3-ACC2B80F64D4}" type="slidenum">
              <a:rPr lang="en-US" smtClean="0"/>
              <a:t>20</a:t>
            </a:fld>
            <a:endParaRPr lang="en-US" dirty="0"/>
          </a:p>
        </p:txBody>
      </p:sp>
    </p:spTree>
    <p:extLst>
      <p:ext uri="{BB962C8B-B14F-4D97-AF65-F5344CB8AC3E}">
        <p14:creationId xmlns:p14="http://schemas.microsoft.com/office/powerpoint/2010/main" val="302811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to complex numbers, we can see that they have a polar definition which uses both sin and cos as well as an imaginary number</a:t>
            </a:r>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dirty="0"/>
          </a:p>
        </p:txBody>
      </p:sp>
    </p:spTree>
    <p:extLst>
      <p:ext uri="{BB962C8B-B14F-4D97-AF65-F5344CB8AC3E}">
        <p14:creationId xmlns:p14="http://schemas.microsoft.com/office/powerpoint/2010/main" val="295729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review methods of rotation in two dimensions</a:t>
            </a:r>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3905604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Quaternions also have a similar polar definition. However, importantly, the angle is halved</a:t>
            </a:r>
          </a:p>
        </p:txBody>
      </p:sp>
      <p:sp>
        <p:nvSpPr>
          <p:cNvPr id="4" name="Slide Number Placeholder 3"/>
          <p:cNvSpPr>
            <a:spLocks noGrp="1"/>
          </p:cNvSpPr>
          <p:nvPr>
            <p:ph type="sldNum" sz="quarter" idx="5"/>
          </p:nvPr>
        </p:nvSpPr>
        <p:spPr/>
        <p:txBody>
          <a:bodyPr/>
          <a:lstStyle/>
          <a:p>
            <a:fld id="{D40C6A29-4676-420C-BBE3-ACC2B80F64D4}" type="slidenum">
              <a:rPr lang="en-US" smtClean="0"/>
              <a:t>22</a:t>
            </a:fld>
            <a:endParaRPr lang="en-US" dirty="0"/>
          </a:p>
        </p:txBody>
      </p:sp>
    </p:spTree>
    <p:extLst>
      <p:ext uri="{BB962C8B-B14F-4D97-AF65-F5344CB8AC3E}">
        <p14:creationId xmlns:p14="http://schemas.microsoft.com/office/powerpoint/2010/main" val="1898617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the angle is halved is at the crux of why we even care about quaternions at all.</a:t>
            </a:r>
          </a:p>
          <a:p>
            <a:r>
              <a:rPr lang="en-US" dirty="0"/>
              <a:t>A polar represented quaternion is a unique way of representing a rotation about an axis, defined by the scalars of the imaginary parts, by twice the angle shown.</a:t>
            </a:r>
          </a:p>
          <a:p>
            <a:r>
              <a:rPr lang="en-US" dirty="0"/>
              <a:t>This is because the way that that rotation is applied is by performing two fourth dimensional rotations</a:t>
            </a:r>
          </a:p>
          <a:p>
            <a:r>
              <a:rPr lang="en-US" dirty="0"/>
              <a:t>	The first performs a fourth dimensional rotation, in which the angle of rotation is applied in 3 dimensions</a:t>
            </a:r>
          </a:p>
          <a:p>
            <a:r>
              <a:rPr lang="en-US" dirty="0"/>
              <a:t>	The second then undoes the fourth dimensional part of the rotation while not only retaining but doubling the third dimensional part of it</a:t>
            </a:r>
          </a:p>
          <a:p>
            <a:r>
              <a:rPr lang="en-US" dirty="0"/>
              <a:t>	Resulting in the 3-dimensional rotation we wanted</a:t>
            </a:r>
          </a:p>
          <a:p>
            <a:r>
              <a:rPr lang="en-US" dirty="0"/>
              <a:t>Don’t worry if that doesn’t really make any sense, the whole concept is a bit nonsensical. All we really care about is that this order of multiplying quaternions will result in the rotation that we need.</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dirty="0"/>
          </a:p>
        </p:txBody>
      </p:sp>
    </p:spTree>
    <p:extLst>
      <p:ext uri="{BB962C8B-B14F-4D97-AF65-F5344CB8AC3E}">
        <p14:creationId xmlns:p14="http://schemas.microsoft.com/office/powerpoint/2010/main" val="1616905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and I’ll spare you the full proof, after multiplying this equation out, we get this nice equation</a:t>
            </a:r>
          </a:p>
          <a:p>
            <a:r>
              <a:rPr lang="en-US" dirty="0"/>
              <a:t>	Those of you familiar with linear algebra will recognize the cross and dot products, which we are allowed to do because they are being done on axes of our quaternions which are essentially 3D vectors</a:t>
            </a:r>
          </a:p>
        </p:txBody>
      </p:sp>
      <p:sp>
        <p:nvSpPr>
          <p:cNvPr id="4" name="Slide Number Placeholder 3"/>
          <p:cNvSpPr>
            <a:spLocks noGrp="1"/>
          </p:cNvSpPr>
          <p:nvPr>
            <p:ph type="sldNum" sz="quarter" idx="5"/>
          </p:nvPr>
        </p:nvSpPr>
        <p:spPr/>
        <p:txBody>
          <a:bodyPr/>
          <a:lstStyle/>
          <a:p>
            <a:fld id="{D40C6A29-4676-420C-BBE3-ACC2B80F64D4}" type="slidenum">
              <a:rPr lang="en-US" smtClean="0"/>
              <a:t>24</a:t>
            </a:fld>
            <a:endParaRPr lang="en-US" dirty="0"/>
          </a:p>
        </p:txBody>
      </p:sp>
    </p:spTree>
    <p:extLst>
      <p:ext uri="{BB962C8B-B14F-4D97-AF65-F5344CB8AC3E}">
        <p14:creationId xmlns:p14="http://schemas.microsoft.com/office/powerpoint/2010/main" val="10772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can also combine quaternion rotations together. Multiplying quaternion Rb by Ra in their polar forms, we get a new quaternion which will be the same rotation as applying Rb then Ra.</a:t>
            </a:r>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2771790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object that we need to orient in 3D space, we can give it a sort of Base Quaternion which represents no rotation at all</a:t>
            </a:r>
          </a:p>
        </p:txBody>
      </p:sp>
      <p:sp>
        <p:nvSpPr>
          <p:cNvPr id="4" name="Slide Number Placeholder 3"/>
          <p:cNvSpPr>
            <a:spLocks noGrp="1"/>
          </p:cNvSpPr>
          <p:nvPr>
            <p:ph type="sldNum" sz="quarter" idx="5"/>
          </p:nvPr>
        </p:nvSpPr>
        <p:spPr/>
        <p:txBody>
          <a:bodyPr/>
          <a:lstStyle/>
          <a:p>
            <a:fld id="{D40C6A29-4676-420C-BBE3-ACC2B80F64D4}" type="slidenum">
              <a:rPr lang="en-US" smtClean="0"/>
              <a:t>27</a:t>
            </a:fld>
            <a:endParaRPr lang="en-US" dirty="0"/>
          </a:p>
        </p:txBody>
      </p:sp>
    </p:spTree>
    <p:extLst>
      <p:ext uri="{BB962C8B-B14F-4D97-AF65-F5344CB8AC3E}">
        <p14:creationId xmlns:p14="http://schemas.microsoft.com/office/powerpoint/2010/main" val="1096759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perform rotations on the vector portion of that to get a new orientation quaternion that will be our final orientation for our object</a:t>
            </a:r>
          </a:p>
        </p:txBody>
      </p:sp>
      <p:sp>
        <p:nvSpPr>
          <p:cNvPr id="4" name="Slide Number Placeholder 3"/>
          <p:cNvSpPr>
            <a:spLocks noGrp="1"/>
          </p:cNvSpPr>
          <p:nvPr>
            <p:ph type="sldNum" sz="quarter" idx="5"/>
          </p:nvPr>
        </p:nvSpPr>
        <p:spPr/>
        <p:txBody>
          <a:bodyPr/>
          <a:lstStyle/>
          <a:p>
            <a:fld id="{D40C6A29-4676-420C-BBE3-ACC2B80F64D4}" type="slidenum">
              <a:rPr lang="en-US" smtClean="0"/>
              <a:t>28</a:t>
            </a:fld>
            <a:endParaRPr lang="en-US" dirty="0"/>
          </a:p>
        </p:txBody>
      </p:sp>
    </p:spTree>
    <p:extLst>
      <p:ext uri="{BB962C8B-B14F-4D97-AF65-F5344CB8AC3E}">
        <p14:creationId xmlns:p14="http://schemas.microsoft.com/office/powerpoint/2010/main" val="3233478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neatly interpolate between the two to smoothly rotate to our new orientation, completely eliminating the potential for Gimbal Lock to occur</a:t>
            </a:r>
          </a:p>
        </p:txBody>
      </p:sp>
      <p:sp>
        <p:nvSpPr>
          <p:cNvPr id="4" name="Slide Number Placeholder 3"/>
          <p:cNvSpPr>
            <a:spLocks noGrp="1"/>
          </p:cNvSpPr>
          <p:nvPr>
            <p:ph type="sldNum" sz="quarter" idx="5"/>
          </p:nvPr>
        </p:nvSpPr>
        <p:spPr/>
        <p:txBody>
          <a:bodyPr/>
          <a:lstStyle/>
          <a:p>
            <a:fld id="{D40C6A29-4676-420C-BBE3-ACC2B80F64D4}" type="slidenum">
              <a:rPr lang="en-US" smtClean="0"/>
              <a:t>29</a:t>
            </a:fld>
            <a:endParaRPr lang="en-US" dirty="0"/>
          </a:p>
        </p:txBody>
      </p:sp>
    </p:spTree>
    <p:extLst>
      <p:ext uri="{BB962C8B-B14F-4D97-AF65-F5344CB8AC3E}">
        <p14:creationId xmlns:p14="http://schemas.microsoft.com/office/powerpoint/2010/main" val="4272054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store that quaternion as our new orientation quaternion, which we can apply more rotations to as necessary</a:t>
            </a:r>
          </a:p>
        </p:txBody>
      </p:sp>
      <p:sp>
        <p:nvSpPr>
          <p:cNvPr id="4" name="Slide Number Placeholder 3"/>
          <p:cNvSpPr>
            <a:spLocks noGrp="1"/>
          </p:cNvSpPr>
          <p:nvPr>
            <p:ph type="sldNum" sz="quarter" idx="5"/>
          </p:nvPr>
        </p:nvSpPr>
        <p:spPr/>
        <p:txBody>
          <a:bodyPr/>
          <a:lstStyle/>
          <a:p>
            <a:fld id="{D40C6A29-4676-420C-BBE3-ACC2B80F64D4}" type="slidenum">
              <a:rPr lang="en-US" smtClean="0"/>
              <a:t>30</a:t>
            </a:fld>
            <a:endParaRPr lang="en-US" dirty="0"/>
          </a:p>
        </p:txBody>
      </p:sp>
    </p:spTree>
    <p:extLst>
      <p:ext uri="{BB962C8B-B14F-4D97-AF65-F5344CB8AC3E}">
        <p14:creationId xmlns:p14="http://schemas.microsoft.com/office/powerpoint/2010/main" val="297774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Matrices</a:t>
            </a:r>
            <a:endParaRPr lang="en-US"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rotate a 2-D vector with a matrix, we use a rotation matrix and plug in our angle of rotation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Then we perform a matrix vector multiply to result in 2 Equations that we can use to find the resulting x and y components of our object</a:t>
            </a:r>
          </a:p>
        </p:txBody>
      </p:sp>
      <p:sp>
        <p:nvSpPr>
          <p:cNvPr id="4" name="Slide Number Placeholder 3"/>
          <p:cNvSpPr>
            <a:spLocks noGrp="1"/>
          </p:cNvSpPr>
          <p:nvPr>
            <p:ph type="sldNum" sz="quarter" idx="5"/>
          </p:nvPr>
        </p:nvSpPr>
        <p:spPr/>
        <p:txBody>
          <a:bodyPr/>
          <a:lstStyle/>
          <a:p>
            <a:fld id="{D40C6A29-4676-420C-BBE3-ACC2B80F64D4}" type="slidenum">
              <a:rPr lang="en-US" smtClean="0"/>
              <a:t>5</a:t>
            </a:fld>
            <a:endParaRPr lang="en-US" dirty="0"/>
          </a:p>
        </p:txBody>
      </p:sp>
    </p:spTree>
    <p:extLst>
      <p:ext uri="{BB962C8B-B14F-4D97-AF65-F5344CB8AC3E}">
        <p14:creationId xmlns:p14="http://schemas.microsoft.com/office/powerpoint/2010/main" val="29583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rotate in 2D with complex numbers</a:t>
            </a:r>
          </a:p>
          <a:p>
            <a:r>
              <a:rPr lang="en-US" dirty="0"/>
              <a:t>To do so, we use a polar representation of a complex number, plugging in our angle of rotation</a:t>
            </a:r>
          </a:p>
          <a:p>
            <a:r>
              <a:rPr lang="en-US" dirty="0"/>
              <a:t>Then we multiply this by a complex number representation of our position to end up with our resulting x and y positions</a:t>
            </a:r>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386957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two resulting sets of equations, we can see that they are identical. This is expected and works fine for any and all angles since we are only rotating about one axis of rotation.</a:t>
            </a:r>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348459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begin looking at rotating objects in three dimensions</a:t>
            </a:r>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75022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Matrices in three dimensions</a:t>
            </a:r>
          </a:p>
          <a:p>
            <a:r>
              <a:rPr lang="en-US" dirty="0"/>
              <a:t>Three Euler rotation matrices to represent a rotation about each of the three standard </a:t>
            </a:r>
            <a:r>
              <a:rPr lang="en-US" dirty="0" err="1"/>
              <a:t>euler</a:t>
            </a:r>
            <a:r>
              <a:rPr lang="en-US" dirty="0"/>
              <a:t> axes</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12399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multiply them together to get a comprehensive rotation matrix to apply to an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that, we can, again, perform a vector matrix multiply on that matrix to give us…</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101877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Resulting equations to use to find the orientation of an object after rotation</a:t>
            </a:r>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dirty="0"/>
          </a:p>
        </p:txBody>
      </p:sp>
    </p:spTree>
    <p:extLst>
      <p:ext uri="{BB962C8B-B14F-4D97-AF65-F5344CB8AC3E}">
        <p14:creationId xmlns:p14="http://schemas.microsoft.com/office/powerpoint/2010/main" val="244287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200.png"/><Relationship Id="rId4" Type="http://schemas.openxmlformats.org/officeDocument/2006/relationships/image" Target="../media/image19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Quaternions and 3D Rotation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Lukas Goodman</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Ways To Rotate in 3 Dimensions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F1919D8-4276-4658-83B3-50E79F4231E0}"/>
                  </a:ext>
                </a:extLst>
              </p:cNvPr>
              <p:cNvSpPr txBox="1"/>
              <p:nvPr/>
            </p:nvSpPr>
            <p:spPr>
              <a:xfrm>
                <a:off x="87469" y="2942649"/>
                <a:ext cx="12017062"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𝑅</m:t>
                          </m:r>
                        </m:e>
                        <m:sub>
                          <m:r>
                            <a:rPr lang="en-US" i="1">
                              <a:solidFill>
                                <a:srgbClr val="0070C0"/>
                              </a:solidFill>
                              <a:latin typeface="Cambria Math" panose="02040503050406030204" pitchFamily="18" charset="0"/>
                            </a:rPr>
                            <m:t>𝑧</m:t>
                          </m:r>
                        </m:sub>
                      </m:sSub>
                      <m:d>
                        <m:dPr>
                          <m:ctrlPr>
                            <a:rPr lang="en-US" i="1">
                              <a:solidFill>
                                <a:srgbClr val="0070C0"/>
                              </a:solidFill>
                              <a:latin typeface="Cambria Math" panose="02040503050406030204" pitchFamily="18" charset="0"/>
                            </a:rPr>
                          </m:ctrlPr>
                        </m:dPr>
                        <m:e>
                          <m:r>
                            <m:rPr>
                              <m:sty m:val="p"/>
                            </m:rPr>
                            <a:rPr lang="el-GR" i="1">
                              <a:solidFill>
                                <a:srgbClr val="0070C0"/>
                              </a:solidFill>
                              <a:latin typeface="Cambria Math" panose="02040503050406030204" pitchFamily="18" charset="0"/>
                              <a:ea typeface="Cambria Math" panose="02040503050406030204" pitchFamily="18" charset="0"/>
                            </a:rPr>
                            <m:t>γ</m:t>
                          </m:r>
                        </m:e>
                      </m:d>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𝑅</m:t>
                          </m:r>
                        </m:e>
                        <m:sub>
                          <m:r>
                            <a:rPr lang="en-US" i="1">
                              <a:solidFill>
                                <a:srgbClr val="00B050"/>
                              </a:solidFill>
                              <a:latin typeface="Cambria Math" panose="02040503050406030204" pitchFamily="18" charset="0"/>
                            </a:rPr>
                            <m:t>𝑦</m:t>
                          </m:r>
                        </m:sub>
                      </m:sSub>
                      <m:d>
                        <m:dPr>
                          <m:ctrlPr>
                            <a:rPr lang="en-US" i="1">
                              <a:solidFill>
                                <a:srgbClr val="00B050"/>
                              </a:solidFill>
                              <a:latin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𝑥</m:t>
                          </m:r>
                        </m:sub>
                      </m:sSub>
                      <m:d>
                        <m:dPr>
                          <m:ctrlPr>
                            <a:rPr lang="en-US" i="1">
                              <a:solidFill>
                                <a:srgbClr val="FF0000"/>
                              </a:solidFill>
                              <a:latin typeface="Cambria Math" panose="02040503050406030204" pitchFamily="18" charset="0"/>
                            </a:rPr>
                          </m:ctrlPr>
                        </m:dPr>
                        <m:e>
                          <m:r>
                            <m:rPr>
                              <m:sty m:val="p"/>
                            </m:rPr>
                            <a:rPr lang="el-GR" i="1">
                              <a:solidFill>
                                <a:srgbClr val="FF0000"/>
                              </a:solidFill>
                              <a:latin typeface="Cambria Math" panose="02040503050406030204" pitchFamily="18" charset="0"/>
                              <a:ea typeface="Cambria Math" panose="02040503050406030204" pitchFamily="18" charset="0"/>
                            </a:rPr>
                            <m:t>α</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func>
                                  <m:funcPr>
                                    <m:ctrlPr>
                                      <a:rPr lang="en-US" i="1" smtClean="0">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brk m:alnAt="7"/>
                                          </m:rP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func>
                                <m:r>
                                  <a:rPr lang="en-US" b="0" i="1" smtClean="0">
                                    <a:solidFill>
                                      <a:schemeClr val="tx1"/>
                                    </a:solidFill>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smtClean="0">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func>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mr>
                            <m:m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b="0" i="1" smtClean="0">
                                    <a:solidFill>
                                      <a:schemeClr val="tx1"/>
                                    </a:solidFill>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brk m:alnAt="7"/>
                                          </m:rP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m:rPr>
                                            <m:sty m:val="p"/>
                                          </m:rPr>
                                          <a:rPr lang="el-GR" i="1" smtClean="0">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i="1">
                                    <a:latin typeface="Cambria Math" panose="02040503050406030204" pitchFamily="18" charset="0"/>
                                    <a:ea typeface="Cambria Math" panose="02040503050406030204" pitchFamily="18" charset="0"/>
                                  </a:rPr>
                                  <m:t> </m:t>
                                </m:r>
                              </m:e>
                            </m:mr>
                            <m:mr>
                              <m:e>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sty m:val="p"/>
                                            <m:brk m:alnAt="7"/>
                                          </m:rPr>
                                          <a:rPr lang="el-GR" i="1" smtClean="0">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𝛼</m:t>
                                            </m:r>
                                          </m:e>
                                        </m:d>
                                      </m:e>
                                    </m:func>
                                  </m:e>
                                </m:func>
                              </m:e>
                            </m:mr>
                          </m:m>
                          <m:r>
                            <a:rPr lang="en-US" b="0" i="1" smtClean="0">
                              <a:latin typeface="Cambria Math" panose="02040503050406030204" pitchFamily="18" charset="0"/>
                              <a:ea typeface="Cambria Math" panose="02040503050406030204" pitchFamily="18" charset="0"/>
                            </a:rPr>
                            <m:t> </m:t>
                          </m:r>
                        </m:e>
                      </m:d>
                    </m:oMath>
                  </m:oMathPara>
                </a14:m>
                <a:endParaRPr lang="en-US" sz="2000" dirty="0"/>
              </a:p>
            </p:txBody>
          </p:sp>
        </mc:Choice>
        <mc:Fallback>
          <p:sp>
            <p:nvSpPr>
              <p:cNvPr id="5" name="TextBox 4">
                <a:extLst>
                  <a:ext uri="{FF2B5EF4-FFF2-40B4-BE49-F238E27FC236}">
                    <a16:creationId xmlns:a16="http://schemas.microsoft.com/office/drawing/2014/main" id="{5F1919D8-4276-4658-83B3-50E79F4231E0}"/>
                  </a:ext>
                </a:extLst>
              </p:cNvPr>
              <p:cNvSpPr txBox="1">
                <a:spLocks noRot="1" noChangeAspect="1" noMove="1" noResize="1" noEditPoints="1" noAdjustHandles="1" noChangeArrowheads="1" noChangeShapeType="1" noTextEdit="1"/>
              </p:cNvSpPr>
              <p:nvPr/>
            </p:nvSpPr>
            <p:spPr>
              <a:xfrm>
                <a:off x="87469" y="2942649"/>
                <a:ext cx="12017062" cy="97270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262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Resulting Equations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8AB4760-D2FB-79F4-D140-0E504F109F61}"/>
                  </a:ext>
                </a:extLst>
              </p:cNvPr>
              <p:cNvSpPr txBox="1"/>
              <p:nvPr/>
            </p:nvSpPr>
            <p:spPr>
              <a:xfrm>
                <a:off x="46307" y="2966726"/>
                <a:ext cx="12099386" cy="424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𝑓</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𝑖</m:t>
                              </m:r>
                            </m:sub>
                          </m:sSub>
                        </m:fName>
                        <m:e>
                          <m:d>
                            <m:dPr>
                              <m:ctrlPr>
                                <a:rPr lang="en-US" sz="2000" b="0" i="1" smtClean="0">
                                  <a:latin typeface="Cambria Math" panose="02040503050406030204" pitchFamily="18" charset="0"/>
                                  <a:ea typeface="Cambria Math" panose="02040503050406030204" pitchFamily="18" charset="0"/>
                                </a:rPr>
                              </m:ctrlPr>
                            </m:dPr>
                            <m:e>
                              <m:func>
                                <m:funcPr>
                                  <m:ctrlPr>
                                    <a:rPr lang="en-US" sz="2000" i="1" smtClean="0">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m:rPr>
                                          <m:brk m:alnAt="7"/>
                                        </m:rP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e>
                              </m:func>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sSub>
                            <m:sSubPr>
                              <m:ctrlPr>
                                <a:rPr lang="en-US" sz="200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𝑦</m:t>
                              </m:r>
                            </m:e>
                            <m:sub>
                              <m:r>
                                <a:rPr lang="en-US" sz="2000" b="0" i="1" smtClean="0">
                                  <a:solidFill>
                                    <a:srgbClr val="00B050"/>
                                  </a:solidFill>
                                  <a:latin typeface="Cambria Math" panose="02040503050406030204" pitchFamily="18" charset="0"/>
                                </a:rPr>
                                <m:t>𝑖</m:t>
                              </m:r>
                            </m:sub>
                          </m:sSub>
                        </m:fName>
                        <m:e>
                          <m:d>
                            <m:dPr>
                              <m:ctrlPr>
                                <a:rPr lang="en-US" sz="2000" b="0" i="1" smtClean="0">
                                  <a:latin typeface="Cambria Math" panose="02040503050406030204" pitchFamily="18" charset="0"/>
                                  <a:ea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func>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d>
                        </m:e>
                      </m:func>
                      <m:r>
                        <a:rPr lang="en-US" sz="2000" b="0" i="1" smtClean="0">
                          <a:latin typeface="Cambria Math" panose="02040503050406030204" pitchFamily="18" charset="0"/>
                          <a:ea typeface="Cambria Math" panose="02040503050406030204" pitchFamily="18" charset="0"/>
                        </a:rPr>
                        <m:t>+</m:t>
                      </m:r>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i="1">
                              <a:solidFill>
                                <a:srgbClr val="0070C0"/>
                              </a:solidFill>
                              <a:latin typeface="Cambria Math" panose="02040503050406030204" pitchFamily="18" charset="0"/>
                            </a:rPr>
                            <m:t>𝑖</m:t>
                          </m:r>
                        </m:sub>
                      </m:sSub>
                      <m:d>
                        <m:dPr>
                          <m:ctrlPr>
                            <a:rPr lang="en-US" sz="2000" b="0" i="0" smtClean="0">
                              <a:latin typeface="Cambria Math" panose="02040503050406030204" pitchFamily="18" charset="0"/>
                              <a:ea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e>
                              </m:func>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func>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d>
                    </m:oMath>
                  </m:oMathPara>
                </a14:m>
                <a:endParaRPr lang="en-US" sz="2800" dirty="0"/>
              </a:p>
            </p:txBody>
          </p:sp>
        </mc:Choice>
        <mc:Fallback>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46307" y="2966726"/>
                <a:ext cx="12099386" cy="424732"/>
              </a:xfrm>
              <a:prstGeom prst="rect">
                <a:avLst/>
              </a:prstGeom>
              <a:blipFill>
                <a:blip r:embed="rId3"/>
                <a:stretch>
                  <a:fillRect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0CAC532-0CA6-22C0-4C66-330A301C2270}"/>
                  </a:ext>
                </a:extLst>
              </p:cNvPr>
              <p:cNvSpPr txBox="1"/>
              <p:nvPr/>
            </p:nvSpPr>
            <p:spPr>
              <a:xfrm>
                <a:off x="46306" y="3524443"/>
                <a:ext cx="12099385" cy="424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𝑓</m:t>
                          </m:r>
                        </m:sub>
                      </m:sSub>
                      <m:r>
                        <a:rPr lang="en-US" sz="2000" b="0" i="1" smtClean="0">
                          <a:latin typeface="Cambria Math" panose="02040503050406030204" pitchFamily="18" charset="0"/>
                        </a:rPr>
                        <m:t>=</m:t>
                      </m:r>
                      <m:sSub>
                        <m:sSubPr>
                          <m:ctrlPr>
                            <a:rPr lang="en-US" sz="2000" i="1" dirty="0" smtClean="0">
                              <a:solidFill>
                                <a:srgbClr val="FF0000"/>
                              </a:solidFill>
                              <a:latin typeface="Cambria Math" panose="02040503050406030204" pitchFamily="18" charset="0"/>
                            </a:rPr>
                          </m:ctrlPr>
                        </m:sSubPr>
                        <m:e>
                          <m:r>
                            <a:rPr lang="en-US" sz="2000" b="0" i="1" dirty="0" smtClean="0">
                              <a:solidFill>
                                <a:srgbClr val="FF0000"/>
                              </a:solidFill>
                              <a:latin typeface="Cambria Math" panose="02040503050406030204" pitchFamily="18" charset="0"/>
                            </a:rPr>
                            <m:t>𝑥</m:t>
                          </m:r>
                        </m:e>
                        <m:sub>
                          <m:r>
                            <a:rPr lang="en-US" sz="2000" b="0" i="1" dirty="0" smtClean="0">
                              <a:solidFill>
                                <a:srgbClr val="FF0000"/>
                              </a:solidFill>
                              <a:latin typeface="Cambria Math" panose="02040503050406030204" pitchFamily="18" charset="0"/>
                            </a:rPr>
                            <m:t>𝑖</m:t>
                          </m:r>
                        </m:sub>
                      </m:sSub>
                      <m:d>
                        <m:dPr>
                          <m:ctrlPr>
                            <a:rPr lang="en-US" sz="2000" b="0" i="1" dirty="0" smtClean="0">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cos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e>
                          </m:func>
                        </m:e>
                      </m:d>
                      <m:r>
                        <a:rPr lang="en-US" sz="2000" b="0" i="1" smtClean="0">
                          <a:latin typeface="Cambria Math" panose="02040503050406030204" pitchFamily="18" charset="0"/>
                        </a:rPr>
                        <m:t>+</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𝑦</m:t>
                          </m:r>
                        </m:e>
                        <m:sub>
                          <m:r>
                            <a:rPr lang="en-US" sz="2000" b="0" i="1" smtClean="0">
                              <a:solidFill>
                                <a:srgbClr val="00B050"/>
                              </a:solidFill>
                              <a:latin typeface="Cambria Math" panose="02040503050406030204" pitchFamily="18" charset="0"/>
                            </a:rPr>
                            <m:t>𝑖</m:t>
                          </m:r>
                        </m:sub>
                      </m:sSub>
                      <m:d>
                        <m:dPr>
                          <m:ctrlPr>
                            <a:rPr lang="en-US" sz="2000" b="0" i="1" smtClean="0">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m:rPr>
                                      <m:sty m:val="p"/>
                                    </m:rPr>
                                    <a:rPr lang="el-GR" sz="2000" i="1">
                                      <a:solidFill>
                                        <a:srgbClr val="00B050"/>
                                      </a:solidFill>
                                      <a:latin typeface="Cambria Math" panose="02040503050406030204" pitchFamily="18" charset="0"/>
                                      <a:ea typeface="Cambria Math" panose="02040503050406030204" pitchFamily="18" charset="0"/>
                                    </a:rPr>
                                    <m:t>β</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m:rPr>
                                      <m:brk m:alnAt="7"/>
                                    </m:rPr>
                                    <a:rPr lang="el-GR" sz="2000" i="1">
                                      <a:solidFill>
                                        <a:srgbClr val="FF0000"/>
                                      </a:solidFill>
                                      <a:latin typeface="Cambria Math" panose="02040503050406030204" pitchFamily="18" charset="0"/>
                                      <a:ea typeface="Cambria Math" panose="02040503050406030204" pitchFamily="18" charset="0"/>
                                    </a:rPr>
                                    <m:t>𝛼</m:t>
                                  </m:r>
                                </m:e>
                              </m:d>
                            </m:e>
                          </m:func>
                        </m:e>
                      </m:d>
                      <m:r>
                        <a:rPr lang="en-US" sz="2000" b="0" i="1" smtClean="0">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𝑖</m:t>
                          </m:r>
                        </m:sub>
                      </m:sSub>
                      <m:d>
                        <m:dPr>
                          <m:ctrlPr>
                            <a:rPr lang="en-US" sz="2000" b="0" i="1" smtClean="0">
                              <a:solidFill>
                                <a:schemeClr val="tx1"/>
                              </a:solidFill>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m:rPr>
                                      <m:sty m:val="p"/>
                                    </m:rPr>
                                    <a:rPr lang="el-GR" sz="2000" i="1">
                                      <a:solidFill>
                                        <a:srgbClr val="00B050"/>
                                      </a:solidFill>
                                      <a:latin typeface="Cambria Math" panose="02040503050406030204" pitchFamily="18" charset="0"/>
                                      <a:ea typeface="Cambria Math" panose="02040503050406030204" pitchFamily="18" charset="0"/>
                                    </a:rPr>
                                    <m:t>β</m:t>
                                  </m:r>
                                </m:e>
                              </m:d>
                            </m:e>
                          </m:func>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70C0"/>
                                      </a:solidFill>
                                      <a:latin typeface="Cambria Math" panose="02040503050406030204" pitchFamily="18" charset="0"/>
                                      <a:ea typeface="Cambria Math" panose="02040503050406030204" pitchFamily="18" charset="0"/>
                                    </a:rPr>
                                    <m:t>𝛾</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d>
                    </m:oMath>
                  </m:oMathPara>
                </a14:m>
                <a:endParaRPr lang="en-US" sz="2000" dirty="0"/>
              </a:p>
            </p:txBody>
          </p:sp>
        </mc:Choice>
        <mc:Fallback>
          <p:sp>
            <p:nvSpPr>
              <p:cNvPr id="4" name="TextBox 3">
                <a:extLst>
                  <a:ext uri="{FF2B5EF4-FFF2-40B4-BE49-F238E27FC236}">
                    <a16:creationId xmlns:a16="http://schemas.microsoft.com/office/drawing/2014/main" id="{10CAC532-0CA6-22C0-4C66-330A301C2270}"/>
                  </a:ext>
                </a:extLst>
              </p:cNvPr>
              <p:cNvSpPr txBox="1">
                <a:spLocks noRot="1" noChangeAspect="1" noMove="1" noResize="1" noEditPoints="1" noAdjustHandles="1" noChangeArrowheads="1" noChangeShapeType="1" noTextEdit="1"/>
              </p:cNvSpPr>
              <p:nvPr/>
            </p:nvSpPr>
            <p:spPr>
              <a:xfrm>
                <a:off x="46306" y="3524443"/>
                <a:ext cx="12099385" cy="4247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10DEB7-36A4-C6B5-BCA6-011D589A4427}"/>
                  </a:ext>
                </a:extLst>
              </p:cNvPr>
              <p:cNvSpPr txBox="1"/>
              <p:nvPr/>
            </p:nvSpPr>
            <p:spPr>
              <a:xfrm>
                <a:off x="46306" y="4097863"/>
                <a:ext cx="12099385" cy="424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𝑓</m:t>
                          </m:r>
                        </m:sub>
                      </m:sSub>
                      <m: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i="1" dirty="0" smtClean="0">
                              <a:solidFill>
                                <a:srgbClr val="FF0000"/>
                              </a:solidFill>
                              <a:latin typeface="Cambria Math" panose="02040503050406030204" pitchFamily="18" charset="0"/>
                            </a:rPr>
                          </m:ctrlPr>
                        </m:sSubPr>
                        <m:e>
                          <m:r>
                            <a:rPr lang="en-US" sz="2000" b="0" i="1" dirty="0" smtClean="0">
                              <a:solidFill>
                                <a:srgbClr val="FF0000"/>
                              </a:solidFill>
                              <a:latin typeface="Cambria Math" panose="02040503050406030204" pitchFamily="18" charset="0"/>
                            </a:rPr>
                            <m:t>𝑥</m:t>
                          </m:r>
                        </m:e>
                        <m:sub>
                          <m:r>
                            <a:rPr lang="en-US" sz="2000" b="0" i="1" dirty="0" smtClean="0">
                              <a:solidFill>
                                <a:srgbClr val="FF0000"/>
                              </a:solidFill>
                              <a:latin typeface="Cambria Math" panose="02040503050406030204" pitchFamily="18" charset="0"/>
                            </a:rPr>
                            <m:t>𝑖</m:t>
                          </m:r>
                        </m:sub>
                      </m:sSub>
                      <m:d>
                        <m:dPr>
                          <m:ctrlPr>
                            <a:rPr lang="en-US" sz="2000" b="0" i="1" dirty="0" smtClean="0">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e>
                          </m:func>
                        </m:e>
                      </m:d>
                      <m:r>
                        <a:rPr lang="en-US" sz="2000" b="0" i="1" smtClean="0">
                          <a:latin typeface="Cambria Math" panose="02040503050406030204" pitchFamily="18" charset="0"/>
                        </a:rPr>
                        <m:t>+</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𝑦</m:t>
                          </m:r>
                        </m:e>
                        <m:sub>
                          <m:r>
                            <a:rPr lang="en-US" sz="2000" b="0" i="1" smtClean="0">
                              <a:solidFill>
                                <a:srgbClr val="00B050"/>
                              </a:solidFill>
                              <a:latin typeface="Cambria Math" panose="02040503050406030204" pitchFamily="18" charset="0"/>
                            </a:rPr>
                            <m:t>𝑖</m:t>
                          </m:r>
                        </m:sub>
                      </m:sSub>
                      <m:d>
                        <m:dPr>
                          <m:ctrlPr>
                            <a:rPr lang="en-US" sz="2000" b="0" i="1" smtClean="0">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m:rPr>
                                      <m:sty m:val="p"/>
                                      <m:brk m:alnAt="7"/>
                                    </m:rPr>
                                    <a:rPr lang="el-GR" sz="2000" i="1">
                                      <a:solidFill>
                                        <a:srgbClr val="00B050"/>
                                      </a:solidFill>
                                      <a:latin typeface="Cambria Math" panose="02040503050406030204" pitchFamily="18" charset="0"/>
                                      <a:ea typeface="Cambria Math" panose="02040503050406030204" pitchFamily="18" charset="0"/>
                                    </a:rPr>
                                    <m:t>β</m:t>
                                  </m:r>
                                </m:e>
                              </m:d>
                            </m:e>
                          </m:func>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sin</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FF0000"/>
                                      </a:solidFill>
                                      <a:latin typeface="Cambria Math" panose="02040503050406030204" pitchFamily="18" charset="0"/>
                                      <a:ea typeface="Cambria Math" panose="02040503050406030204" pitchFamily="18" charset="0"/>
                                    </a:rPr>
                                    <m:t>𝛼</m:t>
                                  </m:r>
                                </m:e>
                              </m:d>
                            </m:e>
                          </m:func>
                        </m:e>
                      </m:d>
                      <m:r>
                        <a:rPr lang="en-US" sz="2000" b="0" i="1" smtClean="0">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𝑖</m:t>
                          </m:r>
                        </m:sub>
                      </m:sSub>
                      <m:d>
                        <m:dPr>
                          <m:ctrlPr>
                            <a:rPr lang="en-US" sz="2000" b="0" i="1" smtClean="0">
                              <a:solidFill>
                                <a:schemeClr val="tx1"/>
                              </a:solidFill>
                              <a:latin typeface="Cambria Math" panose="02040503050406030204" pitchFamily="18" charset="0"/>
                            </a:rPr>
                          </m:ctrlPr>
                        </m:dP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l-GR" sz="2000" i="1">
                                      <a:solidFill>
                                        <a:srgbClr val="00B050"/>
                                      </a:solidFill>
                                      <a:latin typeface="Cambria Math" panose="02040503050406030204" pitchFamily="18" charset="0"/>
                                      <a:ea typeface="Cambria Math" panose="02040503050406030204" pitchFamily="18" charset="0"/>
                                    </a:rPr>
                                    <m:t>𝛽</m:t>
                                  </m:r>
                                </m:e>
                              </m:d>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d>
                                    <m:dPr>
                                      <m:ctrlPr>
                                        <a:rPr lang="en-US" sz="2000" i="1">
                                          <a:latin typeface="Cambria Math" panose="02040503050406030204" pitchFamily="18" charset="0"/>
                                          <a:ea typeface="Cambria Math" panose="02040503050406030204" pitchFamily="18" charset="0"/>
                                        </a:rPr>
                                      </m:ctrlPr>
                                    </m:dPr>
                                    <m:e>
                                      <m:r>
                                        <a:rPr lang="en-US" sz="2000" i="1">
                                          <a:solidFill>
                                            <a:srgbClr val="FF0000"/>
                                          </a:solidFill>
                                          <a:latin typeface="Cambria Math" panose="02040503050406030204" pitchFamily="18" charset="0"/>
                                          <a:ea typeface="Cambria Math" panose="02040503050406030204" pitchFamily="18" charset="0"/>
                                        </a:rPr>
                                        <m:t>𝛼</m:t>
                                      </m:r>
                                    </m:e>
                                  </m:d>
                                </m:e>
                              </m:func>
                            </m:e>
                          </m:func>
                        </m:e>
                      </m:d>
                    </m:oMath>
                  </m:oMathPara>
                </a14:m>
                <a:endParaRPr lang="en-US" sz="2000" dirty="0"/>
              </a:p>
            </p:txBody>
          </p:sp>
        </mc:Choice>
        <mc:Fallback>
          <p:sp>
            <p:nvSpPr>
              <p:cNvPr id="10" name="TextBox 9">
                <a:extLst>
                  <a:ext uri="{FF2B5EF4-FFF2-40B4-BE49-F238E27FC236}">
                    <a16:creationId xmlns:a16="http://schemas.microsoft.com/office/drawing/2014/main" id="{9910DEB7-36A4-C6B5-BCA6-011D589A4427}"/>
                  </a:ext>
                </a:extLst>
              </p:cNvPr>
              <p:cNvSpPr txBox="1">
                <a:spLocks noRot="1" noChangeAspect="1" noMove="1" noResize="1" noEditPoints="1" noAdjustHandles="1" noChangeArrowheads="1" noChangeShapeType="1" noTextEdit="1"/>
              </p:cNvSpPr>
              <p:nvPr/>
            </p:nvSpPr>
            <p:spPr>
              <a:xfrm>
                <a:off x="46306" y="4097863"/>
                <a:ext cx="12099385" cy="424732"/>
              </a:xfrm>
              <a:prstGeom prst="rect">
                <a:avLst/>
              </a:prstGeom>
              <a:blipFill>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70182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528333"/>
            <a:ext cx="5559552" cy="1801333"/>
          </a:xfrm>
        </p:spPr>
        <p:txBody>
          <a:bodyPr>
            <a:normAutofit/>
          </a:bodyPr>
          <a:lstStyle/>
          <a:p>
            <a:r>
              <a:rPr lang="en-US" dirty="0">
                <a:solidFill>
                  <a:srgbClr val="FFFFFF"/>
                </a:solidFill>
              </a:rPr>
              <a:t>Why Aren’t They Spinning Right?</a:t>
            </a:r>
            <a:endParaRPr lang="en-US" dirty="0"/>
          </a:p>
        </p:txBody>
      </p:sp>
    </p:spTree>
    <p:extLst>
      <p:ext uri="{BB962C8B-B14F-4D97-AF65-F5344CB8AC3E}">
        <p14:creationId xmlns:p14="http://schemas.microsoft.com/office/powerpoint/2010/main" val="270847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 Matrices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87469" y="2958390"/>
                <a:ext cx="12017062" cy="2356543"/>
              </a:xfrm>
              <a:prstGeom prst="rect">
                <a:avLst/>
              </a:prstGeom>
              <a:noFill/>
            </p:spPr>
            <p:txBody>
              <a:bodyPr wrap="square" rtlCol="0">
                <a:spAutoFit/>
              </a:bodyPr>
              <a:lstStyle/>
              <a:p>
                <a:pPr algn="ct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𝑅</m:t>
                        </m:r>
                      </m:e>
                      <m:sub>
                        <m:r>
                          <a:rPr lang="en-US" sz="2000" b="0" i="1" smtClean="0">
                            <a:solidFill>
                              <a:srgbClr val="0070C0"/>
                            </a:solidFill>
                            <a:latin typeface="Cambria Math" panose="02040503050406030204" pitchFamily="18" charset="0"/>
                          </a:rPr>
                          <m:t>𝑧</m:t>
                        </m:r>
                      </m:sub>
                    </m:sSub>
                    <m:d>
                      <m:dPr>
                        <m:ctrlPr>
                          <a:rPr lang="en-US" sz="2000" b="0" i="1" smtClean="0">
                            <a:solidFill>
                              <a:srgbClr val="0070C0"/>
                            </a:solidFill>
                            <a:latin typeface="Cambria Math" panose="02040503050406030204" pitchFamily="18" charset="0"/>
                          </a:rPr>
                        </m:ctrlPr>
                      </m:dPr>
                      <m:e>
                        <m:r>
                          <m:rPr>
                            <m:sty m:val="p"/>
                          </m:rPr>
                          <a:rPr lang="el-GR" sz="2000" i="1">
                            <a:solidFill>
                              <a:srgbClr val="0070C0"/>
                            </a:solidFill>
                            <a:latin typeface="Cambria Math" panose="02040503050406030204" pitchFamily="18" charset="0"/>
                            <a:ea typeface="Cambria Math" panose="02040503050406030204" pitchFamily="18" charset="0"/>
                          </a:rPr>
                          <m:t>γ</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ea typeface="Cambria Math" panose="02040503050406030204" pitchFamily="18" charset="0"/>
                              </a:rPr>
                            </m:ctrlPr>
                          </m:mPr>
                          <m:mr>
                            <m:e>
                              <m:func>
                                <m:funcPr>
                                  <m:ctrlPr>
                                    <a:rPr lang="en-US" sz="2000" b="0" i="1" smtClean="0">
                                      <a:latin typeface="Cambria Math" panose="02040503050406030204" pitchFamily="18" charset="0"/>
                                      <a:ea typeface="Cambria Math" panose="02040503050406030204" pitchFamily="18" charset="0"/>
                                    </a:rPr>
                                  </m:ctrlPr>
                                </m:funcPr>
                                <m:fName>
                                  <m:r>
                                    <m:rPr>
                                      <m:sty m:val="p"/>
                                      <m:brk m:alnAt="7"/>
                                    </m:rPr>
                                    <a:rPr lang="en-US" sz="2000" b="0" i="0" smtClean="0">
                                      <a:latin typeface="Cambria Math" panose="02040503050406030204" pitchFamily="18" charset="0"/>
                                      <a:ea typeface="Cambria Math" panose="02040503050406030204" pitchFamily="18" charset="0"/>
                                    </a:rPr>
                                    <m:t>c</m:t>
                                  </m:r>
                                  <m:r>
                                    <m:rPr>
                                      <m:sty m:val="p"/>
                                    </m:rPr>
                                    <a:rPr lang="en-US" sz="2000" b="0" i="0" smtClean="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m:rPr>
                                      <m:sty m:val="p"/>
                                    </m:rPr>
                                    <a:rPr lang="el-GR" sz="2000" b="0" i="1" smtClean="0">
                                      <a:solidFill>
                                        <a:srgbClr val="0070C0"/>
                                      </a:solidFill>
                                      <a:latin typeface="Cambria Math" panose="02040503050406030204" pitchFamily="18" charset="0"/>
                                      <a:ea typeface="Cambria Math" panose="02040503050406030204" pitchFamily="18" charset="0"/>
                                    </a:rPr>
                                    <m:t>γ</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mr>
                        </m:m>
                      </m:e>
                    </m:d>
                  </m:oMath>
                </a14:m>
                <a:r>
                  <a:rPr lang="en-US" sz="2000" dirty="0"/>
                  <a:t> 	</a:t>
                </a:r>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𝑅</m:t>
                        </m:r>
                      </m:e>
                      <m:sub>
                        <m:r>
                          <a:rPr lang="en-US" sz="2000" b="0" i="1" smtClean="0">
                            <a:solidFill>
                              <a:srgbClr val="00B050"/>
                            </a:solidFill>
                            <a:latin typeface="Cambria Math" panose="02040503050406030204" pitchFamily="18" charset="0"/>
                          </a:rPr>
                          <m:t>𝑦</m:t>
                        </m:r>
                      </m:sub>
                    </m:sSub>
                    <m:d>
                      <m:dPr>
                        <m:ctrlPr>
                          <a:rPr lang="en-US" sz="2000" i="1">
                            <a:solidFill>
                              <a:srgbClr val="00B050"/>
                            </a:solidFill>
                            <a:latin typeface="Cambria Math" panose="02040503050406030204" pitchFamily="18" charset="0"/>
                          </a:rPr>
                        </m:ctrlPr>
                      </m:dPr>
                      <m:e>
                        <m:r>
                          <m:rPr>
                            <m:sty m:val="p"/>
                          </m:rPr>
                          <a:rPr lang="el-GR" sz="2000" i="1">
                            <a:solidFill>
                              <a:srgbClr val="00B050"/>
                            </a:solidFill>
                            <a:latin typeface="Cambria Math" panose="02040503050406030204" pitchFamily="18" charset="0"/>
                            <a:ea typeface="Cambria Math" panose="02040503050406030204" pitchFamily="18" charset="0"/>
                          </a:rPr>
                          <m:t>β</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m:rPr>
                                      <m:sty m:val="p"/>
                                    </m:rPr>
                                    <a:rPr lang="el-GR" sz="2000" i="1" smtClean="0">
                                      <a:solidFill>
                                        <a:srgbClr val="00B050"/>
                                      </a:solidFill>
                                      <a:latin typeface="Cambria Math" panose="02040503050406030204" pitchFamily="18" charset="0"/>
                                      <a:ea typeface="Cambria Math" panose="02040503050406030204" pitchFamily="18" charset="0"/>
                                    </a:rPr>
                                    <m:t>β</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mr>
                        </m:m>
                      </m:e>
                    </m:d>
                  </m:oMath>
                </a14:m>
                <a:endParaRPr lang="en-US" sz="2000" dirty="0"/>
              </a:p>
              <a:p>
                <a:pPr algn="ctr"/>
                <a:r>
                  <a:rPr lang="en-US" sz="2000" dirty="0"/>
                  <a:t> </a:t>
                </a:r>
              </a:p>
              <a:p>
                <a:pPr algn="ct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𝑅</m:t>
                          </m:r>
                        </m:e>
                        <m:sub>
                          <m:r>
                            <a:rPr lang="en-US" sz="2000" b="0" i="1" smtClean="0">
                              <a:solidFill>
                                <a:srgbClr val="FF0000"/>
                              </a:solidFill>
                              <a:latin typeface="Cambria Math" panose="02040503050406030204" pitchFamily="18" charset="0"/>
                            </a:rPr>
                            <m:t>𝑥</m:t>
                          </m:r>
                        </m:sub>
                      </m:sSub>
                      <m:d>
                        <m:dPr>
                          <m:ctrlPr>
                            <a:rPr lang="en-US" sz="2000" i="1">
                              <a:solidFill>
                                <a:srgbClr val="FF0000"/>
                              </a:solidFill>
                              <a:latin typeface="Cambria Math" panose="02040503050406030204" pitchFamily="18" charset="0"/>
                            </a:rPr>
                          </m:ctrlPr>
                        </m:dPr>
                        <m:e>
                          <m:r>
                            <m:rPr>
                              <m:sty m:val="p"/>
                            </m:rPr>
                            <a:rPr lang="el-GR" sz="2000" i="1">
                              <a:solidFill>
                                <a:srgbClr val="FF0000"/>
                              </a:solidFill>
                              <a:latin typeface="Cambria Math" panose="02040503050406030204" pitchFamily="18" charset="0"/>
                              <a:ea typeface="Cambria Math" panose="02040503050406030204" pitchFamily="18" charset="0"/>
                            </a:rPr>
                            <m:t>α</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1</m:t>
                                </m:r>
                              </m:e>
                              <m:e>
                                <m:r>
                                  <a:rPr lang="en-US" sz="2000" b="0" i="1" smtClean="0">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m:t>
                                    </m:r>
                                    <m:r>
                                      <m:rPr>
                                        <m:sty m:val="p"/>
                                      </m:rPr>
                                      <a:rPr lang="el-GR" sz="2000" i="1" smtClean="0">
                                        <a:solidFill>
                                          <a:srgbClr val="FF0000"/>
                                        </a:solidFill>
                                        <a:latin typeface="Cambria Math" panose="02040503050406030204" pitchFamily="18" charset="0"/>
                                        <a:ea typeface="Cambria Math" panose="02040503050406030204" pitchFamily="18" charset="0"/>
                                      </a:rPr>
                                      <m:t>α</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r>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
                        </m:e>
                      </m:d>
                    </m:oMath>
                  </m:oMathPara>
                </a14:m>
                <a:endParaRPr lang="en-US" sz="2000" dirty="0"/>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87469" y="2958390"/>
                <a:ext cx="12017062" cy="23565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874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Matrix Composition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/14/2023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87469" y="2958390"/>
                <a:ext cx="12017062" cy="2356543"/>
              </a:xfrm>
              <a:prstGeom prst="rect">
                <a:avLst/>
              </a:prstGeom>
              <a:noFill/>
            </p:spPr>
            <p:txBody>
              <a:bodyPr wrap="square" rtlCol="0">
                <a:spAutoFit/>
              </a:bodyPr>
              <a:lstStyle/>
              <a:p>
                <a:pPr algn="ct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𝑅</m:t>
                        </m:r>
                      </m:e>
                      <m:sub>
                        <m:r>
                          <a:rPr lang="en-US" sz="2000" b="0" i="1" smtClean="0">
                            <a:solidFill>
                              <a:srgbClr val="0070C0"/>
                            </a:solidFill>
                            <a:latin typeface="Cambria Math" panose="02040503050406030204" pitchFamily="18" charset="0"/>
                          </a:rPr>
                          <m:t>𝑧</m:t>
                        </m:r>
                      </m:sub>
                    </m:sSub>
                    <m:d>
                      <m:dPr>
                        <m:ctrlPr>
                          <a:rPr lang="en-US" sz="2000" b="0" i="1" smtClean="0">
                            <a:solidFill>
                              <a:srgbClr val="0070C0"/>
                            </a:solidFill>
                            <a:latin typeface="Cambria Math" panose="02040503050406030204" pitchFamily="18" charset="0"/>
                          </a:rPr>
                        </m:ctrlPr>
                      </m:dPr>
                      <m:e>
                        <m:r>
                          <m:rPr>
                            <m:sty m:val="p"/>
                          </m:rPr>
                          <a:rPr lang="el-GR" sz="2000" i="1">
                            <a:solidFill>
                              <a:srgbClr val="0070C0"/>
                            </a:solidFill>
                            <a:latin typeface="Cambria Math" panose="02040503050406030204" pitchFamily="18" charset="0"/>
                            <a:ea typeface="Cambria Math" panose="02040503050406030204" pitchFamily="18" charset="0"/>
                          </a:rPr>
                          <m:t>γ</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ea typeface="Cambria Math" panose="02040503050406030204" pitchFamily="18" charset="0"/>
                              </a:rPr>
                            </m:ctrlPr>
                          </m:mPr>
                          <m:mr>
                            <m:e>
                              <m:func>
                                <m:funcPr>
                                  <m:ctrlPr>
                                    <a:rPr lang="en-US" sz="2000" b="0" i="1" smtClean="0">
                                      <a:latin typeface="Cambria Math" panose="02040503050406030204" pitchFamily="18" charset="0"/>
                                      <a:ea typeface="Cambria Math" panose="02040503050406030204" pitchFamily="18" charset="0"/>
                                    </a:rPr>
                                  </m:ctrlPr>
                                </m:funcPr>
                                <m:fName>
                                  <m:r>
                                    <m:rPr>
                                      <m:sty m:val="p"/>
                                      <m:brk m:alnAt="7"/>
                                    </m:rPr>
                                    <a:rPr lang="en-US" sz="2000" b="0" i="0" smtClean="0">
                                      <a:latin typeface="Cambria Math" panose="02040503050406030204" pitchFamily="18" charset="0"/>
                                      <a:ea typeface="Cambria Math" panose="02040503050406030204" pitchFamily="18" charset="0"/>
                                    </a:rPr>
                                    <m:t>c</m:t>
                                  </m:r>
                                  <m:r>
                                    <m:rPr>
                                      <m:sty m:val="p"/>
                                    </m:rPr>
                                    <a:rPr lang="en-US" sz="2000" b="0" i="0" smtClean="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m:rPr>
                                      <m:sty m:val="p"/>
                                    </m:rPr>
                                    <a:rPr lang="el-GR" sz="2000" b="0" i="1" smtClean="0">
                                      <a:solidFill>
                                        <a:srgbClr val="0070C0"/>
                                      </a:solidFill>
                                      <a:latin typeface="Cambria Math" panose="02040503050406030204" pitchFamily="18" charset="0"/>
                                      <a:ea typeface="Cambria Math" panose="02040503050406030204" pitchFamily="18" charset="0"/>
                                    </a:rPr>
                                    <m:t>γ</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mr>
                        </m:m>
                      </m:e>
                    </m:d>
                  </m:oMath>
                </a14:m>
                <a:r>
                  <a:rPr lang="en-US" sz="2000" dirty="0"/>
                  <a:t> 	</a:t>
                </a:r>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𝑅</m:t>
                        </m:r>
                      </m:e>
                      <m:sub>
                        <m:r>
                          <a:rPr lang="en-US" sz="2000" b="0" i="1" smtClean="0">
                            <a:solidFill>
                              <a:srgbClr val="00B050"/>
                            </a:solidFill>
                            <a:latin typeface="Cambria Math" panose="02040503050406030204" pitchFamily="18" charset="0"/>
                          </a:rPr>
                          <m:t>𝑦</m:t>
                        </m:r>
                      </m:sub>
                    </m:sSub>
                    <m:d>
                      <m:dPr>
                        <m:ctrlPr>
                          <a:rPr lang="en-US" sz="2000" i="1">
                            <a:solidFill>
                              <a:srgbClr val="00B050"/>
                            </a:solidFill>
                            <a:latin typeface="Cambria Math" panose="02040503050406030204" pitchFamily="18" charset="0"/>
                          </a:rPr>
                        </m:ctrlPr>
                      </m:dPr>
                      <m:e>
                        <m:r>
                          <a:rPr lang="en-US" sz="2000" b="0" i="1" smtClean="0">
                            <a:solidFill>
                              <a:srgbClr val="00B050"/>
                            </a:solidFill>
                            <a:latin typeface="Cambria Math" panose="02040503050406030204" pitchFamily="18" charset="0"/>
                          </a:rPr>
                          <m:t>90</m:t>
                        </m:r>
                        <m:r>
                          <a:rPr lang="en-US" sz="2000" b="0" i="1" smtClean="0">
                            <a:solidFill>
                              <a:srgbClr val="00B050"/>
                            </a:solidFill>
                            <a:latin typeface="Cambria Math" panose="02040503050406030204" pitchFamily="18" charset="0"/>
                          </a:rPr>
                          <m:t>𝑑𝑒𝑔</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a:rPr lang="en-US" sz="2000" i="1">
                                      <a:solidFill>
                                        <a:srgbClr val="00B050"/>
                                      </a:solidFill>
                                      <a:latin typeface="Cambria Math" panose="02040503050406030204" pitchFamily="18" charset="0"/>
                                    </a:rPr>
                                    <m:t>90</m:t>
                                  </m:r>
                                  <m:r>
                                    <a:rPr lang="en-US" sz="2000" i="1">
                                      <a:solidFill>
                                        <a:srgbClr val="00B050"/>
                                      </a:solidFill>
                                      <a:latin typeface="Cambria Math" panose="02040503050406030204" pitchFamily="18" charset="0"/>
                                    </a:rPr>
                                    <m:t>𝑑𝑒𝑔</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a:rPr lang="en-US" sz="2000" i="1">
                                      <a:solidFill>
                                        <a:srgbClr val="00B050"/>
                                      </a:solidFill>
                                      <a:latin typeface="Cambria Math" panose="02040503050406030204" pitchFamily="18" charset="0"/>
                                    </a:rPr>
                                    <m:t>90</m:t>
                                  </m:r>
                                  <m:r>
                                    <a:rPr lang="en-US" sz="2000" i="1">
                                      <a:solidFill>
                                        <a:srgbClr val="00B050"/>
                                      </a:solidFill>
                                      <a:latin typeface="Cambria Math" panose="02040503050406030204" pitchFamily="18" charset="0"/>
                                    </a:rPr>
                                    <m:t>𝑑𝑒𝑔</m:t>
                                  </m:r>
                                  <m:r>
                                    <a:rPr lang="en-US" sz="2000" i="1">
                                      <a:latin typeface="Cambria Math" panose="02040503050406030204" pitchFamily="18" charset="0"/>
                                      <a:ea typeface="Cambria Math" panose="02040503050406030204" pitchFamily="18" charset="0"/>
                                    </a:rPr>
                                    <m:t>)</m:t>
                                  </m:r>
                                </m:e>
                              </m:func>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a:rPr lang="en-US" sz="2000" i="1">
                                      <a:solidFill>
                                        <a:srgbClr val="00B050"/>
                                      </a:solidFill>
                                      <a:latin typeface="Cambria Math" panose="02040503050406030204" pitchFamily="18" charset="0"/>
                                    </a:rPr>
                                    <m:t>90</m:t>
                                  </m:r>
                                  <m:r>
                                    <a:rPr lang="en-US" sz="2000" i="1">
                                      <a:solidFill>
                                        <a:srgbClr val="00B050"/>
                                      </a:solidFill>
                                      <a:latin typeface="Cambria Math" panose="02040503050406030204" pitchFamily="18" charset="0"/>
                                    </a:rPr>
                                    <m:t>𝑑𝑒𝑔</m:t>
                                  </m:r>
                                  <m:r>
                                    <a:rPr lang="en-US" sz="2000" i="1">
                                      <a:latin typeface="Cambria Math" panose="02040503050406030204" pitchFamily="18" charset="0"/>
                                      <a:ea typeface="Cambria Math" panose="02040503050406030204" pitchFamily="18" charset="0"/>
                                    </a:rPr>
                                    <m:t>)</m:t>
                                  </m:r>
                                </m:e>
                              </m:func>
                            </m:e>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a:rPr lang="en-US" sz="2000" i="1">
                                      <a:solidFill>
                                        <a:srgbClr val="00B050"/>
                                      </a:solidFill>
                                      <a:latin typeface="Cambria Math" panose="02040503050406030204" pitchFamily="18" charset="0"/>
                                    </a:rPr>
                                    <m:t>90</m:t>
                                  </m:r>
                                  <m:r>
                                    <a:rPr lang="en-US" sz="2000" i="1">
                                      <a:solidFill>
                                        <a:srgbClr val="00B050"/>
                                      </a:solidFill>
                                      <a:latin typeface="Cambria Math" panose="02040503050406030204" pitchFamily="18" charset="0"/>
                                    </a:rPr>
                                    <m:t>𝑑𝑒𝑔</m:t>
                                  </m:r>
                                  <m:r>
                                    <a:rPr lang="en-US" sz="2000" i="1">
                                      <a:latin typeface="Cambria Math" panose="02040503050406030204" pitchFamily="18" charset="0"/>
                                      <a:ea typeface="Cambria Math" panose="02040503050406030204" pitchFamily="18" charset="0"/>
                                    </a:rPr>
                                    <m:t>)</m:t>
                                  </m:r>
                                </m:e>
                              </m:func>
                            </m:e>
                          </m:mr>
                        </m:m>
                      </m:e>
                    </m:d>
                  </m:oMath>
                </a14:m>
                <a:endParaRPr lang="en-US" sz="2000" dirty="0"/>
              </a:p>
              <a:p>
                <a:pPr algn="ctr"/>
                <a:r>
                  <a:rPr lang="en-US" sz="2000" dirty="0"/>
                  <a:t> </a:t>
                </a:r>
              </a:p>
              <a:p>
                <a:pPr algn="ct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𝑅</m:t>
                          </m:r>
                        </m:e>
                        <m:sub>
                          <m:r>
                            <a:rPr lang="en-US" sz="2000" b="0" i="1" smtClean="0">
                              <a:solidFill>
                                <a:srgbClr val="FF0000"/>
                              </a:solidFill>
                              <a:latin typeface="Cambria Math" panose="02040503050406030204" pitchFamily="18" charset="0"/>
                            </a:rPr>
                            <m:t>𝑥</m:t>
                          </m:r>
                        </m:sub>
                      </m:sSub>
                      <m:d>
                        <m:dPr>
                          <m:ctrlPr>
                            <a:rPr lang="en-US" sz="2000" i="1">
                              <a:solidFill>
                                <a:srgbClr val="FF0000"/>
                              </a:solidFill>
                              <a:latin typeface="Cambria Math" panose="02040503050406030204" pitchFamily="18" charset="0"/>
                            </a:rPr>
                          </m:ctrlPr>
                        </m:dPr>
                        <m:e>
                          <m:r>
                            <m:rPr>
                              <m:sty m:val="p"/>
                            </m:rPr>
                            <a:rPr lang="el-GR" sz="2000" i="1">
                              <a:solidFill>
                                <a:srgbClr val="FF0000"/>
                              </a:solidFill>
                              <a:latin typeface="Cambria Math" panose="02040503050406030204" pitchFamily="18" charset="0"/>
                              <a:ea typeface="Cambria Math" panose="02040503050406030204" pitchFamily="18" charset="0"/>
                            </a:rPr>
                            <m:t>α</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1</m:t>
                                </m:r>
                              </m:e>
                              <m:e>
                                <m:r>
                                  <a:rPr lang="en-US" sz="2000" b="0" i="1" smtClean="0">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m:t>
                                    </m:r>
                                    <m:r>
                                      <m:rPr>
                                        <m:sty m:val="p"/>
                                      </m:rPr>
                                      <a:rPr lang="el-GR" sz="2000" i="1" smtClean="0">
                                        <a:solidFill>
                                          <a:srgbClr val="FF0000"/>
                                        </a:solidFill>
                                        <a:latin typeface="Cambria Math" panose="02040503050406030204" pitchFamily="18" charset="0"/>
                                        <a:ea typeface="Cambria Math" panose="02040503050406030204" pitchFamily="18" charset="0"/>
                                      </a:rPr>
                                      <m:t>α</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r>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
                        </m:e>
                      </m:d>
                    </m:oMath>
                  </m:oMathPara>
                </a14:m>
                <a:endParaRPr lang="en-US" sz="2000" dirty="0"/>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87469" y="2958390"/>
                <a:ext cx="12017062" cy="23565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923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Here’s The Problem</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/14/2023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8AB4760-D2FB-79F4-D140-0E504F109F61}"/>
                  </a:ext>
                </a:extLst>
              </p:cNvPr>
              <p:cNvSpPr txBox="1"/>
              <p:nvPr/>
            </p:nvSpPr>
            <p:spPr>
              <a:xfrm>
                <a:off x="87469" y="2966726"/>
                <a:ext cx="12017062" cy="858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𝑅</m:t>
                          </m:r>
                        </m:e>
                        <m:sub>
                          <m:r>
                            <a:rPr lang="en-US" i="1">
                              <a:solidFill>
                                <a:srgbClr val="0070C0"/>
                              </a:solidFill>
                              <a:latin typeface="Cambria Math" panose="02040503050406030204" pitchFamily="18" charset="0"/>
                            </a:rPr>
                            <m:t>𝑧</m:t>
                          </m:r>
                        </m:sub>
                      </m:sSub>
                      <m:d>
                        <m:dPr>
                          <m:ctrlPr>
                            <a:rPr lang="en-US" i="1">
                              <a:solidFill>
                                <a:srgbClr val="0070C0"/>
                              </a:solidFill>
                              <a:latin typeface="Cambria Math" panose="02040503050406030204" pitchFamily="18" charset="0"/>
                            </a:rPr>
                          </m:ctrlPr>
                        </m:dPr>
                        <m:e>
                          <m:r>
                            <m:rPr>
                              <m:sty m:val="p"/>
                            </m:rPr>
                            <a:rPr lang="el-GR" i="1">
                              <a:solidFill>
                                <a:srgbClr val="0070C0"/>
                              </a:solidFill>
                              <a:latin typeface="Cambria Math" panose="02040503050406030204" pitchFamily="18" charset="0"/>
                              <a:ea typeface="Cambria Math" panose="02040503050406030204" pitchFamily="18" charset="0"/>
                            </a:rPr>
                            <m:t>γ</m:t>
                          </m:r>
                        </m:e>
                      </m:d>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𝑅</m:t>
                          </m:r>
                        </m:e>
                        <m:sub>
                          <m:r>
                            <a:rPr lang="en-US" i="1">
                              <a:solidFill>
                                <a:srgbClr val="00B050"/>
                              </a:solidFill>
                              <a:latin typeface="Cambria Math" panose="02040503050406030204" pitchFamily="18" charset="0"/>
                            </a:rPr>
                            <m:t>𝑦</m:t>
                          </m:r>
                        </m:sub>
                      </m:sSub>
                      <m:d>
                        <m:dPr>
                          <m:ctrlPr>
                            <a:rPr lang="en-US" i="1">
                              <a:solidFill>
                                <a:srgbClr val="00B050"/>
                              </a:solidFill>
                              <a:latin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𝑥</m:t>
                          </m:r>
                        </m:sub>
                      </m:sSub>
                      <m:d>
                        <m:dPr>
                          <m:ctrlPr>
                            <a:rPr lang="en-US" i="1">
                              <a:solidFill>
                                <a:srgbClr val="FF0000"/>
                              </a:solidFill>
                              <a:latin typeface="Cambria Math" panose="02040503050406030204" pitchFamily="18" charset="0"/>
                            </a:rPr>
                          </m:ctrlPr>
                        </m:dPr>
                        <m:e>
                          <m:r>
                            <m:rPr>
                              <m:sty m:val="p"/>
                            </m:rPr>
                            <a:rPr lang="el-GR" i="1">
                              <a:solidFill>
                                <a:srgbClr val="FF0000"/>
                              </a:solidFill>
                              <a:latin typeface="Cambria Math" panose="02040503050406030204" pitchFamily="18" charset="0"/>
                              <a:ea typeface="Cambria Math" panose="02040503050406030204" pitchFamily="18" charset="0"/>
                            </a:rPr>
                            <m:t>α</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0</m:t>
                                </m:r>
                              </m:e>
                              <m:e>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e>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0</m:t>
                                </m:r>
                              </m:e>
                              <m:e>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m:rPr>
                                    <m:sty m:val="p"/>
                                  </m:rPr>
                                  <a:rPr lang="el-GR" i="1" smtClean="0">
                                    <a:solidFill>
                                      <a:srgbClr val="FF0000"/>
                                    </a:solidFill>
                                    <a:latin typeface="Cambria Math" panose="02040503050406030204" pitchFamily="18" charset="0"/>
                                    <a:ea typeface="Cambria Math" panose="02040503050406030204" pitchFamily="18" charset="0"/>
                                  </a:rPr>
                                  <m:t>α</m:t>
                                </m:r>
                                <m:r>
                                  <a:rPr lang="en-US" b="0" i="1" smtClean="0">
                                    <a:solidFill>
                                      <a:schemeClr val="tx1"/>
                                    </a:solidFill>
                                    <a:latin typeface="Cambria Math" panose="02040503050406030204" pitchFamily="18" charset="0"/>
                                    <a:ea typeface="Cambria Math" panose="02040503050406030204" pitchFamily="18" charset="0"/>
                                  </a:rPr>
                                  <m:t>−</m:t>
                                </m:r>
                                <m:r>
                                  <m:rPr>
                                    <m:sty m:val="p"/>
                                  </m:rPr>
                                  <a:rPr lang="el-GR" i="1" smtClean="0">
                                    <a:solidFill>
                                      <a:srgbClr val="0070C0"/>
                                    </a:solidFill>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ea typeface="Cambria Math" panose="02040503050406030204" pitchFamily="18" charset="0"/>
                            </a:rPr>
                            <m:t> </m:t>
                          </m:r>
                        </m:e>
                      </m:d>
                    </m:oMath>
                  </m:oMathPara>
                </a14:m>
                <a:endParaRPr lang="en-US" sz="2000" dirty="0"/>
              </a:p>
            </p:txBody>
          </p:sp>
        </mc:Choice>
        <mc:Fallback>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87469" y="2966726"/>
                <a:ext cx="12017062" cy="8585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263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Ways To Rotate in 3 Dimensions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F1919D8-4276-4658-83B3-50E79F4231E0}"/>
                  </a:ext>
                </a:extLst>
              </p:cNvPr>
              <p:cNvSpPr txBox="1"/>
              <p:nvPr/>
            </p:nvSpPr>
            <p:spPr>
              <a:xfrm>
                <a:off x="87469" y="2942649"/>
                <a:ext cx="12017062"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𝑅</m:t>
                          </m:r>
                        </m:e>
                        <m:sub>
                          <m:r>
                            <a:rPr lang="en-US" i="1">
                              <a:solidFill>
                                <a:srgbClr val="0070C0"/>
                              </a:solidFill>
                              <a:latin typeface="Cambria Math" panose="02040503050406030204" pitchFamily="18" charset="0"/>
                            </a:rPr>
                            <m:t>𝑧</m:t>
                          </m:r>
                        </m:sub>
                      </m:sSub>
                      <m:d>
                        <m:dPr>
                          <m:ctrlPr>
                            <a:rPr lang="en-US" i="1">
                              <a:solidFill>
                                <a:srgbClr val="0070C0"/>
                              </a:solidFill>
                              <a:latin typeface="Cambria Math" panose="02040503050406030204" pitchFamily="18" charset="0"/>
                            </a:rPr>
                          </m:ctrlPr>
                        </m:dPr>
                        <m:e>
                          <m:r>
                            <m:rPr>
                              <m:sty m:val="p"/>
                            </m:rPr>
                            <a:rPr lang="el-GR" i="1">
                              <a:solidFill>
                                <a:srgbClr val="0070C0"/>
                              </a:solidFill>
                              <a:latin typeface="Cambria Math" panose="02040503050406030204" pitchFamily="18" charset="0"/>
                              <a:ea typeface="Cambria Math" panose="02040503050406030204" pitchFamily="18" charset="0"/>
                            </a:rPr>
                            <m:t>γ</m:t>
                          </m:r>
                        </m:e>
                      </m:d>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𝑅</m:t>
                          </m:r>
                        </m:e>
                        <m:sub>
                          <m:r>
                            <a:rPr lang="en-US" i="1">
                              <a:solidFill>
                                <a:srgbClr val="00B050"/>
                              </a:solidFill>
                              <a:latin typeface="Cambria Math" panose="02040503050406030204" pitchFamily="18" charset="0"/>
                            </a:rPr>
                            <m:t>𝑦</m:t>
                          </m:r>
                        </m:sub>
                      </m:sSub>
                      <m:d>
                        <m:dPr>
                          <m:ctrlPr>
                            <a:rPr lang="en-US" i="1">
                              <a:solidFill>
                                <a:srgbClr val="00B050"/>
                              </a:solidFill>
                              <a:latin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𝑥</m:t>
                          </m:r>
                        </m:sub>
                      </m:sSub>
                      <m:d>
                        <m:dPr>
                          <m:ctrlPr>
                            <a:rPr lang="en-US" i="1">
                              <a:solidFill>
                                <a:srgbClr val="FF0000"/>
                              </a:solidFill>
                              <a:latin typeface="Cambria Math" panose="02040503050406030204" pitchFamily="18" charset="0"/>
                            </a:rPr>
                          </m:ctrlPr>
                        </m:dPr>
                        <m:e>
                          <m:r>
                            <m:rPr>
                              <m:sty m:val="p"/>
                            </m:rPr>
                            <a:rPr lang="el-GR" i="1">
                              <a:solidFill>
                                <a:srgbClr val="FF0000"/>
                              </a:solidFill>
                              <a:latin typeface="Cambria Math" panose="02040503050406030204" pitchFamily="18" charset="0"/>
                              <a:ea typeface="Cambria Math" panose="02040503050406030204" pitchFamily="18" charset="0"/>
                            </a:rPr>
                            <m:t>α</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func>
                                  <m:funcPr>
                                    <m:ctrlPr>
                                      <a:rPr lang="en-US" i="1" smtClean="0">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brk m:alnAt="7"/>
                                          </m:rP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func>
                                <m:r>
                                  <a:rPr lang="en-US" b="0" i="1" smtClean="0">
                                    <a:solidFill>
                                      <a:schemeClr val="tx1"/>
                                    </a:solidFill>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smtClean="0">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func>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mr>
                            <m:m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b="0" i="1" smtClean="0">
                                    <a:solidFill>
                                      <a:schemeClr val="tx1"/>
                                    </a:solidFill>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brk m:alnAt="7"/>
                                          </m:rP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m:rPr>
                                            <m:sty m:val="p"/>
                                          </m:rPr>
                                          <a:rPr lang="el-GR" i="1" smtClean="0">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smtClean="0">
                                            <a:solidFill>
                                              <a:srgbClr val="0070C0"/>
                                            </a:solidFill>
                                            <a:latin typeface="Cambria Math" panose="02040503050406030204" pitchFamily="18" charset="0"/>
                                            <a:ea typeface="Cambria Math" panose="02040503050406030204" pitchFamily="18" charset="0"/>
                                          </a:rPr>
                                          <m:t>𝛾</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r>
                                  <a:rPr lang="en-US" i="1">
                                    <a:latin typeface="Cambria Math" panose="02040503050406030204" pitchFamily="18" charset="0"/>
                                    <a:ea typeface="Cambria Math" panose="02040503050406030204" pitchFamily="18" charset="0"/>
                                  </a:rPr>
                                  <m:t> </m:t>
                                </m:r>
                              </m:e>
                            </m:mr>
                            <m:mr>
                              <m:e>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m:rPr>
                                            <m:sty m:val="p"/>
                                            <m:brk m:alnAt="7"/>
                                          </m:rPr>
                                          <a:rPr lang="el-GR" i="1" smtClean="0">
                                            <a:solidFill>
                                              <a:srgbClr val="00B050"/>
                                            </a:solidFill>
                                            <a:latin typeface="Cambria Math" panose="02040503050406030204" pitchFamily="18" charset="0"/>
                                            <a:ea typeface="Cambria Math" panose="02040503050406030204" pitchFamily="18" charset="0"/>
                                          </a:rPr>
                                          <m:t>β</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l-GR" i="1" smtClean="0">
                                            <a:solidFill>
                                              <a:srgbClr val="FF0000"/>
                                            </a:solidFill>
                                            <a:latin typeface="Cambria Math" panose="02040503050406030204" pitchFamily="18" charset="0"/>
                                            <a:ea typeface="Cambria Math" panose="02040503050406030204" pitchFamily="18" charset="0"/>
                                          </a:rPr>
                                          <m:t>𝛼</m:t>
                                        </m:r>
                                      </m:e>
                                    </m:d>
                                  </m:e>
                                </m:func>
                              </m:e>
                              <m:e>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l-GR" i="1">
                                            <a:solidFill>
                                              <a:srgbClr val="00B050"/>
                                            </a:solidFill>
                                            <a:latin typeface="Cambria Math" panose="02040503050406030204" pitchFamily="18" charset="0"/>
                                            <a:ea typeface="Cambria Math" panose="02040503050406030204" pitchFamily="18" charset="0"/>
                                          </a:rPr>
                                          <m:t>𝛽</m:t>
                                        </m:r>
                                      </m:e>
                                    </m:d>
                                    <m:func>
                                      <m:funcPr>
                                        <m:ctrlPr>
                                          <a:rPr lang="en-US" i="1">
                                            <a:latin typeface="Cambria Math" panose="02040503050406030204" pitchFamily="18" charset="0"/>
                                            <a:ea typeface="Cambria Math" panose="02040503050406030204" pitchFamily="18" charset="0"/>
                                          </a:rPr>
                                        </m:ctrlPr>
                                      </m:funcPr>
                                      <m:fName>
                                        <m:r>
                                          <m:rPr>
                                            <m:sty m:val="p"/>
                                            <m:brk m:alnAt="7"/>
                                          </m:rPr>
                                          <a:rPr lang="en-US">
                                            <a:latin typeface="Cambria Math" panose="02040503050406030204" pitchFamily="18" charset="0"/>
                                            <a:ea typeface="Cambria Math" panose="02040503050406030204" pitchFamily="18" charset="0"/>
                                          </a:rPr>
                                          <m:t>c</m:t>
                                        </m:r>
                                        <m:r>
                                          <m:rPr>
                                            <m:sty m:val="p"/>
                                          </m:rPr>
                                          <a:rPr lang="en-US">
                                            <a:latin typeface="Cambria Math" panose="02040503050406030204" pitchFamily="18" charset="0"/>
                                            <a:ea typeface="Cambria Math" panose="02040503050406030204" pitchFamily="18" charset="0"/>
                                          </a:rPr>
                                          <m:t>os</m:t>
                                        </m:r>
                                      </m:fName>
                                      <m:e>
                                        <m:d>
                                          <m:dPr>
                                            <m:ctrlPr>
                                              <a:rPr lang="en-US" i="1">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𝛼</m:t>
                                            </m:r>
                                          </m:e>
                                        </m:d>
                                      </m:e>
                                    </m:func>
                                  </m:e>
                                </m:func>
                              </m:e>
                            </m:mr>
                          </m:m>
                          <m:r>
                            <a:rPr lang="en-US" b="0" i="1" smtClean="0">
                              <a:latin typeface="Cambria Math" panose="02040503050406030204" pitchFamily="18" charset="0"/>
                              <a:ea typeface="Cambria Math" panose="02040503050406030204" pitchFamily="18" charset="0"/>
                            </a:rPr>
                            <m:t> </m:t>
                          </m:r>
                        </m:e>
                      </m:d>
                    </m:oMath>
                  </m:oMathPara>
                </a14:m>
                <a:endParaRPr lang="en-US" sz="2000" dirty="0"/>
              </a:p>
            </p:txBody>
          </p:sp>
        </mc:Choice>
        <mc:Fallback>
          <p:sp>
            <p:nvSpPr>
              <p:cNvPr id="5" name="TextBox 4">
                <a:extLst>
                  <a:ext uri="{FF2B5EF4-FFF2-40B4-BE49-F238E27FC236}">
                    <a16:creationId xmlns:a16="http://schemas.microsoft.com/office/drawing/2014/main" id="{5F1919D8-4276-4658-83B3-50E79F4231E0}"/>
                  </a:ext>
                </a:extLst>
              </p:cNvPr>
              <p:cNvSpPr txBox="1">
                <a:spLocks noRot="1" noChangeAspect="1" noMove="1" noResize="1" noEditPoints="1" noAdjustHandles="1" noChangeArrowheads="1" noChangeShapeType="1" noTextEdit="1"/>
              </p:cNvSpPr>
              <p:nvPr/>
            </p:nvSpPr>
            <p:spPr>
              <a:xfrm>
                <a:off x="87469" y="2942649"/>
                <a:ext cx="12017062" cy="97270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928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Here’s The Problem</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/14/2023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8AB4760-D2FB-79F4-D140-0E504F109F61}"/>
                  </a:ext>
                </a:extLst>
              </p:cNvPr>
              <p:cNvSpPr txBox="1"/>
              <p:nvPr/>
            </p:nvSpPr>
            <p:spPr>
              <a:xfrm>
                <a:off x="87469" y="2966726"/>
                <a:ext cx="12017062" cy="858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𝑅</m:t>
                          </m:r>
                        </m:e>
                        <m:sub>
                          <m:r>
                            <a:rPr lang="en-US" i="1">
                              <a:solidFill>
                                <a:srgbClr val="0070C0"/>
                              </a:solidFill>
                              <a:latin typeface="Cambria Math" panose="02040503050406030204" pitchFamily="18" charset="0"/>
                            </a:rPr>
                            <m:t>𝑧</m:t>
                          </m:r>
                        </m:sub>
                      </m:sSub>
                      <m:d>
                        <m:dPr>
                          <m:ctrlPr>
                            <a:rPr lang="en-US" i="1">
                              <a:solidFill>
                                <a:srgbClr val="0070C0"/>
                              </a:solidFill>
                              <a:latin typeface="Cambria Math" panose="02040503050406030204" pitchFamily="18" charset="0"/>
                            </a:rPr>
                          </m:ctrlPr>
                        </m:dPr>
                        <m:e>
                          <m:r>
                            <m:rPr>
                              <m:sty m:val="p"/>
                            </m:rPr>
                            <a:rPr lang="el-GR" i="1">
                              <a:solidFill>
                                <a:srgbClr val="0070C0"/>
                              </a:solidFill>
                              <a:latin typeface="Cambria Math" panose="02040503050406030204" pitchFamily="18" charset="0"/>
                              <a:ea typeface="Cambria Math" panose="02040503050406030204" pitchFamily="18" charset="0"/>
                            </a:rPr>
                            <m:t>γ</m:t>
                          </m:r>
                        </m:e>
                      </m:d>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𝑅</m:t>
                          </m:r>
                        </m:e>
                        <m:sub>
                          <m:r>
                            <a:rPr lang="en-US" i="1">
                              <a:solidFill>
                                <a:srgbClr val="00B050"/>
                              </a:solidFill>
                              <a:latin typeface="Cambria Math" panose="02040503050406030204" pitchFamily="18" charset="0"/>
                            </a:rPr>
                            <m:t>𝑦</m:t>
                          </m:r>
                        </m:sub>
                      </m:sSub>
                      <m:d>
                        <m:dPr>
                          <m:ctrlPr>
                            <a:rPr lang="en-US" i="1">
                              <a:solidFill>
                                <a:srgbClr val="00B050"/>
                              </a:solidFill>
                              <a:latin typeface="Cambria Math" panose="02040503050406030204" pitchFamily="18" charset="0"/>
                            </a:rPr>
                          </m:ctrlPr>
                        </m:dPr>
                        <m:e>
                          <m:r>
                            <m:rPr>
                              <m:sty m:val="p"/>
                            </m:rPr>
                            <a:rPr lang="el-GR" i="1">
                              <a:solidFill>
                                <a:srgbClr val="00B050"/>
                              </a:solidFill>
                              <a:latin typeface="Cambria Math" panose="02040503050406030204" pitchFamily="18" charset="0"/>
                              <a:ea typeface="Cambria Math" panose="02040503050406030204" pitchFamily="18" charset="0"/>
                            </a:rPr>
                            <m:t>β</m:t>
                          </m:r>
                        </m:e>
                      </m:d>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𝑥</m:t>
                          </m:r>
                        </m:sub>
                      </m:sSub>
                      <m:d>
                        <m:dPr>
                          <m:ctrlPr>
                            <a:rPr lang="en-US" i="1">
                              <a:solidFill>
                                <a:srgbClr val="FF0000"/>
                              </a:solidFill>
                              <a:latin typeface="Cambria Math" panose="02040503050406030204" pitchFamily="18" charset="0"/>
                            </a:rPr>
                          </m:ctrlPr>
                        </m:dPr>
                        <m:e>
                          <m:r>
                            <m:rPr>
                              <m:sty m:val="p"/>
                            </m:rPr>
                            <a:rPr lang="el-GR" i="1">
                              <a:solidFill>
                                <a:srgbClr val="FF0000"/>
                              </a:solidFill>
                              <a:latin typeface="Cambria Math" panose="02040503050406030204" pitchFamily="18" charset="0"/>
                              <a:ea typeface="Cambria Math" panose="02040503050406030204" pitchFamily="18" charset="0"/>
                            </a:rPr>
                            <m:t>α</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0</m:t>
                                </m:r>
                              </m:e>
                              <m:e>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e>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0</m:t>
                                </m:r>
                              </m:e>
                              <m:e>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m:rPr>
                                    <m:sty m:val="p"/>
                                  </m:rPr>
                                  <a:rPr lang="el-GR" i="1" smtClean="0">
                                    <a:solidFill>
                                      <a:srgbClr val="FF0000"/>
                                    </a:solidFill>
                                    <a:latin typeface="Cambria Math" panose="02040503050406030204" pitchFamily="18" charset="0"/>
                                    <a:ea typeface="Cambria Math" panose="02040503050406030204" pitchFamily="18" charset="0"/>
                                  </a:rPr>
                                  <m:t>α</m:t>
                                </m:r>
                                <m:r>
                                  <a:rPr lang="en-US" b="0" i="1" smtClean="0">
                                    <a:solidFill>
                                      <a:schemeClr val="tx1"/>
                                    </a:solidFill>
                                    <a:latin typeface="Cambria Math" panose="02040503050406030204" pitchFamily="18" charset="0"/>
                                    <a:ea typeface="Cambria Math" panose="02040503050406030204" pitchFamily="18" charset="0"/>
                                  </a:rPr>
                                  <m:t>−</m:t>
                                </m:r>
                                <m:r>
                                  <m:rPr>
                                    <m:sty m:val="p"/>
                                  </m:rPr>
                                  <a:rPr lang="el-GR" i="1" smtClean="0">
                                    <a:solidFill>
                                      <a:srgbClr val="0070C0"/>
                                    </a:solidFill>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ea typeface="Cambria Math" panose="02040503050406030204" pitchFamily="18" charset="0"/>
                            </a:rPr>
                            <m:t> </m:t>
                          </m:r>
                        </m:e>
                      </m:d>
                    </m:oMath>
                  </m:oMathPara>
                </a14:m>
                <a:endParaRPr lang="en-US" sz="2000" dirty="0"/>
              </a:p>
            </p:txBody>
          </p:sp>
        </mc:Choice>
        <mc:Fallback>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87469" y="2966726"/>
                <a:ext cx="12017062" cy="8585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024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935623"/>
            <a:ext cx="5559552" cy="986754"/>
          </a:xfrm>
        </p:spPr>
        <p:txBody>
          <a:bodyPr>
            <a:normAutofit/>
          </a:bodyPr>
          <a:lstStyle/>
          <a:p>
            <a:r>
              <a:rPr lang="en-US" dirty="0">
                <a:solidFill>
                  <a:srgbClr val="FFFFFF"/>
                </a:solidFill>
              </a:rPr>
              <a:t>Quaternions</a:t>
            </a:r>
            <a:endParaRPr lang="en-US" dirty="0"/>
          </a:p>
        </p:txBody>
      </p:sp>
    </p:spTree>
    <p:extLst>
      <p:ext uri="{BB962C8B-B14F-4D97-AF65-F5344CB8AC3E}">
        <p14:creationId xmlns:p14="http://schemas.microsoft.com/office/powerpoint/2010/main" val="343756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What is a Quaternion?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a:xfrm>
            <a:off x="1676400" y="1690688"/>
            <a:ext cx="2080621" cy="823912"/>
          </a:xfrm>
        </p:spPr>
        <p:txBody>
          <a:bodyPr>
            <a:normAutofit/>
          </a:bodyPr>
          <a:lstStyle/>
          <a:p>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8AB4760-D2FB-79F4-D140-0E504F109F61}"/>
                  </a:ext>
                </a:extLst>
              </p:cNvPr>
              <p:cNvSpPr txBox="1"/>
              <p:nvPr/>
            </p:nvSpPr>
            <p:spPr>
              <a:xfrm>
                <a:off x="1097869" y="3089699"/>
                <a:ext cx="2968920"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t</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oMath>
                </a14:m>
                <a:r>
                  <a:rPr lang="en-US" sz="2400" dirty="0"/>
                  <a:t>	</a:t>
                </a:r>
              </a:p>
            </p:txBody>
          </p:sp>
        </mc:Choice>
        <mc:Fallback>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1097869" y="3089699"/>
                <a:ext cx="2968920"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56A161-C2E1-D407-B6D0-1CA2F120D6B6}"/>
                  </a:ext>
                </a:extLst>
              </p:cNvPr>
              <p:cNvSpPr txBox="1"/>
              <p:nvPr/>
            </p:nvSpPr>
            <p:spPr>
              <a:xfrm>
                <a:off x="905441" y="2537706"/>
                <a:ext cx="3353776" cy="573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𝒊</m:t>
                      </m:r>
                      <m:r>
                        <a:rPr lang="en-US" sz="2800" b="1" i="1" smtClean="0">
                          <a:latin typeface="Cambria Math" panose="02040503050406030204" pitchFamily="18" charset="0"/>
                        </a:rPr>
                        <m:t>,</m:t>
                      </m:r>
                      <m:r>
                        <a:rPr lang="en-US" sz="2800" b="1" i="1" smtClean="0">
                          <a:solidFill>
                            <a:srgbClr val="00B050"/>
                          </a:solidFill>
                          <a:latin typeface="Cambria Math" panose="02040503050406030204" pitchFamily="18" charset="0"/>
                        </a:rPr>
                        <m:t>𝒋</m:t>
                      </m:r>
                      <m:r>
                        <a:rPr lang="en-US" sz="2800" b="1" i="1" smtClean="0">
                          <a:latin typeface="Cambria Math" panose="02040503050406030204" pitchFamily="18" charset="0"/>
                        </a:rPr>
                        <m:t>,</m:t>
                      </m:r>
                      <m:r>
                        <a:rPr lang="en-US" sz="2800" b="1" i="1" smtClean="0">
                          <a:solidFill>
                            <a:srgbClr val="0070C0"/>
                          </a:solidFill>
                          <a:latin typeface="Cambria Math" panose="02040503050406030204" pitchFamily="18" charset="0"/>
                        </a:rPr>
                        <m:t>𝒌</m:t>
                      </m:r>
                      <m:r>
                        <a:rPr lang="en-US" sz="2800" b="1" i="0" smtClean="0">
                          <a:latin typeface="Cambria Math" panose="02040503050406030204" pitchFamily="18" charset="0"/>
                        </a:rPr>
                        <m:t>=</m:t>
                      </m:r>
                      <m:rad>
                        <m:radPr>
                          <m:degHide m:val="on"/>
                          <m:ctrlPr>
                            <a:rPr lang="en-US" sz="2800" b="1" i="1" smtClean="0">
                              <a:latin typeface="Cambria Math" panose="02040503050406030204" pitchFamily="18" charset="0"/>
                            </a:rPr>
                          </m:ctrlPr>
                        </m:radPr>
                        <m:deg/>
                        <m:e>
                          <m:r>
                            <a:rPr lang="en-US" sz="2800" b="0" i="1" smtClean="0">
                              <a:latin typeface="Cambria Math" panose="02040503050406030204" pitchFamily="18" charset="0"/>
                            </a:rPr>
                            <m:t>−1</m:t>
                          </m:r>
                        </m:e>
                      </m:rad>
                    </m:oMath>
                  </m:oMathPara>
                </a14:m>
                <a:endParaRPr lang="en-US" sz="2800" b="1" i="1" dirty="0"/>
              </a:p>
            </p:txBody>
          </p:sp>
        </mc:Choice>
        <mc:Fallback>
          <p:sp>
            <p:nvSpPr>
              <p:cNvPr id="5" name="TextBox 4">
                <a:extLst>
                  <a:ext uri="{FF2B5EF4-FFF2-40B4-BE49-F238E27FC236}">
                    <a16:creationId xmlns:a16="http://schemas.microsoft.com/office/drawing/2014/main" id="{1056A161-C2E1-D407-B6D0-1CA2F120D6B6}"/>
                  </a:ext>
                </a:extLst>
              </p:cNvPr>
              <p:cNvSpPr txBox="1">
                <a:spLocks noRot="1" noChangeAspect="1" noMove="1" noResize="1" noEditPoints="1" noAdjustHandles="1" noChangeArrowheads="1" noChangeShapeType="1" noTextEdit="1"/>
              </p:cNvSpPr>
              <p:nvPr/>
            </p:nvSpPr>
            <p:spPr>
              <a:xfrm>
                <a:off x="905441" y="2537706"/>
                <a:ext cx="3353776" cy="573940"/>
              </a:xfrm>
              <a:prstGeom prst="rect">
                <a:avLst/>
              </a:prstGeom>
              <a:blipFill>
                <a:blip r:embed="rId4"/>
                <a:stretch>
                  <a:fillRect/>
                </a:stretch>
              </a:blipFill>
            </p:spPr>
            <p:txBody>
              <a:bodyPr/>
              <a:lstStyle/>
              <a:p>
                <a:r>
                  <a:rPr lang="en-US">
                    <a:noFill/>
                  </a:rPr>
                  <a:t> </a:t>
                </a:r>
              </a:p>
            </p:txBody>
          </p:sp>
        </mc:Fallback>
      </mc:AlternateContent>
      <p:sp>
        <p:nvSpPr>
          <p:cNvPr id="6" name="Text Placeholder 2">
            <a:extLst>
              <a:ext uri="{FF2B5EF4-FFF2-40B4-BE49-F238E27FC236}">
                <a16:creationId xmlns:a16="http://schemas.microsoft.com/office/drawing/2014/main" id="{AAF4E0EF-4041-4EE8-A481-90E2D2A36FA3}"/>
              </a:ext>
            </a:extLst>
          </p:cNvPr>
          <p:cNvSpPr txBox="1">
            <a:spLocks/>
          </p:cNvSpPr>
          <p:nvPr/>
        </p:nvSpPr>
        <p:spPr>
          <a:xfrm>
            <a:off x="7161825" y="1705896"/>
            <a:ext cx="33537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u="sng" dirty="0"/>
              <a:t>Complex Numbers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1FCC598-C20E-7FB6-DFAC-8DA4F94B1CCD}"/>
                  </a:ext>
                </a:extLst>
              </p:cNvPr>
              <p:cNvSpPr txBox="1"/>
              <p:nvPr/>
            </p:nvSpPr>
            <p:spPr>
              <a:xfrm>
                <a:off x="7354254" y="3089699"/>
                <a:ext cx="2968920"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oMath>
                </a14:m>
                <a:r>
                  <a:rPr lang="en-US" sz="2400" dirty="0"/>
                  <a:t>	</a:t>
                </a:r>
              </a:p>
            </p:txBody>
          </p:sp>
        </mc:Choice>
        <mc:Fallback>
          <p:sp>
            <p:nvSpPr>
              <p:cNvPr id="7" name="TextBox 6">
                <a:extLst>
                  <a:ext uri="{FF2B5EF4-FFF2-40B4-BE49-F238E27FC236}">
                    <a16:creationId xmlns:a16="http://schemas.microsoft.com/office/drawing/2014/main" id="{D1FCC598-C20E-7FB6-DFAC-8DA4F94B1CCD}"/>
                  </a:ext>
                </a:extLst>
              </p:cNvPr>
              <p:cNvSpPr txBox="1">
                <a:spLocks noRot="1" noChangeAspect="1" noMove="1" noResize="1" noEditPoints="1" noAdjustHandles="1" noChangeArrowheads="1" noChangeShapeType="1" noTextEdit="1"/>
              </p:cNvSpPr>
              <p:nvPr/>
            </p:nvSpPr>
            <p:spPr>
              <a:xfrm>
                <a:off x="7354254" y="3089699"/>
                <a:ext cx="2968920" cy="461665"/>
              </a:xfrm>
              <a:prstGeom prst="rect">
                <a:avLst/>
              </a:prstGeom>
              <a:blipFill>
                <a:blip r:embed="rId5"/>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1DEED5-9EDB-4DF9-0F26-E569DC421234}"/>
                  </a:ext>
                </a:extLst>
              </p:cNvPr>
              <p:cNvSpPr txBox="1"/>
              <p:nvPr/>
            </p:nvSpPr>
            <p:spPr>
              <a:xfrm>
                <a:off x="7161826" y="2537706"/>
                <a:ext cx="3353776" cy="573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𝒊</m:t>
                      </m:r>
                      <m:r>
                        <a:rPr lang="en-US" sz="2800" b="1" i="0" smtClean="0">
                          <a:latin typeface="Cambria Math" panose="02040503050406030204" pitchFamily="18" charset="0"/>
                        </a:rPr>
                        <m:t>=</m:t>
                      </m:r>
                      <m:rad>
                        <m:radPr>
                          <m:degHide m:val="on"/>
                          <m:ctrlPr>
                            <a:rPr lang="en-US" sz="2800" b="1" i="1" smtClean="0">
                              <a:latin typeface="Cambria Math" panose="02040503050406030204" pitchFamily="18" charset="0"/>
                            </a:rPr>
                          </m:ctrlPr>
                        </m:radPr>
                        <m:deg/>
                        <m:e>
                          <m:r>
                            <a:rPr lang="en-US" sz="2800" b="0" i="1" smtClean="0">
                              <a:latin typeface="Cambria Math" panose="02040503050406030204" pitchFamily="18" charset="0"/>
                            </a:rPr>
                            <m:t>−1</m:t>
                          </m:r>
                        </m:e>
                      </m:rad>
                    </m:oMath>
                  </m:oMathPara>
                </a14:m>
                <a:endParaRPr lang="en-US" sz="2800" b="1" i="1" dirty="0"/>
              </a:p>
            </p:txBody>
          </p:sp>
        </mc:Choice>
        <mc:Fallback>
          <p:sp>
            <p:nvSpPr>
              <p:cNvPr id="8" name="TextBox 7">
                <a:extLst>
                  <a:ext uri="{FF2B5EF4-FFF2-40B4-BE49-F238E27FC236}">
                    <a16:creationId xmlns:a16="http://schemas.microsoft.com/office/drawing/2014/main" id="{291DEED5-9EDB-4DF9-0F26-E569DC421234}"/>
                  </a:ext>
                </a:extLst>
              </p:cNvPr>
              <p:cNvSpPr txBox="1">
                <a:spLocks noRot="1" noChangeAspect="1" noMove="1" noResize="1" noEditPoints="1" noAdjustHandles="1" noChangeArrowheads="1" noChangeShapeType="1" noTextEdit="1"/>
              </p:cNvSpPr>
              <p:nvPr/>
            </p:nvSpPr>
            <p:spPr>
              <a:xfrm>
                <a:off x="7161826" y="2537706"/>
                <a:ext cx="3353776" cy="5739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526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fontScale="85000" lnSpcReduction="20000"/>
          </a:bodyPr>
          <a:lstStyle/>
          <a:p>
            <a:pPr marL="0" indent="0">
              <a:buNone/>
            </a:pPr>
            <a:r>
              <a:rPr lang="en-US" dirty="0"/>
              <a:t>Some Things Spinning</a:t>
            </a:r>
          </a:p>
          <a:p>
            <a:pPr marL="0" indent="0">
              <a:buNone/>
            </a:pPr>
            <a:endParaRPr lang="en-US" dirty="0"/>
          </a:p>
          <a:p>
            <a:pPr marL="0" indent="0">
              <a:buNone/>
            </a:pPr>
            <a:r>
              <a:rPr lang="en-US" dirty="0"/>
              <a:t>How Do We Rotate Things on Paper?</a:t>
            </a:r>
          </a:p>
          <a:p>
            <a:pPr marL="0" indent="0">
              <a:buNone/>
            </a:pPr>
            <a:endParaRPr lang="en-US" dirty="0"/>
          </a:p>
          <a:p>
            <a:pPr marL="0" indent="0">
              <a:buNone/>
            </a:pPr>
            <a:r>
              <a:rPr lang="en-US" dirty="0"/>
              <a:t>What About Off The Page?</a:t>
            </a:r>
          </a:p>
          <a:p>
            <a:pPr marL="0" indent="0">
              <a:buNone/>
            </a:pPr>
            <a:endParaRPr lang="en-US" dirty="0"/>
          </a:p>
          <a:p>
            <a:pPr marL="0" indent="0">
              <a:buNone/>
            </a:pPr>
            <a:r>
              <a:rPr lang="en-US" dirty="0"/>
              <a:t>Why Aren’t They Spinning Right?</a:t>
            </a:r>
          </a:p>
          <a:p>
            <a:pPr marL="0" indent="0">
              <a:buNone/>
            </a:pPr>
            <a:endParaRPr lang="en-US" dirty="0"/>
          </a:p>
          <a:p>
            <a:pPr marL="0" indent="0">
              <a:buNone/>
            </a:pPr>
            <a:r>
              <a:rPr lang="en-US" dirty="0"/>
              <a:t>Quaternions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What is a Quaternion?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Complex Numbers: </a:t>
            </a:r>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4513115" y="3429000"/>
                <a:ext cx="2968920"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t</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oMath>
                </a14:m>
                <a:r>
                  <a:rPr lang="en-US" sz="2400" dirty="0"/>
                  <a:t>	</a:t>
                </a:r>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4513115" y="3429000"/>
                <a:ext cx="2968920"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56A161-C2E1-D407-B6D0-1CA2F120D6B6}"/>
                  </a:ext>
                </a:extLst>
              </p:cNvPr>
              <p:cNvSpPr txBox="1"/>
              <p:nvPr/>
            </p:nvSpPr>
            <p:spPr>
              <a:xfrm>
                <a:off x="4320687" y="2877007"/>
                <a:ext cx="3353776" cy="573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𝒊</m:t>
                      </m:r>
                      <m:r>
                        <a:rPr lang="en-US" sz="2800" b="1" i="1" smtClean="0">
                          <a:latin typeface="Cambria Math" panose="02040503050406030204" pitchFamily="18" charset="0"/>
                        </a:rPr>
                        <m:t>,</m:t>
                      </m:r>
                      <m:r>
                        <a:rPr lang="en-US" sz="2800" b="1" i="1" smtClean="0">
                          <a:solidFill>
                            <a:srgbClr val="00B050"/>
                          </a:solidFill>
                          <a:latin typeface="Cambria Math" panose="02040503050406030204" pitchFamily="18" charset="0"/>
                        </a:rPr>
                        <m:t>𝒋</m:t>
                      </m:r>
                      <m:r>
                        <a:rPr lang="en-US" sz="2800" b="1" i="1" smtClean="0">
                          <a:latin typeface="Cambria Math" panose="02040503050406030204" pitchFamily="18" charset="0"/>
                        </a:rPr>
                        <m:t>,</m:t>
                      </m:r>
                      <m:r>
                        <a:rPr lang="en-US" sz="2800" b="1" i="1" smtClean="0">
                          <a:solidFill>
                            <a:srgbClr val="0070C0"/>
                          </a:solidFill>
                          <a:latin typeface="Cambria Math" panose="02040503050406030204" pitchFamily="18" charset="0"/>
                        </a:rPr>
                        <m:t>𝒌</m:t>
                      </m:r>
                      <m:r>
                        <a:rPr lang="en-US" sz="2800" b="1" i="0" smtClean="0">
                          <a:latin typeface="Cambria Math" panose="02040503050406030204" pitchFamily="18" charset="0"/>
                        </a:rPr>
                        <m:t>=</m:t>
                      </m:r>
                      <m:rad>
                        <m:radPr>
                          <m:degHide m:val="on"/>
                          <m:ctrlPr>
                            <a:rPr lang="en-US" sz="2800" b="1" i="1" smtClean="0">
                              <a:latin typeface="Cambria Math" panose="02040503050406030204" pitchFamily="18" charset="0"/>
                            </a:rPr>
                          </m:ctrlPr>
                        </m:radPr>
                        <m:deg/>
                        <m:e>
                          <m:r>
                            <a:rPr lang="en-US" sz="2800" b="0" i="1" smtClean="0">
                              <a:latin typeface="Cambria Math" panose="02040503050406030204" pitchFamily="18" charset="0"/>
                            </a:rPr>
                            <m:t>−1</m:t>
                          </m:r>
                        </m:e>
                      </m:rad>
                    </m:oMath>
                  </m:oMathPara>
                </a14:m>
                <a:endParaRPr lang="en-US" sz="2800" b="1" i="1" dirty="0"/>
              </a:p>
            </p:txBody>
          </p:sp>
        </mc:Choice>
        <mc:Fallback xmlns="">
          <p:sp>
            <p:nvSpPr>
              <p:cNvPr id="5" name="TextBox 4">
                <a:extLst>
                  <a:ext uri="{FF2B5EF4-FFF2-40B4-BE49-F238E27FC236}">
                    <a16:creationId xmlns:a16="http://schemas.microsoft.com/office/drawing/2014/main" id="{1056A161-C2E1-D407-B6D0-1CA2F120D6B6}"/>
                  </a:ext>
                </a:extLst>
              </p:cNvPr>
              <p:cNvSpPr txBox="1">
                <a:spLocks noRot="1" noChangeAspect="1" noMove="1" noResize="1" noEditPoints="1" noAdjustHandles="1" noChangeArrowheads="1" noChangeShapeType="1" noTextEdit="1"/>
              </p:cNvSpPr>
              <p:nvPr/>
            </p:nvSpPr>
            <p:spPr>
              <a:xfrm>
                <a:off x="4320687" y="2877007"/>
                <a:ext cx="3353776" cy="5739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0A475F-A9C4-E015-FEA3-A0055E06F7DD}"/>
                  </a:ext>
                </a:extLst>
              </p:cNvPr>
              <p:cNvSpPr txBox="1"/>
              <p:nvPr/>
            </p:nvSpPr>
            <p:spPr>
              <a:xfrm>
                <a:off x="4251858" y="3890665"/>
                <a:ext cx="3353776" cy="829138"/>
              </a:xfrm>
              <a:prstGeom prst="rect">
                <a:avLst/>
              </a:prstGeom>
              <a:noFill/>
            </p:spPr>
            <p:txBody>
              <a:bodyPr wrap="square" rtlCol="0">
                <a:spAutoFit/>
              </a:bodyPr>
              <a:lstStyle/>
              <a:p>
                <a:pPr algn="ctr"/>
                <a14:m>
                  <m:oMath xmlns:m="http://schemas.openxmlformats.org/officeDocument/2006/math">
                    <m:sSup>
                      <m:sSupPr>
                        <m:ctrlPr>
                          <a:rPr lang="en-US" sz="2400" i="1" smtClean="0">
                            <a:effectLst/>
                            <a:latin typeface="Cambria Math" panose="02040503050406030204" pitchFamily="18" charset="0"/>
                            <a:cs typeface="Times New Roman" panose="02020603050405020304" pitchFamily="18" charset="0"/>
                          </a:rPr>
                        </m:ctrlPr>
                      </m:sSupPr>
                      <m:e>
                        <m:r>
                          <a:rPr lang="en-US" sz="2400" b="1" i="1" smtClean="0">
                            <a:effectLst/>
                            <a:latin typeface="Cambria Math" panose="02040503050406030204" pitchFamily="18" charset="0"/>
                            <a:cs typeface="Times New Roman" panose="02020603050405020304" pitchFamily="18" charset="0"/>
                          </a:rPr>
                          <m:t>𝒒</m:t>
                        </m:r>
                      </m:e>
                      <m:sup>
                        <m:r>
                          <a:rPr lang="en-US" sz="2400" b="0" i="1" smtClean="0">
                            <a:effectLst/>
                            <a:latin typeface="Cambria Math" panose="02040503050406030204" pitchFamily="18" charset="0"/>
                            <a:cs typeface="Times New Roman" panose="02020603050405020304" pitchFamily="18" charset="0"/>
                          </a:rPr>
                          <m:t>−1</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t</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oMath>
                </a14:m>
                <a:r>
                  <a:rPr lang="en-US" sz="2400" dirty="0"/>
                  <a:t>	</a:t>
                </a:r>
              </a:p>
            </p:txBody>
          </p:sp>
        </mc:Choice>
        <mc:Fallback xmlns="">
          <p:sp>
            <p:nvSpPr>
              <p:cNvPr id="4" name="TextBox 3">
                <a:extLst>
                  <a:ext uri="{FF2B5EF4-FFF2-40B4-BE49-F238E27FC236}">
                    <a16:creationId xmlns:a16="http://schemas.microsoft.com/office/drawing/2014/main" id="{0C0A475F-A9C4-E015-FEA3-A0055E06F7DD}"/>
                  </a:ext>
                </a:extLst>
              </p:cNvPr>
              <p:cNvSpPr txBox="1">
                <a:spLocks noRot="1" noChangeAspect="1" noMove="1" noResize="1" noEditPoints="1" noAdjustHandles="1" noChangeArrowheads="1" noChangeShapeType="1" noTextEdit="1"/>
              </p:cNvSpPr>
              <p:nvPr/>
            </p:nvSpPr>
            <p:spPr>
              <a:xfrm>
                <a:off x="4251858" y="3890665"/>
                <a:ext cx="3353776" cy="82913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81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Complex Numbers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F63F7-F70B-55A2-2AFC-A32148A7105E}"/>
                  </a:ext>
                </a:extLst>
              </p:cNvPr>
              <p:cNvSpPr txBox="1"/>
              <p:nvPr/>
            </p:nvSpPr>
            <p:spPr>
              <a:xfrm>
                <a:off x="5383104" y="1932065"/>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6" name="TextBox 5">
                <a:extLst>
                  <a:ext uri="{FF2B5EF4-FFF2-40B4-BE49-F238E27FC236}">
                    <a16:creationId xmlns:a16="http://schemas.microsoft.com/office/drawing/2014/main" id="{BA2F63F7-F70B-55A2-2AFC-A32148A7105E}"/>
                  </a:ext>
                </a:extLst>
              </p:cNvPr>
              <p:cNvSpPr txBox="1">
                <a:spLocks noRot="1" noChangeAspect="1" noMove="1" noResize="1" noEditPoints="1" noAdjustHandles="1" noChangeArrowheads="1" noChangeShapeType="1" noTextEdit="1"/>
              </p:cNvSpPr>
              <p:nvPr/>
            </p:nvSpPr>
            <p:spPr>
              <a:xfrm>
                <a:off x="5383104" y="1932065"/>
                <a:ext cx="4723002" cy="5577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E2958F-13E8-ECB8-C42B-895B2825FD31}"/>
                  </a:ext>
                </a:extLst>
              </p:cNvPr>
              <p:cNvSpPr txBox="1"/>
              <p:nvPr/>
            </p:nvSpPr>
            <p:spPr>
              <a:xfrm>
                <a:off x="5388530" y="2740508"/>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7" name="TextBox 6">
                <a:extLst>
                  <a:ext uri="{FF2B5EF4-FFF2-40B4-BE49-F238E27FC236}">
                    <a16:creationId xmlns:a16="http://schemas.microsoft.com/office/drawing/2014/main" id="{89E2958F-13E8-ECB8-C42B-895B2825FD31}"/>
                  </a:ext>
                </a:extLst>
              </p:cNvPr>
              <p:cNvSpPr txBox="1">
                <a:spLocks noRot="1" noChangeAspect="1" noMove="1" noResize="1" noEditPoints="1" noAdjustHandles="1" noChangeArrowheads="1" noChangeShapeType="1" noTextEdit="1"/>
              </p:cNvSpPr>
              <p:nvPr/>
            </p:nvSpPr>
            <p:spPr>
              <a:xfrm>
                <a:off x="5388530" y="2740508"/>
                <a:ext cx="4723002" cy="5577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665459-0329-CB31-6737-42BCDA059D88}"/>
                  </a:ext>
                </a:extLst>
              </p:cNvPr>
              <p:cNvSpPr txBox="1"/>
              <p:nvPr/>
            </p:nvSpPr>
            <p:spPr>
              <a:xfrm>
                <a:off x="660102" y="2015014"/>
                <a:ext cx="47230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𝑐𝑜𝑠</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r>
                            <a:rPr lang="en-US" sz="2800" b="0" i="1" smtClean="0">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𝒊</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sin</m:t>
                              </m:r>
                            </m:fName>
                            <m:e>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func>
                        </m:e>
                      </m:d>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𝒊</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𝑖</m:t>
                          </m:r>
                        </m:sub>
                      </m:sSub>
                      <m:r>
                        <a:rPr lang="en-US" sz="2800" b="1" i="1" smtClean="0">
                          <a:latin typeface="Cambria Math" panose="02040503050406030204" pitchFamily="18" charset="0"/>
                          <a:ea typeface="Cambria Math" panose="02040503050406030204" pitchFamily="18" charset="0"/>
                        </a:rPr>
                        <m:t>)</m:t>
                      </m:r>
                    </m:oMath>
                  </m:oMathPara>
                </a14:m>
                <a:endParaRPr lang="en-US" sz="2800" b="1" i="1" dirty="0"/>
              </a:p>
            </p:txBody>
          </p:sp>
        </mc:Choice>
        <mc:Fallback xmlns="">
          <p:sp>
            <p:nvSpPr>
              <p:cNvPr id="14" name="TextBox 13">
                <a:extLst>
                  <a:ext uri="{FF2B5EF4-FFF2-40B4-BE49-F238E27FC236}">
                    <a16:creationId xmlns:a16="http://schemas.microsoft.com/office/drawing/2014/main" id="{9D665459-0329-CB31-6737-42BCDA059D88}"/>
                  </a:ext>
                </a:extLst>
              </p:cNvPr>
              <p:cNvSpPr txBox="1">
                <a:spLocks noRot="1" noChangeAspect="1" noMove="1" noResize="1" noEditPoints="1" noAdjustHandles="1" noChangeArrowheads="1" noChangeShapeType="1" noTextEdit="1"/>
              </p:cNvSpPr>
              <p:nvPr/>
            </p:nvSpPr>
            <p:spPr>
              <a:xfrm>
                <a:off x="660102" y="2015014"/>
                <a:ext cx="472300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B01E38-58CA-20AE-C6EB-E74F16CEF5C4}"/>
                  </a:ext>
                </a:extLst>
              </p:cNvPr>
              <p:cNvSpPr txBox="1"/>
              <p:nvPr/>
            </p:nvSpPr>
            <p:spPr>
              <a:xfrm>
                <a:off x="660102" y="2814108"/>
                <a:ext cx="4723002" cy="573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𝒊</m:t>
                      </m:r>
                      <m:r>
                        <a:rPr lang="en-US" sz="2800" b="1" i="0" smtClean="0">
                          <a:latin typeface="Cambria Math" panose="02040503050406030204" pitchFamily="18" charset="0"/>
                        </a:rPr>
                        <m:t>=</m:t>
                      </m:r>
                      <m:rad>
                        <m:radPr>
                          <m:degHide m:val="on"/>
                          <m:ctrlPr>
                            <a:rPr lang="en-US" sz="2800" b="1" i="1" smtClean="0">
                              <a:latin typeface="Cambria Math" panose="02040503050406030204" pitchFamily="18" charset="0"/>
                            </a:rPr>
                          </m:ctrlPr>
                        </m:radPr>
                        <m:deg/>
                        <m:e>
                          <m:r>
                            <a:rPr lang="en-US" sz="2800" b="0" i="1" smtClean="0">
                              <a:latin typeface="Cambria Math" panose="02040503050406030204" pitchFamily="18" charset="0"/>
                            </a:rPr>
                            <m:t>−1</m:t>
                          </m:r>
                        </m:e>
                      </m:rad>
                    </m:oMath>
                  </m:oMathPara>
                </a14:m>
                <a:endParaRPr lang="en-US" sz="2800" b="1" i="1" dirty="0"/>
              </a:p>
            </p:txBody>
          </p:sp>
        </mc:Choice>
        <mc:Fallback xmlns="">
          <p:sp>
            <p:nvSpPr>
              <p:cNvPr id="15" name="TextBox 14">
                <a:extLst>
                  <a:ext uri="{FF2B5EF4-FFF2-40B4-BE49-F238E27FC236}">
                    <a16:creationId xmlns:a16="http://schemas.microsoft.com/office/drawing/2014/main" id="{C1B01E38-58CA-20AE-C6EB-E74F16CEF5C4}"/>
                  </a:ext>
                </a:extLst>
              </p:cNvPr>
              <p:cNvSpPr txBox="1">
                <a:spLocks noRot="1" noChangeAspect="1" noMove="1" noResize="1" noEditPoints="1" noAdjustHandles="1" noChangeArrowheads="1" noChangeShapeType="1" noTextEdit="1"/>
              </p:cNvSpPr>
              <p:nvPr/>
            </p:nvSpPr>
            <p:spPr>
              <a:xfrm>
                <a:off x="660102" y="2814108"/>
                <a:ext cx="4723002" cy="5739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076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Polar Definition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Complex Numbers: </a:t>
            </a:r>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3517107" y="3006726"/>
                <a:ext cx="5157786" cy="1014380"/>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sin</m:t>
                        </m:r>
                      </m:fName>
                      <m:e>
                        <m:d>
                          <m:d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e>
                    </m:func>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3517107" y="3006726"/>
                <a:ext cx="5157786" cy="1014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C446BB-3323-F820-9328-F0EE7BC50382}"/>
                  </a:ext>
                </a:extLst>
              </p:cNvPr>
              <p:cNvSpPr txBox="1"/>
              <p:nvPr/>
            </p:nvSpPr>
            <p:spPr>
              <a:xfrm>
                <a:off x="3146312" y="3633155"/>
                <a:ext cx="5702526" cy="1014380"/>
              </a:xfrm>
              <a:prstGeom prst="rect">
                <a:avLst/>
              </a:prstGeom>
              <a:noFill/>
            </p:spPr>
            <p:txBody>
              <a:bodyPr wrap="square" rtlCol="0">
                <a:spAutoFit/>
              </a:bodyPr>
              <a:lstStyle/>
              <a:p>
                <a:pPr algn="ctr"/>
                <a14:m>
                  <m:oMath xmlns:m="http://schemas.openxmlformats.org/officeDocument/2006/math">
                    <m:sSup>
                      <m:sSupPr>
                        <m:ctrlPr>
                          <a:rPr lang="en-US" sz="2400" i="1" smtClean="0">
                            <a:effectLst/>
                            <a:latin typeface="Cambria Math" panose="02040503050406030204" pitchFamily="18" charset="0"/>
                            <a:cs typeface="Times New Roman" panose="02020603050405020304" pitchFamily="18" charset="0"/>
                          </a:rPr>
                        </m:ctrlPr>
                      </m:sSupPr>
                      <m:e>
                        <m:r>
                          <a:rPr lang="en-US" sz="2400" b="1" i="1" smtClean="0">
                            <a:effectLst/>
                            <a:latin typeface="Cambria Math" panose="02040503050406030204" pitchFamily="18" charset="0"/>
                            <a:cs typeface="Times New Roman" panose="02020603050405020304" pitchFamily="18" charset="0"/>
                          </a:rPr>
                          <m:t>𝒒</m:t>
                        </m:r>
                      </m:e>
                      <m:sup>
                        <m:r>
                          <a:rPr lang="en-US" sz="2400" b="0" i="1" smtClean="0">
                            <a:effectLst/>
                            <a:latin typeface="Cambria Math" panose="02040503050406030204" pitchFamily="18" charset="0"/>
                            <a:cs typeface="Times New Roman" panose="02020603050405020304" pitchFamily="18" charset="0"/>
                          </a:rPr>
                          <m:t>−1</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0" i="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b="0" i="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b="0" i="0"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y</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6" name="TextBox 5">
                <a:extLst>
                  <a:ext uri="{FF2B5EF4-FFF2-40B4-BE49-F238E27FC236}">
                    <a16:creationId xmlns:a16="http://schemas.microsoft.com/office/drawing/2014/main" id="{53C446BB-3323-F820-9328-F0EE7BC50382}"/>
                  </a:ext>
                </a:extLst>
              </p:cNvPr>
              <p:cNvSpPr txBox="1">
                <a:spLocks noRot="1" noChangeAspect="1" noMove="1" noResize="1" noEditPoints="1" noAdjustHandles="1" noChangeArrowheads="1" noChangeShapeType="1" noTextEdit="1"/>
              </p:cNvSpPr>
              <p:nvPr/>
            </p:nvSpPr>
            <p:spPr>
              <a:xfrm>
                <a:off x="3146312" y="3633155"/>
                <a:ext cx="5702526" cy="101438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423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Complex Numbers: </a:t>
            </a:r>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464A48-B891-4CD7-1BE0-8FADE239F619}"/>
                  </a:ext>
                </a:extLst>
              </p:cNvPr>
              <p:cNvSpPr txBox="1"/>
              <p:nvPr/>
            </p:nvSpPr>
            <p:spPr>
              <a:xfrm>
                <a:off x="8709" y="4257118"/>
                <a:ext cx="12192000" cy="645048"/>
              </a:xfrm>
              <a:prstGeom prst="rect">
                <a:avLst/>
              </a:prstGeom>
              <a:noFill/>
            </p:spPr>
            <p:txBody>
              <a:bodyPr wrap="square" rtlCol="0">
                <a:spAutoFit/>
              </a:bodyPr>
              <a:lstStyle/>
              <a:p>
                <a:pPr algn="ct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ea typeface="Calibri" panose="020F0502020204030204" pitchFamily="34" charset="0"/>
                    <a:cs typeface="Times New Roman" panose="02020603050405020304" pitchFamily="18" charset="0"/>
                  </a:rPr>
                  <a:t> </a:t>
                </a:r>
                <a14:m>
                  <m:oMath xmlns:m="http://schemas.openxmlformats.org/officeDocument/2006/math">
                    <m:d>
                      <m:dPr>
                        <m:ctrlPr>
                          <a:rPr lang="en-US" sz="2400" b="0" i="1" smtClean="0">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b="1" i="1"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b="1"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𝒖</m:t>
                        </m:r>
                      </m:e>
                    </m:d>
                    <m:r>
                      <a:rPr lang="en-US" sz="2400" b="1" i="1">
                        <a:latin typeface="Cambria Math" panose="02040503050406030204" pitchFamily="18" charset="0"/>
                        <a:ea typeface="Calibri" panose="020F0502020204030204" pitchFamily="34" charset="0"/>
                        <a:cs typeface="Times New Roman" panose="02020603050405020304" pitchFamily="18" charset="0"/>
                      </a:rPr>
                      <m:t> </m:t>
                    </m:r>
                    <m:d>
                      <m:dPr>
                        <m:ctrlPr>
                          <a:rPr lang="en-US" sz="2400" b="1" i="1" smtClean="0">
                            <a:latin typeface="Cambria Math" panose="02040503050406030204" pitchFamily="18" charset="0"/>
                            <a:ea typeface="Calibri" panose="020F0502020204030204" pitchFamily="34" charset="0"/>
                            <a:cs typeface="Times New Roman" panose="02020603050405020304" pitchFamily="18" charset="0"/>
                          </a:rPr>
                        </m:ctrlPr>
                      </m:dPr>
                      <m:e>
                        <m:r>
                          <a:rPr lang="en-US" sz="2400"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𝒑</m:t>
                        </m:r>
                      </m:e>
                    </m:d>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r>
                              <a:rPr lang="en-US" sz="2400" b="1"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b="0" i="0">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𝒖</m:t>
                        </m:r>
                      </m:e>
                    </m:d>
                  </m:oMath>
                </a14:m>
                <a:endParaRPr lang="en-US" sz="2400" dirty="0"/>
              </a:p>
            </p:txBody>
          </p:sp>
        </mc:Choice>
        <mc:Fallback xmlns="">
          <p:sp>
            <p:nvSpPr>
              <p:cNvPr id="4" name="TextBox 3">
                <a:extLst>
                  <a:ext uri="{FF2B5EF4-FFF2-40B4-BE49-F238E27FC236}">
                    <a16:creationId xmlns:a16="http://schemas.microsoft.com/office/drawing/2014/main" id="{F5464A48-B891-4CD7-1BE0-8FADE239F619}"/>
                  </a:ext>
                </a:extLst>
              </p:cNvPr>
              <p:cNvSpPr txBox="1">
                <a:spLocks noRot="1" noChangeAspect="1" noMove="1" noResize="1" noEditPoints="1" noAdjustHandles="1" noChangeArrowheads="1" noChangeShapeType="1" noTextEdit="1"/>
              </p:cNvSpPr>
              <p:nvPr/>
            </p:nvSpPr>
            <p:spPr>
              <a:xfrm>
                <a:off x="8709" y="4257118"/>
                <a:ext cx="12192000" cy="645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157E10-D04E-B466-284E-7B4F04E7BA52}"/>
                  </a:ext>
                </a:extLst>
              </p:cNvPr>
              <p:cNvSpPr txBox="1"/>
              <p:nvPr/>
            </p:nvSpPr>
            <p:spPr>
              <a:xfrm>
                <a:off x="3525816" y="2676097"/>
                <a:ext cx="5157786"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𝒖</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r>
                      <m:rPr>
                        <m:sty m:val="p"/>
                      </m:rPr>
                      <a:rPr lang="en-US" sz="2400">
                        <a:solidFill>
                          <a:srgbClr val="FF0000"/>
                        </a:solidFill>
                        <a:latin typeface="Cambria Math" panose="02040503050406030204" pitchFamily="18" charset="0"/>
                        <a:ea typeface="Calibri" panose="020F0502020204030204" pitchFamily="34" charset="0"/>
                        <a:cs typeface="Times New Roman" panose="02020603050405020304" pitchFamily="18" charset="0"/>
                      </a:rPr>
                      <m:t>x</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latin typeface="Cambria Math" panose="02040503050406030204" pitchFamily="18" charset="0"/>
                        <a:ea typeface="Calibri" panose="020F0502020204030204" pitchFamily="34" charset="0"/>
                        <a:cs typeface="Times New Roman" panose="02020603050405020304" pitchFamily="18" charset="0"/>
                      </a:rPr>
                      <m:t>𝒋</m:t>
                    </m:r>
                    <m:r>
                      <m:rPr>
                        <m:sty m:val="p"/>
                      </m:rPr>
                      <a:rPr lang="en-US" sz="2400">
                        <a:solidFill>
                          <a:srgbClr val="00B050"/>
                        </a:solidFill>
                        <a:latin typeface="Cambria Math" panose="02040503050406030204" pitchFamily="18" charset="0"/>
                        <a:ea typeface="Calibri" panose="020F0502020204030204" pitchFamily="34" charset="0"/>
                        <a:cs typeface="Times New Roman" panose="02020603050405020304" pitchFamily="18" charset="0"/>
                      </a:rPr>
                      <m:t>y</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latin typeface="Cambria Math" panose="02040503050406030204" pitchFamily="18" charset="0"/>
                        <a:ea typeface="Calibri" panose="020F0502020204030204" pitchFamily="34" charset="0"/>
                        <a:cs typeface="Times New Roman" panose="02020603050405020304" pitchFamily="18" charset="0"/>
                      </a:rPr>
                      <m:t>𝒌</m:t>
                    </m:r>
                    <m:r>
                      <m:rPr>
                        <m:sty m:val="p"/>
                      </m:rPr>
                      <a:rPr lang="en-US" sz="2400">
                        <a:solidFill>
                          <a:srgbClr val="0070C0"/>
                        </a:solidFill>
                        <a:latin typeface="Cambria Math" panose="02040503050406030204" pitchFamily="18" charset="0"/>
                        <a:ea typeface="Calibri" panose="020F0502020204030204" pitchFamily="34" charset="0"/>
                        <a:cs typeface="Times New Roman" panose="02020603050405020304" pitchFamily="18" charset="0"/>
                      </a:rPr>
                      <m:t>z</m:t>
                    </m:r>
                  </m:oMath>
                </a14:m>
                <a:r>
                  <a:rPr lang="en-US" sz="2400" dirty="0"/>
                  <a:t>	</a:t>
                </a:r>
              </a:p>
            </p:txBody>
          </p:sp>
        </mc:Choice>
        <mc:Fallback xmlns="">
          <p:sp>
            <p:nvSpPr>
              <p:cNvPr id="5" name="TextBox 4">
                <a:extLst>
                  <a:ext uri="{FF2B5EF4-FFF2-40B4-BE49-F238E27FC236}">
                    <a16:creationId xmlns:a16="http://schemas.microsoft.com/office/drawing/2014/main" id="{41157E10-D04E-B466-284E-7B4F04E7BA52}"/>
                  </a:ext>
                </a:extLst>
              </p:cNvPr>
              <p:cNvSpPr txBox="1">
                <a:spLocks noRot="1" noChangeAspect="1" noMove="1" noResize="1" noEditPoints="1" noAdjustHandles="1" noChangeArrowheads="1" noChangeShapeType="1" noTextEdit="1"/>
              </p:cNvSpPr>
              <p:nvPr/>
            </p:nvSpPr>
            <p:spPr>
              <a:xfrm>
                <a:off x="3525816" y="2676097"/>
                <a:ext cx="5157786" cy="461665"/>
              </a:xfrm>
              <a:prstGeom prst="rect">
                <a:avLst/>
              </a:prstGeom>
              <a:blipFill>
                <a:blip r:embed="rId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A6FEC3-1DC7-484E-39E7-DEB92410DAD4}"/>
                  </a:ext>
                </a:extLst>
              </p:cNvPr>
              <p:cNvSpPr txBox="1"/>
              <p:nvPr/>
            </p:nvSpPr>
            <p:spPr>
              <a:xfrm>
                <a:off x="3517107" y="3634021"/>
                <a:ext cx="5157786" cy="470000"/>
              </a:xfrm>
              <a:prstGeom prst="rect">
                <a:avLst/>
              </a:prstGeom>
              <a:noFill/>
            </p:spPr>
            <p:txBody>
              <a:bodyPr wrap="square" rtlCol="0">
                <a:spAutoFit/>
              </a:bodyPr>
              <a:lstStyle/>
              <a:p>
                <a:pPr algn="ct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𝒒𝒑</m:t>
                    </m:r>
                    <m:sSup>
                      <m:sSupPr>
                        <m:ctrlPr>
                          <a:rPr lang="en-US" sz="2400" b="1" i="1" smtClean="0">
                            <a:effectLst/>
                            <a:latin typeface="Cambria Math" panose="02040503050406030204" pitchFamily="18" charset="0"/>
                            <a:cs typeface="Times New Roman" panose="02020603050405020304" pitchFamily="18" charset="0"/>
                          </a:rPr>
                        </m:ctrlPr>
                      </m:sSupPr>
                      <m:e>
                        <m:r>
                          <a:rPr lang="en-US" sz="2400" b="1" i="1" smtClean="0">
                            <a:effectLst/>
                            <a:latin typeface="Cambria Math" panose="02040503050406030204" pitchFamily="18" charset="0"/>
                            <a:cs typeface="Times New Roman" panose="02020603050405020304" pitchFamily="18" charset="0"/>
                          </a:rPr>
                          <m:t>𝒒</m:t>
                        </m:r>
                      </m:e>
                      <m:sup>
                        <m:r>
                          <a:rPr lang="en-US" sz="2400" b="0" i="1" smtClean="0">
                            <a:effectLst/>
                            <a:latin typeface="Cambria Math" panose="02040503050406030204" pitchFamily="18" charset="0"/>
                            <a:cs typeface="Times New Roman" panose="02020603050405020304" pitchFamily="18" charset="0"/>
                          </a:rPr>
                          <m:t>−1</m:t>
                        </m:r>
                      </m:sup>
                    </m:sSup>
                  </m:oMath>
                </a14:m>
                <a:r>
                  <a:rPr lang="en-US" sz="2400" dirty="0"/>
                  <a:t>	</a:t>
                </a:r>
              </a:p>
            </p:txBody>
          </p:sp>
        </mc:Choice>
        <mc:Fallback xmlns="">
          <p:sp>
            <p:nvSpPr>
              <p:cNvPr id="7" name="TextBox 6">
                <a:extLst>
                  <a:ext uri="{FF2B5EF4-FFF2-40B4-BE49-F238E27FC236}">
                    <a16:creationId xmlns:a16="http://schemas.microsoft.com/office/drawing/2014/main" id="{EAA6FEC3-1DC7-484E-39E7-DEB92410DAD4}"/>
                  </a:ext>
                </a:extLst>
              </p:cNvPr>
              <p:cNvSpPr txBox="1">
                <a:spLocks noRot="1" noChangeAspect="1" noMove="1" noResize="1" noEditPoints="1" noAdjustHandles="1" noChangeArrowheads="1" noChangeShapeType="1" noTextEdit="1"/>
              </p:cNvSpPr>
              <p:nvPr/>
            </p:nvSpPr>
            <p:spPr>
              <a:xfrm>
                <a:off x="3517107" y="3634021"/>
                <a:ext cx="5157786" cy="470000"/>
              </a:xfrm>
              <a:prstGeom prst="rect">
                <a:avLst/>
              </a:prstGeom>
              <a:blipFill>
                <a:blip r:embed="rId5"/>
                <a:stretch>
                  <a:fillRect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D1D07A-9CC9-4035-C564-D07AF1BE5B0B}"/>
                  </a:ext>
                </a:extLst>
              </p:cNvPr>
              <p:cNvSpPr txBox="1"/>
              <p:nvPr/>
            </p:nvSpPr>
            <p:spPr>
              <a:xfrm>
                <a:off x="3517107" y="3133721"/>
                <a:ext cx="5157786" cy="494751"/>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𝒑</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Sub>
                      <m:sSubPr>
                        <m:ctrlPr>
                          <a:rPr lang="en-US" sz="2400" b="1" i="1">
                            <a:solidFill>
                              <a:srgbClr val="FF0000"/>
                            </a:solidFill>
                            <a:latin typeface="Cambria Math" panose="02040503050406030204" pitchFamily="18" charset="0"/>
                            <a:cs typeface="Times New Roman" panose="02020603050405020304" pitchFamily="18" charset="0"/>
                          </a:rPr>
                        </m:ctrlPr>
                      </m:sSubPr>
                      <m:e>
                        <m:r>
                          <a:rPr lang="en-US" sz="2400" b="1" i="1">
                            <a:solidFill>
                              <a:srgbClr val="FF0000"/>
                            </a:solidFill>
                            <a:latin typeface="Cambria Math" panose="02040503050406030204" pitchFamily="18" charset="0"/>
                            <a:cs typeface="Times New Roman" panose="02020603050405020304" pitchFamily="18" charset="0"/>
                          </a:rPr>
                          <m:t>𝒙</m:t>
                        </m:r>
                      </m:e>
                      <m:sub>
                        <m:r>
                          <a:rPr lang="en-US" sz="2400" b="1" i="1">
                            <a:solidFill>
                              <a:srgbClr val="FF0000"/>
                            </a:solidFill>
                            <a:latin typeface="Cambria Math" panose="02040503050406030204" pitchFamily="18" charset="0"/>
                            <a:cs typeface="Times New Roman" panose="02020603050405020304" pitchFamily="18" charset="0"/>
                          </a:rPr>
                          <m:t>𝒑</m:t>
                        </m:r>
                      </m:sub>
                    </m:sSub>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𝒋</m:t>
                    </m:r>
                    <m:sSub>
                      <m:sSubPr>
                        <m:ctrlPr>
                          <a:rPr lang="en-US" sz="2400" b="1" i="1">
                            <a:solidFill>
                              <a:srgbClr val="00B050"/>
                            </a:solidFill>
                            <a:latin typeface="Cambria Math" panose="02040503050406030204" pitchFamily="18" charset="0"/>
                            <a:cs typeface="Times New Roman" panose="02020603050405020304" pitchFamily="18" charset="0"/>
                          </a:rPr>
                        </m:ctrlPr>
                      </m:sSubPr>
                      <m:e>
                        <m:r>
                          <a:rPr lang="en-US" sz="2400" b="1" i="1">
                            <a:solidFill>
                              <a:srgbClr val="00B050"/>
                            </a:solidFill>
                            <a:latin typeface="Cambria Math" panose="02040503050406030204" pitchFamily="18" charset="0"/>
                            <a:cs typeface="Times New Roman" panose="02020603050405020304" pitchFamily="18" charset="0"/>
                          </a:rPr>
                          <m:t>𝒚</m:t>
                        </m:r>
                      </m:e>
                      <m:sub>
                        <m:r>
                          <a:rPr lang="en-US" sz="2400" b="1" i="1">
                            <a:solidFill>
                              <a:srgbClr val="00B050"/>
                            </a:solidFill>
                            <a:latin typeface="Cambria Math" panose="02040503050406030204" pitchFamily="18" charset="0"/>
                            <a:cs typeface="Times New Roman" panose="02020603050405020304" pitchFamily="18" charset="0"/>
                          </a:rPr>
                          <m:t>𝒑</m:t>
                        </m:r>
                      </m:sub>
                    </m:sSub>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𝒌</m:t>
                    </m:r>
                    <m:sSub>
                      <m:sSubPr>
                        <m:ctrlPr>
                          <a:rPr lang="en-US" sz="2400" b="1" i="1">
                            <a:solidFill>
                              <a:srgbClr val="0070C0"/>
                            </a:solidFill>
                            <a:latin typeface="Cambria Math" panose="02040503050406030204" pitchFamily="18" charset="0"/>
                            <a:cs typeface="Times New Roman" panose="02020603050405020304" pitchFamily="18" charset="0"/>
                          </a:rPr>
                        </m:ctrlPr>
                      </m:sSubPr>
                      <m:e>
                        <m:r>
                          <a:rPr lang="en-US" sz="2400" b="1" i="1">
                            <a:solidFill>
                              <a:srgbClr val="0070C0"/>
                            </a:solidFill>
                            <a:latin typeface="Cambria Math" panose="02040503050406030204" pitchFamily="18" charset="0"/>
                            <a:cs typeface="Times New Roman" panose="02020603050405020304" pitchFamily="18" charset="0"/>
                          </a:rPr>
                          <m:t>𝒛</m:t>
                        </m:r>
                      </m:e>
                      <m:sub>
                        <m:r>
                          <a:rPr lang="en-US" sz="2400" b="1" i="1">
                            <a:solidFill>
                              <a:srgbClr val="0070C0"/>
                            </a:solidFill>
                            <a:latin typeface="Cambria Math" panose="02040503050406030204" pitchFamily="18" charset="0"/>
                            <a:cs typeface="Times New Roman" panose="02020603050405020304" pitchFamily="18" charset="0"/>
                          </a:rPr>
                          <m:t>𝒑</m:t>
                        </m:r>
                      </m:sub>
                    </m:sSub>
                  </m:oMath>
                </a14:m>
                <a:r>
                  <a:rPr lang="en-US" sz="2400" dirty="0"/>
                  <a:t>	</a:t>
                </a:r>
              </a:p>
            </p:txBody>
          </p:sp>
        </mc:Choice>
        <mc:Fallback xmlns="">
          <p:sp>
            <p:nvSpPr>
              <p:cNvPr id="6" name="TextBox 5">
                <a:extLst>
                  <a:ext uri="{FF2B5EF4-FFF2-40B4-BE49-F238E27FC236}">
                    <a16:creationId xmlns:a16="http://schemas.microsoft.com/office/drawing/2014/main" id="{20D1D07A-9CC9-4035-C564-D07AF1BE5B0B}"/>
                  </a:ext>
                </a:extLst>
              </p:cNvPr>
              <p:cNvSpPr txBox="1">
                <a:spLocks noRot="1" noChangeAspect="1" noMove="1" noResize="1" noEditPoints="1" noAdjustHandles="1" noChangeArrowheads="1" noChangeShapeType="1" noTextEdit="1"/>
              </p:cNvSpPr>
              <p:nvPr/>
            </p:nvSpPr>
            <p:spPr>
              <a:xfrm>
                <a:off x="3517107" y="3133721"/>
                <a:ext cx="5157786" cy="494751"/>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237324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Complex Numbers: </a:t>
            </a:r>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464A48-B891-4CD7-1BE0-8FADE239F619}"/>
                  </a:ext>
                </a:extLst>
              </p:cNvPr>
              <p:cNvSpPr txBox="1"/>
              <p:nvPr/>
            </p:nvSpPr>
            <p:spPr>
              <a:xfrm>
                <a:off x="2158410" y="2806733"/>
                <a:ext cx="7678329" cy="1014380"/>
              </a:xfrm>
              <a:prstGeom prst="rect">
                <a:avLst/>
              </a:prstGeom>
              <a:noFill/>
            </p:spPr>
            <p:txBody>
              <a:bodyPr wrap="square" rtlCol="0">
                <a:spAutoFit/>
              </a:bodyPr>
              <a:lstStyle/>
              <a:p>
                <a:pPr algn="ct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b="1"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1" i="1">
                            <a:latin typeface="Cambria Math" panose="02040503050406030204" pitchFamily="18" charset="0"/>
                            <a:ea typeface="Cambria Math" panose="02040503050406030204" pitchFamily="18" charset="0"/>
                            <a:cs typeface="Times New Roman" panose="02020603050405020304" pitchFamily="18" charset="0"/>
                          </a:rPr>
                          <m:t>𝒖</m:t>
                        </m:r>
                      </m:e>
                    </m:d>
                    <m:r>
                      <a:rPr lang="en-US" sz="2400" b="1" i="1">
                        <a:latin typeface="Cambria Math" panose="02040503050406030204" pitchFamily="18" charset="0"/>
                        <a:ea typeface="Calibri" panose="020F0502020204030204" pitchFamily="34" charset="0"/>
                        <a:cs typeface="Times New Roman" panose="02020603050405020304" pitchFamily="18" charset="0"/>
                      </a:rPr>
                      <m:t> </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r>
                          <a:rPr lang="en-US" sz="2400" b="1" i="1">
                            <a:latin typeface="Cambria Math" panose="02040503050406030204" pitchFamily="18" charset="0"/>
                            <a:ea typeface="Calibri" panose="020F0502020204030204" pitchFamily="34" charset="0"/>
                            <a:cs typeface="Times New Roman" panose="02020603050405020304" pitchFamily="18" charset="0"/>
                          </a:rPr>
                          <m:t>𝒑</m:t>
                        </m:r>
                      </m:e>
                    </m:d>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r>
                              <a:rPr lang="en-US" sz="2400" b="1" i="1">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2400">
                                    <a:latin typeface="Cambria Math" panose="02040503050406030204" pitchFamily="18" charset="0"/>
                                    <a:ea typeface="Cambria Math" panose="02040503050406030204" pitchFamily="18" charset="0"/>
                                    <a:cs typeface="Times New Roman" panose="02020603050405020304" pitchFamily="18" charset="0"/>
                                  </a:rPr>
                                  <m:t>θ</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e>
                        </m:d>
                        <m:r>
                          <a:rPr lang="en-US" sz="2400" b="1" i="1">
                            <a:latin typeface="Cambria Math" panose="02040503050406030204" pitchFamily="18" charset="0"/>
                            <a:ea typeface="Cambria Math" panose="02040503050406030204" pitchFamily="18" charset="0"/>
                            <a:cs typeface="Times New Roman" panose="02020603050405020304" pitchFamily="18" charset="0"/>
                          </a:rPr>
                          <m:t>𝒖</m:t>
                        </m:r>
                      </m:e>
                    </m:d>
                  </m:oMath>
                </a14:m>
                <a:r>
                  <a:rPr lang="en-US" sz="2400" dirty="0"/>
                  <a:t>	</a:t>
                </a:r>
              </a:p>
            </p:txBody>
          </p:sp>
        </mc:Choice>
        <mc:Fallback xmlns="">
          <p:sp>
            <p:nvSpPr>
              <p:cNvPr id="4" name="TextBox 3">
                <a:extLst>
                  <a:ext uri="{FF2B5EF4-FFF2-40B4-BE49-F238E27FC236}">
                    <a16:creationId xmlns:a16="http://schemas.microsoft.com/office/drawing/2014/main" id="{F5464A48-B891-4CD7-1BE0-8FADE239F619}"/>
                  </a:ext>
                </a:extLst>
              </p:cNvPr>
              <p:cNvSpPr txBox="1">
                <a:spLocks noRot="1" noChangeAspect="1" noMove="1" noResize="1" noEditPoints="1" noAdjustHandles="1" noChangeArrowheads="1" noChangeShapeType="1" noTextEdit="1"/>
              </p:cNvSpPr>
              <p:nvPr/>
            </p:nvSpPr>
            <p:spPr>
              <a:xfrm>
                <a:off x="2158410" y="2806733"/>
                <a:ext cx="7678329" cy="1014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15FCCF-2FDF-B794-43AD-E793C5718CAD}"/>
                  </a:ext>
                </a:extLst>
              </p:cNvPr>
              <p:cNvSpPr txBox="1"/>
              <p:nvPr/>
            </p:nvSpPr>
            <p:spPr>
              <a:xfrm>
                <a:off x="1727563" y="3683516"/>
                <a:ext cx="8870768" cy="8785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𝒑</m:t>
                      </m:r>
                      <m:d>
                        <m:dPr>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b="1" i="1">
                              <a:latin typeface="Cambria Math" panose="02040503050406030204" pitchFamily="18" charset="0"/>
                            </a:rPr>
                            <m:t>𝒖</m:t>
                          </m:r>
                          <m:r>
                            <a:rPr lang="en-US" sz="2400" b="1" i="1">
                              <a:latin typeface="Cambria Math" panose="02040503050406030204" pitchFamily="18" charset="0"/>
                            </a:rPr>
                            <m:t>×</m:t>
                          </m:r>
                          <m:r>
                            <a:rPr lang="en-US" sz="2400" b="1" i="1" smtClean="0">
                              <a:latin typeface="Cambria Math" panose="02040503050406030204" pitchFamily="18" charset="0"/>
                            </a:rPr>
                            <m:t>𝒑</m:t>
                          </m:r>
                        </m:e>
                      </m:d>
                      <m:d>
                        <m:dPr>
                          <m:ctrlPr>
                            <a:rPr lang="en-US" sz="2400" b="1" i="1">
                              <a:latin typeface="Cambria Math" panose="02040503050406030204" pitchFamily="18" charset="0"/>
                            </a:rPr>
                          </m:ctrlPr>
                        </m:dPr>
                        <m:e>
                          <m:r>
                            <m:rPr>
                              <m:sty m:val="p"/>
                            </m:rPr>
                            <a:rPr lang="en-US" sz="2400">
                              <a:latin typeface="Cambria Math" panose="02040503050406030204" pitchFamily="18" charset="0"/>
                            </a:rPr>
                            <m:t>sin</m:t>
                          </m:r>
                          <m:d>
                            <m:dPr>
                              <m:ctrlPr>
                                <a:rPr lang="en-US" sz="2400" i="1">
                                  <a:latin typeface="Cambria Math" panose="02040503050406030204" pitchFamily="18" charset="0"/>
                                </a:rPr>
                              </m:ctrlPr>
                            </m:dPr>
                            <m:e>
                              <m:r>
                                <a:rPr lang="en-US" sz="2400" i="1">
                                  <a:latin typeface="Cambria Math" panose="02040503050406030204" pitchFamily="18" charset="0"/>
                                </a:rPr>
                                <m:t>𝜃</m:t>
                              </m:r>
                            </m:e>
                          </m:d>
                        </m:e>
                      </m:d>
                      <m:r>
                        <a:rPr lang="en-US" sz="2400" i="1">
                          <a:latin typeface="Cambria Math" panose="02040503050406030204" pitchFamily="18" charset="0"/>
                        </a:rPr>
                        <m:t>+</m:t>
                      </m:r>
                      <m:d>
                        <m:dPr>
                          <m:ctrlPr>
                            <a:rPr lang="en-US" sz="2400" b="1" i="1">
                              <a:latin typeface="Cambria Math" panose="02040503050406030204" pitchFamily="18" charset="0"/>
                            </a:rPr>
                          </m:ctrlPr>
                        </m:dPr>
                        <m:e>
                          <m:r>
                            <a:rPr lang="en-US" sz="2400" b="1" i="1">
                              <a:latin typeface="Cambria Math" panose="02040503050406030204" pitchFamily="18" charset="0"/>
                            </a:rPr>
                            <m:t>𝒖</m:t>
                          </m:r>
                          <m:r>
                            <a:rPr lang="en-US" sz="2400" b="1" i="1">
                              <a:latin typeface="Cambria Math" panose="02040503050406030204" pitchFamily="18" charset="0"/>
                            </a:rPr>
                            <m:t>∙</m:t>
                          </m:r>
                          <m:r>
                            <a:rPr lang="en-US" sz="2400" b="1" i="1" smtClean="0">
                              <a:latin typeface="Cambria Math" panose="02040503050406030204" pitchFamily="18" charset="0"/>
                            </a:rPr>
                            <m:t>𝒑</m:t>
                          </m:r>
                        </m:e>
                      </m:d>
                      <m:r>
                        <a:rPr lang="en-US" sz="2400" b="1" i="1">
                          <a:latin typeface="Cambria Math" panose="02040503050406030204" pitchFamily="18" charset="0"/>
                        </a:rPr>
                        <m:t>𝒖</m:t>
                      </m:r>
                      <m:r>
                        <a:rPr lang="en-US" sz="2400" i="1">
                          <a:latin typeface="Cambria Math" panose="02040503050406030204" pitchFamily="18" charset="0"/>
                        </a:rPr>
                        <m:t>− </m:t>
                      </m:r>
                      <m:d>
                        <m:dPr>
                          <m:ctrlPr>
                            <a:rPr lang="en-US" sz="2400" b="1" i="1">
                              <a:latin typeface="Cambria Math" panose="02040503050406030204" pitchFamily="18" charset="0"/>
                            </a:rPr>
                          </m:ctrlPr>
                        </m:dPr>
                        <m:e>
                          <m:r>
                            <a:rPr lang="en-US" sz="2400" b="1" i="1">
                              <a:latin typeface="Cambria Math" panose="02040503050406030204" pitchFamily="18" charset="0"/>
                            </a:rPr>
                            <m:t>𝒖</m:t>
                          </m:r>
                          <m:r>
                            <a:rPr lang="en-US" sz="2400" b="1" i="1">
                              <a:latin typeface="Cambria Math" panose="02040503050406030204" pitchFamily="18" charset="0"/>
                            </a:rPr>
                            <m:t>∙</m:t>
                          </m:r>
                          <m:r>
                            <a:rPr lang="en-US" sz="2400" b="1" i="1" smtClean="0">
                              <a:latin typeface="Cambria Math" panose="02040503050406030204" pitchFamily="18" charset="0"/>
                            </a:rPr>
                            <m:t>𝒑</m:t>
                          </m:r>
                        </m:e>
                      </m:d>
                      <m:r>
                        <a:rPr lang="en-US" sz="2400" b="1" i="1">
                          <a:latin typeface="Cambria Math" panose="02040503050406030204" pitchFamily="18" charset="0"/>
                        </a:rPr>
                        <m:t>𝒖</m:t>
                      </m:r>
                      <m:d>
                        <m:dPr>
                          <m:ctrlPr>
                            <a:rPr lang="en-US" sz="2400" b="1"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e>
                      </m:d>
                      <m:r>
                        <a:rPr lang="en-US" sz="2400" i="1">
                          <a:latin typeface="Cambria Math" panose="02040503050406030204" pitchFamily="18" charset="0"/>
                        </a:rPr>
                        <m:t> </m:t>
                      </m:r>
                    </m:oMath>
                  </m:oMathPara>
                </a14:m>
                <a:endParaRPr lang="en-US" sz="2400" dirty="0"/>
              </a:p>
              <a:p>
                <a:pPr algn="ctr"/>
                <a:r>
                  <a:rPr lang="en-US" sz="2400" dirty="0"/>
                  <a:t>	</a:t>
                </a:r>
              </a:p>
            </p:txBody>
          </p:sp>
        </mc:Choice>
        <mc:Fallback xmlns="">
          <p:sp>
            <p:nvSpPr>
              <p:cNvPr id="8" name="TextBox 7">
                <a:extLst>
                  <a:ext uri="{FF2B5EF4-FFF2-40B4-BE49-F238E27FC236}">
                    <a16:creationId xmlns:a16="http://schemas.microsoft.com/office/drawing/2014/main" id="{6015FCCF-2FDF-B794-43AD-E793C5718CAD}"/>
                  </a:ext>
                </a:extLst>
              </p:cNvPr>
              <p:cNvSpPr txBox="1">
                <a:spLocks noRot="1" noChangeAspect="1" noMove="1" noResize="1" noEditPoints="1" noAdjustHandles="1" noChangeArrowheads="1" noChangeShapeType="1" noTextEdit="1"/>
              </p:cNvSpPr>
              <p:nvPr/>
            </p:nvSpPr>
            <p:spPr>
              <a:xfrm>
                <a:off x="1727563" y="3683516"/>
                <a:ext cx="8870768" cy="8785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84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Ways To Rotate in 3 Dimensions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Complex Numbers: </a:t>
            </a:r>
            <a:r>
              <a:rPr lang="en-US" u="sng" dirty="0"/>
              <a:t>Quaternions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4DCA83-85CB-503B-77AC-BE14E792548D}"/>
                  </a:ext>
                </a:extLst>
              </p:cNvPr>
              <p:cNvSpPr txBox="1"/>
              <p:nvPr/>
            </p:nvSpPr>
            <p:spPr>
              <a:xfrm>
                <a:off x="6448338" y="2882855"/>
                <a:ext cx="4905462" cy="460832"/>
              </a:xfrm>
              <a:prstGeom prst="rect">
                <a:avLst/>
              </a:prstGeom>
              <a:noFill/>
            </p:spPr>
            <p:txBody>
              <a:bodyPr wrap="square">
                <a:spAutoFit/>
              </a:bodyPr>
              <a:lstStyle/>
              <a:p>
                <a:r>
                  <a:rPr lang="el-GR" sz="1600" dirty="0">
                    <a:latin typeface="Cambria Math" panose="02040503050406030204" pitchFamily="18" charset="0"/>
                    <a:ea typeface="Cambria Math" panose="02040503050406030204" pitchFamily="18" charset="0"/>
                  </a:rPr>
                  <a:t>θ</a:t>
                </a:r>
                <a:r>
                  <a:rPr lang="en-US" sz="1600" dirty="0">
                    <a:latin typeface="Cambria Math" panose="02040503050406030204" pitchFamily="18" charset="0"/>
                    <a:ea typeface="Cambria Math" panose="02040503050406030204" pitchFamily="18" charset="0"/>
                  </a:rPr>
                  <a:t> </a:t>
                </a:r>
                <a14:m>
                  <m:oMath xmlns:m="http://schemas.openxmlformats.org/officeDocument/2006/math">
                    <m:r>
                      <a:rPr lang="en-US" sz="1600" i="0">
                        <a:latin typeface="Cambria Math" panose="02040503050406030204" pitchFamily="18" charset="0"/>
                      </a:rPr>
                      <m:t>=2</m:t>
                    </m:r>
                    <m:func>
                      <m:funcPr>
                        <m:ctrlPr>
                          <a:rPr lang="en-US" sz="1600" i="1">
                            <a:latin typeface="Cambria Math" panose="02040503050406030204" pitchFamily="18" charset="0"/>
                          </a:rPr>
                        </m:ctrlPr>
                      </m:funcPr>
                      <m:fName>
                        <m:sSup>
                          <m:sSupPr>
                            <m:ctrlPr>
                              <a:rPr lang="en-US" sz="1600" i="1">
                                <a:solidFill>
                                  <a:srgbClr val="836967"/>
                                </a:solidFill>
                                <a:latin typeface="Cambria Math" panose="02040503050406030204" pitchFamily="18" charset="0"/>
                              </a:rPr>
                            </m:ctrlPr>
                          </m:sSupPr>
                          <m:e>
                            <m:r>
                              <m:rPr>
                                <m:sty m:val="p"/>
                              </m:rPr>
                              <a:rPr lang="en-US" sz="1600" i="0">
                                <a:latin typeface="Cambria Math" panose="02040503050406030204" pitchFamily="18" charset="0"/>
                              </a:rPr>
                              <m:t>cos</m:t>
                            </m:r>
                          </m:e>
                          <m:sup>
                            <m:r>
                              <a:rPr lang="en-US" sz="1600" i="0">
                                <a:latin typeface="Cambria Math" panose="02040503050406030204" pitchFamily="18" charset="0"/>
                              </a:rPr>
                              <m:t>−1</m:t>
                            </m:r>
                          </m:sup>
                        </m:sSup>
                      </m:fName>
                      <m:e>
                        <m:d>
                          <m:dPr>
                            <m:ctrlPr>
                              <a:rPr lang="en-US" sz="1600" i="1" smtClean="0">
                                <a:solidFill>
                                  <a:schemeClr val="tx1"/>
                                </a:solidFill>
                                <a:latin typeface="Cambria Math" panose="02040503050406030204" pitchFamily="18" charset="0"/>
                              </a:rPr>
                            </m:ctrlPr>
                          </m:dPr>
                          <m:e>
                            <m:func>
                              <m:funcPr>
                                <m:ctrlPr>
                                  <a:rPr lang="en-US" sz="1600" i="1">
                                    <a:solidFill>
                                      <a:schemeClr val="tx1"/>
                                    </a:solidFill>
                                    <a:latin typeface="Cambria Math" panose="02040503050406030204" pitchFamily="18" charset="0"/>
                                  </a:rPr>
                                </m:ctrlPr>
                              </m:funcPr>
                              <m:fName>
                                <m:r>
                                  <a:rPr lang="en-US" sz="1600" i="1">
                                    <a:solidFill>
                                      <a:schemeClr val="tx1"/>
                                    </a:solidFill>
                                    <a:latin typeface="Cambria Math" panose="02040503050406030204" pitchFamily="18" charset="0"/>
                                  </a:rPr>
                                  <m:t>𝑐𝑜𝑠</m:t>
                                </m:r>
                              </m:fName>
                              <m:e>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smtClean="0">
                                            <a:solidFill>
                                              <a:srgbClr val="0070C0"/>
                                            </a:solidFill>
                                            <a:latin typeface="Cambria Math" panose="02040503050406030204" pitchFamily="18" charset="0"/>
                                          </a:rPr>
                                          <m:t>𝛽</m:t>
                                        </m:r>
                                      </m:num>
                                      <m:den>
                                        <m:r>
                                          <a:rPr lang="en-US" sz="1600" i="0">
                                            <a:solidFill>
                                              <a:schemeClr val="tx1"/>
                                            </a:solidFill>
                                            <a:latin typeface="Cambria Math" panose="02040503050406030204" pitchFamily="18" charset="0"/>
                                          </a:rPr>
                                          <m:t>2</m:t>
                                        </m:r>
                                      </m:den>
                                    </m:f>
                                  </m:e>
                                </m:d>
                              </m:e>
                            </m:func>
                            <m:func>
                              <m:funcPr>
                                <m:ctrlPr>
                                  <a:rPr lang="en-US" sz="1600" i="1">
                                    <a:solidFill>
                                      <a:schemeClr val="tx1"/>
                                    </a:solidFill>
                                    <a:latin typeface="Cambria Math" panose="02040503050406030204" pitchFamily="18" charset="0"/>
                                  </a:rPr>
                                </m:ctrlPr>
                              </m:funcPr>
                              <m:fName>
                                <m:r>
                                  <a:rPr lang="en-US" sz="1600" i="1">
                                    <a:solidFill>
                                      <a:schemeClr val="tx1"/>
                                    </a:solidFill>
                                    <a:latin typeface="Cambria Math" panose="02040503050406030204" pitchFamily="18" charset="0"/>
                                  </a:rPr>
                                  <m:t>𝑐𝑜𝑠</m:t>
                                </m:r>
                              </m:fName>
                              <m:e>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smtClean="0">
                                            <a:solidFill>
                                              <a:srgbClr val="FF0000"/>
                                            </a:solidFill>
                                            <a:latin typeface="Cambria Math" panose="02040503050406030204" pitchFamily="18" charset="0"/>
                                          </a:rPr>
                                          <m:t>𝛼</m:t>
                                        </m:r>
                                      </m:num>
                                      <m:den>
                                        <m:r>
                                          <a:rPr lang="en-US" sz="1600" i="0">
                                            <a:solidFill>
                                              <a:schemeClr val="tx1"/>
                                            </a:solidFill>
                                            <a:latin typeface="Cambria Math" panose="02040503050406030204" pitchFamily="18" charset="0"/>
                                          </a:rPr>
                                          <m:t>2</m:t>
                                        </m:r>
                                      </m:den>
                                    </m:f>
                                  </m:e>
                                </m:d>
                              </m:e>
                            </m:func>
                            <m:r>
                              <a:rPr lang="en-US" sz="1600" i="0">
                                <a:solidFill>
                                  <a:schemeClr val="tx1"/>
                                </a:solidFill>
                                <a:latin typeface="Cambria Math" panose="02040503050406030204" pitchFamily="18" charset="0"/>
                              </a:rPr>
                              <m:t>−</m:t>
                            </m:r>
                            <m:d>
                              <m:dPr>
                                <m:ctrlPr>
                                  <a:rPr lang="en-US" sz="1600" i="1">
                                    <a:solidFill>
                                      <a:schemeClr val="tx1"/>
                                    </a:solidFill>
                                    <a:latin typeface="Cambria Math" panose="02040503050406030204" pitchFamily="18" charset="0"/>
                                  </a:rPr>
                                </m:ctrlPr>
                              </m:dPr>
                              <m:e>
                                <m:r>
                                  <a:rPr lang="en-US" sz="1600" b="1" i="1" smtClean="0">
                                    <a:solidFill>
                                      <a:srgbClr val="0070C0"/>
                                    </a:solidFill>
                                    <a:latin typeface="Cambria Math" panose="02040503050406030204" pitchFamily="18" charset="0"/>
                                  </a:rPr>
                                  <m:t>𝑩</m:t>
                                </m:r>
                                <m:r>
                                  <a:rPr lang="en-US" sz="1600" b="0" i="0">
                                    <a:solidFill>
                                      <a:schemeClr val="tx1"/>
                                    </a:solidFill>
                                    <a:latin typeface="Cambria Math" panose="02040503050406030204" pitchFamily="18" charset="0"/>
                                  </a:rPr>
                                  <m:t>∙</m:t>
                                </m:r>
                                <m:r>
                                  <a:rPr lang="en-US" sz="1600" b="1" i="1" smtClean="0">
                                    <a:solidFill>
                                      <a:srgbClr val="FF0000"/>
                                    </a:solidFill>
                                    <a:latin typeface="Cambria Math" panose="02040503050406030204" pitchFamily="18" charset="0"/>
                                  </a:rPr>
                                  <m:t>𝑨</m:t>
                                </m:r>
                              </m:e>
                            </m:d>
                            <m:func>
                              <m:funcPr>
                                <m:ctrlPr>
                                  <a:rPr lang="en-US" sz="1600" b="1" i="1">
                                    <a:solidFill>
                                      <a:schemeClr val="tx1"/>
                                    </a:solidFill>
                                    <a:latin typeface="Cambria Math" panose="02040503050406030204" pitchFamily="18" charset="0"/>
                                  </a:rPr>
                                </m:ctrlPr>
                              </m:funcPr>
                              <m:fName>
                                <m:r>
                                  <a:rPr lang="en-US" sz="1600" b="0" i="1">
                                    <a:solidFill>
                                      <a:schemeClr val="tx1"/>
                                    </a:solidFill>
                                    <a:latin typeface="Cambria Math" panose="02040503050406030204" pitchFamily="18" charset="0"/>
                                  </a:rPr>
                                  <m:t>𝑠𝑖𝑛</m:t>
                                </m:r>
                              </m:fName>
                              <m:e>
                                <m:d>
                                  <m:dPr>
                                    <m:ctrlPr>
                                      <a:rPr lang="en-US" sz="1600" b="0" i="1">
                                        <a:solidFill>
                                          <a:schemeClr val="tx1"/>
                                        </a:solidFill>
                                        <a:latin typeface="Cambria Math" panose="02040503050406030204" pitchFamily="18" charset="0"/>
                                      </a:rPr>
                                    </m:ctrlPr>
                                  </m:dPr>
                                  <m:e>
                                    <m:f>
                                      <m:fPr>
                                        <m:ctrlPr>
                                          <a:rPr lang="en-US" sz="1600" b="0" i="1">
                                            <a:solidFill>
                                              <a:schemeClr val="tx1"/>
                                            </a:solidFill>
                                            <a:latin typeface="Cambria Math" panose="02040503050406030204" pitchFamily="18" charset="0"/>
                                          </a:rPr>
                                        </m:ctrlPr>
                                      </m:fPr>
                                      <m:num>
                                        <m:r>
                                          <a:rPr lang="en-US" sz="1600" b="0" i="1" smtClean="0">
                                            <a:solidFill>
                                              <a:srgbClr val="0070C0"/>
                                            </a:solidFill>
                                            <a:latin typeface="Cambria Math" panose="02040503050406030204" pitchFamily="18" charset="0"/>
                                          </a:rPr>
                                          <m:t>𝛽</m:t>
                                        </m:r>
                                      </m:num>
                                      <m:den>
                                        <m:r>
                                          <a:rPr lang="en-US" sz="1600" b="0" i="0">
                                            <a:solidFill>
                                              <a:schemeClr val="tx1"/>
                                            </a:solidFill>
                                            <a:latin typeface="Cambria Math" panose="02040503050406030204" pitchFamily="18" charset="0"/>
                                          </a:rPr>
                                          <m:t>2</m:t>
                                        </m:r>
                                      </m:den>
                                    </m:f>
                                  </m:e>
                                </m:d>
                              </m:e>
                            </m:func>
                            <m:func>
                              <m:funcPr>
                                <m:ctrlPr>
                                  <a:rPr lang="en-US" sz="1600" b="1" i="1">
                                    <a:solidFill>
                                      <a:schemeClr val="tx1"/>
                                    </a:solidFill>
                                    <a:latin typeface="Cambria Math" panose="02040503050406030204" pitchFamily="18" charset="0"/>
                                  </a:rPr>
                                </m:ctrlPr>
                              </m:funcPr>
                              <m:fName>
                                <m:r>
                                  <a:rPr lang="en-US" sz="1600" b="0" i="1">
                                    <a:solidFill>
                                      <a:schemeClr val="tx1"/>
                                    </a:solidFill>
                                    <a:latin typeface="Cambria Math" panose="02040503050406030204" pitchFamily="18" charset="0"/>
                                  </a:rPr>
                                  <m:t>𝑠𝑖𝑛</m:t>
                                </m:r>
                              </m:fName>
                              <m:e>
                                <m:d>
                                  <m:dPr>
                                    <m:ctrlPr>
                                      <a:rPr lang="en-US" sz="1600" b="0" i="1">
                                        <a:solidFill>
                                          <a:schemeClr val="tx1"/>
                                        </a:solidFill>
                                        <a:latin typeface="Cambria Math" panose="02040503050406030204" pitchFamily="18" charset="0"/>
                                      </a:rPr>
                                    </m:ctrlPr>
                                  </m:dPr>
                                  <m:e>
                                    <m:f>
                                      <m:fPr>
                                        <m:ctrlPr>
                                          <a:rPr lang="en-US" sz="1600" b="0" i="1">
                                            <a:solidFill>
                                              <a:schemeClr val="tx1"/>
                                            </a:solidFill>
                                            <a:latin typeface="Cambria Math" panose="02040503050406030204" pitchFamily="18" charset="0"/>
                                          </a:rPr>
                                        </m:ctrlPr>
                                      </m:fPr>
                                      <m:num>
                                        <m:r>
                                          <a:rPr lang="en-US" sz="1600" b="0" i="1" smtClean="0">
                                            <a:solidFill>
                                              <a:srgbClr val="FF0000"/>
                                            </a:solidFill>
                                            <a:latin typeface="Cambria Math" panose="02040503050406030204" pitchFamily="18" charset="0"/>
                                          </a:rPr>
                                          <m:t>𝛼</m:t>
                                        </m:r>
                                      </m:num>
                                      <m:den>
                                        <m:r>
                                          <a:rPr lang="en-US" sz="1600" b="0" i="0">
                                            <a:solidFill>
                                              <a:schemeClr val="tx1"/>
                                            </a:solidFill>
                                            <a:latin typeface="Cambria Math" panose="02040503050406030204" pitchFamily="18" charset="0"/>
                                          </a:rPr>
                                          <m:t>2</m:t>
                                        </m:r>
                                      </m:den>
                                    </m:f>
                                  </m:e>
                                </m:d>
                              </m:e>
                            </m:func>
                          </m:e>
                        </m:d>
                      </m:e>
                    </m:func>
                  </m:oMath>
                </a14:m>
                <a:endParaRPr lang="en-US" dirty="0"/>
              </a:p>
            </p:txBody>
          </p:sp>
        </mc:Choice>
        <mc:Fallback xmlns="">
          <p:sp>
            <p:nvSpPr>
              <p:cNvPr id="5" name="TextBox 4">
                <a:extLst>
                  <a:ext uri="{FF2B5EF4-FFF2-40B4-BE49-F238E27FC236}">
                    <a16:creationId xmlns:a16="http://schemas.microsoft.com/office/drawing/2014/main" id="{204DCA83-85CB-503B-77AC-BE14E792548D}"/>
                  </a:ext>
                </a:extLst>
              </p:cNvPr>
              <p:cNvSpPr txBox="1">
                <a:spLocks noRot="1" noChangeAspect="1" noMove="1" noResize="1" noEditPoints="1" noAdjustHandles="1" noChangeArrowheads="1" noChangeShapeType="1" noTextEdit="1"/>
              </p:cNvSpPr>
              <p:nvPr/>
            </p:nvSpPr>
            <p:spPr>
              <a:xfrm>
                <a:off x="6448338" y="2882855"/>
                <a:ext cx="4905462" cy="460832"/>
              </a:xfrm>
              <a:prstGeom prst="rect">
                <a:avLst/>
              </a:prstGeom>
              <a:blipFill>
                <a:blip r:embed="rId3"/>
                <a:stretch>
                  <a:fillRect l="-745"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9A15D2-1CE6-958C-9AC5-D3D0C9F200E8}"/>
                  </a:ext>
                </a:extLst>
              </p:cNvPr>
              <p:cNvSpPr txBox="1"/>
              <p:nvPr/>
            </p:nvSpPr>
            <p:spPr>
              <a:xfrm>
                <a:off x="5730241" y="3906081"/>
                <a:ext cx="6060986" cy="1002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tx1"/>
                          </a:solidFill>
                          <a:latin typeface="Cambria Math" panose="02040503050406030204" pitchFamily="18" charset="0"/>
                        </a:rPr>
                        <m:t>𝑸</m:t>
                      </m:r>
                      <m:r>
                        <a:rPr lang="en-US" sz="1600" b="0" i="0">
                          <a:solidFill>
                            <a:schemeClr val="tx1"/>
                          </a:solidFill>
                          <a:latin typeface="Cambria Math" panose="02040503050406030204" pitchFamily="18" charset="0"/>
                        </a:rPr>
                        <m:t>=</m:t>
                      </m:r>
                      <m:f>
                        <m:fPr>
                          <m:ctrlPr>
                            <a:rPr lang="en-US" sz="1600" b="0" i="1">
                              <a:solidFill>
                                <a:schemeClr val="tx1"/>
                              </a:solidFill>
                              <a:latin typeface="Cambria Math" panose="02040503050406030204" pitchFamily="18" charset="0"/>
                            </a:rPr>
                          </m:ctrlPr>
                        </m:fPr>
                        <m:num>
                          <m:r>
                            <a:rPr lang="en-US" sz="1600" b="1" i="1" smtClean="0">
                              <a:solidFill>
                                <a:srgbClr val="FF0000"/>
                              </a:solidFill>
                              <a:latin typeface="Cambria Math" panose="02040503050406030204" pitchFamily="18" charset="0"/>
                            </a:rPr>
                            <m:t>𝑨</m:t>
                          </m:r>
                          <m:r>
                            <a:rPr lang="en-US" sz="1600" b="0" i="1" smtClean="0">
                              <a:solidFill>
                                <a:schemeClr val="tx1"/>
                              </a:solidFill>
                              <a:latin typeface="Cambria Math" panose="02040503050406030204" pitchFamily="18" charset="0"/>
                            </a:rPr>
                            <m:t>𝑐𝑜𝑠</m:t>
                          </m:r>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0070C0"/>
                                      </a:solidFill>
                                      <a:latin typeface="Cambria Math" panose="02040503050406030204" pitchFamily="18" charset="0"/>
                                      <a:ea typeface="Cambria Math" panose="02040503050406030204" pitchFamily="18" charset="0"/>
                                    </a:rPr>
                                    <m:t>𝛽</m:t>
                                  </m:r>
                                </m:num>
                                <m:den>
                                  <m:r>
                                    <a:rPr lang="en-US" sz="1600" b="0" i="1" smtClean="0">
                                      <a:solidFill>
                                        <a:schemeClr val="tx1"/>
                                      </a:solidFill>
                                      <a:latin typeface="Cambria Math" panose="02040503050406030204" pitchFamily="18" charset="0"/>
                                    </a:rPr>
                                    <m:t>2</m:t>
                                  </m:r>
                                </m:den>
                              </m:f>
                            </m:e>
                          </m:d>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sin</m:t>
                              </m:r>
                            </m:fName>
                            <m:e>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𝛼</m:t>
                                      </m:r>
                                    </m:num>
                                    <m:den>
                                      <m:r>
                                        <a:rPr lang="en-US" sz="1600" b="0" i="1" smtClean="0">
                                          <a:solidFill>
                                            <a:schemeClr val="tx1"/>
                                          </a:solidFill>
                                          <a:latin typeface="Cambria Math" panose="02040503050406030204" pitchFamily="18" charset="0"/>
                                        </a:rPr>
                                        <m:t>2</m:t>
                                      </m:r>
                                    </m:den>
                                  </m:f>
                                </m:e>
                              </m:d>
                            </m:e>
                          </m:func>
                          <m:r>
                            <a:rPr lang="en-US" sz="1600" b="0" i="1" smtClean="0">
                              <a:solidFill>
                                <a:schemeClr val="tx1"/>
                              </a:solidFill>
                              <a:latin typeface="Cambria Math" panose="02040503050406030204" pitchFamily="18" charset="0"/>
                            </a:rPr>
                            <m:t>+</m:t>
                          </m:r>
                          <m:r>
                            <a:rPr lang="en-US" sz="1600" b="1" i="1" smtClean="0">
                              <a:solidFill>
                                <a:srgbClr val="0070C0"/>
                              </a:solidFill>
                              <a:latin typeface="Cambria Math" panose="02040503050406030204" pitchFamily="18" charset="0"/>
                            </a:rPr>
                            <m:t>𝑩</m:t>
                          </m:r>
                          <m:r>
                            <a:rPr lang="en-US" sz="1600" b="0" i="1" smtClean="0">
                              <a:solidFill>
                                <a:schemeClr val="tx1"/>
                              </a:solidFill>
                              <a:latin typeface="Cambria Math" panose="02040503050406030204" pitchFamily="18" charset="0"/>
                            </a:rPr>
                            <m:t>𝑠𝑖𝑛</m:t>
                          </m:r>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0070C0"/>
                                      </a:solidFill>
                                      <a:latin typeface="Cambria Math" panose="02040503050406030204" pitchFamily="18" charset="0"/>
                                      <a:ea typeface="Cambria Math" panose="02040503050406030204" pitchFamily="18" charset="0"/>
                                    </a:rPr>
                                    <m:t>𝛽</m:t>
                                  </m:r>
                                </m:num>
                                <m:den>
                                  <m:r>
                                    <a:rPr lang="en-US" sz="1600" b="0" i="1" smtClean="0">
                                      <a:solidFill>
                                        <a:schemeClr val="tx1"/>
                                      </a:solidFill>
                                      <a:latin typeface="Cambria Math" panose="02040503050406030204" pitchFamily="18" charset="0"/>
                                    </a:rPr>
                                    <m:t>2</m:t>
                                  </m:r>
                                </m:den>
                              </m:f>
                            </m:e>
                          </m:d>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cos</m:t>
                              </m:r>
                            </m:fName>
                            <m:e>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𝛼</m:t>
                                      </m:r>
                                    </m:num>
                                    <m:den>
                                      <m:r>
                                        <a:rPr lang="en-US" sz="1600" b="0" i="1" smtClean="0">
                                          <a:solidFill>
                                            <a:schemeClr val="tx1"/>
                                          </a:solidFill>
                                          <a:latin typeface="Cambria Math" panose="02040503050406030204" pitchFamily="18" charset="0"/>
                                        </a:rPr>
                                        <m:t>2</m:t>
                                      </m:r>
                                    </m:den>
                                  </m:f>
                                </m:e>
                              </m:d>
                            </m:e>
                          </m:func>
                          <m:r>
                            <a:rPr lang="en-US" sz="1600" b="0" i="1" smtClean="0">
                              <a:solidFill>
                                <a:schemeClr val="tx1"/>
                              </a:solidFill>
                              <a:latin typeface="Cambria Math" panose="02040503050406030204" pitchFamily="18" charset="0"/>
                            </a:rPr>
                            <m:t>+</m:t>
                          </m:r>
                          <m:d>
                            <m:dPr>
                              <m:ctrlPr>
                                <a:rPr lang="en-US" sz="1600" b="0" i="1" smtClean="0">
                                  <a:solidFill>
                                    <a:schemeClr val="tx1"/>
                                  </a:solidFill>
                                  <a:latin typeface="Cambria Math" panose="02040503050406030204" pitchFamily="18" charset="0"/>
                                </a:rPr>
                              </m:ctrlPr>
                            </m:dPr>
                            <m:e>
                              <m:r>
                                <a:rPr lang="en-US" sz="1600" b="1" i="1" smtClean="0">
                                  <a:solidFill>
                                    <a:srgbClr val="0070C0"/>
                                  </a:solidFill>
                                  <a:latin typeface="Cambria Math" panose="02040503050406030204" pitchFamily="18" charset="0"/>
                                </a:rPr>
                                <m:t>𝑩</m:t>
                              </m:r>
                              <m:r>
                                <a:rPr lang="en-US" sz="1600" b="1" i="1" smtClean="0">
                                  <a:solidFill>
                                    <a:schemeClr val="tx1"/>
                                  </a:solidFill>
                                  <a:latin typeface="Cambria Math" panose="02040503050406030204" pitchFamily="18" charset="0"/>
                                </a:rPr>
                                <m:t>×</m:t>
                              </m:r>
                              <m:r>
                                <a:rPr lang="en-US" sz="1600" b="1" i="1" smtClean="0">
                                  <a:solidFill>
                                    <a:srgbClr val="FF0000"/>
                                  </a:solidFill>
                                  <a:latin typeface="Cambria Math" panose="02040503050406030204" pitchFamily="18" charset="0"/>
                                </a:rPr>
                                <m:t>𝑨</m:t>
                              </m:r>
                            </m:e>
                          </m:d>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sin</m:t>
                              </m:r>
                            </m:fName>
                            <m:e>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0070C0"/>
                                          </a:solidFill>
                                          <a:latin typeface="Cambria Math" panose="02040503050406030204" pitchFamily="18" charset="0"/>
                                          <a:ea typeface="Cambria Math" panose="02040503050406030204" pitchFamily="18" charset="0"/>
                                        </a:rPr>
                                        <m:t>𝛽</m:t>
                                      </m:r>
                                    </m:num>
                                    <m:den>
                                      <m:r>
                                        <a:rPr lang="en-US" sz="1600" b="0" i="1" smtClean="0">
                                          <a:solidFill>
                                            <a:schemeClr val="tx1"/>
                                          </a:solidFill>
                                          <a:latin typeface="Cambria Math" panose="02040503050406030204" pitchFamily="18" charset="0"/>
                                        </a:rPr>
                                        <m:t>2</m:t>
                                      </m:r>
                                    </m:den>
                                  </m:f>
                                </m:e>
                              </m:d>
                            </m:e>
                          </m:func>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sin</m:t>
                              </m:r>
                            </m:fName>
                            <m:e>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𝛼</m:t>
                                      </m:r>
                                    </m:num>
                                    <m:den>
                                      <m:r>
                                        <a:rPr lang="en-US" sz="1600" b="0" i="1" smtClean="0">
                                          <a:solidFill>
                                            <a:schemeClr val="tx1"/>
                                          </a:solidFill>
                                          <a:latin typeface="Cambria Math" panose="02040503050406030204" pitchFamily="18" charset="0"/>
                                        </a:rPr>
                                        <m:t>2</m:t>
                                      </m:r>
                                    </m:den>
                                  </m:f>
                                </m:e>
                              </m:d>
                            </m:e>
                          </m:func>
                        </m:num>
                        <m:den>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sin</m:t>
                              </m:r>
                            </m:fName>
                            <m:e>
                              <m:d>
                                <m:dPr>
                                  <m:ctrlPr>
                                    <a:rPr lang="en-US" sz="1600" b="0" i="1" smtClean="0">
                                      <a:solidFill>
                                        <a:schemeClr val="tx1"/>
                                      </a:solidFill>
                                      <a:latin typeface="Cambria Math" panose="02040503050406030204" pitchFamily="18" charset="0"/>
                                    </a:rPr>
                                  </m:ctrlPr>
                                </m:dPr>
                                <m:e>
                                  <m:f>
                                    <m:fPr>
                                      <m:ctrlPr>
                                        <a:rPr lang="en-US" sz="1600" b="0" i="1" smtClean="0">
                                          <a:solidFill>
                                            <a:schemeClr val="tx1"/>
                                          </a:solidFill>
                                          <a:latin typeface="Cambria Math" panose="02040503050406030204" pitchFamily="18" charset="0"/>
                                          <a:ea typeface="Cambria Math" panose="02040503050406030204" pitchFamily="18" charset="0"/>
                                        </a:rPr>
                                      </m:ctrlPr>
                                    </m:fPr>
                                    <m:num>
                                      <m:r>
                                        <m:rPr>
                                          <m:sty m:val="p"/>
                                        </m:rPr>
                                        <a:rPr lang="en-US" sz="1600" b="0" i="0" smtClean="0">
                                          <a:solidFill>
                                            <a:schemeClr val="tx1"/>
                                          </a:solidFill>
                                          <a:latin typeface="Cambria Math" panose="02040503050406030204" pitchFamily="18" charset="0"/>
                                          <a:ea typeface="Cambria Math" panose="02040503050406030204" pitchFamily="18" charset="0"/>
                                        </a:rPr>
                                        <m:t>θ</m:t>
                                      </m:r>
                                    </m:num>
                                    <m:den>
                                      <m:r>
                                        <a:rPr lang="en-US" sz="1600" b="0" i="1" smtClean="0">
                                          <a:solidFill>
                                            <a:schemeClr val="tx1"/>
                                          </a:solidFill>
                                          <a:latin typeface="Cambria Math" panose="02040503050406030204" pitchFamily="18" charset="0"/>
                                          <a:ea typeface="Cambria Math" panose="02040503050406030204" pitchFamily="18" charset="0"/>
                                        </a:rPr>
                                        <m:t>2</m:t>
                                      </m:r>
                                    </m:den>
                                  </m:f>
                                </m:e>
                              </m:d>
                            </m:e>
                          </m:func>
                        </m:den>
                      </m:f>
                    </m:oMath>
                  </m:oMathPara>
                </a14:m>
                <a:endParaRPr lang="en-US" dirty="0"/>
              </a:p>
            </p:txBody>
          </p:sp>
        </mc:Choice>
        <mc:Fallback xmlns="">
          <p:sp>
            <p:nvSpPr>
              <p:cNvPr id="7" name="TextBox 6">
                <a:extLst>
                  <a:ext uri="{FF2B5EF4-FFF2-40B4-BE49-F238E27FC236}">
                    <a16:creationId xmlns:a16="http://schemas.microsoft.com/office/drawing/2014/main" id="{DB9A15D2-1CE6-958C-9AC5-D3D0C9F200E8}"/>
                  </a:ext>
                </a:extLst>
              </p:cNvPr>
              <p:cNvSpPr txBox="1">
                <a:spLocks noRot="1" noChangeAspect="1" noMove="1" noResize="1" noEditPoints="1" noAdjustHandles="1" noChangeArrowheads="1" noChangeShapeType="1" noTextEdit="1"/>
              </p:cNvSpPr>
              <p:nvPr/>
            </p:nvSpPr>
            <p:spPr>
              <a:xfrm>
                <a:off x="5730241" y="3906081"/>
                <a:ext cx="6060986" cy="10023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56F928-5BAA-11C3-CE4C-4A35A9F67816}"/>
                  </a:ext>
                </a:extLst>
              </p:cNvPr>
              <p:cNvSpPr txBox="1"/>
              <p:nvPr/>
            </p:nvSpPr>
            <p:spPr>
              <a:xfrm>
                <a:off x="-326387" y="2701257"/>
                <a:ext cx="6774725" cy="122995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𝑹</m:t>
                          </m:r>
                        </m:e>
                        <m:sub>
                          <m:r>
                            <a:rPr lang="en-US" sz="2400" b="1" i="1" smtClean="0">
                              <a:solidFill>
                                <a:srgbClr val="0070C0"/>
                              </a:solidFill>
                              <a:latin typeface="Cambria Math" panose="02040503050406030204" pitchFamily="18" charset="0"/>
                            </a:rPr>
                            <m:t>𝒃</m:t>
                          </m:r>
                        </m:sub>
                      </m:sSub>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𝑹</m:t>
                          </m:r>
                        </m:e>
                        <m:sub>
                          <m:r>
                            <a:rPr lang="en-US" sz="2400" b="1" i="1">
                              <a:solidFill>
                                <a:srgbClr val="FF0000"/>
                              </a:solidFill>
                              <a:latin typeface="Cambria Math" panose="02040503050406030204" pitchFamily="18" charset="0"/>
                            </a:rPr>
                            <m:t>𝒂</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𝑹</m:t>
                          </m:r>
                        </m:e>
                        <m:sub>
                          <m:r>
                            <a:rPr lang="en-US" sz="2400" b="1" i="1" smtClean="0">
                              <a:solidFill>
                                <a:schemeClr val="tx1"/>
                              </a:solidFill>
                              <a:latin typeface="Cambria Math" panose="02040503050406030204" pitchFamily="18" charset="0"/>
                            </a:rPr>
                            <m:t>𝑸</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i="1">
                              <a:effectLst/>
                              <a:latin typeface="Cambria Math" panose="02040503050406030204" pitchFamily="18" charset="0"/>
                            </a:rPr>
                          </m:ctrlPr>
                        </m:funcPr>
                        <m:fName>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400" i="1">
                                  <a:effectLst/>
                                  <a:latin typeface="Cambria Math" panose="02040503050406030204" pitchFamily="18" charset="0"/>
                                </a:rPr>
                              </m:ctrlPr>
                            </m:dPr>
                            <m:e>
                              <m:f>
                                <m:fPr>
                                  <m:ctrlPr>
                                    <a:rPr lang="en-US" sz="2400" i="1">
                                      <a:effectLst/>
                                      <a:latin typeface="Cambria Math" panose="02040503050406030204" pitchFamily="18" charset="0"/>
                                    </a:rPr>
                                  </m:ctrlPr>
                                </m:fPr>
                                <m:num>
                                  <m:r>
                                    <m:rPr>
                                      <m:sty m:val="p"/>
                                    </m:rPr>
                                    <a:rPr lang="el-GR" sz="2400" i="0" smtClean="0">
                                      <a:solidFill>
                                        <a:schemeClr val="tx1"/>
                                      </a:solidFill>
                                      <a:latin typeface="Cambria Math" panose="02040503050406030204" pitchFamily="18" charset="0"/>
                                      <a:ea typeface="Cambria Math" panose="02040503050406030204" pitchFamily="18" charset="0"/>
                                    </a:rPr>
                                    <m:t>θ</m:t>
                                  </m:r>
                                </m:num>
                                <m:den>
                                  <m:r>
                                    <a:rPr lang="en-US" sz="2400" i="0">
                                      <a:effectLst/>
                                      <a:latin typeface="Cambria Math" panose="02040503050406030204" pitchFamily="18" charset="0"/>
                                      <a:ea typeface="Calibri" panose="020F0502020204030204" pitchFamily="34" charset="0"/>
                                      <a:cs typeface="Times New Roman" panose="02020603050405020304" pitchFamily="18" charset="0"/>
                                    </a:rPr>
                                    <m:t>2</m:t>
                                  </m:r>
                                </m:den>
                              </m:f>
                            </m:e>
                          </m:d>
                        </m:e>
                      </m:func>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𝑸</m:t>
                      </m:r>
                      <m:func>
                        <m:funcPr>
                          <m:ctrlPr>
                            <a:rPr lang="en-US" sz="2400" i="1">
                              <a:effectLst/>
                              <a:latin typeface="Cambria Math" panose="02040503050406030204" pitchFamily="18" charset="0"/>
                            </a:rPr>
                          </m:ctrlPr>
                        </m:funcPr>
                        <m:fName>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sin</m:t>
                          </m:r>
                        </m:fName>
                        <m:e>
                          <m:d>
                            <m:dPr>
                              <m:ctrlPr>
                                <a:rPr lang="en-US" sz="2400" i="1">
                                  <a:effectLst/>
                                  <a:latin typeface="Cambria Math" panose="02040503050406030204" pitchFamily="18" charset="0"/>
                                </a:rPr>
                              </m:ctrlPr>
                            </m:dPr>
                            <m:e>
                              <m:f>
                                <m:fPr>
                                  <m:ctrlPr>
                                    <a:rPr lang="en-US" sz="2400" i="1">
                                      <a:effectLst/>
                                      <a:latin typeface="Cambria Math" panose="02040503050406030204" pitchFamily="18" charset="0"/>
                                    </a:rPr>
                                  </m:ctrlPr>
                                </m:fPr>
                                <m:num>
                                  <m:r>
                                    <m:rPr>
                                      <m:sty m:val="p"/>
                                    </m:rPr>
                                    <a:rPr lang="el-GR" sz="2400" i="1" smtClean="0">
                                      <a:solidFill>
                                        <a:schemeClr val="tx1"/>
                                      </a:solidFill>
                                      <a:latin typeface="Cambria Math" panose="02040503050406030204" pitchFamily="18" charset="0"/>
                                      <a:ea typeface="Cambria Math" panose="02040503050406030204" pitchFamily="18" charset="0"/>
                                    </a:rPr>
                                    <m:t>θ</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e>
                          </m:d>
                        </m:e>
                      </m:func>
                    </m:oMath>
                  </m:oMathPara>
                </a14:m>
                <a:endParaRPr lang="en-US" sz="2400" dirty="0"/>
              </a:p>
              <a:p>
                <a:endParaRPr lang="en-US" sz="2000" dirty="0"/>
              </a:p>
            </p:txBody>
          </p:sp>
        </mc:Choice>
        <mc:Fallback xmlns="">
          <p:sp>
            <p:nvSpPr>
              <p:cNvPr id="8" name="TextBox 7">
                <a:extLst>
                  <a:ext uri="{FF2B5EF4-FFF2-40B4-BE49-F238E27FC236}">
                    <a16:creationId xmlns:a16="http://schemas.microsoft.com/office/drawing/2014/main" id="{8D56F928-5BAA-11C3-CE4C-4A35A9F67816}"/>
                  </a:ext>
                </a:extLst>
              </p:cNvPr>
              <p:cNvSpPr txBox="1">
                <a:spLocks noRot="1" noChangeAspect="1" noMove="1" noResize="1" noEditPoints="1" noAdjustHandles="1" noChangeArrowheads="1" noChangeShapeType="1" noTextEdit="1"/>
              </p:cNvSpPr>
              <p:nvPr/>
            </p:nvSpPr>
            <p:spPr>
              <a:xfrm>
                <a:off x="-326387" y="2701257"/>
                <a:ext cx="6774725" cy="12299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9482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493064"/>
            <a:ext cx="5559552" cy="1871872"/>
          </a:xfrm>
        </p:spPr>
        <p:txBody>
          <a:bodyPr>
            <a:normAutofit/>
          </a:bodyPr>
          <a:lstStyle/>
          <a:p>
            <a:r>
              <a:rPr lang="en-US" dirty="0">
                <a:solidFill>
                  <a:srgbClr val="FFFFFF"/>
                </a:solidFill>
              </a:rPr>
              <a:t>What does this do for us?</a:t>
            </a:r>
            <a:endParaRPr lang="en-US" dirty="0"/>
          </a:p>
        </p:txBody>
      </p:sp>
    </p:spTree>
    <p:extLst>
      <p:ext uri="{BB962C8B-B14F-4D97-AF65-F5344CB8AC3E}">
        <p14:creationId xmlns:p14="http://schemas.microsoft.com/office/powerpoint/2010/main" val="3168607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8AE6556-C3C1-AD49-731F-1B206D2FA68B}"/>
              </a:ext>
            </a:extLst>
          </p:cNvPr>
          <p:cNvPicPr>
            <a:picLocks noChangeAspect="1"/>
          </p:cNvPicPr>
          <p:nvPr/>
        </p:nvPicPr>
        <p:blipFill>
          <a:blip r:embed="rId3"/>
          <a:stretch>
            <a:fillRect/>
          </a:stretch>
        </p:blipFill>
        <p:spPr>
          <a:xfrm>
            <a:off x="1223259" y="1395167"/>
            <a:ext cx="5630682" cy="406766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AEEB0-B8B3-D96B-659E-F9D0F6AB26E2}"/>
                  </a:ext>
                </a:extLst>
              </p:cNvPr>
              <p:cNvSpPr txBox="1"/>
              <p:nvPr/>
            </p:nvSpPr>
            <p:spPr>
              <a:xfrm>
                <a:off x="7237412" y="1690688"/>
                <a:ext cx="4764745"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r>
                      <a:rPr lang="en-US" sz="2400">
                        <a:latin typeface="Cambria Math" panose="02040503050406030204" pitchFamily="18" charset="0"/>
                        <a:ea typeface="Calibri" panose="020F0502020204030204" pitchFamily="34" charset="0"/>
                        <a:cs typeface="Times New Roman" panose="02020603050405020304" pitchFamily="18" charset="0"/>
                      </a:rPr>
                      <m:t>(0)+</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0</m:t>
                        </m:r>
                      </m:e>
                    </m:d>
                    <m:d>
                      <m:dPr>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𝟎</m:t>
                        </m:r>
                        <m:r>
                          <a:rPr lang="en-US" sz="24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𝟎</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𝒋</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a:solidFill>
                              <a:srgbClr val="0070C0"/>
                            </a:solidFill>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a:solidFill>
                              <a:srgbClr val="0070C0"/>
                            </a:solidFill>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7" name="TextBox 6">
                <a:extLst>
                  <a:ext uri="{FF2B5EF4-FFF2-40B4-BE49-F238E27FC236}">
                    <a16:creationId xmlns:a16="http://schemas.microsoft.com/office/drawing/2014/main" id="{448AEEB0-B8B3-D96B-659E-F9D0F6AB26E2}"/>
                  </a:ext>
                </a:extLst>
              </p:cNvPr>
              <p:cNvSpPr txBox="1">
                <a:spLocks noRot="1" noChangeAspect="1" noMove="1" noResize="1" noEditPoints="1" noAdjustHandles="1" noChangeArrowheads="1" noChangeShapeType="1" noTextEdit="1"/>
              </p:cNvSpPr>
              <p:nvPr/>
            </p:nvSpPr>
            <p:spPr>
              <a:xfrm>
                <a:off x="7237412" y="1690688"/>
                <a:ext cx="4764745" cy="461665"/>
              </a:xfrm>
              <a:prstGeom prst="rect">
                <a:avLst/>
              </a:prstGeom>
              <a:blipFill>
                <a:blip r:embed="rId4"/>
                <a:stretch>
                  <a:fillRect l="-256" b="-18421"/>
                </a:stretch>
              </a:blipFill>
            </p:spPr>
            <p:txBody>
              <a:bodyPr/>
              <a:lstStyle/>
              <a:p>
                <a:r>
                  <a:rPr lang="en-US">
                    <a:noFill/>
                  </a:rPr>
                  <a:t> </a:t>
                </a:r>
              </a:p>
            </p:txBody>
          </p:sp>
        </mc:Fallback>
      </mc:AlternateContent>
    </p:spTree>
    <p:extLst>
      <p:ext uri="{BB962C8B-B14F-4D97-AF65-F5344CB8AC3E}">
        <p14:creationId xmlns:p14="http://schemas.microsoft.com/office/powerpoint/2010/main" val="258503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3530301-59D6-2FE2-F678-92C7ACBC8DE9}"/>
              </a:ext>
            </a:extLst>
          </p:cNvPr>
          <p:cNvPicPr>
            <a:picLocks noChangeAspect="1"/>
          </p:cNvPicPr>
          <p:nvPr/>
        </p:nvPicPr>
        <p:blipFill>
          <a:blip r:embed="rId3"/>
          <a:stretch>
            <a:fillRect/>
          </a:stretch>
        </p:blipFill>
        <p:spPr>
          <a:xfrm>
            <a:off x="1199407" y="1395167"/>
            <a:ext cx="5678385" cy="406766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6C8664-6BDD-5BFC-687E-ADAD571C3085}"/>
                  </a:ext>
                </a:extLst>
              </p:cNvPr>
              <p:cNvSpPr txBox="1"/>
              <p:nvPr/>
            </p:nvSpPr>
            <p:spPr>
              <a:xfrm>
                <a:off x="7237411" y="1395167"/>
                <a:ext cx="4764745"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(0)+</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0</m:t>
                        </m:r>
                      </m:e>
                    </m:d>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𝟎</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5" name="TextBox 4">
                <a:extLst>
                  <a:ext uri="{FF2B5EF4-FFF2-40B4-BE49-F238E27FC236}">
                    <a16:creationId xmlns:a16="http://schemas.microsoft.com/office/drawing/2014/main" id="{C36C8664-6BDD-5BFC-687E-ADAD571C3085}"/>
                  </a:ext>
                </a:extLst>
              </p:cNvPr>
              <p:cNvSpPr txBox="1">
                <a:spLocks noRot="1" noChangeAspect="1" noMove="1" noResize="1" noEditPoints="1" noAdjustHandles="1" noChangeArrowheads="1" noChangeShapeType="1" noTextEdit="1"/>
              </p:cNvSpPr>
              <p:nvPr/>
            </p:nvSpPr>
            <p:spPr>
              <a:xfrm>
                <a:off x="7237411" y="1395167"/>
                <a:ext cx="4764745" cy="461665"/>
              </a:xfrm>
              <a:prstGeom prst="rect">
                <a:avLst/>
              </a:prstGeom>
              <a:blipFill>
                <a:blip r:embed="rId4"/>
                <a:stretch>
                  <a:fillRect l="-256"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A68D4D-7448-093B-8B27-7D5E88EC09F8}"/>
                  </a:ext>
                </a:extLst>
              </p:cNvPr>
              <p:cNvSpPr txBox="1"/>
              <p:nvPr/>
            </p:nvSpPr>
            <p:spPr>
              <a:xfrm>
                <a:off x="7237411" y="1872494"/>
                <a:ext cx="4922087" cy="1014380"/>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𝒓</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6</m:t>
                            </m:r>
                          </m:den>
                        </m:f>
                      </m:e>
                    </m:d>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7" name="TextBox 6">
                <a:extLst>
                  <a:ext uri="{FF2B5EF4-FFF2-40B4-BE49-F238E27FC236}">
                    <a16:creationId xmlns:a16="http://schemas.microsoft.com/office/drawing/2014/main" id="{9BA68D4D-7448-093B-8B27-7D5E88EC09F8}"/>
                  </a:ext>
                </a:extLst>
              </p:cNvPr>
              <p:cNvSpPr txBox="1">
                <a:spLocks noRot="1" noChangeAspect="1" noMove="1" noResize="1" noEditPoints="1" noAdjustHandles="1" noChangeArrowheads="1" noChangeShapeType="1" noTextEdit="1"/>
              </p:cNvSpPr>
              <p:nvPr/>
            </p:nvSpPr>
            <p:spPr>
              <a:xfrm>
                <a:off x="7237411" y="1872494"/>
                <a:ext cx="4922087" cy="101438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72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FCE50E4-904C-9302-A90E-ACA4EA2735EC}"/>
              </a:ext>
            </a:extLst>
          </p:cNvPr>
          <p:cNvPicPr>
            <a:picLocks noChangeAspect="1"/>
          </p:cNvPicPr>
          <p:nvPr/>
        </p:nvPicPr>
        <p:blipFill>
          <a:blip r:embed="rId3"/>
          <a:stretch>
            <a:fillRect/>
          </a:stretch>
        </p:blipFill>
        <p:spPr>
          <a:xfrm>
            <a:off x="1182047" y="1400000"/>
            <a:ext cx="5713106" cy="405799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CDDFEB-46E7-D2FD-7E75-C907B5E8EB36}"/>
                  </a:ext>
                </a:extLst>
              </p:cNvPr>
              <p:cNvSpPr txBox="1"/>
              <p:nvPr/>
            </p:nvSpPr>
            <p:spPr>
              <a:xfrm>
                <a:off x="7237412" y="1400000"/>
                <a:ext cx="4764745" cy="461665"/>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(0)+</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0</m:t>
                        </m:r>
                      </m:e>
                    </m:d>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𝟎</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b="0"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8" name="TextBox 7">
                <a:extLst>
                  <a:ext uri="{FF2B5EF4-FFF2-40B4-BE49-F238E27FC236}">
                    <a16:creationId xmlns:a16="http://schemas.microsoft.com/office/drawing/2014/main" id="{59CDDFEB-46E7-D2FD-7E75-C907B5E8EB36}"/>
                  </a:ext>
                </a:extLst>
              </p:cNvPr>
              <p:cNvSpPr txBox="1">
                <a:spLocks noRot="1" noChangeAspect="1" noMove="1" noResize="1" noEditPoints="1" noAdjustHandles="1" noChangeArrowheads="1" noChangeShapeType="1" noTextEdit="1"/>
              </p:cNvSpPr>
              <p:nvPr/>
            </p:nvSpPr>
            <p:spPr>
              <a:xfrm>
                <a:off x="7237412" y="1400000"/>
                <a:ext cx="4764745" cy="461665"/>
              </a:xfrm>
              <a:prstGeom prst="rect">
                <a:avLst/>
              </a:prstGeom>
              <a:blipFill>
                <a:blip r:embed="rId4"/>
                <a:stretch>
                  <a:fillRect l="-25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40863D-4C30-5D72-AC1E-EA448A3E1B00}"/>
                  </a:ext>
                </a:extLst>
              </p:cNvPr>
              <p:cNvSpPr txBox="1"/>
              <p:nvPr/>
            </p:nvSpPr>
            <p:spPr>
              <a:xfrm>
                <a:off x="7237412" y="1877327"/>
                <a:ext cx="4922087" cy="1014380"/>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𝒓</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6</m:t>
                            </m:r>
                          </m:den>
                        </m:f>
                      </m:e>
                    </m:d>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d>
                      <m:dPr>
                        <m:ctrlPr>
                          <a:rPr lang="en-US" sz="24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sz="24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𝟏𝐳</m:t>
                        </m:r>
                      </m:e>
                    </m:d>
                  </m:oMath>
                </a14:m>
                <a:r>
                  <a:rPr lang="en-US" sz="2400" dirty="0"/>
                  <a:t>	</a:t>
                </a:r>
              </a:p>
            </p:txBody>
          </p:sp>
        </mc:Choice>
        <mc:Fallback xmlns="">
          <p:sp>
            <p:nvSpPr>
              <p:cNvPr id="9" name="TextBox 8">
                <a:extLst>
                  <a:ext uri="{FF2B5EF4-FFF2-40B4-BE49-F238E27FC236}">
                    <a16:creationId xmlns:a16="http://schemas.microsoft.com/office/drawing/2014/main" id="{7040863D-4C30-5D72-AC1E-EA448A3E1B00}"/>
                  </a:ext>
                </a:extLst>
              </p:cNvPr>
              <p:cNvSpPr txBox="1">
                <a:spLocks noRot="1" noChangeAspect="1" noMove="1" noResize="1" noEditPoints="1" noAdjustHandles="1" noChangeArrowheads="1" noChangeShapeType="1" noTextEdit="1"/>
              </p:cNvSpPr>
              <p:nvPr/>
            </p:nvSpPr>
            <p:spPr>
              <a:xfrm>
                <a:off x="7237412" y="1877327"/>
                <a:ext cx="4922087" cy="101438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42F2FFB-B394-D34F-064D-14EEFEFD39DB}"/>
                  </a:ext>
                </a:extLst>
              </p:cNvPr>
              <p:cNvSpPr txBox="1"/>
              <p:nvPr/>
            </p:nvSpPr>
            <p:spPr>
              <a:xfrm>
                <a:off x="7106194" y="2423678"/>
                <a:ext cx="5122976" cy="1014380"/>
              </a:xfrm>
              <a:prstGeom prst="rect">
                <a:avLst/>
              </a:prstGeom>
              <a:noFill/>
            </p:spPr>
            <p:txBody>
              <a:bodyPr wrap="square" rtlCol="0">
                <a:spAutoFit/>
              </a:bodyPr>
              <a:lstStyle/>
              <a:p>
                <a:pPr algn="ctr"/>
                <a14:m>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𝒒𝒓</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d>
                      <m:dPr>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r>
                          <a:rPr lang="en-US" sz="24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latin typeface="Cambria Math" panose="02040503050406030204" pitchFamily="18" charset="0"/>
                            <a:ea typeface="Calibri" panose="020F0502020204030204" pitchFamily="34" charset="0"/>
                            <a:cs typeface="Times New Roman" panose="02020603050405020304" pitchFamily="18" charset="0"/>
                          </a:rPr>
                          <m:t>𝟎</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𝒋</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70C0"/>
                            </a:solidFill>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a:solidFill>
                              <a:srgbClr val="0070C0"/>
                            </a:solidFill>
                            <a:latin typeface="Cambria Math" panose="02040503050406030204" pitchFamily="18" charset="0"/>
                            <a:ea typeface="Calibri" panose="020F0502020204030204" pitchFamily="34" charset="0"/>
                            <a:cs typeface="Times New Roman" panose="02020603050405020304" pitchFamily="18" charset="0"/>
                          </a:rPr>
                          <m:t>z</m:t>
                        </m:r>
                      </m:e>
                    </m:d>
                  </m:oMath>
                </a14:m>
                <a:r>
                  <a:rPr lang="en-US" sz="2400" dirty="0"/>
                  <a:t>	</a:t>
                </a:r>
              </a:p>
            </p:txBody>
          </p:sp>
        </mc:Choice>
        <mc:Fallback xmlns="">
          <p:sp>
            <p:nvSpPr>
              <p:cNvPr id="10" name="TextBox 9">
                <a:extLst>
                  <a:ext uri="{FF2B5EF4-FFF2-40B4-BE49-F238E27FC236}">
                    <a16:creationId xmlns:a16="http://schemas.microsoft.com/office/drawing/2014/main" id="{942F2FFB-B394-D34F-064D-14EEFEFD39DB}"/>
                  </a:ext>
                </a:extLst>
              </p:cNvPr>
              <p:cNvSpPr txBox="1">
                <a:spLocks noRot="1" noChangeAspect="1" noMove="1" noResize="1" noEditPoints="1" noAdjustHandles="1" noChangeArrowheads="1" noChangeShapeType="1" noTextEdit="1"/>
              </p:cNvSpPr>
              <p:nvPr/>
            </p:nvSpPr>
            <p:spPr>
              <a:xfrm>
                <a:off x="7106194" y="2423678"/>
                <a:ext cx="5122976" cy="101438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87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2023-03-23 19-36-26_Trim_resized">
            <a:hlinkClick r:id="" action="ppaction://media"/>
            <a:extLst>
              <a:ext uri="{FF2B5EF4-FFF2-40B4-BE49-F238E27FC236}">
                <a16:creationId xmlns:a16="http://schemas.microsoft.com/office/drawing/2014/main" id="{13526196-B16D-96B4-E6CF-A999C32FC5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392771" y="1297849"/>
            <a:ext cx="9406457" cy="4262301"/>
          </a:xfrm>
          <a:prstGeom prst="rect">
            <a:avLst/>
          </a:prstGeom>
        </p:spPr>
      </p:pic>
    </p:spTree>
    <p:extLst>
      <p:ext uri="{BB962C8B-B14F-4D97-AF65-F5344CB8AC3E}">
        <p14:creationId xmlns:p14="http://schemas.microsoft.com/office/powerpoint/2010/main" val="32478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Rotation</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FCE50E4-904C-9302-A90E-ACA4EA2735EC}"/>
              </a:ext>
            </a:extLst>
          </p:cNvPr>
          <p:cNvPicPr>
            <a:picLocks noChangeAspect="1"/>
          </p:cNvPicPr>
          <p:nvPr/>
        </p:nvPicPr>
        <p:blipFill>
          <a:blip r:embed="rId3"/>
          <a:stretch>
            <a:fillRect/>
          </a:stretch>
        </p:blipFill>
        <p:spPr>
          <a:xfrm>
            <a:off x="1182047" y="1400000"/>
            <a:ext cx="5713106" cy="4057999"/>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9CDDFEB-46E7-D2FD-7E75-C907B5E8EB36}"/>
                  </a:ext>
                </a:extLst>
              </p:cNvPr>
              <p:cNvSpPr txBox="1"/>
              <p:nvPr/>
            </p:nvSpPr>
            <p:spPr>
              <a:xfrm>
                <a:off x="6797750" y="1400000"/>
                <a:ext cx="5500576" cy="7454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t>𝒒</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2400"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i="1">
                                  <a:latin typeface="Cambria Math" panose="02040503050406030204" pitchFamily="18" charset="0"/>
                                  <a:ea typeface="Cambria Math" panose="02040503050406030204" pitchFamily="18" charset="0"/>
                                  <a:cs typeface="Times New Roman" panose="02020603050405020304" pitchFamily="18" charset="0"/>
                                </a:rPr>
                                <m:t>π</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6</m:t>
                              </m:r>
                            </m:den>
                          </m:f>
                        </m:e>
                      </m:d>
                      <m:d>
                        <m:dPr>
                          <m:ctrlPr>
                            <a:rPr lang="en-US" sz="24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r>
                            <a:rPr lang="en-US" sz="24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𝟎</m:t>
                          </m:r>
                          <m:r>
                            <a:rPr lang="en-US" sz="2400"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𝒋</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𝟏</m:t>
                          </m:r>
                          <m:r>
                            <m:rPr>
                              <m:sty m:val="p"/>
                            </m:rPr>
                            <a:rPr lang="en-US" sz="2400">
                              <a:solidFill>
                                <a:srgbClr val="0070C0"/>
                              </a:solidFill>
                              <a:latin typeface="Cambria Math" panose="02040503050406030204" pitchFamily="18" charset="0"/>
                              <a:ea typeface="Calibri" panose="020F0502020204030204" pitchFamily="34" charset="0"/>
                              <a:cs typeface="Times New Roman" panose="02020603050405020304" pitchFamily="18" charset="0"/>
                            </a:rPr>
                            <m:t>z</m:t>
                          </m:r>
                        </m:e>
                      </m:d>
                    </m:oMath>
                  </m:oMathPara>
                </a14:m>
                <a:endParaRPr lang="en-US" sz="2400" dirty="0"/>
              </a:p>
            </p:txBody>
          </p:sp>
        </mc:Choice>
        <mc:Fallback>
          <p:sp>
            <p:nvSpPr>
              <p:cNvPr id="8" name="TextBox 7">
                <a:extLst>
                  <a:ext uri="{FF2B5EF4-FFF2-40B4-BE49-F238E27FC236}">
                    <a16:creationId xmlns:a16="http://schemas.microsoft.com/office/drawing/2014/main" id="{59CDDFEB-46E7-D2FD-7E75-C907B5E8EB36}"/>
                  </a:ext>
                </a:extLst>
              </p:cNvPr>
              <p:cNvSpPr txBox="1">
                <a:spLocks noRot="1" noChangeAspect="1" noMove="1" noResize="1" noEditPoints="1" noAdjustHandles="1" noChangeArrowheads="1" noChangeShapeType="1" noTextEdit="1"/>
              </p:cNvSpPr>
              <p:nvPr/>
            </p:nvSpPr>
            <p:spPr>
              <a:xfrm>
                <a:off x="6797750" y="1400000"/>
                <a:ext cx="5500576" cy="7454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0466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2023-03-23 19-36-26_Trim_resized">
            <a:hlinkClick r:id="" action="ppaction://media"/>
            <a:extLst>
              <a:ext uri="{FF2B5EF4-FFF2-40B4-BE49-F238E27FC236}">
                <a16:creationId xmlns:a16="http://schemas.microsoft.com/office/drawing/2014/main" id="{13526196-B16D-96B4-E6CF-A999C32FC59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392771" y="1297849"/>
            <a:ext cx="9406457" cy="4262301"/>
          </a:xfrm>
          <a:prstGeom prst="rect">
            <a:avLst/>
          </a:prstGeom>
        </p:spPr>
      </p:pic>
    </p:spTree>
    <p:extLst>
      <p:ext uri="{BB962C8B-B14F-4D97-AF65-F5344CB8AC3E}">
        <p14:creationId xmlns:p14="http://schemas.microsoft.com/office/powerpoint/2010/main" val="247153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Quaternions and 3D Rotation</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32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Lukas Goodman</a:t>
            </a:r>
          </a:p>
        </p:txBody>
      </p:sp>
    </p:spTree>
    <p:extLst>
      <p:ext uri="{BB962C8B-B14F-4D97-AF65-F5344CB8AC3E}">
        <p14:creationId xmlns:p14="http://schemas.microsoft.com/office/powerpoint/2010/main" val="9622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935623"/>
            <a:ext cx="5559552" cy="986754"/>
          </a:xfrm>
        </p:spPr>
        <p:txBody>
          <a:bodyPr>
            <a:normAutofit/>
          </a:bodyPr>
          <a:lstStyle/>
          <a:p>
            <a:r>
              <a:rPr lang="en-US" dirty="0">
                <a:solidFill>
                  <a:srgbClr val="FFFFFF"/>
                </a:solidFill>
              </a:rPr>
              <a:t>2-D Rotation</a:t>
            </a:r>
            <a:endParaRPr lang="en-US" dirty="0"/>
          </a:p>
        </p:txBody>
      </p:sp>
    </p:spTree>
    <p:extLst>
      <p:ext uri="{BB962C8B-B14F-4D97-AF65-F5344CB8AC3E}">
        <p14:creationId xmlns:p14="http://schemas.microsoft.com/office/powerpoint/2010/main" val="133348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5387129" y="1954405"/>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5387129" y="1954405"/>
                <a:ext cx="4723002" cy="5577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CAC532-0CA6-22C0-4C66-330A301C2270}"/>
                  </a:ext>
                </a:extLst>
              </p:cNvPr>
              <p:cNvSpPr txBox="1"/>
              <p:nvPr/>
            </p:nvSpPr>
            <p:spPr>
              <a:xfrm>
                <a:off x="5387129" y="2775840"/>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4" name="TextBox 3">
                <a:extLst>
                  <a:ext uri="{FF2B5EF4-FFF2-40B4-BE49-F238E27FC236}">
                    <a16:creationId xmlns:a16="http://schemas.microsoft.com/office/drawing/2014/main" id="{10CAC532-0CA6-22C0-4C66-330A301C2270}"/>
                  </a:ext>
                </a:extLst>
              </p:cNvPr>
              <p:cNvSpPr txBox="1">
                <a:spLocks noRot="1" noChangeAspect="1" noMove="1" noResize="1" noEditPoints="1" noAdjustHandles="1" noChangeArrowheads="1" noChangeShapeType="1" noTextEdit="1"/>
              </p:cNvSpPr>
              <p:nvPr/>
            </p:nvSpPr>
            <p:spPr>
              <a:xfrm>
                <a:off x="5387129" y="2775840"/>
                <a:ext cx="4723002" cy="5577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915A03-0BBB-2F09-33AA-D3D3B450248F}"/>
                  </a:ext>
                </a:extLst>
              </p:cNvPr>
              <p:cNvSpPr txBox="1"/>
              <p:nvPr/>
            </p:nvSpPr>
            <p:spPr>
              <a:xfrm>
                <a:off x="329964" y="2313565"/>
                <a:ext cx="5057165" cy="924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d>
                        <m:dPr>
                          <m:ctrlPr>
                            <a:rPr lang="en-US" sz="2800" b="0" i="1" smtClean="0">
                              <a:latin typeface="Cambria Math" panose="02040503050406030204" pitchFamily="18" charset="0"/>
                            </a:rPr>
                          </m:ctrlPr>
                        </m:dPr>
                        <m:e>
                          <m:r>
                            <m:rPr>
                              <m:sty m:val="p"/>
                            </m:rPr>
                            <a:rPr lang="el-GR" sz="2800" b="0" i="1" smtClean="0">
                              <a:latin typeface="Cambria Math" panose="02040503050406030204" pitchFamily="18" charset="0"/>
                              <a:ea typeface="Cambria Math" panose="02040503050406030204" pitchFamily="18" charset="0"/>
                            </a:rPr>
                            <m:t>θ</m:t>
                          </m:r>
                        </m:e>
                      </m:d>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𝑜𝑠</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𝑠𝑖𝑛</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mr>
                            <m:mr>
                              <m:e>
                                <m:r>
                                  <a:rPr lang="en-US" sz="2800" b="0" i="1" smtClean="0">
                                    <a:latin typeface="Cambria Math" panose="02040503050406030204" pitchFamily="18" charset="0"/>
                                    <a:ea typeface="Cambria Math" panose="02040503050406030204" pitchFamily="18" charset="0"/>
                                  </a:rPr>
                                  <m:t>𝑠𝑖𝑛</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e>
                                <m:r>
                                  <a:rPr lang="en-US" sz="2800" b="0" i="1" smtClean="0">
                                    <a:latin typeface="Cambria Math" panose="02040503050406030204" pitchFamily="18" charset="0"/>
                                    <a:ea typeface="Cambria Math" panose="02040503050406030204" pitchFamily="18" charset="0"/>
                                  </a:rPr>
                                  <m:t>𝑐𝑜𝑠</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mr>
                          </m:m>
                        </m:e>
                      </m:d>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l-GR" sz="2800" i="1" smtClean="0">
                                  <a:latin typeface="Cambria Math" panose="02040503050406030204" pitchFamily="18" charset="0"/>
                                  <a:ea typeface="Cambria Math" panose="02040503050406030204" pitchFamily="18" charset="0"/>
                                </a:rPr>
                              </m:ctrlPr>
                            </m:mPr>
                            <m:mr>
                              <m:e>
                                <m:sSub>
                                  <m:sSubPr>
                                    <m:ctrlPr>
                                      <a:rPr lang="el-GR"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e>
                            </m:mr>
                            <m:mr>
                              <m:e>
                                <m:sSub>
                                  <m:sSubPr>
                                    <m:ctrlPr>
                                      <a:rPr lang="el-GR"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𝑖</m:t>
                                    </m:r>
                                  </m:sub>
                                </m:sSub>
                              </m:e>
                            </m:mr>
                          </m:m>
                        </m:e>
                      </m:d>
                    </m:oMath>
                  </m:oMathPara>
                </a14:m>
                <a:endParaRPr lang="en-US" sz="2800" dirty="0"/>
              </a:p>
            </p:txBody>
          </p:sp>
        </mc:Choice>
        <mc:Fallback xmlns="">
          <p:sp>
            <p:nvSpPr>
              <p:cNvPr id="12" name="TextBox 11">
                <a:extLst>
                  <a:ext uri="{FF2B5EF4-FFF2-40B4-BE49-F238E27FC236}">
                    <a16:creationId xmlns:a16="http://schemas.microsoft.com/office/drawing/2014/main" id="{A2915A03-0BBB-2F09-33AA-D3D3B450248F}"/>
                  </a:ext>
                </a:extLst>
              </p:cNvPr>
              <p:cNvSpPr txBox="1">
                <a:spLocks noRot="1" noChangeAspect="1" noMove="1" noResize="1" noEditPoints="1" noAdjustHandles="1" noChangeArrowheads="1" noChangeShapeType="1" noTextEdit="1"/>
              </p:cNvSpPr>
              <p:nvPr/>
            </p:nvSpPr>
            <p:spPr>
              <a:xfrm>
                <a:off x="329964" y="2313565"/>
                <a:ext cx="5057165" cy="92454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474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Complex Numbers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F63F7-F70B-55A2-2AFC-A32148A7105E}"/>
                  </a:ext>
                </a:extLst>
              </p:cNvPr>
              <p:cNvSpPr txBox="1"/>
              <p:nvPr/>
            </p:nvSpPr>
            <p:spPr>
              <a:xfrm>
                <a:off x="5383104" y="1932065"/>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6" name="TextBox 5">
                <a:extLst>
                  <a:ext uri="{FF2B5EF4-FFF2-40B4-BE49-F238E27FC236}">
                    <a16:creationId xmlns:a16="http://schemas.microsoft.com/office/drawing/2014/main" id="{BA2F63F7-F70B-55A2-2AFC-A32148A7105E}"/>
                  </a:ext>
                </a:extLst>
              </p:cNvPr>
              <p:cNvSpPr txBox="1">
                <a:spLocks noRot="1" noChangeAspect="1" noMove="1" noResize="1" noEditPoints="1" noAdjustHandles="1" noChangeArrowheads="1" noChangeShapeType="1" noTextEdit="1"/>
              </p:cNvSpPr>
              <p:nvPr/>
            </p:nvSpPr>
            <p:spPr>
              <a:xfrm>
                <a:off x="5383104" y="1932065"/>
                <a:ext cx="4723002" cy="5577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E2958F-13E8-ECB8-C42B-895B2825FD31}"/>
                  </a:ext>
                </a:extLst>
              </p:cNvPr>
              <p:cNvSpPr txBox="1"/>
              <p:nvPr/>
            </p:nvSpPr>
            <p:spPr>
              <a:xfrm>
                <a:off x="5388530" y="2740508"/>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7" name="TextBox 6">
                <a:extLst>
                  <a:ext uri="{FF2B5EF4-FFF2-40B4-BE49-F238E27FC236}">
                    <a16:creationId xmlns:a16="http://schemas.microsoft.com/office/drawing/2014/main" id="{89E2958F-13E8-ECB8-C42B-895B2825FD31}"/>
                  </a:ext>
                </a:extLst>
              </p:cNvPr>
              <p:cNvSpPr txBox="1">
                <a:spLocks noRot="1" noChangeAspect="1" noMove="1" noResize="1" noEditPoints="1" noAdjustHandles="1" noChangeArrowheads="1" noChangeShapeType="1" noTextEdit="1"/>
              </p:cNvSpPr>
              <p:nvPr/>
            </p:nvSpPr>
            <p:spPr>
              <a:xfrm>
                <a:off x="5388530" y="2740508"/>
                <a:ext cx="4723002" cy="5577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665459-0329-CB31-6737-42BCDA059D88}"/>
                  </a:ext>
                </a:extLst>
              </p:cNvPr>
              <p:cNvSpPr txBox="1"/>
              <p:nvPr/>
            </p:nvSpPr>
            <p:spPr>
              <a:xfrm>
                <a:off x="660102" y="2015014"/>
                <a:ext cx="47230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𝑐𝑜𝑠</m:t>
                          </m:r>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r>
                            <a:rPr lang="en-US" sz="2800" b="0" i="1" smtClean="0">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𝒊</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sin</m:t>
                              </m:r>
                            </m:fName>
                            <m:e>
                              <m:d>
                                <m:dPr>
                                  <m:ctrlPr>
                                    <a:rPr lang="en-US" sz="2800" i="1">
                                      <a:latin typeface="Cambria Math" panose="02040503050406030204" pitchFamily="18" charset="0"/>
                                    </a:rPr>
                                  </m:ctrlPr>
                                </m:dPr>
                                <m:e>
                                  <m:r>
                                    <m:rPr>
                                      <m:sty m:val="p"/>
                                    </m:rPr>
                                    <a:rPr lang="el-GR" sz="2800" i="1">
                                      <a:latin typeface="Cambria Math" panose="02040503050406030204" pitchFamily="18" charset="0"/>
                                      <a:ea typeface="Cambria Math" panose="02040503050406030204" pitchFamily="18" charset="0"/>
                                    </a:rPr>
                                    <m:t>θ</m:t>
                                  </m:r>
                                </m:e>
                              </m:d>
                            </m:e>
                          </m:func>
                        </m:e>
                      </m:d>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𝒊</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𝑖</m:t>
                          </m:r>
                        </m:sub>
                      </m:sSub>
                      <m:r>
                        <a:rPr lang="en-US" sz="2800" b="1" i="1" smtClean="0">
                          <a:latin typeface="Cambria Math" panose="02040503050406030204" pitchFamily="18" charset="0"/>
                          <a:ea typeface="Cambria Math" panose="02040503050406030204" pitchFamily="18" charset="0"/>
                        </a:rPr>
                        <m:t>)</m:t>
                      </m:r>
                    </m:oMath>
                  </m:oMathPara>
                </a14:m>
                <a:endParaRPr lang="en-US" sz="2800" b="1" i="1" dirty="0"/>
              </a:p>
            </p:txBody>
          </p:sp>
        </mc:Choice>
        <mc:Fallback xmlns="">
          <p:sp>
            <p:nvSpPr>
              <p:cNvPr id="14" name="TextBox 13">
                <a:extLst>
                  <a:ext uri="{FF2B5EF4-FFF2-40B4-BE49-F238E27FC236}">
                    <a16:creationId xmlns:a16="http://schemas.microsoft.com/office/drawing/2014/main" id="{9D665459-0329-CB31-6737-42BCDA059D88}"/>
                  </a:ext>
                </a:extLst>
              </p:cNvPr>
              <p:cNvSpPr txBox="1">
                <a:spLocks noRot="1" noChangeAspect="1" noMove="1" noResize="1" noEditPoints="1" noAdjustHandles="1" noChangeArrowheads="1" noChangeShapeType="1" noTextEdit="1"/>
              </p:cNvSpPr>
              <p:nvPr/>
            </p:nvSpPr>
            <p:spPr>
              <a:xfrm>
                <a:off x="660102" y="2015014"/>
                <a:ext cx="472300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B01E38-58CA-20AE-C6EB-E74F16CEF5C4}"/>
                  </a:ext>
                </a:extLst>
              </p:cNvPr>
              <p:cNvSpPr txBox="1"/>
              <p:nvPr/>
            </p:nvSpPr>
            <p:spPr>
              <a:xfrm>
                <a:off x="660102" y="2814108"/>
                <a:ext cx="4723002" cy="573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𝒊</m:t>
                      </m:r>
                      <m:r>
                        <a:rPr lang="en-US" sz="2800" b="1" i="0" smtClean="0">
                          <a:latin typeface="Cambria Math" panose="02040503050406030204" pitchFamily="18" charset="0"/>
                        </a:rPr>
                        <m:t>=</m:t>
                      </m:r>
                      <m:rad>
                        <m:radPr>
                          <m:degHide m:val="on"/>
                          <m:ctrlPr>
                            <a:rPr lang="en-US" sz="2800" b="1" i="1" smtClean="0">
                              <a:latin typeface="Cambria Math" panose="02040503050406030204" pitchFamily="18" charset="0"/>
                            </a:rPr>
                          </m:ctrlPr>
                        </m:radPr>
                        <m:deg/>
                        <m:e>
                          <m:r>
                            <a:rPr lang="en-US" sz="2800" b="0" i="1" smtClean="0">
                              <a:latin typeface="Cambria Math" panose="02040503050406030204" pitchFamily="18" charset="0"/>
                            </a:rPr>
                            <m:t>−1</m:t>
                          </m:r>
                        </m:e>
                      </m:rad>
                    </m:oMath>
                  </m:oMathPara>
                </a14:m>
                <a:endParaRPr lang="en-US" sz="2800" b="1" i="1" dirty="0"/>
              </a:p>
            </p:txBody>
          </p:sp>
        </mc:Choice>
        <mc:Fallback xmlns="">
          <p:sp>
            <p:nvSpPr>
              <p:cNvPr id="15" name="TextBox 14">
                <a:extLst>
                  <a:ext uri="{FF2B5EF4-FFF2-40B4-BE49-F238E27FC236}">
                    <a16:creationId xmlns:a16="http://schemas.microsoft.com/office/drawing/2014/main" id="{C1B01E38-58CA-20AE-C6EB-E74F16CEF5C4}"/>
                  </a:ext>
                </a:extLst>
              </p:cNvPr>
              <p:cNvSpPr txBox="1">
                <a:spLocks noRot="1" noChangeAspect="1" noMove="1" noResize="1" noEditPoints="1" noAdjustHandles="1" noChangeArrowheads="1" noChangeShapeType="1" noTextEdit="1"/>
              </p:cNvSpPr>
              <p:nvPr/>
            </p:nvSpPr>
            <p:spPr>
              <a:xfrm>
                <a:off x="660102" y="2814108"/>
                <a:ext cx="4723002" cy="5739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515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Resulting Equations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en-US" dirty="0"/>
              <a:t>Matrices</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en-US" dirty="0"/>
              <a:t>Complex Numbers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46307" y="2966726"/>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46307" y="2966726"/>
                <a:ext cx="4723002" cy="5577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CAC532-0CA6-22C0-4C66-330A301C2270}"/>
                  </a:ext>
                </a:extLst>
              </p:cNvPr>
              <p:cNvSpPr txBox="1"/>
              <p:nvPr/>
            </p:nvSpPr>
            <p:spPr>
              <a:xfrm>
                <a:off x="46307" y="3524443"/>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4" name="TextBox 3">
                <a:extLst>
                  <a:ext uri="{FF2B5EF4-FFF2-40B4-BE49-F238E27FC236}">
                    <a16:creationId xmlns:a16="http://schemas.microsoft.com/office/drawing/2014/main" id="{10CAC532-0CA6-22C0-4C66-330A301C2270}"/>
                  </a:ext>
                </a:extLst>
              </p:cNvPr>
              <p:cNvSpPr txBox="1">
                <a:spLocks noRot="1" noChangeAspect="1" noMove="1" noResize="1" noEditPoints="1" noAdjustHandles="1" noChangeArrowheads="1" noChangeShapeType="1" noTextEdit="1"/>
              </p:cNvSpPr>
              <p:nvPr/>
            </p:nvSpPr>
            <p:spPr>
              <a:xfrm>
                <a:off x="46307" y="3524443"/>
                <a:ext cx="4723002" cy="5577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F63F7-F70B-55A2-2AFC-A32148A7105E}"/>
                  </a:ext>
                </a:extLst>
              </p:cNvPr>
              <p:cNvSpPr txBox="1"/>
              <p:nvPr/>
            </p:nvSpPr>
            <p:spPr>
              <a:xfrm>
                <a:off x="5383104" y="2908085"/>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6" name="TextBox 5">
                <a:extLst>
                  <a:ext uri="{FF2B5EF4-FFF2-40B4-BE49-F238E27FC236}">
                    <a16:creationId xmlns:a16="http://schemas.microsoft.com/office/drawing/2014/main" id="{BA2F63F7-F70B-55A2-2AFC-A32148A7105E}"/>
                  </a:ext>
                </a:extLst>
              </p:cNvPr>
              <p:cNvSpPr txBox="1">
                <a:spLocks noRot="1" noChangeAspect="1" noMove="1" noResize="1" noEditPoints="1" noAdjustHandles="1" noChangeArrowheads="1" noChangeShapeType="1" noTextEdit="1"/>
              </p:cNvSpPr>
              <p:nvPr/>
            </p:nvSpPr>
            <p:spPr>
              <a:xfrm>
                <a:off x="5383104" y="2908085"/>
                <a:ext cx="4723002" cy="5577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E2958F-13E8-ECB8-C42B-895B2825FD31}"/>
                  </a:ext>
                </a:extLst>
              </p:cNvPr>
              <p:cNvSpPr txBox="1"/>
              <p:nvPr/>
            </p:nvSpPr>
            <p:spPr>
              <a:xfrm>
                <a:off x="5383104" y="3465802"/>
                <a:ext cx="4723002"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𝑓</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𝑖</m:t>
                              </m:r>
                            </m:sub>
                          </m:sSub>
                          <m:r>
                            <m:rPr>
                              <m:sty m:val="p"/>
                            </m:rPr>
                            <a:rPr lang="en-US" sz="2800" b="0" i="0" smtClean="0">
                              <a:latin typeface="Cambria Math" panose="02040503050406030204" pitchFamily="18" charset="0"/>
                            </a:rPr>
                            <m:t>sin</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b>
                            <m:sSubPr>
                              <m:ctrlPr>
                                <a:rPr lang="en-US"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𝑦</m:t>
                              </m:r>
                            </m:e>
                            <m:sub>
                              <m:r>
                                <a:rPr lang="en-US" sz="2800" b="0" i="1" smtClean="0">
                                  <a:solidFill>
                                    <a:srgbClr val="00B050"/>
                                  </a:solidFill>
                                  <a:latin typeface="Cambria Math" panose="02040503050406030204" pitchFamily="18" charset="0"/>
                                </a:rPr>
                                <m:t>𝑖</m:t>
                              </m:r>
                            </m:sub>
                          </m:sSub>
                          <m:r>
                            <m:rPr>
                              <m:sty m:val="p"/>
                            </m:rPr>
                            <a:rPr lang="en-US" sz="2800" b="0" i="0" smtClean="0">
                              <a:latin typeface="Cambria Math" panose="02040503050406030204" pitchFamily="18" charset="0"/>
                            </a:rPr>
                            <m:t>cos</m:t>
                          </m:r>
                        </m:fName>
                        <m:e>
                          <m:r>
                            <m:rPr>
                              <m:sty m:val="p"/>
                            </m:rPr>
                            <a:rPr lang="el-GR" sz="2800" i="1" smtClean="0">
                              <a:solidFill>
                                <a:srgbClr val="FFC000"/>
                              </a:solidFill>
                              <a:latin typeface="Cambria Math" panose="02040503050406030204" pitchFamily="18" charset="0"/>
                              <a:ea typeface="Cambria Math" panose="02040503050406030204" pitchFamily="18" charset="0"/>
                            </a:rPr>
                            <m:t>θ</m:t>
                          </m:r>
                        </m:e>
                      </m:func>
                    </m:oMath>
                  </m:oMathPara>
                </a14:m>
                <a:endParaRPr lang="en-US" sz="2800" dirty="0"/>
              </a:p>
            </p:txBody>
          </p:sp>
        </mc:Choice>
        <mc:Fallback xmlns="">
          <p:sp>
            <p:nvSpPr>
              <p:cNvPr id="7" name="TextBox 6">
                <a:extLst>
                  <a:ext uri="{FF2B5EF4-FFF2-40B4-BE49-F238E27FC236}">
                    <a16:creationId xmlns:a16="http://schemas.microsoft.com/office/drawing/2014/main" id="{89E2958F-13E8-ECB8-C42B-895B2825FD31}"/>
                  </a:ext>
                </a:extLst>
              </p:cNvPr>
              <p:cNvSpPr txBox="1">
                <a:spLocks noRot="1" noChangeAspect="1" noMove="1" noResize="1" noEditPoints="1" noAdjustHandles="1" noChangeArrowheads="1" noChangeShapeType="1" noTextEdit="1"/>
              </p:cNvSpPr>
              <p:nvPr/>
            </p:nvSpPr>
            <p:spPr>
              <a:xfrm>
                <a:off x="5383104" y="3465802"/>
                <a:ext cx="4723002" cy="55771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996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935623"/>
            <a:ext cx="5559552" cy="986754"/>
          </a:xfrm>
        </p:spPr>
        <p:txBody>
          <a:bodyPr>
            <a:normAutofit/>
          </a:bodyPr>
          <a:lstStyle/>
          <a:p>
            <a:r>
              <a:rPr lang="en-US" dirty="0">
                <a:solidFill>
                  <a:srgbClr val="FFFFFF"/>
                </a:solidFill>
              </a:rPr>
              <a:t>3-D Rotation</a:t>
            </a:r>
            <a:endParaRPr lang="en-US" dirty="0"/>
          </a:p>
        </p:txBody>
      </p:sp>
    </p:spTree>
    <p:extLst>
      <p:ext uri="{BB962C8B-B14F-4D97-AF65-F5344CB8AC3E}">
        <p14:creationId xmlns:p14="http://schemas.microsoft.com/office/powerpoint/2010/main" val="343201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Ways To Rotate in 3 Dimensions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normAutofit/>
          </a:bodyPr>
          <a:lstStyle/>
          <a:p>
            <a:r>
              <a:rPr lang="en-US" dirty="0"/>
              <a:t>Matrices</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3</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/25/2023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Quaternions and 3D Rotation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AB4760-D2FB-79F4-D140-0E504F109F61}"/>
                  </a:ext>
                </a:extLst>
              </p:cNvPr>
              <p:cNvSpPr txBox="1"/>
              <p:nvPr/>
            </p:nvSpPr>
            <p:spPr>
              <a:xfrm>
                <a:off x="87469" y="2958390"/>
                <a:ext cx="12017062" cy="2356543"/>
              </a:xfrm>
              <a:prstGeom prst="rect">
                <a:avLst/>
              </a:prstGeom>
              <a:noFill/>
            </p:spPr>
            <p:txBody>
              <a:bodyPr wrap="square" rtlCol="0">
                <a:spAutoFit/>
              </a:bodyPr>
              <a:lstStyle/>
              <a:p>
                <a:pPr algn="ct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𝑅</m:t>
                        </m:r>
                      </m:e>
                      <m:sub>
                        <m:r>
                          <a:rPr lang="en-US" sz="2000" b="0" i="1" smtClean="0">
                            <a:solidFill>
                              <a:srgbClr val="0070C0"/>
                            </a:solidFill>
                            <a:latin typeface="Cambria Math" panose="02040503050406030204" pitchFamily="18" charset="0"/>
                          </a:rPr>
                          <m:t>𝑧</m:t>
                        </m:r>
                      </m:sub>
                    </m:sSub>
                    <m:d>
                      <m:dPr>
                        <m:ctrlPr>
                          <a:rPr lang="en-US" sz="2000" b="0" i="1" smtClean="0">
                            <a:solidFill>
                              <a:srgbClr val="0070C0"/>
                            </a:solidFill>
                            <a:latin typeface="Cambria Math" panose="02040503050406030204" pitchFamily="18" charset="0"/>
                          </a:rPr>
                        </m:ctrlPr>
                      </m:dPr>
                      <m:e>
                        <m:r>
                          <m:rPr>
                            <m:sty m:val="p"/>
                          </m:rPr>
                          <a:rPr lang="el-GR" sz="2000" i="1">
                            <a:solidFill>
                              <a:srgbClr val="0070C0"/>
                            </a:solidFill>
                            <a:latin typeface="Cambria Math" panose="02040503050406030204" pitchFamily="18" charset="0"/>
                            <a:ea typeface="Cambria Math" panose="02040503050406030204" pitchFamily="18" charset="0"/>
                          </a:rPr>
                          <m:t>γ</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ea typeface="Cambria Math" panose="02040503050406030204" pitchFamily="18" charset="0"/>
                              </a:rPr>
                            </m:ctrlPr>
                          </m:mPr>
                          <m:mr>
                            <m:e>
                              <m:func>
                                <m:funcPr>
                                  <m:ctrlPr>
                                    <a:rPr lang="en-US" sz="2000" b="0" i="1" smtClean="0">
                                      <a:latin typeface="Cambria Math" panose="02040503050406030204" pitchFamily="18" charset="0"/>
                                      <a:ea typeface="Cambria Math" panose="02040503050406030204" pitchFamily="18" charset="0"/>
                                    </a:rPr>
                                  </m:ctrlPr>
                                </m:funcPr>
                                <m:fName>
                                  <m:r>
                                    <m:rPr>
                                      <m:sty m:val="p"/>
                                      <m:brk m:alnAt="7"/>
                                    </m:rPr>
                                    <a:rPr lang="en-US" sz="2000" b="0" i="0" smtClean="0">
                                      <a:latin typeface="Cambria Math" panose="02040503050406030204" pitchFamily="18" charset="0"/>
                                      <a:ea typeface="Cambria Math" panose="02040503050406030204" pitchFamily="18" charset="0"/>
                                    </a:rPr>
                                    <m:t>c</m:t>
                                  </m:r>
                                  <m:r>
                                    <m:rPr>
                                      <m:sty m:val="p"/>
                                    </m:rPr>
                                    <a:rPr lang="en-US" sz="2000" b="0" i="0" smtClean="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m:rPr>
                                      <m:sty m:val="p"/>
                                    </m:rPr>
                                    <a:rPr lang="el-GR" sz="2000" b="0" i="1" smtClean="0">
                                      <a:solidFill>
                                        <a:srgbClr val="0070C0"/>
                                      </a:solidFill>
                                      <a:latin typeface="Cambria Math" panose="02040503050406030204" pitchFamily="18" charset="0"/>
                                      <a:ea typeface="Cambria Math" panose="02040503050406030204" pitchFamily="18" charset="0"/>
                                    </a:rPr>
                                    <m:t>γ</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mr>
                        </m:m>
                      </m:e>
                    </m:d>
                  </m:oMath>
                </a14:m>
                <a:r>
                  <a:rPr lang="en-US" sz="2000" dirty="0"/>
                  <a:t> 	</a:t>
                </a:r>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𝑅</m:t>
                        </m:r>
                      </m:e>
                      <m:sub>
                        <m:r>
                          <a:rPr lang="en-US" sz="2000" b="0" i="1" smtClean="0">
                            <a:solidFill>
                              <a:srgbClr val="00B050"/>
                            </a:solidFill>
                            <a:latin typeface="Cambria Math" panose="02040503050406030204" pitchFamily="18" charset="0"/>
                          </a:rPr>
                          <m:t>𝑦</m:t>
                        </m:r>
                      </m:sub>
                    </m:sSub>
                    <m:d>
                      <m:dPr>
                        <m:ctrlPr>
                          <a:rPr lang="en-US" sz="2000" i="1">
                            <a:solidFill>
                              <a:srgbClr val="00B050"/>
                            </a:solidFill>
                            <a:latin typeface="Cambria Math" panose="02040503050406030204" pitchFamily="18" charset="0"/>
                          </a:rPr>
                        </m:ctrlPr>
                      </m:dPr>
                      <m:e>
                        <m:r>
                          <m:rPr>
                            <m:sty m:val="p"/>
                          </m:rPr>
                          <a:rPr lang="el-GR" sz="2000" i="1">
                            <a:solidFill>
                              <a:srgbClr val="00B050"/>
                            </a:solidFill>
                            <a:latin typeface="Cambria Math" panose="02040503050406030204" pitchFamily="18" charset="0"/>
                            <a:ea typeface="Cambria Math" panose="02040503050406030204" pitchFamily="18" charset="0"/>
                          </a:rPr>
                          <m:t>β</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func>
                                <m:funcPr>
                                  <m:ctrlPr>
                                    <a:rPr lang="en-US" sz="2000" i="1">
                                      <a:latin typeface="Cambria Math" panose="02040503050406030204" pitchFamily="18" charset="0"/>
                                      <a:ea typeface="Cambria Math" panose="02040503050406030204" pitchFamily="18" charset="0"/>
                                    </a:rPr>
                                  </m:ctrlPr>
                                </m:funcPr>
                                <m:fName>
                                  <m:r>
                                    <m:rPr>
                                      <m:sty m:val="p"/>
                                      <m:brk m:alnAt="7"/>
                                    </m:rPr>
                                    <a:rPr lang="en-US" sz="200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os</m:t>
                                  </m:r>
                                </m:fName>
                                <m:e>
                                  <m:r>
                                    <a:rPr lang="en-US" sz="2000" b="0" i="1" smtClean="0">
                                      <a:latin typeface="Cambria Math" panose="02040503050406030204" pitchFamily="18" charset="0"/>
                                      <a:ea typeface="Cambria Math" panose="02040503050406030204" pitchFamily="18" charset="0"/>
                                    </a:rPr>
                                    <m:t>(</m:t>
                                  </m:r>
                                  <m:r>
                                    <m:rPr>
                                      <m:sty m:val="p"/>
                                    </m:rPr>
                                    <a:rPr lang="el-GR" sz="2000" i="1" smtClean="0">
                                      <a:solidFill>
                                        <a:srgbClr val="00B050"/>
                                      </a:solidFill>
                                      <a:latin typeface="Cambria Math" panose="02040503050406030204" pitchFamily="18" charset="0"/>
                                      <a:ea typeface="Cambria Math" panose="02040503050406030204" pitchFamily="18" charset="0"/>
                                    </a:rPr>
                                    <m:t>β</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00B050"/>
                                      </a:solidFill>
                                      <a:latin typeface="Cambria Math" panose="02040503050406030204" pitchFamily="18" charset="0"/>
                                      <a:ea typeface="Cambria Math" panose="02040503050406030204" pitchFamily="18" charset="0"/>
                                    </a:rPr>
                                    <m:t>β</m:t>
                                  </m:r>
                                  <m:r>
                                    <a:rPr lang="en-US" sz="2000" i="1">
                                      <a:latin typeface="Cambria Math" panose="02040503050406030204" pitchFamily="18" charset="0"/>
                                      <a:ea typeface="Cambria Math" panose="02040503050406030204" pitchFamily="18" charset="0"/>
                                    </a:rPr>
                                    <m:t>)</m:t>
                                  </m:r>
                                </m:e>
                              </m:func>
                            </m:e>
                          </m:mr>
                        </m:m>
                      </m:e>
                    </m:d>
                  </m:oMath>
                </a14:m>
                <a:endParaRPr lang="en-US" sz="2000" dirty="0"/>
              </a:p>
              <a:p>
                <a:pPr algn="ctr"/>
                <a:r>
                  <a:rPr lang="en-US" sz="2000" dirty="0"/>
                  <a:t> </a:t>
                </a:r>
              </a:p>
              <a:p>
                <a:pPr algn="ct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𝑅</m:t>
                          </m:r>
                        </m:e>
                        <m:sub>
                          <m:r>
                            <a:rPr lang="en-US" sz="2000" b="0" i="1" smtClean="0">
                              <a:solidFill>
                                <a:srgbClr val="FF0000"/>
                              </a:solidFill>
                              <a:latin typeface="Cambria Math" panose="02040503050406030204" pitchFamily="18" charset="0"/>
                            </a:rPr>
                            <m:t>𝑥</m:t>
                          </m:r>
                        </m:sub>
                      </m:sSub>
                      <m:d>
                        <m:dPr>
                          <m:ctrlPr>
                            <a:rPr lang="en-US" sz="2000" i="1">
                              <a:solidFill>
                                <a:srgbClr val="FF0000"/>
                              </a:solidFill>
                              <a:latin typeface="Cambria Math" panose="02040503050406030204" pitchFamily="18" charset="0"/>
                            </a:rPr>
                          </m:ctrlPr>
                        </m:dPr>
                        <m:e>
                          <m:r>
                            <m:rPr>
                              <m:sty m:val="p"/>
                            </m:rPr>
                            <a:rPr lang="el-GR" sz="2000" i="1">
                              <a:solidFill>
                                <a:srgbClr val="FF0000"/>
                              </a:solidFill>
                              <a:latin typeface="Cambria Math" panose="02040503050406030204" pitchFamily="18" charset="0"/>
                              <a:ea typeface="Cambria Math" panose="02040503050406030204" pitchFamily="18" charset="0"/>
                            </a:rPr>
                            <m:t>α</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1</m:t>
                                </m:r>
                              </m:e>
                              <m:e>
                                <m:r>
                                  <a:rPr lang="en-US" sz="2000" b="0" i="1" smtClean="0">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mr>
                            <m:mr>
                              <m:e>
                                <m:r>
                                  <a:rPr lang="en-US" sz="2000" b="0" i="1" smtClean="0">
                                    <a:latin typeface="Cambria Math" panose="02040503050406030204" pitchFamily="18" charset="0"/>
                                    <a:ea typeface="Cambria Math" panose="02040503050406030204" pitchFamily="18" charset="0"/>
                                  </a:rPr>
                                  <m:t>0</m:t>
                                </m:r>
                              </m:e>
                              <m:e>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m:t>
                                    </m:r>
                                    <m:r>
                                      <m:rPr>
                                        <m:sty m:val="p"/>
                                      </m:rPr>
                                      <a:rPr lang="el-GR" sz="2000" i="1" smtClean="0">
                                        <a:solidFill>
                                          <a:srgbClr val="FF0000"/>
                                        </a:solidFill>
                                        <a:latin typeface="Cambria Math" panose="02040503050406030204" pitchFamily="18" charset="0"/>
                                        <a:ea typeface="Cambria Math" panose="02040503050406030204" pitchFamily="18" charset="0"/>
                                      </a:rPr>
                                      <m:t>α</m:t>
                                    </m:r>
                                    <m:r>
                                      <a:rPr lang="en-US" sz="2000" b="0" i="1" smtClean="0">
                                        <a:solidFill>
                                          <a:schemeClr val="tx1"/>
                                        </a:solidFill>
                                        <a:latin typeface="Cambria Math" panose="02040503050406030204" pitchFamily="18" charset="0"/>
                                        <a:ea typeface="Cambria Math" panose="02040503050406030204" pitchFamily="18" charset="0"/>
                                      </a:rPr>
                                      <m:t>)</m:t>
                                    </m:r>
                                  </m:e>
                                </m:func>
                              </m:e>
                              <m:e>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r>
                              <m:e>
                                <m:r>
                                  <a:rPr lang="en-US" sz="2000" i="1">
                                    <a:latin typeface="Cambria Math" panose="02040503050406030204" pitchFamily="18" charset="0"/>
                                    <a:ea typeface="Cambria Math" panose="02040503050406030204" pitchFamily="18" charset="0"/>
                                  </a:rPr>
                                  <m:t>0</m:t>
                                </m:r>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m:t>
                                    </m:r>
                                    <m:r>
                                      <m:rPr>
                                        <m:sty m:val="p"/>
                                      </m:rPr>
                                      <a:rPr lang="el-GR" sz="2000" i="1">
                                        <a:solidFill>
                                          <a:srgbClr val="FF0000"/>
                                        </a:solidFill>
                                        <a:latin typeface="Cambria Math" panose="02040503050406030204" pitchFamily="18" charset="0"/>
                                        <a:ea typeface="Cambria Math" panose="02040503050406030204" pitchFamily="18" charset="0"/>
                                      </a:rPr>
                                      <m:t>α</m:t>
                                    </m:r>
                                    <m:r>
                                      <a:rPr lang="en-US" sz="2000" i="1">
                                        <a:latin typeface="Cambria Math" panose="02040503050406030204" pitchFamily="18" charset="0"/>
                                        <a:ea typeface="Cambria Math" panose="02040503050406030204" pitchFamily="18" charset="0"/>
                                      </a:rPr>
                                      <m:t>)</m:t>
                                    </m:r>
                                  </m:e>
                                </m:func>
                              </m:e>
                            </m:mr>
                          </m:m>
                        </m:e>
                      </m:d>
                    </m:oMath>
                  </m:oMathPara>
                </a14:m>
                <a:endParaRPr lang="en-US" sz="2000" dirty="0"/>
              </a:p>
            </p:txBody>
          </p:sp>
        </mc:Choice>
        <mc:Fallback xmlns="">
          <p:sp>
            <p:nvSpPr>
              <p:cNvPr id="13" name="TextBox 12">
                <a:extLst>
                  <a:ext uri="{FF2B5EF4-FFF2-40B4-BE49-F238E27FC236}">
                    <a16:creationId xmlns:a16="http://schemas.microsoft.com/office/drawing/2014/main" id="{88AB4760-D2FB-79F4-D140-0E504F109F61}"/>
                  </a:ext>
                </a:extLst>
              </p:cNvPr>
              <p:cNvSpPr txBox="1">
                <a:spLocks noRot="1" noChangeAspect="1" noMove="1" noResize="1" noEditPoints="1" noAdjustHandles="1" noChangeArrowheads="1" noChangeShapeType="1" noTextEdit="1"/>
              </p:cNvSpPr>
              <p:nvPr/>
            </p:nvSpPr>
            <p:spPr>
              <a:xfrm>
                <a:off x="87469" y="2958390"/>
                <a:ext cx="12017062" cy="23565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231802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{9EC40772-4696-4176-9BE6-FF12BAC2928B}tf78504181_win32</Template>
  <TotalTime>2476</TotalTime>
  <Words>1577</Words>
  <Application>Microsoft Office PowerPoint</Application>
  <PresentationFormat>Widescreen</PresentationFormat>
  <Paragraphs>267</Paragraphs>
  <Slides>32</Slides>
  <Notes>27</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Avenir Next LT Pro</vt:lpstr>
      <vt:lpstr>Calibri</vt:lpstr>
      <vt:lpstr>Cambria Math</vt:lpstr>
      <vt:lpstr>Tw Cen MT</vt:lpstr>
      <vt:lpstr>ShapesVTI</vt:lpstr>
      <vt:lpstr>Quaternions and 3D Rotation</vt:lpstr>
      <vt:lpstr>Agenda</vt:lpstr>
      <vt:lpstr>PowerPoint Presentation</vt:lpstr>
      <vt:lpstr>2-D Rotation</vt:lpstr>
      <vt:lpstr>Matrices</vt:lpstr>
      <vt:lpstr>Complex Numbers</vt:lpstr>
      <vt:lpstr>Resulting Equations</vt:lpstr>
      <vt:lpstr>3-D Rotation</vt:lpstr>
      <vt:lpstr>Ways To Rotate in 3 Dimensions</vt:lpstr>
      <vt:lpstr>Ways To Rotate in 3 Dimensions</vt:lpstr>
      <vt:lpstr>Resulting Equations</vt:lpstr>
      <vt:lpstr>Why Aren’t They Spinning Right?</vt:lpstr>
      <vt:lpstr>Rotation Matrices</vt:lpstr>
      <vt:lpstr>Matrix Composition</vt:lpstr>
      <vt:lpstr>Here’s The Problem</vt:lpstr>
      <vt:lpstr>Ways To Rotate in 3 Dimensions</vt:lpstr>
      <vt:lpstr>Here’s The Problem</vt:lpstr>
      <vt:lpstr>Quaternions</vt:lpstr>
      <vt:lpstr>What is a Quaternion?</vt:lpstr>
      <vt:lpstr>What is a Quaternion?</vt:lpstr>
      <vt:lpstr>Complex Numbers</vt:lpstr>
      <vt:lpstr>Polar Definition</vt:lpstr>
      <vt:lpstr>Rotation</vt:lpstr>
      <vt:lpstr>Rotation</vt:lpstr>
      <vt:lpstr>Ways To Rotate in 3 Dimensions</vt:lpstr>
      <vt:lpstr>What does this do for us?</vt:lpstr>
      <vt:lpstr>Rotation</vt:lpstr>
      <vt:lpstr>Rotation</vt:lpstr>
      <vt:lpstr>Rotation</vt:lpstr>
      <vt:lpstr>Rotation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Quaternions and Rotating Stuff</dc:title>
  <dc:creator>Lukas Goodman</dc:creator>
  <cp:lastModifiedBy>Lukas Goodman</cp:lastModifiedBy>
  <cp:revision>30</cp:revision>
  <dcterms:created xsi:type="dcterms:W3CDTF">2023-03-12T20:59:38Z</dcterms:created>
  <dcterms:modified xsi:type="dcterms:W3CDTF">2023-03-25T04:45:28Z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