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36"/>
  </p:notesMasterIdLst>
  <p:sldIdLst>
    <p:sldId id="3825" r:id="rId5"/>
    <p:sldId id="3826" r:id="rId6"/>
    <p:sldId id="3875" r:id="rId7"/>
    <p:sldId id="3868" r:id="rId8"/>
    <p:sldId id="3866" r:id="rId9"/>
    <p:sldId id="3838" r:id="rId10"/>
    <p:sldId id="3867" r:id="rId11"/>
    <p:sldId id="3869" r:id="rId12"/>
    <p:sldId id="3844" r:id="rId13"/>
    <p:sldId id="3839" r:id="rId14"/>
    <p:sldId id="3846" r:id="rId15"/>
    <p:sldId id="3856" r:id="rId16"/>
    <p:sldId id="3859" r:id="rId17"/>
    <p:sldId id="3860" r:id="rId18"/>
    <p:sldId id="3858" r:id="rId19"/>
    <p:sldId id="3862" r:id="rId20"/>
    <p:sldId id="3863" r:id="rId21"/>
    <p:sldId id="3870" r:id="rId22"/>
    <p:sldId id="3841" r:id="rId23"/>
    <p:sldId id="3871" r:id="rId24"/>
    <p:sldId id="3872" r:id="rId25"/>
    <p:sldId id="3873" r:id="rId26"/>
    <p:sldId id="3864" r:id="rId27"/>
    <p:sldId id="3874" r:id="rId28"/>
    <p:sldId id="3865" r:id="rId29"/>
    <p:sldId id="3861" r:id="rId30"/>
    <p:sldId id="3877" r:id="rId31"/>
    <p:sldId id="3878" r:id="rId32"/>
    <p:sldId id="3879" r:id="rId33"/>
    <p:sldId id="3880" r:id="rId34"/>
    <p:sldId id="383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7B53B4D-8E14-4D7B-BC87-5713A1EA2B61}">
          <p14:sldIdLst>
            <p14:sldId id="3825"/>
            <p14:sldId id="3826"/>
            <p14:sldId id="3875"/>
            <p14:sldId id="3868"/>
            <p14:sldId id="3866"/>
            <p14:sldId id="3838"/>
            <p14:sldId id="3867"/>
            <p14:sldId id="3869"/>
            <p14:sldId id="3844"/>
            <p14:sldId id="3839"/>
            <p14:sldId id="3846"/>
            <p14:sldId id="3856"/>
            <p14:sldId id="3859"/>
            <p14:sldId id="3860"/>
            <p14:sldId id="3858"/>
            <p14:sldId id="3862"/>
            <p14:sldId id="3863"/>
            <p14:sldId id="3870"/>
            <p14:sldId id="3841"/>
            <p14:sldId id="3871"/>
            <p14:sldId id="3872"/>
            <p14:sldId id="3873"/>
            <p14:sldId id="3864"/>
            <p14:sldId id="3874"/>
            <p14:sldId id="3865"/>
            <p14:sldId id="3861"/>
            <p14:sldId id="3877"/>
            <p14:sldId id="3878"/>
            <p14:sldId id="3879"/>
            <p14:sldId id="3880"/>
            <p14:sldId id="38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642" y="96"/>
      </p:cViewPr>
      <p:guideLst>
        <p:guide orient="horz" pos="1200"/>
        <p:guide orient="horz" pos="3408"/>
        <p:guide pos="6936"/>
        <p:guide pos="744"/>
      </p:guideLst>
    </p:cSldViewPr>
  </p:slideViewPr>
  <p:outlineViewPr>
    <p:cViewPr>
      <p:scale>
        <a:sx n="33" d="100"/>
        <a:sy n="33" d="100"/>
      </p:scale>
      <p:origin x="0" y="-193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3/23/2023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11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303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617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Quaternions and 3D Rotation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Lukas Goodman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Rotate in 3 Dimensions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Matrices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/25/2023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/>
              <p:nvPr/>
            </p:nvSpPr>
            <p:spPr>
              <a:xfrm>
                <a:off x="87469" y="2966726"/>
                <a:ext cx="12017062" cy="97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β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l-GR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l-GR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l-GR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</m:d>
                                    <m:func>
                                      <m:func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l-GR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func>
                                      <m:func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c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os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sty m:val="p"/>
                                                <m:brk m:alnAt="7"/>
                                              </m:rPr>
                                              <a:rPr lang="el-GR" i="1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γ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func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l-GR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l-GR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β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γ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β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γ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γ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</m:d>
                                    <m:func>
                                      <m:func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l-GR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func>
                                      <m:func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l-GR" i="1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𝛾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func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l-GR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γ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β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l-GR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β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γ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β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mr>
                          </m: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9" y="2966726"/>
                <a:ext cx="12017062" cy="9727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2625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Resulting Equations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Matrices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/25/2023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/>
              <p:nvPr/>
            </p:nvSpPr>
            <p:spPr>
              <a:xfrm>
                <a:off x="46307" y="2966726"/>
                <a:ext cx="12099386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7" y="2966726"/>
                <a:ext cx="12099386" cy="424732"/>
              </a:xfrm>
              <a:prstGeom prst="rect">
                <a:avLst/>
              </a:prstGeom>
              <a:blipFill>
                <a:blip r:embed="rId2"/>
                <a:stretch>
                  <a:fillRect b="-10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CAC532-0CA6-22C0-4C66-330A301C2270}"/>
                  </a:ext>
                </a:extLst>
              </p:cNvPr>
              <p:cNvSpPr txBox="1"/>
              <p:nvPr/>
            </p:nvSpPr>
            <p:spPr>
              <a:xfrm>
                <a:off x="46306" y="3524443"/>
                <a:ext cx="12099385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l-GR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l-GR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l-GR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l-GR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l-GR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l-GR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l-GR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l-GR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l-GR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CAC532-0CA6-22C0-4C66-330A301C2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6" y="3524443"/>
                <a:ext cx="12099385" cy="424732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10DEB7-36A4-C6B5-BCA6-011D589A4427}"/>
                  </a:ext>
                </a:extLst>
              </p:cNvPr>
              <p:cNvSpPr txBox="1"/>
              <p:nvPr/>
            </p:nvSpPr>
            <p:spPr>
              <a:xfrm>
                <a:off x="46306" y="4097863"/>
                <a:ext cx="12099385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l-GR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l-GR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l-GR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l-GR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l-GR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l-GR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l-GR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l-GR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l-GR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10DEB7-36A4-C6B5-BCA6-011D589A4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6" y="4097863"/>
                <a:ext cx="12099385" cy="4247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1826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6224" y="2171700"/>
            <a:ext cx="5559552" cy="2514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Why Aren’t They Spinning Right?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477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 Matrices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Matrices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/25/2023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/>
              <p:nvPr/>
            </p:nvSpPr>
            <p:spPr>
              <a:xfrm>
                <a:off x="87469" y="2958390"/>
                <a:ext cx="12017062" cy="2356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0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β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β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β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β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pPr algn="ctr"/>
                <a:r>
                  <a:rPr lang="en-US" sz="2000" dirty="0"/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9" y="2958390"/>
                <a:ext cx="12017062" cy="23565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8740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Composition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Matrices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/14/2023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/>
              <p:nvPr/>
            </p:nvSpPr>
            <p:spPr>
              <a:xfrm>
                <a:off x="87469" y="2958390"/>
                <a:ext cx="12017062" cy="2356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90</m:t>
                        </m:r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𝑑𝑒𝑔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90</m:t>
                                  </m:r>
                                  <m: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𝑑𝑒𝑔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90</m:t>
                                  </m:r>
                                  <m: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𝑑𝑒𝑔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90</m:t>
                                  </m:r>
                                  <m: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𝑑𝑒𝑔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90</m:t>
                                  </m:r>
                                  <m: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𝑑𝑒𝑔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pPr algn="ctr"/>
                <a:r>
                  <a:rPr lang="en-US" sz="2000" dirty="0"/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9" y="2958390"/>
                <a:ext cx="12017062" cy="23565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9236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Here’s The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Matrices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/14/2023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/>
              <p:nvPr/>
            </p:nvSpPr>
            <p:spPr>
              <a:xfrm>
                <a:off x="87469" y="2966726"/>
                <a:ext cx="12017062" cy="97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</m:d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</m:d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α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α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α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α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9" y="2966726"/>
                <a:ext cx="12017062" cy="9727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2633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Rotate in 3 Dimensions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Matrices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/25/2023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/>
              <p:nvPr/>
            </p:nvSpPr>
            <p:spPr>
              <a:xfrm>
                <a:off x="87469" y="2966726"/>
                <a:ext cx="12017062" cy="97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</m:d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</m:d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l-GR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l-GR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l-GR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</m:d>
                                    <m:func>
                                      <m:func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l-GR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func>
                                      <m:func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c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os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sty m:val="p"/>
                                                <m:brk m:alnAt="7"/>
                                              </m:rPr>
                                              <a:rPr lang="el-GR" i="1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γ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func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l-GR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l-GR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β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γ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β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γ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γ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</m:d>
                                    <m:func>
                                      <m:func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l-GR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func>
                                      <m:func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l-GR" i="1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𝛾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func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l-GR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γ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β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l-GR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β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γ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β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mr>
                          </m: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9" y="2966726"/>
                <a:ext cx="12017062" cy="9727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8578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All Comes Down To This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Matrices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/25/2023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/>
              <p:nvPr/>
            </p:nvSpPr>
            <p:spPr>
              <a:xfrm>
                <a:off x="87469" y="2966726"/>
                <a:ext cx="12017062" cy="97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</m:d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</m:d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α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α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α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α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9" y="2966726"/>
                <a:ext cx="12017062" cy="9727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987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6224" y="2935623"/>
            <a:ext cx="5559552" cy="9867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Quaternions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69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Quaternion?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Complex Numbers: </a:t>
            </a:r>
            <a:r>
              <a:rPr lang="en-US" u="sng" dirty="0"/>
              <a:t>Quaternions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/25/2023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/>
              <p:nvPr/>
            </p:nvSpPr>
            <p:spPr>
              <a:xfrm>
                <a:off x="4513115" y="3429000"/>
                <a:ext cx="29689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𝒒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t</m:t>
                    </m:r>
                    <m:r>
                      <a:rPr lang="en-US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𝒊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x</m:t>
                    </m:r>
                    <m:r>
                      <a:rPr lang="en-US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𝒋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y</m:t>
                    </m:r>
                    <m:r>
                      <a:rPr lang="en-US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𝒌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z</m:t>
                    </m:r>
                  </m:oMath>
                </a14:m>
                <a:r>
                  <a:rPr lang="en-US" sz="2400" dirty="0"/>
                  <a:t>	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115" y="3429000"/>
                <a:ext cx="2968920" cy="461665"/>
              </a:xfrm>
              <a:prstGeom prst="rect">
                <a:avLst/>
              </a:prstGeom>
              <a:blipFill>
                <a:blip r:embed="rId3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56A161-C2E1-D407-B6D0-1CA2F120D6B6}"/>
                  </a:ext>
                </a:extLst>
              </p:cNvPr>
              <p:cNvSpPr txBox="1"/>
              <p:nvPr/>
            </p:nvSpPr>
            <p:spPr>
              <a:xfrm>
                <a:off x="4320687" y="2877007"/>
                <a:ext cx="3353776" cy="573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rad>
                    </m:oMath>
                  </m:oMathPara>
                </a14:m>
                <a:endParaRPr lang="en-US" sz="2800" b="1" i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56A161-C2E1-D407-B6D0-1CA2F120D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687" y="2877007"/>
                <a:ext cx="3353776" cy="5739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0A475F-A9C4-E015-FEA3-A0055E06F7DD}"/>
                  </a:ext>
                </a:extLst>
              </p:cNvPr>
              <p:cNvSpPr txBox="1"/>
              <p:nvPr/>
            </p:nvSpPr>
            <p:spPr>
              <a:xfrm>
                <a:off x="4251858" y="3890665"/>
                <a:ext cx="3353776" cy="829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𝒒</m:t>
                        </m:r>
                      </m:e>
                      <m:sup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t</m:t>
                    </m:r>
                    <m:r>
                      <a:rPr lang="en-US" sz="24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𝒊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x</m:t>
                    </m:r>
                    <m:r>
                      <a:rPr lang="en-US" sz="24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𝒋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y</m:t>
                    </m:r>
                    <m:r>
                      <a:rPr lang="en-US" sz="24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𝒌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z</m:t>
                    </m:r>
                  </m:oMath>
                </a14:m>
                <a:r>
                  <a:rPr lang="en-US" sz="2400" dirty="0"/>
                  <a:t>	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0A475F-A9C4-E015-FEA3-A0055E06F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858" y="3890665"/>
                <a:ext cx="3353776" cy="8291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981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Some Things Spinning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We Rotate Things on Paper?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About Off The Page?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Why Aren’t They Spinning Right?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Quaternions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/25/2023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Polar Definition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Complex Numbers: </a:t>
            </a:r>
            <a:r>
              <a:rPr lang="en-US" u="sng" dirty="0"/>
              <a:t>Quaternions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/25/2023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/>
              <p:nvPr/>
            </p:nvSpPr>
            <p:spPr>
              <a:xfrm>
                <a:off x="3517107" y="3006726"/>
                <a:ext cx="5157786" cy="1014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𝒒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cos</m:t>
                    </m:r>
                    <m:d>
                      <m:dPr>
                        <m:ctrlPr>
                          <a:rPr lang="en-US" sz="2400" b="0" i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θ</m:t>
                            </m:r>
                          </m:num>
                          <m:den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𝑠𝑖𝑛</m:t>
                    </m:r>
                    <m:d>
                      <m:dPr>
                        <m:ctrlPr>
                          <a:rPr lang="en-US" sz="24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θ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sz="2400" b="1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𝒊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en-US" sz="2400" b="0" i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𝒋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y</m:t>
                        </m:r>
                        <m:r>
                          <a:rPr lang="en-US" sz="2400" b="0" i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</m:d>
                  </m:oMath>
                </a14:m>
                <a:r>
                  <a:rPr lang="en-US" sz="2400" dirty="0"/>
                  <a:t>	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107" y="3006726"/>
                <a:ext cx="5157786" cy="10143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C446BB-3323-F820-9328-F0EE7BC50382}"/>
                  </a:ext>
                </a:extLst>
              </p:cNvPr>
              <p:cNvSpPr txBox="1"/>
              <p:nvPr/>
            </p:nvSpPr>
            <p:spPr>
              <a:xfrm>
                <a:off x="3162006" y="3646235"/>
                <a:ext cx="5867988" cy="1014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𝒒</m:t>
                        </m:r>
                      </m:e>
                      <m:sup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cos</m:t>
                    </m:r>
                    <m:d>
                      <m:dPr>
                        <m:ctrlPr>
                          <a:rPr lang="en-US" sz="2400" b="0" i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θ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𝑠𝑖𝑛</m:t>
                    </m:r>
                    <m:d>
                      <m:dPr>
                        <m:ctrlPr>
                          <a:rPr lang="en-US" sz="24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θ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sz="2400" b="1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𝒊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en-US" sz="2400" b="0" i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𝒋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y</m:t>
                        </m:r>
                        <m:r>
                          <a:rPr lang="en-US" sz="2400" b="0" i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</m:d>
                  </m:oMath>
                </a14:m>
                <a:r>
                  <a:rPr lang="en-US" sz="2400" dirty="0"/>
                  <a:t>	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C446BB-3323-F820-9328-F0EE7BC50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006" y="3646235"/>
                <a:ext cx="5867988" cy="10143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0834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Numbers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/25/2023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2F63F7-F70B-55A2-2AFC-A32148A7105E}"/>
                  </a:ext>
                </a:extLst>
              </p:cNvPr>
              <p:cNvSpPr txBox="1"/>
              <p:nvPr/>
            </p:nvSpPr>
            <p:spPr>
              <a:xfrm>
                <a:off x="5383104" y="1932065"/>
                <a:ext cx="4723002" cy="557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2F63F7-F70B-55A2-2AFC-A32148A71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104" y="1932065"/>
                <a:ext cx="4723002" cy="5577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E2958F-13E8-ECB8-C42B-895B2825FD31}"/>
                  </a:ext>
                </a:extLst>
              </p:cNvPr>
              <p:cNvSpPr txBox="1"/>
              <p:nvPr/>
            </p:nvSpPr>
            <p:spPr>
              <a:xfrm>
                <a:off x="5388530" y="2740508"/>
                <a:ext cx="4723002" cy="557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E2958F-13E8-ECB8-C42B-895B2825F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530" y="2740508"/>
                <a:ext cx="4723002" cy="5577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D665459-0329-CB31-6737-42BCDA059D88}"/>
                  </a:ext>
                </a:extLst>
              </p:cNvPr>
              <p:cNvSpPr txBox="1"/>
              <p:nvPr/>
            </p:nvSpPr>
            <p:spPr>
              <a:xfrm>
                <a:off x="660102" y="2015014"/>
                <a:ext cx="47230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𝑐𝑜𝑠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D665459-0329-CB31-6737-42BCDA059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02" y="2015014"/>
                <a:ext cx="472300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1B01E38-58CA-20AE-C6EB-E74F16CEF5C4}"/>
                  </a:ext>
                </a:extLst>
              </p:cNvPr>
              <p:cNvSpPr txBox="1"/>
              <p:nvPr/>
            </p:nvSpPr>
            <p:spPr>
              <a:xfrm>
                <a:off x="660102" y="2814108"/>
                <a:ext cx="4723002" cy="573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rad>
                    </m:oMath>
                  </m:oMathPara>
                </a14:m>
                <a:endParaRPr lang="en-US" sz="2800" b="1" i="1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1B01E38-58CA-20AE-C6EB-E74F16CEF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02" y="2814108"/>
                <a:ext cx="4723002" cy="5739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0762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Polar Definition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Complex Numbers: </a:t>
            </a:r>
            <a:r>
              <a:rPr lang="en-US" u="sng" dirty="0"/>
              <a:t>Quaternions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/25/2023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/>
              <p:nvPr/>
            </p:nvSpPr>
            <p:spPr>
              <a:xfrm>
                <a:off x="3517107" y="3006726"/>
                <a:ext cx="5157786" cy="1014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𝒒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cos</m:t>
                    </m:r>
                    <m:d>
                      <m:dPr>
                        <m:ctrlPr>
                          <a:rPr lang="en-US" sz="2400" b="0" i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θ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func>
                      <m:funcPr>
                        <m:ctrlP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θ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d>
                      <m:dPr>
                        <m:ctrlPr>
                          <a:rPr lang="en-US" sz="2400" b="1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𝒊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en-US" sz="2400" b="0" i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𝒋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y</m:t>
                        </m:r>
                        <m:r>
                          <a:rPr lang="en-US" sz="2400" b="0" i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</m:d>
                  </m:oMath>
                </a14:m>
                <a:r>
                  <a:rPr lang="en-US" sz="2400" dirty="0"/>
                  <a:t>	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107" y="3006726"/>
                <a:ext cx="5157786" cy="10143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C446BB-3323-F820-9328-F0EE7BC50382}"/>
                  </a:ext>
                </a:extLst>
              </p:cNvPr>
              <p:cNvSpPr txBox="1"/>
              <p:nvPr/>
            </p:nvSpPr>
            <p:spPr>
              <a:xfrm>
                <a:off x="3146312" y="3633155"/>
                <a:ext cx="5702526" cy="1014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𝒒</m:t>
                        </m:r>
                      </m:e>
                      <m:sup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cos</m:t>
                    </m:r>
                    <m:d>
                      <m:dPr>
                        <m:ctrlP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θ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𝑠𝑖𝑛</m:t>
                    </m:r>
                    <m:d>
                      <m:dPr>
                        <m:ctrlPr>
                          <a:rPr lang="en-US" sz="24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θ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sz="2400" b="1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𝒊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en-US" sz="2400" b="0" i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𝒋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y</m:t>
                        </m:r>
                        <m:r>
                          <a:rPr lang="en-US" sz="2400" b="0" i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</m:d>
                  </m:oMath>
                </a14:m>
                <a:r>
                  <a:rPr lang="en-US" sz="2400" dirty="0"/>
                  <a:t>	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C446BB-3323-F820-9328-F0EE7BC50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312" y="3633155"/>
                <a:ext cx="5702526" cy="10143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4238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Complex Numbers: </a:t>
            </a:r>
            <a:r>
              <a:rPr lang="en-US" u="sng" dirty="0"/>
              <a:t>Quaternions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/25/2023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5464A48-B891-4CD7-1BE0-8FADE239F619}"/>
                  </a:ext>
                </a:extLst>
              </p:cNvPr>
              <p:cNvSpPr txBox="1"/>
              <p:nvPr/>
            </p:nvSpPr>
            <p:spPr>
              <a:xfrm>
                <a:off x="8709" y="4257118"/>
                <a:ext cx="12192000" cy="645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sz="24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𝒒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θ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sz="2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𝑠𝑖𝑛</m:t>
                        </m:r>
                        <m:d>
                          <m:dPr>
                            <m:ctrlPr>
                              <a:rPr lang="en-US" sz="2400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θ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𝒖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</m:d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θ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sz="2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𝑠𝑖𝑛</m:t>
                        </m:r>
                        <m:d>
                          <m:dPr>
                            <m:ctrlPr>
                              <a:rPr lang="en-US" sz="2400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sz="2400" b="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θ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𝒖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5464A48-B891-4CD7-1BE0-8FADE239F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9" y="4257118"/>
                <a:ext cx="12192000" cy="645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1157E10-D04E-B466-284E-7B4F04E7BA52}"/>
                  </a:ext>
                </a:extLst>
              </p:cNvPr>
              <p:cNvSpPr txBox="1"/>
              <p:nvPr/>
            </p:nvSpPr>
            <p:spPr>
              <a:xfrm>
                <a:off x="3525816" y="2676097"/>
                <a:ext cx="51577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𝒖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𝒊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x</m:t>
                    </m:r>
                    <m:r>
                      <a:rPr lang="en-US" sz="2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𝒋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y</m:t>
                    </m:r>
                    <m:r>
                      <a:rPr lang="en-US" sz="2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𝒌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z</m:t>
                    </m:r>
                  </m:oMath>
                </a14:m>
                <a:r>
                  <a:rPr lang="en-US" sz="2400" dirty="0"/>
                  <a:t>	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1157E10-D04E-B466-284E-7B4F04E7B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816" y="2676097"/>
                <a:ext cx="5157786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A6FEC3-1DC7-484E-39E7-DEB92410DAD4}"/>
                  </a:ext>
                </a:extLst>
              </p:cNvPr>
              <p:cNvSpPr txBox="1"/>
              <p:nvPr/>
            </p:nvSpPr>
            <p:spPr>
              <a:xfrm>
                <a:off x="3517107" y="3634021"/>
                <a:ext cx="5157786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sz="24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𝒒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𝒒𝒑</m:t>
                    </m:r>
                    <m:sSup>
                      <m:sSupPr>
                        <m:ctrlPr>
                          <a:rPr lang="en-US" sz="2400" b="1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𝒒</m:t>
                        </m:r>
                      </m:e>
                      <m:sup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/>
                  <a:t>	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A6FEC3-1DC7-484E-39E7-DEB92410D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107" y="3634021"/>
                <a:ext cx="5157786" cy="470000"/>
              </a:xfrm>
              <a:prstGeom prst="rect">
                <a:avLst/>
              </a:prstGeom>
              <a:blipFill>
                <a:blip r:embed="rId4"/>
                <a:stretch>
                  <a:fillRect b="-10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D1D07A-9CC9-4035-C564-D07AF1BE5B0B}"/>
                  </a:ext>
                </a:extLst>
              </p:cNvPr>
              <p:cNvSpPr txBox="1"/>
              <p:nvPr/>
            </p:nvSpPr>
            <p:spPr>
              <a:xfrm>
                <a:off x="3517107" y="3133721"/>
                <a:ext cx="5157786" cy="494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𝒑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𝒊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𝒋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𝒌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sz="2400" dirty="0"/>
                  <a:t>	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D1D07A-9CC9-4035-C564-D07AF1BE5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107" y="3133721"/>
                <a:ext cx="5157786" cy="494751"/>
              </a:xfrm>
              <a:prstGeom prst="rect">
                <a:avLst/>
              </a:prstGeom>
              <a:blipFill>
                <a:blip r:embed="rId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3249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Complex Numbers: </a:t>
            </a:r>
            <a:r>
              <a:rPr lang="en-US" u="sng" dirty="0"/>
              <a:t>Quaternions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/25/2023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5464A48-B891-4CD7-1BE0-8FADE239F619}"/>
                  </a:ext>
                </a:extLst>
              </p:cNvPr>
              <p:cNvSpPr txBox="1"/>
              <p:nvPr/>
            </p:nvSpPr>
            <p:spPr>
              <a:xfrm>
                <a:off x="2158410" y="2806733"/>
                <a:ext cx="7678329" cy="1014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sz="24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𝒒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θ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sz="2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𝑠𝑖𝑛</m:t>
                        </m:r>
                        <m:d>
                          <m:dPr>
                            <m:ctrlPr>
                              <a:rPr lang="en-US" sz="2400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θ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𝒖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</m:d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θ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sz="2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𝑠𝑖𝑛</m:t>
                        </m:r>
                        <m:d>
                          <m:dPr>
                            <m:ctrlPr>
                              <a:rPr lang="en-US" sz="2400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θ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sz="2400" dirty="0"/>
                  <a:t>	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5464A48-B891-4CD7-1BE0-8FADE239F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410" y="2806733"/>
                <a:ext cx="7678329" cy="10143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15FCCF-2FDF-B794-43AD-E793C5718CAD}"/>
                  </a:ext>
                </a:extLst>
              </p:cNvPr>
              <p:cNvSpPr txBox="1"/>
              <p:nvPr/>
            </p:nvSpPr>
            <p:spPr>
              <a:xfrm>
                <a:off x="1727563" y="3683516"/>
                <a:ext cx="8870768" cy="878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sz="24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𝒒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sz="2400" i="1"/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/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/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/>
                                  </m:ctrlPr>
                                </m:dPr>
                                <m:e>
                                  <m:r>
                                    <a:rPr lang="en-US" sz="2400" i="1"/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400" i="1"/>
                        <m:t>+</m:t>
                      </m:r>
                      <m:d>
                        <m:dPr>
                          <m:ctrlPr>
                            <a:rPr lang="en-US" sz="2400" i="1"/>
                          </m:ctrlPr>
                        </m:dPr>
                        <m:e>
                          <m:r>
                            <a:rPr lang="en-US" sz="2400" b="1" i="1"/>
                            <m:t>𝒖</m:t>
                          </m:r>
                          <m:r>
                            <a:rPr lang="en-US" sz="2400" b="1" i="1"/>
                            <m:t>×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d>
                        <m:dPr>
                          <m:ctrlPr>
                            <a:rPr lang="en-US" sz="2400" b="1" i="1"/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/>
                            <m:t>sin</m:t>
                          </m:r>
                          <m:d>
                            <m:dPr>
                              <m:ctrlPr>
                                <a:rPr lang="en-US" sz="2400" i="1"/>
                              </m:ctrlPr>
                            </m:dPr>
                            <m:e>
                              <m:r>
                                <a:rPr lang="en-US" sz="2400" i="1"/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en-US" sz="2400" i="1"/>
                        <m:t>+</m:t>
                      </m:r>
                      <m:d>
                        <m:dPr>
                          <m:ctrlPr>
                            <a:rPr lang="en-US" sz="2400" b="1" i="1"/>
                          </m:ctrlPr>
                        </m:dPr>
                        <m:e>
                          <m:r>
                            <a:rPr lang="en-US" sz="2400" b="1" i="1"/>
                            <m:t>𝒖</m:t>
                          </m:r>
                          <m:r>
                            <a:rPr lang="en-US" sz="2400" b="1" i="1"/>
                            <m:t>∙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en-US" sz="2400" b="1" i="1"/>
                        <m:t>𝒖</m:t>
                      </m:r>
                      <m:r>
                        <a:rPr lang="en-US" sz="2400" i="1"/>
                        <m:t>− </m:t>
                      </m:r>
                      <m:d>
                        <m:dPr>
                          <m:ctrlPr>
                            <a:rPr lang="en-US" sz="2400" b="1" i="1"/>
                          </m:ctrlPr>
                        </m:dPr>
                        <m:e>
                          <m:r>
                            <a:rPr lang="en-US" sz="2400" b="1" i="1"/>
                            <m:t>𝒖</m:t>
                          </m:r>
                          <m:r>
                            <a:rPr lang="en-US" sz="2400" b="1" i="1"/>
                            <m:t>∙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en-US" sz="2400" b="1" i="1"/>
                        <m:t>𝒖</m:t>
                      </m:r>
                      <m:d>
                        <m:dPr>
                          <m:ctrlPr>
                            <a:rPr lang="en-US" sz="2400" b="1" i="1"/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/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/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/>
                                  </m:ctrlPr>
                                </m:dPr>
                                <m:e>
                                  <m:r>
                                    <a:rPr lang="en-US" sz="2400" i="1"/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400" i="1"/>
                        <m:t> 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:r>
                  <a:rPr lang="en-US" sz="2400" dirty="0"/>
                  <a:t>	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15FCCF-2FDF-B794-43AD-E793C5718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563" y="3683516"/>
                <a:ext cx="8870768" cy="8785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495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Rotate in 3 Dimensions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Complex Numbers: </a:t>
            </a:r>
            <a:r>
              <a:rPr lang="en-US" u="sng" dirty="0"/>
              <a:t>Quaternions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/25/2023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4DCA83-85CB-503B-77AC-BE14E792548D}"/>
                  </a:ext>
                </a:extLst>
              </p:cNvPr>
              <p:cNvSpPr txBox="1"/>
              <p:nvPr/>
            </p:nvSpPr>
            <p:spPr>
              <a:xfrm>
                <a:off x="6448338" y="2882855"/>
                <a:ext cx="4905462" cy="46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l-G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θ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0">
                        <a:latin typeface="Cambria Math" panose="02040503050406030204" pitchFamily="18" charset="0"/>
                      </a:rPr>
                      <m:t>=2</m:t>
                    </m:r>
                    <m:func>
                      <m:func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16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600" i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sz="1600" i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num>
                                      <m:den>
                                        <m:r>
                                          <a:rPr lang="en-US" sz="16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  <m:func>
                              <m:func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num>
                                      <m:den>
                                        <m:r>
                                          <a:rPr lang="en-US" sz="16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  <m:r>
                              <a:rPr lang="en-US" sz="16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lang="en-US" sz="16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1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num>
                                      <m:den>
                                        <m:r>
                                          <a:rPr lang="en-US" sz="16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  <m:func>
                              <m:funcPr>
                                <m:ctrlP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num>
                                      <m:den>
                                        <m:r>
                                          <a:rPr lang="en-US" sz="16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4DCA83-85CB-503B-77AC-BE14E7925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338" y="2882855"/>
                <a:ext cx="4905462" cy="460832"/>
              </a:xfrm>
              <a:prstGeom prst="rect">
                <a:avLst/>
              </a:prstGeom>
              <a:blipFill>
                <a:blip r:embed="rId2"/>
                <a:stretch>
                  <a:fillRect l="-745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9A15D2-1CE6-958C-9AC5-D3D0C9F200E8}"/>
                  </a:ext>
                </a:extLst>
              </p:cNvPr>
              <p:cNvSpPr txBox="1"/>
              <p:nvPr/>
            </p:nvSpPr>
            <p:spPr>
              <a:xfrm>
                <a:off x="5730241" y="3906081"/>
                <a:ext cx="6060986" cy="1002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16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𝑐𝑜𝑠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𝑠𝑖𝑛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num>
                                    <m:den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θ</m:t>
                                      </m:r>
                                    </m:num>
                                    <m:den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9A15D2-1CE6-958C-9AC5-D3D0C9F20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41" y="3906081"/>
                <a:ext cx="6060986" cy="1002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56F928-5BAA-11C3-CE4C-4A35A9F67816}"/>
                  </a:ext>
                </a:extLst>
              </p:cNvPr>
              <p:cNvSpPr txBox="1"/>
              <p:nvPr/>
            </p:nvSpPr>
            <p:spPr>
              <a:xfrm>
                <a:off x="-326387" y="2701257"/>
                <a:ext cx="6774725" cy="1229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sz="240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</m:num>
                                <m:den>
                                  <m:r>
                                    <a:rPr lang="en-US" sz="2400" i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𝑸</m:t>
                      </m:r>
                      <m:func>
                        <m:func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56F928-5BAA-11C3-CE4C-4A35A9F67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6387" y="2701257"/>
                <a:ext cx="6774725" cy="12299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9482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6224" y="2493064"/>
            <a:ext cx="5559552" cy="187187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How Do We Use Them?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6075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/25/2023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AE6556-C3C1-AD49-731F-1B206D2FA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259" y="1395167"/>
            <a:ext cx="5630682" cy="406766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8AEEB0-B8B3-D96B-659E-F9D0F6AB26E2}"/>
                  </a:ext>
                </a:extLst>
              </p:cNvPr>
              <p:cNvSpPr txBox="1"/>
              <p:nvPr/>
            </p:nvSpPr>
            <p:spPr>
              <a:xfrm>
                <a:off x="7237412" y="1690688"/>
                <a:ext cx="47647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𝒒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cos</m:t>
                    </m:r>
                    <m:r>
                      <a:rPr lang="en-US" sz="2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(0)+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𝑠𝑖𝑛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𝒊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𝒋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</m:d>
                  </m:oMath>
                </a14:m>
                <a:r>
                  <a:rPr lang="en-US" sz="2400" dirty="0"/>
                  <a:t>	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8AEEB0-B8B3-D96B-659E-F9D0F6AB2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7412" y="1690688"/>
                <a:ext cx="4764745" cy="461665"/>
              </a:xfrm>
              <a:prstGeom prst="rect">
                <a:avLst/>
              </a:prstGeom>
              <a:blipFill>
                <a:blip r:embed="rId3"/>
                <a:stretch>
                  <a:fillRect l="-256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50358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/25/2023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530301-59D6-2FE2-F678-92C7ACBC8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07" y="1395167"/>
            <a:ext cx="5678385" cy="406766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6C8664-6BDD-5BFC-687E-ADAD571C3085}"/>
                  </a:ext>
                </a:extLst>
              </p:cNvPr>
              <p:cNvSpPr txBox="1"/>
              <p:nvPr/>
            </p:nvSpPr>
            <p:spPr>
              <a:xfrm>
                <a:off x="7237411" y="1395167"/>
                <a:ext cx="47647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𝒒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cos</m:t>
                    </m:r>
                    <m:r>
                      <a:rPr lang="en-US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(0)+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𝑠𝑖𝑛</m:t>
                    </m:r>
                    <m:d>
                      <m:dPr>
                        <m:ctrlPr>
                          <a:rPr lang="en-US" sz="24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d>
                      <m:dPr>
                        <m:ctrlPr>
                          <a:rPr lang="en-US" sz="2400" b="1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𝒊</m:t>
                        </m:r>
                        <m:r>
                          <a:rPr lang="en-US" sz="2400" b="0" i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𝒋</m:t>
                        </m:r>
                        <m:r>
                          <a:rPr lang="en-US" sz="2400" b="0" i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b="1" i="0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</m:d>
                  </m:oMath>
                </a14:m>
                <a:r>
                  <a:rPr lang="en-US" sz="2400" dirty="0"/>
                  <a:t>	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6C8664-6BDD-5BFC-687E-ADAD571C3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7411" y="1395167"/>
                <a:ext cx="4764745" cy="461665"/>
              </a:xfrm>
              <a:prstGeom prst="rect">
                <a:avLst/>
              </a:prstGeom>
              <a:blipFill>
                <a:blip r:embed="rId3"/>
                <a:stretch>
                  <a:fillRect l="-256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BA68D4D-7448-093B-8B27-7D5E88EC09F8}"/>
                  </a:ext>
                </a:extLst>
              </p:cNvPr>
              <p:cNvSpPr txBox="1"/>
              <p:nvPr/>
            </p:nvSpPr>
            <p:spPr>
              <a:xfrm>
                <a:off x="7237411" y="1872494"/>
                <a:ext cx="4922087" cy="1014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𝒓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cos</m:t>
                    </m:r>
                    <m:d>
                      <m:dPr>
                        <m:ctrlPr>
                          <a:rPr lang="en-US" sz="2400" b="0" i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π</m:t>
                            </m:r>
                          </m:num>
                          <m:den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den>
                        </m:f>
                      </m:e>
                    </m:d>
                    <m:r>
                      <a:rPr lang="en-US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𝑠𝑖𝑛</m:t>
                    </m:r>
                    <m:d>
                      <m:dPr>
                        <m:ctrlPr>
                          <a:rPr lang="en-US" sz="24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π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sz="2400" b="1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𝒊</m:t>
                        </m:r>
                        <m:r>
                          <a:rPr lang="en-US" sz="2400" b="0" i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𝒋</m:t>
                        </m:r>
                        <m:r>
                          <a:rPr lang="en-US" sz="2400" b="0" i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b="1" i="0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</m:d>
                  </m:oMath>
                </a14:m>
                <a:r>
                  <a:rPr lang="en-US" sz="2400" dirty="0"/>
                  <a:t>	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BA68D4D-7448-093B-8B27-7D5E88EC0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7411" y="1872494"/>
                <a:ext cx="4922087" cy="10143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7241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/25/2023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CE50E4-904C-9302-A90E-ACA4EA273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047" y="1400000"/>
            <a:ext cx="5713106" cy="405799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9CDDFEB-46E7-D2FD-7E75-C907B5E8EB36}"/>
                  </a:ext>
                </a:extLst>
              </p:cNvPr>
              <p:cNvSpPr txBox="1"/>
              <p:nvPr/>
            </p:nvSpPr>
            <p:spPr>
              <a:xfrm>
                <a:off x="7237412" y="1400000"/>
                <a:ext cx="47647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𝒒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cos</m:t>
                    </m:r>
                    <m:r>
                      <a:rPr lang="en-US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(0)+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𝑠𝑖𝑛</m:t>
                    </m:r>
                    <m:d>
                      <m:dPr>
                        <m:ctrlPr>
                          <a:rPr lang="en-US" sz="24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d>
                      <m:dPr>
                        <m:ctrlPr>
                          <a:rPr lang="en-US" sz="2400" b="1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𝒊</m:t>
                        </m:r>
                        <m:r>
                          <a:rPr lang="en-US" sz="2400" b="0" i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𝒋</m:t>
                        </m:r>
                        <m:r>
                          <a:rPr lang="en-US" sz="2400" b="0" i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b="1" i="0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</m:d>
                  </m:oMath>
                </a14:m>
                <a:r>
                  <a:rPr lang="en-US" sz="2400" dirty="0"/>
                  <a:t>	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9CDDFEB-46E7-D2FD-7E75-C907B5E8E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7412" y="1400000"/>
                <a:ext cx="4764745" cy="461665"/>
              </a:xfrm>
              <a:prstGeom prst="rect">
                <a:avLst/>
              </a:prstGeom>
              <a:blipFill>
                <a:blip r:embed="rId3"/>
                <a:stretch>
                  <a:fillRect l="-256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40863D-4C30-5D72-AC1E-EA448A3E1B00}"/>
                  </a:ext>
                </a:extLst>
              </p:cNvPr>
              <p:cNvSpPr txBox="1"/>
              <p:nvPr/>
            </p:nvSpPr>
            <p:spPr>
              <a:xfrm>
                <a:off x="7237412" y="1877327"/>
                <a:ext cx="4922087" cy="1014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𝒓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cos</m:t>
                    </m:r>
                    <m:d>
                      <m:dPr>
                        <m:ctrlPr>
                          <a:rPr lang="en-US" sz="2400" b="0" i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π</m:t>
                            </m:r>
                          </m:num>
                          <m:den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den>
                        </m:f>
                      </m:e>
                    </m:d>
                    <m:r>
                      <a:rPr lang="en-US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𝑠𝑖𝑛</m:t>
                    </m:r>
                    <m:d>
                      <m:dPr>
                        <m:ctrlPr>
                          <a:rPr lang="en-US" sz="24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π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sz="2400" b="1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𝒊</m:t>
                        </m:r>
                        <m:r>
                          <a:rPr lang="en-US" sz="2400" b="0" i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𝒋</m:t>
                        </m:r>
                        <m:r>
                          <a:rPr lang="en-US" sz="2400" b="0" i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b="1" i="0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sz="2400" b="1" i="0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𝐳</m:t>
                        </m:r>
                      </m:e>
                    </m:d>
                  </m:oMath>
                </a14:m>
                <a:r>
                  <a:rPr lang="en-US" sz="2400" dirty="0"/>
                  <a:t>	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40863D-4C30-5D72-AC1E-EA448A3E1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7412" y="1877327"/>
                <a:ext cx="4922087" cy="10143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2F2FFB-B394-D34F-064D-14EEFEFD39DB}"/>
                  </a:ext>
                </a:extLst>
              </p:cNvPr>
              <p:cNvSpPr txBox="1"/>
              <p:nvPr/>
            </p:nvSpPr>
            <p:spPr>
              <a:xfrm>
                <a:off x="7106194" y="2423678"/>
                <a:ext cx="5122976" cy="1014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𝒒𝒓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cos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π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den>
                        </m:f>
                      </m:e>
                    </m:d>
                    <m:r>
                      <a:rPr lang="en-US" sz="2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𝑠𝑖𝑛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π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𝒊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𝒋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</m:d>
                  </m:oMath>
                </a14:m>
                <a:r>
                  <a:rPr lang="en-US" sz="2400" dirty="0"/>
                  <a:t>	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2F2FFB-B394-D34F-064D-14EEFEFD3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194" y="2423678"/>
                <a:ext cx="5122976" cy="10143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790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/25/2023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2023-03-23 19-36-26_Trim_resized">
            <a:hlinkClick r:id="" action="ppaction://media"/>
            <a:extLst>
              <a:ext uri="{FF2B5EF4-FFF2-40B4-BE49-F238E27FC236}">
                <a16:creationId xmlns:a16="http://schemas.microsoft.com/office/drawing/2014/main" id="{13526196-B16D-96B4-E6CF-A999C32FC59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92771" y="1297849"/>
            <a:ext cx="9406457" cy="426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82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478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/25/2023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2023-03-23 19-36-26_Trim_resized">
            <a:hlinkClick r:id="" action="ppaction://media"/>
            <a:extLst>
              <a:ext uri="{FF2B5EF4-FFF2-40B4-BE49-F238E27FC236}">
                <a16:creationId xmlns:a16="http://schemas.microsoft.com/office/drawing/2014/main" id="{13526196-B16D-96B4-E6CF-A999C32FC59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92771" y="1297849"/>
            <a:ext cx="9406457" cy="426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53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478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5E0EB-F1F4-436B-A218-93E100A6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/25/2023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06EF-9416-46F7-8230-B49EE126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Quaternions and 3D Rotation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31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B6E0-1F7C-4E6A-87B1-554ADE739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Lukas Goodman</a:t>
            </a:r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6224" y="2935623"/>
            <a:ext cx="5559552" cy="9867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2-D Rotation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483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/25/2023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/>
              <p:nvPr/>
            </p:nvSpPr>
            <p:spPr>
              <a:xfrm>
                <a:off x="5387129" y="1954405"/>
                <a:ext cx="4723002" cy="557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129" y="1954405"/>
                <a:ext cx="4723002" cy="5577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CAC532-0CA6-22C0-4C66-330A301C2270}"/>
                  </a:ext>
                </a:extLst>
              </p:cNvPr>
              <p:cNvSpPr txBox="1"/>
              <p:nvPr/>
            </p:nvSpPr>
            <p:spPr>
              <a:xfrm>
                <a:off x="5387129" y="2775840"/>
                <a:ext cx="4723002" cy="557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CAC532-0CA6-22C0-4C66-330A301C2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129" y="2775840"/>
                <a:ext cx="4723002" cy="5577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915A03-0BBB-2F09-33AA-D3D3B450248F}"/>
                  </a:ext>
                </a:extLst>
              </p:cNvPr>
              <p:cNvSpPr txBox="1"/>
              <p:nvPr/>
            </p:nvSpPr>
            <p:spPr>
              <a:xfrm>
                <a:off x="329964" y="2313565"/>
                <a:ext cx="5057165" cy="924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𝑜𝑠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𝑐𝑜𝑠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l-GR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l-GR" sz="2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l-GR" sz="2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915A03-0BBB-2F09-33AA-D3D3B4502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64" y="2313565"/>
                <a:ext cx="5057165" cy="9245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4741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Numbers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/25/2023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2F63F7-F70B-55A2-2AFC-A32148A7105E}"/>
                  </a:ext>
                </a:extLst>
              </p:cNvPr>
              <p:cNvSpPr txBox="1"/>
              <p:nvPr/>
            </p:nvSpPr>
            <p:spPr>
              <a:xfrm>
                <a:off x="5383104" y="1932065"/>
                <a:ext cx="4723002" cy="557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2F63F7-F70B-55A2-2AFC-A32148A71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104" y="1932065"/>
                <a:ext cx="4723002" cy="5577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E2958F-13E8-ECB8-C42B-895B2825FD31}"/>
                  </a:ext>
                </a:extLst>
              </p:cNvPr>
              <p:cNvSpPr txBox="1"/>
              <p:nvPr/>
            </p:nvSpPr>
            <p:spPr>
              <a:xfrm>
                <a:off x="5388530" y="2740508"/>
                <a:ext cx="4723002" cy="557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E2958F-13E8-ECB8-C42B-895B2825F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530" y="2740508"/>
                <a:ext cx="4723002" cy="5577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D665459-0329-CB31-6737-42BCDA059D88}"/>
                  </a:ext>
                </a:extLst>
              </p:cNvPr>
              <p:cNvSpPr txBox="1"/>
              <p:nvPr/>
            </p:nvSpPr>
            <p:spPr>
              <a:xfrm>
                <a:off x="660102" y="2015014"/>
                <a:ext cx="47230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𝑐𝑜𝑠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D665459-0329-CB31-6737-42BCDA059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02" y="2015014"/>
                <a:ext cx="472300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1B01E38-58CA-20AE-C6EB-E74F16CEF5C4}"/>
                  </a:ext>
                </a:extLst>
              </p:cNvPr>
              <p:cNvSpPr txBox="1"/>
              <p:nvPr/>
            </p:nvSpPr>
            <p:spPr>
              <a:xfrm>
                <a:off x="660102" y="2814108"/>
                <a:ext cx="4723002" cy="573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rad>
                    </m:oMath>
                  </m:oMathPara>
                </a14:m>
                <a:endParaRPr lang="en-US" sz="2800" b="1" i="1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1B01E38-58CA-20AE-C6EB-E74F16CEF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02" y="2814108"/>
                <a:ext cx="4723002" cy="5739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5150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Resulting Equations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Matrices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FD254-68A8-4D88-9653-D6F0238D5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Complex Numbers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/25/2023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/>
              <p:nvPr/>
            </p:nvSpPr>
            <p:spPr>
              <a:xfrm>
                <a:off x="46307" y="2966726"/>
                <a:ext cx="4723002" cy="557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7" y="2966726"/>
                <a:ext cx="4723002" cy="5577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CAC532-0CA6-22C0-4C66-330A301C2270}"/>
                  </a:ext>
                </a:extLst>
              </p:cNvPr>
              <p:cNvSpPr txBox="1"/>
              <p:nvPr/>
            </p:nvSpPr>
            <p:spPr>
              <a:xfrm>
                <a:off x="46307" y="3524443"/>
                <a:ext cx="4723002" cy="557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CAC532-0CA6-22C0-4C66-330A301C2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7" y="3524443"/>
                <a:ext cx="4723002" cy="5577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2F63F7-F70B-55A2-2AFC-A32148A7105E}"/>
                  </a:ext>
                </a:extLst>
              </p:cNvPr>
              <p:cNvSpPr txBox="1"/>
              <p:nvPr/>
            </p:nvSpPr>
            <p:spPr>
              <a:xfrm>
                <a:off x="5383104" y="2908085"/>
                <a:ext cx="4723002" cy="557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2F63F7-F70B-55A2-2AFC-A32148A71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104" y="2908085"/>
                <a:ext cx="4723002" cy="5577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E2958F-13E8-ECB8-C42B-895B2825FD31}"/>
                  </a:ext>
                </a:extLst>
              </p:cNvPr>
              <p:cNvSpPr txBox="1"/>
              <p:nvPr/>
            </p:nvSpPr>
            <p:spPr>
              <a:xfrm>
                <a:off x="5383104" y="3465802"/>
                <a:ext cx="4723002" cy="557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E2958F-13E8-ECB8-C42B-895B2825F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104" y="3465802"/>
                <a:ext cx="4723002" cy="5577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9968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6224" y="2935623"/>
            <a:ext cx="5559552" cy="9867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3-D Rotation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014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Rotate in 3 Dimensions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Matrices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/25/2023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/>
              <p:nvPr/>
            </p:nvSpPr>
            <p:spPr>
              <a:xfrm>
                <a:off x="87469" y="2958390"/>
                <a:ext cx="12017062" cy="2356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0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β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β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β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β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pPr algn="ctr"/>
                <a:r>
                  <a:rPr lang="en-US" sz="2000" dirty="0"/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9" y="2958390"/>
                <a:ext cx="12017062" cy="23565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318029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{9EC40772-4696-4176-9BE6-FF12BAC2928B}tf78504181_win32</Template>
  <TotalTime>1976</TotalTime>
  <Words>688</Words>
  <Application>Microsoft Office PowerPoint</Application>
  <PresentationFormat>Widescreen</PresentationFormat>
  <Paragraphs>188</Paragraphs>
  <Slides>31</Slides>
  <Notes>3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Avenir Next LT Pro</vt:lpstr>
      <vt:lpstr>Calibri</vt:lpstr>
      <vt:lpstr>Cambria Math</vt:lpstr>
      <vt:lpstr>Tw Cen MT</vt:lpstr>
      <vt:lpstr>ShapesVTI</vt:lpstr>
      <vt:lpstr>Quaternions and 3D Rotation</vt:lpstr>
      <vt:lpstr>Agenda</vt:lpstr>
      <vt:lpstr>PowerPoint Presentation</vt:lpstr>
      <vt:lpstr>2-D Rotation</vt:lpstr>
      <vt:lpstr>Matrices</vt:lpstr>
      <vt:lpstr>Complex Numbers</vt:lpstr>
      <vt:lpstr>Resulting Equations</vt:lpstr>
      <vt:lpstr>3-D Rotation</vt:lpstr>
      <vt:lpstr>Ways To Rotate in 3 Dimensions</vt:lpstr>
      <vt:lpstr>Ways To Rotate in 3 Dimensions</vt:lpstr>
      <vt:lpstr>Resulting Equations</vt:lpstr>
      <vt:lpstr>Why Aren’t They Spinning Right?</vt:lpstr>
      <vt:lpstr>Rotation Matrices</vt:lpstr>
      <vt:lpstr>Matrix Composition</vt:lpstr>
      <vt:lpstr>Here’s The Problem</vt:lpstr>
      <vt:lpstr>Ways To Rotate in 3 Dimensions</vt:lpstr>
      <vt:lpstr>It All Comes Down To This</vt:lpstr>
      <vt:lpstr>Quaternions</vt:lpstr>
      <vt:lpstr>What is a Quaternion?</vt:lpstr>
      <vt:lpstr>Polar Definition</vt:lpstr>
      <vt:lpstr>Complex Numbers</vt:lpstr>
      <vt:lpstr>Polar Definition</vt:lpstr>
      <vt:lpstr>Rotation</vt:lpstr>
      <vt:lpstr>Rotation</vt:lpstr>
      <vt:lpstr>Ways To Rotate in 3 Dimensions</vt:lpstr>
      <vt:lpstr>How Do We Use Them?</vt:lpstr>
      <vt:lpstr>Rotation</vt:lpstr>
      <vt:lpstr>Rotation</vt:lpstr>
      <vt:lpstr>Rotation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Quaternions and Rotating Stuff</dc:title>
  <dc:creator>Lukas Goodman</dc:creator>
  <cp:lastModifiedBy>Lukas Goodman</cp:lastModifiedBy>
  <cp:revision>24</cp:revision>
  <dcterms:created xsi:type="dcterms:W3CDTF">2023-03-12T20:59:38Z</dcterms:created>
  <dcterms:modified xsi:type="dcterms:W3CDTF">2023-03-24T05:46:02Z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