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7"/>
  </p:notesMasterIdLst>
  <p:sldIdLst>
    <p:sldId id="3825" r:id="rId5"/>
    <p:sldId id="3826" r:id="rId6"/>
    <p:sldId id="3827" r:id="rId7"/>
    <p:sldId id="3828" r:id="rId8"/>
    <p:sldId id="3791" r:id="rId9"/>
    <p:sldId id="3835" r:id="rId10"/>
    <p:sldId id="3849" r:id="rId11"/>
    <p:sldId id="3836" r:id="rId12"/>
    <p:sldId id="3842" r:id="rId13"/>
    <p:sldId id="3851" r:id="rId14"/>
    <p:sldId id="3850" r:id="rId15"/>
    <p:sldId id="3837" r:id="rId16"/>
    <p:sldId id="3838" r:id="rId17"/>
    <p:sldId id="3843" r:id="rId18"/>
    <p:sldId id="3844" r:id="rId19"/>
    <p:sldId id="3839" r:id="rId20"/>
    <p:sldId id="3846" r:id="rId21"/>
    <p:sldId id="3852" r:id="rId22"/>
    <p:sldId id="3853" r:id="rId23"/>
    <p:sldId id="3856" r:id="rId24"/>
    <p:sldId id="3859" r:id="rId25"/>
    <p:sldId id="3860" r:id="rId26"/>
    <p:sldId id="3858" r:id="rId27"/>
    <p:sldId id="3862" r:id="rId28"/>
    <p:sldId id="3863" r:id="rId29"/>
    <p:sldId id="3841" r:id="rId30"/>
    <p:sldId id="3864" r:id="rId31"/>
    <p:sldId id="3845" r:id="rId32"/>
    <p:sldId id="3854" r:id="rId33"/>
    <p:sldId id="3855" r:id="rId34"/>
    <p:sldId id="3861" r:id="rId35"/>
    <p:sldId id="383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Quaternions and 3D Rotation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Lukas Goodman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2AFFD28-58E0-8C3E-FA15-F6A9C88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7467600" cy="6858000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7D51B914-2514-0860-7ABB-6D86269A0172}"/>
              </a:ext>
            </a:extLst>
          </p:cNvPr>
          <p:cNvSpPr/>
          <p:nvPr/>
        </p:nvSpPr>
        <p:spPr>
          <a:xfrm>
            <a:off x="3677136" y="1134323"/>
            <a:ext cx="4899171" cy="4589351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BD6602-EAEB-83D6-E152-8DA1BE457E3A}"/>
              </a:ext>
            </a:extLst>
          </p:cNvPr>
          <p:cNvSpPr/>
          <p:nvPr/>
        </p:nvSpPr>
        <p:spPr>
          <a:xfrm>
            <a:off x="8479833" y="3332524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5DBD5-2D5B-554C-DC6C-25C224FDB777}"/>
              </a:ext>
            </a:extLst>
          </p:cNvPr>
          <p:cNvCxnSpPr>
            <a:cxnSpLocks/>
            <a:endCxn id="15" idx="7"/>
          </p:cNvCxnSpPr>
          <p:nvPr/>
        </p:nvCxnSpPr>
        <p:spPr>
          <a:xfrm flipV="1">
            <a:off x="6096000" y="2152025"/>
            <a:ext cx="2173242" cy="12769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8CAFCF-9B88-5294-FEAC-A880D1E27D22}"/>
              </a:ext>
            </a:extLst>
          </p:cNvPr>
          <p:cNvSpPr/>
          <p:nvPr/>
        </p:nvSpPr>
        <p:spPr>
          <a:xfrm>
            <a:off x="8104551" y="2123769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00685-C94B-B102-BDA7-7674A69D83C4}"/>
              </a:ext>
            </a:extLst>
          </p:cNvPr>
          <p:cNvSpPr txBox="1"/>
          <p:nvPr/>
        </p:nvSpPr>
        <p:spPr>
          <a:xfrm>
            <a:off x="6702061" y="3059665"/>
            <a:ext cx="33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7FA039-1770-6BDA-FC72-C3E08EEAF62E}"/>
              </a:ext>
            </a:extLst>
          </p:cNvPr>
          <p:cNvSpPr/>
          <p:nvPr/>
        </p:nvSpPr>
        <p:spPr>
          <a:xfrm>
            <a:off x="5203304" y="2592683"/>
            <a:ext cx="1785544" cy="1672627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6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2AFFD28-58E0-8C3E-FA15-F6A9C88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7467600" cy="6858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3D0E03-928B-6DEB-DEC3-EE646D3B2636}"/>
              </a:ext>
            </a:extLst>
          </p:cNvPr>
          <p:cNvCxnSpPr>
            <a:cxnSpLocks/>
          </p:cNvCxnSpPr>
          <p:nvPr/>
        </p:nvCxnSpPr>
        <p:spPr>
          <a:xfrm>
            <a:off x="8201025" y="2316715"/>
            <a:ext cx="0" cy="11122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7D51B914-2514-0860-7ABB-6D86269A0172}"/>
              </a:ext>
            </a:extLst>
          </p:cNvPr>
          <p:cNvSpPr/>
          <p:nvPr/>
        </p:nvSpPr>
        <p:spPr>
          <a:xfrm>
            <a:off x="3677136" y="1134323"/>
            <a:ext cx="4899171" cy="4589351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BD6602-EAEB-83D6-E152-8DA1BE457E3A}"/>
              </a:ext>
            </a:extLst>
          </p:cNvPr>
          <p:cNvSpPr/>
          <p:nvPr/>
        </p:nvSpPr>
        <p:spPr>
          <a:xfrm>
            <a:off x="8479833" y="3332524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5DBD5-2D5B-554C-DC6C-25C224FDB777}"/>
              </a:ext>
            </a:extLst>
          </p:cNvPr>
          <p:cNvCxnSpPr>
            <a:cxnSpLocks/>
            <a:endCxn id="15" idx="7"/>
          </p:cNvCxnSpPr>
          <p:nvPr/>
        </p:nvCxnSpPr>
        <p:spPr>
          <a:xfrm flipV="1">
            <a:off x="6096000" y="2152025"/>
            <a:ext cx="2173242" cy="12769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646155-88AC-9B13-7AA6-8B06DEECA321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96000" y="2216150"/>
            <a:ext cx="2008551" cy="40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8CAFCF-9B88-5294-FEAC-A880D1E27D22}"/>
              </a:ext>
            </a:extLst>
          </p:cNvPr>
          <p:cNvSpPr/>
          <p:nvPr/>
        </p:nvSpPr>
        <p:spPr>
          <a:xfrm>
            <a:off x="8104551" y="2123769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00685-C94B-B102-BDA7-7674A69D83C4}"/>
              </a:ext>
            </a:extLst>
          </p:cNvPr>
          <p:cNvSpPr txBox="1"/>
          <p:nvPr/>
        </p:nvSpPr>
        <p:spPr>
          <a:xfrm>
            <a:off x="6702061" y="3059665"/>
            <a:ext cx="33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7FA039-1770-6BDA-FC72-C3E08EEAF62E}"/>
              </a:ext>
            </a:extLst>
          </p:cNvPr>
          <p:cNvSpPr/>
          <p:nvPr/>
        </p:nvSpPr>
        <p:spPr>
          <a:xfrm>
            <a:off x="5203304" y="2592683"/>
            <a:ext cx="1785544" cy="1672627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9CA1FA-B369-628E-3918-21E6D0A228C6}"/>
                  </a:ext>
                </a:extLst>
              </p:cNvPr>
              <p:cNvSpPr txBox="1"/>
              <p:nvPr/>
            </p:nvSpPr>
            <p:spPr>
              <a:xfrm>
                <a:off x="6737405" y="1788310"/>
                <a:ext cx="8154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9CA1FA-B369-628E-3918-21E6D0A2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05" y="1788310"/>
                <a:ext cx="8154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295C8-EF5F-E504-2471-90B339E60605}"/>
                  </a:ext>
                </a:extLst>
              </p:cNvPr>
              <p:cNvSpPr txBox="1"/>
              <p:nvPr/>
            </p:nvSpPr>
            <p:spPr>
              <a:xfrm>
                <a:off x="7490956" y="2690333"/>
                <a:ext cx="778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295C8-EF5F-E504-2471-90B339E6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56" y="2690333"/>
                <a:ext cx="7782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8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2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92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924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79925-4F4B-6119-AED8-61709DB40281}"/>
                  </a:ext>
                </a:extLst>
              </p:cNvPr>
              <p:cNvSpPr txBox="1"/>
              <p:nvPr/>
            </p:nvSpPr>
            <p:spPr>
              <a:xfrm>
                <a:off x="5791899" y="2966726"/>
                <a:ext cx="472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79925-4F4B-6119-AED8-61709DB40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99" y="2966726"/>
                <a:ext cx="47230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E8EF5-7C2F-3EB9-0004-F12F43D3567A}"/>
                  </a:ext>
                </a:extLst>
              </p:cNvPr>
              <p:cNvSpPr txBox="1"/>
              <p:nvPr/>
            </p:nvSpPr>
            <p:spPr>
              <a:xfrm>
                <a:off x="5791899" y="3489946"/>
                <a:ext cx="4723002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E8EF5-7C2F-3EB9-0004-F12F43D35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99" y="3489946"/>
                <a:ext cx="4723002" cy="573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07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/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/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15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3" name="Picture 2" descr="Chart, shape, line chart&#10;&#10;Description automatically generated">
            <a:extLst>
              <a:ext uri="{FF2B5EF4-FFF2-40B4-BE49-F238E27FC236}">
                <a16:creationId xmlns:a16="http://schemas.microsoft.com/office/drawing/2014/main" id="{39EB35C1-3C55-C83C-5588-DA11B553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31" y="238999"/>
            <a:ext cx="6766935" cy="62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1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γ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62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blipFill>
                <a:blip r:embed="rId3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/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blipFill>
                <a:blip r:embed="rId4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2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/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/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5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blipFill>
                <a:blip r:embed="rId3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/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blipFill>
                <a:blip r:embed="rId4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76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Talk Waves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Rotate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Aren’t They Spinning Right?!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Quaternions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Aren’t They Spinning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74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𝑑𝑒𝑔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3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Comes Down To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63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γ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7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Comes Down To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8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513115" y="3429000"/>
                <a:ext cx="2968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𝒌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5" y="3429000"/>
                <a:ext cx="2968920" cy="461665"/>
              </a:xfrm>
              <a:prstGeom prst="rect">
                <a:avLst/>
              </a:prstGeom>
              <a:blipFill>
                <a:blip r:embed="rId2"/>
                <a:stretch>
                  <a:fillRect l="-82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56A161-C2E1-D407-B6D0-1CA2F120D6B6}"/>
                  </a:ext>
                </a:extLst>
              </p:cNvPr>
              <p:cNvSpPr txBox="1"/>
              <p:nvPr/>
            </p:nvSpPr>
            <p:spPr>
              <a:xfrm>
                <a:off x="4320687" y="2877007"/>
                <a:ext cx="3353776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56A161-C2E1-D407-B6D0-1CA2F120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87" y="2877007"/>
                <a:ext cx="3353776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19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1952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249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/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6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blipFill>
                <a:blip r:embed="rId2"/>
                <a:stretch>
                  <a:fillRect l="-7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/>
              <p:nvPr/>
            </p:nvSpPr>
            <p:spPr>
              <a:xfrm>
                <a:off x="6448338" y="3927658"/>
                <a:ext cx="4905462" cy="1006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3927658"/>
                <a:ext cx="4905462" cy="1006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𝑸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42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/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ϕ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blipFill>
                <a:blip r:embed="rId2"/>
                <a:stretch>
                  <a:fillRect l="-7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/>
              <p:nvPr/>
            </p:nvSpPr>
            <p:spPr>
              <a:xfrm>
                <a:off x="6448338" y="3927658"/>
                <a:ext cx="4905462" cy="99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3927658"/>
                <a:ext cx="4905462" cy="999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𝑽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22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We Rotate Stuff?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Talk Waves</a:t>
            </a:r>
          </a:p>
        </p:txBody>
      </p:sp>
      <p:pic>
        <p:nvPicPr>
          <p:cNvPr id="1026" name="Picture 2" descr="Trigonometry: Graphing the Sine, Cosine and Tangent Functions - Owlcation">
            <a:extLst>
              <a:ext uri="{FF2B5EF4-FFF2-40B4-BE49-F238E27FC236}">
                <a16:creationId xmlns:a16="http://schemas.microsoft.com/office/drawing/2014/main" id="{D4485283-4374-A14B-AD9E-F7F09630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53" y="730462"/>
            <a:ext cx="5843375" cy="505451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rc 1036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3 Functions: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Sin(θ)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Cos(θ)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Tan(θ)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2708637" y="3001349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  <m:func>
                            <m:func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37" y="3001349"/>
                <a:ext cx="6774725" cy="1229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411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930904"/>
            <a:ext cx="5559552" cy="9961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7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Lukas Goodman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do these functions come from though?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Circle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52EA08-0133-0E65-300E-8A36B14A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343" y="903752"/>
            <a:ext cx="5050495" cy="505049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2CC96-527E-5BBA-8330-FA5E565B3263}"/>
              </a:ext>
            </a:extLst>
          </p:cNvPr>
          <p:cNvSpPr txBox="1"/>
          <p:nvPr/>
        </p:nvSpPr>
        <p:spPr>
          <a:xfrm>
            <a:off x="4736893" y="3067747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-1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91DB7-AFE1-8BC1-6FD7-1A3558884E22}"/>
              </a:ext>
            </a:extLst>
          </p:cNvPr>
          <p:cNvSpPr txBox="1"/>
          <p:nvPr/>
        </p:nvSpPr>
        <p:spPr>
          <a:xfrm>
            <a:off x="7874240" y="302575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A65DD-7FE4-F718-0EB0-EA48293C3B36}"/>
              </a:ext>
            </a:extLst>
          </p:cNvPr>
          <p:cNvSpPr txBox="1"/>
          <p:nvPr/>
        </p:nvSpPr>
        <p:spPr>
          <a:xfrm>
            <a:off x="7834699" y="588290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-1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425A6-3DC0-FFA9-41E6-24C34E0FB241}"/>
              </a:ext>
            </a:extLst>
          </p:cNvPr>
          <p:cNvSpPr txBox="1"/>
          <p:nvPr/>
        </p:nvSpPr>
        <p:spPr>
          <a:xfrm>
            <a:off x="10913838" y="3106545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52EA08-0133-0E65-300E-8A36B14A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064" y="1651775"/>
            <a:ext cx="2310165" cy="231016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2CC96-527E-5BBA-8330-FA5E565B3263}"/>
              </a:ext>
            </a:extLst>
          </p:cNvPr>
          <p:cNvSpPr txBox="1"/>
          <p:nvPr/>
        </p:nvSpPr>
        <p:spPr>
          <a:xfrm>
            <a:off x="6296193" y="2488259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-1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91DB7-AFE1-8BC1-6FD7-1A3558884E22}"/>
              </a:ext>
            </a:extLst>
          </p:cNvPr>
          <p:cNvSpPr txBox="1"/>
          <p:nvPr/>
        </p:nvSpPr>
        <p:spPr>
          <a:xfrm>
            <a:off x="8096250" y="1043609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A65DD-7FE4-F718-0EB0-EA48293C3B36}"/>
              </a:ext>
            </a:extLst>
          </p:cNvPr>
          <p:cNvSpPr txBox="1"/>
          <p:nvPr/>
        </p:nvSpPr>
        <p:spPr>
          <a:xfrm>
            <a:off x="8061796" y="3899085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-1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425A6-3DC0-FFA9-41E6-24C34E0FB241}"/>
              </a:ext>
            </a:extLst>
          </p:cNvPr>
          <p:cNvSpPr txBox="1"/>
          <p:nvPr/>
        </p:nvSpPr>
        <p:spPr>
          <a:xfrm>
            <a:off x="9827400" y="2488259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  <p:pic>
        <p:nvPicPr>
          <p:cNvPr id="4" name="Picture 2" descr="Trigonometry: Graphing the Sine, Cosine and Tangent Functions - Owlcation">
            <a:extLst>
              <a:ext uri="{FF2B5EF4-FFF2-40B4-BE49-F238E27FC236}">
                <a16:creationId xmlns:a16="http://schemas.microsoft.com/office/drawing/2014/main" id="{477C365E-85DA-99C5-6BD7-B5A874F2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880" y="1165307"/>
            <a:ext cx="5843375" cy="505451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587B2-2FC2-E0AA-8387-0271A5A0EF34}"/>
                  </a:ext>
                </a:extLst>
              </p:cNvPr>
              <p:cNvSpPr txBox="1"/>
              <p:nvPr/>
            </p:nvSpPr>
            <p:spPr>
              <a:xfrm>
                <a:off x="7535887" y="4683005"/>
                <a:ext cx="1977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l-GR" sz="2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587B2-2FC2-E0AA-8387-0271A5A0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87" y="4683005"/>
                <a:ext cx="1977230" cy="523220"/>
              </a:xfrm>
              <a:prstGeom prst="rect">
                <a:avLst/>
              </a:prstGeom>
              <a:blipFill>
                <a:blip r:embed="rId4"/>
                <a:stretch>
                  <a:fillRect t="-12791" r="-523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769F50-4B82-D6E2-857D-CB93131557D3}"/>
                  </a:ext>
                </a:extLst>
              </p:cNvPr>
              <p:cNvSpPr txBox="1"/>
              <p:nvPr/>
            </p:nvSpPr>
            <p:spPr>
              <a:xfrm>
                <a:off x="7532716" y="5143370"/>
                <a:ext cx="20642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l-GR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769F50-4B82-D6E2-857D-CB9313155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716" y="5143370"/>
                <a:ext cx="2064289" cy="523220"/>
              </a:xfrm>
              <a:prstGeom prst="rect">
                <a:avLst/>
              </a:prstGeom>
              <a:blipFill>
                <a:blip r:embed="rId5"/>
                <a:stretch>
                  <a:fillRect t="-13953" r="-2959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0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A1F7A36-92C0-2A8D-309E-2310C3F8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5" y="1044849"/>
            <a:ext cx="8086280" cy="4851768"/>
          </a:xfrm>
          <a:prstGeom prst="rect">
            <a:avLst/>
          </a:prstGeom>
        </p:spPr>
      </p:pic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2949D794-2F34-6F41-76C7-2B7968968817}"/>
              </a:ext>
            </a:extLst>
          </p:cNvPr>
          <p:cNvSpPr txBox="1">
            <a:spLocks/>
          </p:cNvSpPr>
          <p:nvPr/>
        </p:nvSpPr>
        <p:spPr>
          <a:xfrm>
            <a:off x="5952688" y="59260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Credit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68394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We’ve got these functions but how do we use them to rotate stuff?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1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2AFFD28-58E0-8C3E-FA15-F6A9C88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74676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DBD6602-EAEB-83D6-E152-8DA1BE457E3A}"/>
              </a:ext>
            </a:extLst>
          </p:cNvPr>
          <p:cNvSpPr/>
          <p:nvPr/>
        </p:nvSpPr>
        <p:spPr>
          <a:xfrm>
            <a:off x="8479833" y="3332524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805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{9EC40772-4696-4176-9BE6-FF12BAC2928B}tf78504181_win32</Template>
  <TotalTime>946</TotalTime>
  <Words>714</Words>
  <Application>Microsoft Office PowerPoint</Application>
  <PresentationFormat>Widescreen</PresentationFormat>
  <Paragraphs>204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Avenir Next LT Pro</vt:lpstr>
      <vt:lpstr>Calibri</vt:lpstr>
      <vt:lpstr>Cambria Math</vt:lpstr>
      <vt:lpstr>Tw Cen MT</vt:lpstr>
      <vt:lpstr>ShapesVTI</vt:lpstr>
      <vt:lpstr>Quaternions and 3D Rotation</vt:lpstr>
      <vt:lpstr>Agenda</vt:lpstr>
      <vt:lpstr>How Do We Rotate Stuff? Let’s Talk Waves</vt:lpstr>
      <vt:lpstr>Where do these functions come from though?</vt:lpstr>
      <vt:lpstr>Unit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Ways To Rotate in 2 Dimensions</vt:lpstr>
      <vt:lpstr>Resulting Equations</vt:lpstr>
      <vt:lpstr>PowerPoint Presentation</vt:lpstr>
      <vt:lpstr>Ways To Rotate in 3 Dimensions</vt:lpstr>
      <vt:lpstr>Ways To Rotate in 3 Dimensions</vt:lpstr>
      <vt:lpstr>Resulting Equations</vt:lpstr>
      <vt:lpstr>Resulting Equations</vt:lpstr>
      <vt:lpstr>Resulting Equations</vt:lpstr>
      <vt:lpstr>Why Aren’t They Spinning Right?</vt:lpstr>
      <vt:lpstr>Remember These?</vt:lpstr>
      <vt:lpstr>Remember These?</vt:lpstr>
      <vt:lpstr>It All Comes Down To This</vt:lpstr>
      <vt:lpstr>Ways To Rotate in 3 Dimensions</vt:lpstr>
      <vt:lpstr>It All Comes Down To This</vt:lpstr>
      <vt:lpstr>Ways To Rotate in 3 Dimensions</vt:lpstr>
      <vt:lpstr>Ways To Rotate in 3 Dimensions</vt:lpstr>
      <vt:lpstr>Ways To Rotate in 3 Dimensions</vt:lpstr>
      <vt:lpstr>Ways To Rotate in 3 Dimensions</vt:lpstr>
      <vt:lpstr>Ways To Rotate in 3 Dimensions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Quaternions and Rotating Stuff</dc:title>
  <dc:creator>Lukas Goodman</dc:creator>
  <cp:lastModifiedBy>Lukas Goodman</cp:lastModifiedBy>
  <cp:revision>12</cp:revision>
  <dcterms:created xsi:type="dcterms:W3CDTF">2023-03-12T20:59:38Z</dcterms:created>
  <dcterms:modified xsi:type="dcterms:W3CDTF">2023-03-17T17:17:20Z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